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70" r:id="rId5"/>
    <p:sldId id="271" r:id="rId6"/>
    <p:sldId id="265" r:id="rId7"/>
    <p:sldId id="272" r:id="rId8"/>
    <p:sldId id="273" r:id="rId9"/>
    <p:sldId id="261" r:id="rId10"/>
    <p:sldId id="264" r:id="rId11"/>
    <p:sldId id="268" r:id="rId12"/>
    <p:sldId id="274" r:id="rId13"/>
    <p:sldId id="269" r:id="rId14"/>
    <p:sldId id="275" r:id="rId15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453"/>
    <a:srgbClr val="FFC5B7"/>
    <a:srgbClr val="E1F0F7"/>
    <a:srgbClr val="D4E9F4"/>
    <a:srgbClr val="FFFEF8"/>
    <a:srgbClr val="FFB5A3"/>
    <a:srgbClr val="FF3300"/>
    <a:srgbClr val="DAEFC3"/>
    <a:srgbClr val="B563AB"/>
    <a:srgbClr val="DFBB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نمط فاتح 3 - تميي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88" d="100"/>
          <a:sy n="88" d="100"/>
        </p:scale>
        <p:origin x="52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CCCA004-CCE2-42DE-A686-C9175999C065}" type="datetimeFigureOut">
              <a:rPr lang="ar-SA" smtClean="0"/>
              <a:t>23/01/45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198727F-5D51-422E-B1CC-056C5F6460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9333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23/01/45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905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23/01/45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8746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23/01/45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850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23/01/45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2913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23/01/45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940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23/01/45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051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23/01/45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845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23/01/45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002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23/01/45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8778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23/01/45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7652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23/01/45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495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E0F1F-CBFA-490C-AF93-A21012932AAC}" type="datetimeFigureOut">
              <a:rPr lang="ar-SA" smtClean="0"/>
              <a:t>23/01/45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856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2.png"/><Relationship Id="rId7" Type="http://schemas.openxmlformats.org/officeDocument/2006/relationships/image" Target="../media/image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audio" Target="../media/audio3.wav"/><Relationship Id="rId5" Type="http://schemas.openxmlformats.org/officeDocument/2006/relationships/image" Target="../media/image1.png"/><Relationship Id="rId10" Type="http://schemas.openxmlformats.org/officeDocument/2006/relationships/image" Target="../media/image25.JPG"/><Relationship Id="rId4" Type="http://schemas.openxmlformats.org/officeDocument/2006/relationships/image" Target="../media/image23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9.jpeg"/><Relationship Id="rId7" Type="http://schemas.microsoft.com/office/2007/relationships/hdphoto" Target="../media/hdphoto2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1.png"/><Relationship Id="rId7" Type="http://schemas.microsoft.com/office/2007/relationships/hdphoto" Target="../media/hdphoto2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.png"/><Relationship Id="rId7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.JPG"/><Relationship Id="rId7" Type="http://schemas.microsoft.com/office/2007/relationships/hdphoto" Target="../media/hdphoto2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10" Type="http://schemas.openxmlformats.org/officeDocument/2006/relationships/image" Target="../media/image10.png"/><Relationship Id="rId4" Type="http://schemas.openxmlformats.org/officeDocument/2006/relationships/image" Target="../media/image8.JPG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1.png"/><Relationship Id="rId7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10" Type="http://schemas.openxmlformats.org/officeDocument/2006/relationships/image" Target="../media/image8.JPG"/><Relationship Id="rId4" Type="http://schemas.openxmlformats.org/officeDocument/2006/relationships/image" Target="../media/image9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2.png"/><Relationship Id="rId7" Type="http://schemas.microsoft.com/office/2007/relationships/hdphoto" Target="../media/hdphoto1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image" Target="../media/image8.JPG"/><Relationship Id="rId5" Type="http://schemas.openxmlformats.org/officeDocument/2006/relationships/image" Target="../media/image9.png"/><Relationship Id="rId10" Type="http://schemas.openxmlformats.org/officeDocument/2006/relationships/image" Target="../media/image7.png"/><Relationship Id="rId4" Type="http://schemas.openxmlformats.org/officeDocument/2006/relationships/image" Target="../media/image11.png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9.png"/><Relationship Id="rId7" Type="http://schemas.openxmlformats.org/officeDocument/2006/relationships/image" Target="../media/image2.png"/><Relationship Id="rId12" Type="http://schemas.openxmlformats.org/officeDocument/2006/relationships/audio" Target="../media/audio3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20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مستطيل مستدير الزوايا 27"/>
          <p:cNvSpPr/>
          <p:nvPr/>
        </p:nvSpPr>
        <p:spPr>
          <a:xfrm>
            <a:off x="1045029" y="291049"/>
            <a:ext cx="2768309" cy="473279"/>
          </a:xfrm>
          <a:prstGeom prst="roundRect">
            <a:avLst/>
          </a:prstGeom>
          <a:solidFill>
            <a:srgbClr val="FF745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</a:t>
            </a:r>
            <a:r>
              <a:rPr lang="ar-SA" b="1" dirty="0" smtClean="0">
                <a:solidFill>
                  <a:schemeClr val="bg1"/>
                </a:solidFill>
              </a:rPr>
              <a:t>طرح الأعداد المكونة من </a:t>
            </a:r>
            <a:r>
              <a:rPr lang="ku-Arab-IQ" b="1" dirty="0" smtClean="0">
                <a:solidFill>
                  <a:schemeClr val="bg1"/>
                </a:solidFill>
              </a:rPr>
              <a:t>٣ </a:t>
            </a:r>
            <a:r>
              <a:rPr lang="ar-SA" b="1" dirty="0" smtClean="0">
                <a:solidFill>
                  <a:schemeClr val="bg1"/>
                </a:solidFill>
              </a:rPr>
              <a:t>أرقام مع إعادة التجميع  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27" name="مستطيل مستدير الزوايا 26"/>
          <p:cNvSpPr/>
          <p:nvPr/>
        </p:nvSpPr>
        <p:spPr>
          <a:xfrm>
            <a:off x="2080381" y="2688402"/>
            <a:ext cx="5951555" cy="1723326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056159" y="305001"/>
            <a:ext cx="953242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٩٣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الطرح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827" y="584830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FFFEF8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FFB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43304" y="297881"/>
            <a:ext cx="1371600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الثالث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مخطط انسيابي: محطة طرفية 34"/>
          <p:cNvSpPr/>
          <p:nvPr/>
        </p:nvSpPr>
        <p:spPr>
          <a:xfrm>
            <a:off x="6545767" y="297881"/>
            <a:ext cx="1049599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 – ٤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7" name="شكل بيضاوي 36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FFC5B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شكل بيضاوي 38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ربع نص 24"/>
          <p:cNvSpPr txBox="1"/>
          <p:nvPr/>
        </p:nvSpPr>
        <p:spPr>
          <a:xfrm>
            <a:off x="2293346" y="2861558"/>
            <a:ext cx="5525623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فكرة درسنا يا أصدقائي هي : </a:t>
            </a:r>
          </a:p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أطرح أعدادًا 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كلٌ 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م</a:t>
            </a:r>
            <a:r>
              <a:rPr lang="ar-SA" sz="2800" b="1" dirty="0">
                <a:solidFill>
                  <a:schemeClr val="bg2">
                    <a:lumMod val="25000"/>
                  </a:schemeClr>
                </a:solidFill>
              </a:rPr>
              <a:t>ن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ها يتكون من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lang="ku-Arab-IQ" sz="2800" b="1" dirty="0" smtClean="0">
                <a:solidFill>
                  <a:schemeClr val="bg2">
                    <a:lumMod val="25000"/>
                  </a:schemeClr>
                </a:solidFill>
              </a:rPr>
              <a:t>٣ 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أرقام ،  مع إعادة التجميع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375" b="99375" l="2813" r="94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701" y="1826622"/>
            <a:ext cx="2993571" cy="299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01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صورة 8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63" b="27940"/>
          <a:stretch/>
        </p:blipFill>
        <p:spPr>
          <a:xfrm>
            <a:off x="5304059" y="3399458"/>
            <a:ext cx="5872637" cy="627017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327"/>
          <a:stretch/>
        </p:blipFill>
        <p:spPr>
          <a:xfrm>
            <a:off x="5350995" y="1850696"/>
            <a:ext cx="5872637" cy="1023287"/>
          </a:xfrm>
          <a:prstGeom prst="rect">
            <a:avLst/>
          </a:prstGeom>
        </p:spPr>
      </p:pic>
      <p:pic>
        <p:nvPicPr>
          <p:cNvPr id="83" name="صورة 8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" t="6360" r="50969" b="11554"/>
          <a:stretch/>
        </p:blipFill>
        <p:spPr>
          <a:xfrm>
            <a:off x="2041180" y="4245110"/>
            <a:ext cx="4074142" cy="1625285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89" b="10492"/>
          <a:stretch/>
        </p:blipFill>
        <p:spPr>
          <a:xfrm>
            <a:off x="6355315" y="4142158"/>
            <a:ext cx="5212203" cy="2117590"/>
          </a:xfrm>
          <a:prstGeom prst="rect">
            <a:avLst/>
          </a:prstGeom>
        </p:spPr>
      </p:pic>
      <p:sp>
        <p:nvSpPr>
          <p:cNvPr id="80" name="مستطيل مستدير الزوايا 79"/>
          <p:cNvSpPr/>
          <p:nvPr/>
        </p:nvSpPr>
        <p:spPr>
          <a:xfrm>
            <a:off x="1045029" y="291049"/>
            <a:ext cx="2768309" cy="473279"/>
          </a:xfrm>
          <a:prstGeom prst="roundRect">
            <a:avLst/>
          </a:prstGeom>
          <a:solidFill>
            <a:srgbClr val="FF745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</a:t>
            </a:r>
            <a:r>
              <a:rPr lang="ar-SA" b="1" dirty="0" smtClean="0">
                <a:solidFill>
                  <a:schemeClr val="bg1"/>
                </a:solidFill>
              </a:rPr>
              <a:t>طرح الأعداد المكونة من </a:t>
            </a:r>
            <a:r>
              <a:rPr lang="ku-Arab-IQ" b="1" dirty="0" smtClean="0">
                <a:solidFill>
                  <a:schemeClr val="bg1"/>
                </a:solidFill>
              </a:rPr>
              <a:t>٣ </a:t>
            </a:r>
            <a:r>
              <a:rPr lang="ar-SA" b="1" dirty="0" smtClean="0">
                <a:solidFill>
                  <a:schemeClr val="bg1"/>
                </a:solidFill>
              </a:rPr>
              <a:t>أرقام مع إعادة التجميع  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056159" y="305001"/>
            <a:ext cx="953242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٩٥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الطرح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827" y="584830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FFFEF8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FFB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43304" y="297881"/>
            <a:ext cx="1371600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الثالث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مخطط انسيابي: محطة طرفية 34"/>
          <p:cNvSpPr/>
          <p:nvPr/>
        </p:nvSpPr>
        <p:spPr>
          <a:xfrm>
            <a:off x="6545767" y="297881"/>
            <a:ext cx="1049599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٤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7" name="شكل بيضاوي 36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FFC5B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شكل بيضاوي 38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5" name="صورة 2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43" t="1403" r="-1" b="85210"/>
          <a:stretch/>
        </p:blipFill>
        <p:spPr>
          <a:xfrm>
            <a:off x="7463246" y="1053737"/>
            <a:ext cx="3442104" cy="488440"/>
          </a:xfrm>
          <a:prstGeom prst="rect">
            <a:avLst/>
          </a:prstGeom>
        </p:spPr>
      </p:pic>
      <p:pic>
        <p:nvPicPr>
          <p:cNvPr id="26" name="صورة 2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914" b="85210"/>
          <a:stretch/>
        </p:blipFill>
        <p:spPr>
          <a:xfrm>
            <a:off x="7159118" y="1002581"/>
            <a:ext cx="312844" cy="539596"/>
          </a:xfrm>
          <a:prstGeom prst="rect">
            <a:avLst/>
          </a:prstGeom>
        </p:spPr>
      </p:pic>
      <p:sp>
        <p:nvSpPr>
          <p:cNvPr id="31" name="مربع نص 30"/>
          <p:cNvSpPr txBox="1"/>
          <p:nvPr/>
        </p:nvSpPr>
        <p:spPr>
          <a:xfrm>
            <a:off x="10221157" y="2742642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٦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10026522" y="2761958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٥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4" name="مربع نص 33"/>
          <p:cNvSpPr txBox="1"/>
          <p:nvPr/>
        </p:nvSpPr>
        <p:spPr>
          <a:xfrm>
            <a:off x="9844486" y="2742642"/>
            <a:ext cx="29095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>
                <a:solidFill>
                  <a:schemeClr val="accent1">
                    <a:lumMod val="75000"/>
                  </a:schemeClr>
                </a:solidFill>
              </a:rPr>
              <a:t>٦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" name="مربع نص 35"/>
          <p:cNvSpPr txBox="1"/>
          <p:nvPr/>
        </p:nvSpPr>
        <p:spPr>
          <a:xfrm>
            <a:off x="6597037" y="2745969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٩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0" name="مربع نص 39"/>
          <p:cNvSpPr txBox="1"/>
          <p:nvPr/>
        </p:nvSpPr>
        <p:spPr>
          <a:xfrm>
            <a:off x="9817383" y="1715195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FF0000"/>
                </a:solidFill>
              </a:rPr>
              <a:t>٧</a:t>
            </a:r>
            <a:endParaRPr lang="ar-SA" sz="2800" b="1" dirty="0">
              <a:solidFill>
                <a:srgbClr val="FF0000"/>
              </a:solidFill>
            </a:endParaRPr>
          </a:p>
        </p:txBody>
      </p:sp>
      <p:cxnSp>
        <p:nvCxnSpPr>
          <p:cNvPr id="41" name="رابط مستقيم 40"/>
          <p:cNvCxnSpPr/>
          <p:nvPr/>
        </p:nvCxnSpPr>
        <p:spPr>
          <a:xfrm flipH="1">
            <a:off x="9826980" y="2094345"/>
            <a:ext cx="196601" cy="2489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مربع نص 42"/>
          <p:cNvSpPr txBox="1"/>
          <p:nvPr/>
        </p:nvSpPr>
        <p:spPr>
          <a:xfrm>
            <a:off x="9852604" y="1418026"/>
            <a:ext cx="64305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00B050"/>
                </a:solidFill>
              </a:rPr>
              <a:t>١٣</a:t>
            </a:r>
            <a:endParaRPr lang="ar-SA" sz="2800" b="1" dirty="0">
              <a:solidFill>
                <a:srgbClr val="00B050"/>
              </a:solidFill>
            </a:endParaRPr>
          </a:p>
        </p:txBody>
      </p:sp>
      <p:sp>
        <p:nvSpPr>
          <p:cNvPr id="44" name="مربع نص 43"/>
          <p:cNvSpPr txBox="1"/>
          <p:nvPr/>
        </p:nvSpPr>
        <p:spPr>
          <a:xfrm>
            <a:off x="6406701" y="2742642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٦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" name="مربع نص 45"/>
          <p:cNvSpPr txBox="1"/>
          <p:nvPr/>
        </p:nvSpPr>
        <p:spPr>
          <a:xfrm>
            <a:off x="6208761" y="2728684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٣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6182766" y="1701989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FF0000"/>
                </a:solidFill>
              </a:rPr>
              <a:t>٦</a:t>
            </a:r>
            <a:endParaRPr lang="ar-SA" sz="2800" b="1" dirty="0">
              <a:solidFill>
                <a:srgbClr val="FF0000"/>
              </a:solidFill>
            </a:endParaRPr>
          </a:p>
        </p:txBody>
      </p:sp>
      <p:cxnSp>
        <p:nvCxnSpPr>
          <p:cNvPr id="48" name="رابط مستقيم 47"/>
          <p:cNvCxnSpPr/>
          <p:nvPr/>
        </p:nvCxnSpPr>
        <p:spPr>
          <a:xfrm flipH="1">
            <a:off x="6227928" y="2065656"/>
            <a:ext cx="150810" cy="2145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رابط مستقيم 48"/>
          <p:cNvCxnSpPr/>
          <p:nvPr/>
        </p:nvCxnSpPr>
        <p:spPr>
          <a:xfrm flipH="1">
            <a:off x="6363341" y="1795957"/>
            <a:ext cx="243040" cy="20235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مربع نص 49"/>
          <p:cNvSpPr txBox="1"/>
          <p:nvPr/>
        </p:nvSpPr>
        <p:spPr>
          <a:xfrm>
            <a:off x="6221328" y="1370110"/>
            <a:ext cx="60047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00B050"/>
                </a:solidFill>
              </a:rPr>
              <a:t>١١</a:t>
            </a:r>
            <a:endParaRPr lang="ar-SA" sz="2800" b="1" dirty="0">
              <a:solidFill>
                <a:srgbClr val="00B050"/>
              </a:solidFill>
            </a:endParaRPr>
          </a:p>
        </p:txBody>
      </p:sp>
      <p:sp>
        <p:nvSpPr>
          <p:cNvPr id="51" name="مربع نص 50"/>
          <p:cNvSpPr txBox="1"/>
          <p:nvPr/>
        </p:nvSpPr>
        <p:spPr>
          <a:xfrm>
            <a:off x="4543871" y="3431146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٣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3" name="رابط مستقيم 52"/>
          <p:cNvCxnSpPr/>
          <p:nvPr/>
        </p:nvCxnSpPr>
        <p:spPr>
          <a:xfrm flipH="1">
            <a:off x="10010462" y="2074601"/>
            <a:ext cx="182724" cy="2722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مربع نص 53"/>
          <p:cNvSpPr txBox="1"/>
          <p:nvPr/>
        </p:nvSpPr>
        <p:spPr>
          <a:xfrm>
            <a:off x="10025495" y="1693947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FF0000"/>
                </a:solidFill>
              </a:rPr>
              <a:t>٣</a:t>
            </a:r>
            <a:endParaRPr lang="ar-SA" sz="2800" b="1" dirty="0">
              <a:solidFill>
                <a:srgbClr val="FF0000"/>
              </a:solidFill>
            </a:endParaRPr>
          </a:p>
        </p:txBody>
      </p:sp>
      <p:cxnSp>
        <p:nvCxnSpPr>
          <p:cNvPr id="55" name="رابط مستقيم 54"/>
          <p:cNvCxnSpPr/>
          <p:nvPr/>
        </p:nvCxnSpPr>
        <p:spPr>
          <a:xfrm flipH="1">
            <a:off x="10184690" y="2074601"/>
            <a:ext cx="182170" cy="2383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مربع نص 55"/>
          <p:cNvSpPr txBox="1"/>
          <p:nvPr/>
        </p:nvSpPr>
        <p:spPr>
          <a:xfrm>
            <a:off x="10123132" y="1706742"/>
            <a:ext cx="62429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١٣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7" name="مربع نص 56"/>
          <p:cNvSpPr txBox="1"/>
          <p:nvPr/>
        </p:nvSpPr>
        <p:spPr>
          <a:xfrm>
            <a:off x="8228982" y="3431406"/>
            <a:ext cx="7008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٩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9" name="مربع نص 58"/>
          <p:cNvSpPr txBox="1"/>
          <p:nvPr/>
        </p:nvSpPr>
        <p:spPr>
          <a:xfrm>
            <a:off x="8140759" y="3428789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0" name="رابط مستقيم 59"/>
          <p:cNvCxnSpPr/>
          <p:nvPr/>
        </p:nvCxnSpPr>
        <p:spPr>
          <a:xfrm flipH="1">
            <a:off x="6380098" y="2019288"/>
            <a:ext cx="227907" cy="3087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مربع نص 60"/>
          <p:cNvSpPr txBox="1"/>
          <p:nvPr/>
        </p:nvSpPr>
        <p:spPr>
          <a:xfrm>
            <a:off x="6386497" y="1670571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FF0000"/>
                </a:solidFill>
              </a:rPr>
              <a:t>١</a:t>
            </a:r>
            <a:endParaRPr lang="ar-SA" sz="2800" b="1" dirty="0">
              <a:solidFill>
                <a:srgbClr val="FF0000"/>
              </a:solidFill>
            </a:endParaRPr>
          </a:p>
        </p:txBody>
      </p:sp>
      <p:cxnSp>
        <p:nvCxnSpPr>
          <p:cNvPr id="62" name="رابط مستقيم 61"/>
          <p:cNvCxnSpPr/>
          <p:nvPr/>
        </p:nvCxnSpPr>
        <p:spPr>
          <a:xfrm flipH="1">
            <a:off x="6593744" y="2070417"/>
            <a:ext cx="189632" cy="2528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مربع نص 64"/>
          <p:cNvSpPr txBox="1"/>
          <p:nvPr/>
        </p:nvSpPr>
        <p:spPr>
          <a:xfrm>
            <a:off x="6498178" y="1670571"/>
            <a:ext cx="5964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١٨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6" name="رابط مستقيم 65"/>
          <p:cNvCxnSpPr/>
          <p:nvPr/>
        </p:nvCxnSpPr>
        <p:spPr>
          <a:xfrm flipH="1">
            <a:off x="9954292" y="3568583"/>
            <a:ext cx="169497" cy="2420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مربع نص 66"/>
          <p:cNvSpPr txBox="1"/>
          <p:nvPr/>
        </p:nvSpPr>
        <p:spPr>
          <a:xfrm>
            <a:off x="9930063" y="3189747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FF0000"/>
                </a:solidFill>
              </a:rPr>
              <a:t>٤</a:t>
            </a:r>
            <a:endParaRPr lang="ar-SA" sz="2800" b="1" dirty="0">
              <a:solidFill>
                <a:srgbClr val="FF0000"/>
              </a:solidFill>
            </a:endParaRPr>
          </a:p>
        </p:txBody>
      </p:sp>
      <p:cxnSp>
        <p:nvCxnSpPr>
          <p:cNvPr id="68" name="رابط مستقيم 67"/>
          <p:cNvCxnSpPr/>
          <p:nvPr/>
        </p:nvCxnSpPr>
        <p:spPr>
          <a:xfrm flipH="1">
            <a:off x="10120252" y="3576407"/>
            <a:ext cx="203321" cy="2686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مربع نص 68"/>
          <p:cNvSpPr txBox="1"/>
          <p:nvPr/>
        </p:nvSpPr>
        <p:spPr>
          <a:xfrm>
            <a:off x="4632179" y="3431146"/>
            <a:ext cx="7008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0" name="مربع نص 69"/>
          <p:cNvSpPr txBox="1"/>
          <p:nvPr/>
        </p:nvSpPr>
        <p:spPr>
          <a:xfrm>
            <a:off x="7939107" y="3428789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1" name="مربع نص 70"/>
          <p:cNvSpPr txBox="1"/>
          <p:nvPr/>
        </p:nvSpPr>
        <p:spPr>
          <a:xfrm>
            <a:off x="10025495" y="3222411"/>
            <a:ext cx="62429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١٦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2" name="رابط مستقيم 71"/>
          <p:cNvCxnSpPr/>
          <p:nvPr/>
        </p:nvCxnSpPr>
        <p:spPr>
          <a:xfrm flipH="1">
            <a:off x="6336602" y="3526089"/>
            <a:ext cx="227907" cy="3087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مربع نص 72"/>
          <p:cNvSpPr txBox="1"/>
          <p:nvPr/>
        </p:nvSpPr>
        <p:spPr>
          <a:xfrm>
            <a:off x="6338307" y="3206341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FF0000"/>
                </a:solidFill>
              </a:rPr>
              <a:t>٢</a:t>
            </a:r>
            <a:endParaRPr lang="ar-SA" sz="2800" b="1" dirty="0">
              <a:solidFill>
                <a:srgbClr val="FF0000"/>
              </a:solidFill>
            </a:endParaRPr>
          </a:p>
        </p:txBody>
      </p:sp>
      <p:cxnSp>
        <p:nvCxnSpPr>
          <p:cNvPr id="74" name="رابط مستقيم 73"/>
          <p:cNvCxnSpPr/>
          <p:nvPr/>
        </p:nvCxnSpPr>
        <p:spPr>
          <a:xfrm flipH="1">
            <a:off x="6506770" y="3547441"/>
            <a:ext cx="227907" cy="3087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مربع نص 76"/>
          <p:cNvSpPr txBox="1"/>
          <p:nvPr/>
        </p:nvSpPr>
        <p:spPr>
          <a:xfrm>
            <a:off x="6441294" y="3169536"/>
            <a:ext cx="6027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١١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8" name="مربع نص 77"/>
          <p:cNvSpPr txBox="1"/>
          <p:nvPr/>
        </p:nvSpPr>
        <p:spPr>
          <a:xfrm>
            <a:off x="4968186" y="6036280"/>
            <a:ext cx="28366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٣٩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–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٢٥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= ١٤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ريالًا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1" name="مربع نص 80"/>
          <p:cNvSpPr txBox="1"/>
          <p:nvPr/>
        </p:nvSpPr>
        <p:spPr>
          <a:xfrm>
            <a:off x="3642340" y="1067584"/>
            <a:ext cx="354935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أجد ناتج الطرح ، </a:t>
            </a:r>
            <a:r>
              <a:rPr lang="ar-SA" sz="2000" b="1" dirty="0" smtClean="0"/>
              <a:t>ثم </a:t>
            </a:r>
            <a:r>
              <a:rPr lang="ar-SA" sz="2000" b="1" dirty="0" smtClean="0"/>
              <a:t>أتحقق من إجابتي </a:t>
            </a:r>
            <a:r>
              <a:rPr lang="ar-SA" sz="2000" b="1" dirty="0" smtClean="0">
                <a:sym typeface="Wingdings" panose="05000000000000000000" pitchFamily="2" charset="2"/>
              </a:rPr>
              <a:t>:</a:t>
            </a:r>
            <a:endParaRPr lang="ar-SA" sz="2000" b="1" dirty="0"/>
          </a:p>
        </p:txBody>
      </p:sp>
      <p:cxnSp>
        <p:nvCxnSpPr>
          <p:cNvPr id="42" name="رابط مستقيم 41"/>
          <p:cNvCxnSpPr/>
          <p:nvPr/>
        </p:nvCxnSpPr>
        <p:spPr>
          <a:xfrm flipH="1">
            <a:off x="9999295" y="1791588"/>
            <a:ext cx="222159" cy="28021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رابط مستقيم 83"/>
          <p:cNvCxnSpPr/>
          <p:nvPr/>
        </p:nvCxnSpPr>
        <p:spPr>
          <a:xfrm flipH="1">
            <a:off x="6326025" y="3287990"/>
            <a:ext cx="222159" cy="28021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رابط مستقيم 84"/>
          <p:cNvCxnSpPr/>
          <p:nvPr/>
        </p:nvCxnSpPr>
        <p:spPr>
          <a:xfrm flipH="1">
            <a:off x="6188752" y="3587760"/>
            <a:ext cx="170177" cy="25608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مربع نص 85"/>
          <p:cNvSpPr txBox="1"/>
          <p:nvPr/>
        </p:nvSpPr>
        <p:spPr>
          <a:xfrm>
            <a:off x="6140032" y="3234174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FF0000"/>
                </a:solidFill>
              </a:rPr>
              <a:t>٤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87" name="مربع نص 86"/>
          <p:cNvSpPr txBox="1"/>
          <p:nvPr/>
        </p:nvSpPr>
        <p:spPr>
          <a:xfrm>
            <a:off x="6221778" y="2979945"/>
            <a:ext cx="64305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00B050"/>
                </a:solidFill>
              </a:rPr>
              <a:t>١٢</a:t>
            </a:r>
            <a:endParaRPr lang="ar-SA" sz="2800" b="1" dirty="0">
              <a:solidFill>
                <a:srgbClr val="00B050"/>
              </a:solidFill>
            </a:endParaRPr>
          </a:p>
        </p:txBody>
      </p:sp>
      <p:pic>
        <p:nvPicPr>
          <p:cNvPr id="88" name="صورة 8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35" y="1472218"/>
            <a:ext cx="2202017" cy="228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1129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11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4" grpId="0"/>
      <p:bldP spid="36" grpId="0"/>
      <p:bldP spid="40" grpId="0"/>
      <p:bldP spid="43" grpId="0"/>
      <p:bldP spid="44" grpId="0"/>
      <p:bldP spid="46" grpId="0"/>
      <p:bldP spid="47" grpId="0"/>
      <p:bldP spid="50" grpId="0"/>
      <p:bldP spid="51" grpId="0"/>
      <p:bldP spid="54" grpId="0"/>
      <p:bldP spid="56" grpId="0"/>
      <p:bldP spid="57" grpId="0"/>
      <p:bldP spid="59" grpId="0"/>
      <p:bldP spid="61" grpId="0"/>
      <p:bldP spid="65" grpId="0"/>
      <p:bldP spid="67" grpId="0"/>
      <p:bldP spid="69" grpId="0"/>
      <p:bldP spid="70" grpId="0"/>
      <p:bldP spid="71" grpId="0"/>
      <p:bldP spid="73" grpId="0"/>
      <p:bldP spid="77" grpId="0"/>
      <p:bldP spid="78" grpId="0"/>
      <p:bldP spid="86" grpId="0"/>
      <p:bldP spid="8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"/>
          <a:stretch/>
        </p:blipFill>
        <p:spPr>
          <a:xfrm>
            <a:off x="1702801" y="2178519"/>
            <a:ext cx="9779004" cy="3618384"/>
          </a:xfrm>
          <a:prstGeom prst="rect">
            <a:avLst/>
          </a:prstGeom>
        </p:spPr>
      </p:pic>
      <p:sp>
        <p:nvSpPr>
          <p:cNvPr id="40" name="مستطيل مستدير الزوايا 39"/>
          <p:cNvSpPr/>
          <p:nvPr/>
        </p:nvSpPr>
        <p:spPr>
          <a:xfrm>
            <a:off x="1045029" y="291049"/>
            <a:ext cx="2768309" cy="473279"/>
          </a:xfrm>
          <a:prstGeom prst="roundRect">
            <a:avLst/>
          </a:prstGeom>
          <a:solidFill>
            <a:srgbClr val="FF745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</a:t>
            </a:r>
            <a:r>
              <a:rPr lang="ar-SA" b="1" dirty="0" smtClean="0">
                <a:solidFill>
                  <a:schemeClr val="bg1"/>
                </a:solidFill>
              </a:rPr>
              <a:t>طرح الأعداد المكونة من </a:t>
            </a:r>
            <a:r>
              <a:rPr lang="ku-Arab-IQ" b="1" dirty="0" smtClean="0">
                <a:solidFill>
                  <a:schemeClr val="bg1"/>
                </a:solidFill>
              </a:rPr>
              <a:t>٣ </a:t>
            </a:r>
            <a:r>
              <a:rPr lang="ar-SA" b="1" dirty="0" smtClean="0">
                <a:solidFill>
                  <a:schemeClr val="bg1"/>
                </a:solidFill>
              </a:rPr>
              <a:t>أرقام مع إعادة التجميع  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056159" y="305001"/>
            <a:ext cx="953242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٩٥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الطرح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827" y="584830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FFFEF8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FFB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43304" y="297881"/>
            <a:ext cx="1371600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الثالث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مخطط انسيابي: محطة طرفية 34"/>
          <p:cNvSpPr/>
          <p:nvPr/>
        </p:nvSpPr>
        <p:spPr>
          <a:xfrm>
            <a:off x="6545767" y="297881"/>
            <a:ext cx="1049599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٤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7" name="شكل بيضاوي 36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FFC5B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شكل بيضاوي 38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5" name="صورة 2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43" t="1403" r="-1" b="85210"/>
          <a:stretch/>
        </p:blipFill>
        <p:spPr>
          <a:xfrm>
            <a:off x="7463246" y="1053737"/>
            <a:ext cx="3442104" cy="488440"/>
          </a:xfrm>
          <a:prstGeom prst="rect">
            <a:avLst/>
          </a:prstGeom>
        </p:spPr>
      </p:pic>
      <p:pic>
        <p:nvPicPr>
          <p:cNvPr id="26" name="صورة 2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914" b="85210"/>
          <a:stretch/>
        </p:blipFill>
        <p:spPr>
          <a:xfrm>
            <a:off x="7159118" y="1002581"/>
            <a:ext cx="312844" cy="539596"/>
          </a:xfrm>
          <a:prstGeom prst="rect">
            <a:avLst/>
          </a:prstGeom>
        </p:spPr>
      </p:pic>
      <p:sp>
        <p:nvSpPr>
          <p:cNvPr id="27" name="مربع نص 26"/>
          <p:cNvSpPr txBox="1"/>
          <p:nvPr/>
        </p:nvSpPr>
        <p:spPr>
          <a:xfrm>
            <a:off x="6226628" y="4299060"/>
            <a:ext cx="317353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١٠٥ – ٦٩ = ٣٦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طالب 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مربع نص 27"/>
          <p:cNvSpPr txBox="1"/>
          <p:nvPr/>
        </p:nvSpPr>
        <p:spPr>
          <a:xfrm>
            <a:off x="5723693" y="5166235"/>
            <a:ext cx="450541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٣٣ + ١٠٥ + ٦٩ + ١٠٠ = ٣٠٧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طالبًا 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78" b="92870" l="8286" r="895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78" y="1053737"/>
            <a:ext cx="2099806" cy="323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08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40" y="1843565"/>
            <a:ext cx="10624505" cy="264822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586" y="3797702"/>
            <a:ext cx="1877445" cy="2800451"/>
          </a:xfrm>
          <a:prstGeom prst="rect">
            <a:avLst/>
          </a:prstGeom>
        </p:spPr>
      </p:pic>
      <p:sp>
        <p:nvSpPr>
          <p:cNvPr id="40" name="مستطيل مستدير الزوايا 39"/>
          <p:cNvSpPr/>
          <p:nvPr/>
        </p:nvSpPr>
        <p:spPr>
          <a:xfrm>
            <a:off x="1045029" y="291049"/>
            <a:ext cx="2768309" cy="473279"/>
          </a:xfrm>
          <a:prstGeom prst="roundRect">
            <a:avLst/>
          </a:prstGeom>
          <a:solidFill>
            <a:srgbClr val="FF745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</a:t>
            </a:r>
            <a:r>
              <a:rPr lang="ar-SA" b="1" dirty="0" smtClean="0">
                <a:solidFill>
                  <a:schemeClr val="bg1"/>
                </a:solidFill>
              </a:rPr>
              <a:t>طرح الأعداد المكونة من </a:t>
            </a:r>
            <a:r>
              <a:rPr lang="ku-Arab-IQ" b="1" dirty="0" smtClean="0">
                <a:solidFill>
                  <a:schemeClr val="bg1"/>
                </a:solidFill>
              </a:rPr>
              <a:t>٣ </a:t>
            </a:r>
            <a:r>
              <a:rPr lang="ar-SA" b="1" dirty="0" smtClean="0">
                <a:solidFill>
                  <a:schemeClr val="bg1"/>
                </a:solidFill>
              </a:rPr>
              <a:t>أرقام مع إعادة التجميع  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056159" y="305001"/>
            <a:ext cx="953242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٩٥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الطرح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827" y="584830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FFFEF8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FFB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43304" y="297881"/>
            <a:ext cx="1371600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الثالث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مخطط انسيابي: محطة طرفية 34"/>
          <p:cNvSpPr/>
          <p:nvPr/>
        </p:nvSpPr>
        <p:spPr>
          <a:xfrm>
            <a:off x="6545767" y="297881"/>
            <a:ext cx="1049599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٤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7" name="شكل بيضاوي 36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FFC5B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شكل بيضاوي 38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5" name="صورة 2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43" t="1403" r="-1" b="85210"/>
          <a:stretch/>
        </p:blipFill>
        <p:spPr>
          <a:xfrm>
            <a:off x="7463246" y="1053737"/>
            <a:ext cx="3442104" cy="488440"/>
          </a:xfrm>
          <a:prstGeom prst="rect">
            <a:avLst/>
          </a:prstGeom>
        </p:spPr>
      </p:pic>
      <p:pic>
        <p:nvPicPr>
          <p:cNvPr id="26" name="صورة 2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914" b="85210"/>
          <a:stretch/>
        </p:blipFill>
        <p:spPr>
          <a:xfrm>
            <a:off x="7159118" y="1002581"/>
            <a:ext cx="312844" cy="539596"/>
          </a:xfrm>
          <a:prstGeom prst="rect">
            <a:avLst/>
          </a:prstGeom>
        </p:spPr>
      </p:pic>
      <p:sp>
        <p:nvSpPr>
          <p:cNvPr id="31" name="مربع نص 30"/>
          <p:cNvSpPr txBox="1"/>
          <p:nvPr/>
        </p:nvSpPr>
        <p:spPr>
          <a:xfrm>
            <a:off x="10373446" y="2617692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٩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10041250" y="3532633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4" name="مربع نص 33"/>
          <p:cNvSpPr txBox="1"/>
          <p:nvPr/>
        </p:nvSpPr>
        <p:spPr>
          <a:xfrm>
            <a:off x="7325408" y="2988004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٤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" name="مربع نص 35"/>
          <p:cNvSpPr txBox="1"/>
          <p:nvPr/>
        </p:nvSpPr>
        <p:spPr>
          <a:xfrm>
            <a:off x="7159118" y="2625417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٨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8" name="مربع نص 37"/>
          <p:cNvSpPr txBox="1"/>
          <p:nvPr/>
        </p:nvSpPr>
        <p:spPr>
          <a:xfrm>
            <a:off x="4455004" y="3519933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4288143" y="2978302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٣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2" name="مربع نص 41"/>
          <p:cNvSpPr txBox="1"/>
          <p:nvPr/>
        </p:nvSpPr>
        <p:spPr>
          <a:xfrm>
            <a:off x="1695705" y="2978302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3" name="مربع نص 42"/>
          <p:cNvSpPr txBox="1"/>
          <p:nvPr/>
        </p:nvSpPr>
        <p:spPr>
          <a:xfrm>
            <a:off x="1351117" y="3519933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65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4" grpId="0"/>
      <p:bldP spid="36" grpId="0"/>
      <p:bldP spid="38" grpId="0"/>
      <p:bldP spid="41" grpId="0"/>
      <p:bldP spid="42" grpId="0"/>
      <p:bldP spid="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961" y="924727"/>
            <a:ext cx="1849819" cy="1849819"/>
          </a:xfrm>
          <a:prstGeom prst="rect">
            <a:avLst/>
          </a:prstGeom>
        </p:spPr>
      </p:pic>
      <p:pic>
        <p:nvPicPr>
          <p:cNvPr id="41" name="صورة 4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8" t="54158" b="11845"/>
          <a:stretch/>
        </p:blipFill>
        <p:spPr>
          <a:xfrm>
            <a:off x="1723251" y="4709488"/>
            <a:ext cx="9710992" cy="88827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6" b="49808"/>
          <a:stretch/>
        </p:blipFill>
        <p:spPr>
          <a:xfrm>
            <a:off x="873448" y="2730481"/>
            <a:ext cx="10564395" cy="1259264"/>
          </a:xfrm>
          <a:prstGeom prst="rect">
            <a:avLst/>
          </a:prstGeom>
        </p:spPr>
      </p:pic>
      <p:sp>
        <p:nvSpPr>
          <p:cNvPr id="40" name="مستطيل مستدير الزوايا 39"/>
          <p:cNvSpPr/>
          <p:nvPr/>
        </p:nvSpPr>
        <p:spPr>
          <a:xfrm>
            <a:off x="1045029" y="291049"/>
            <a:ext cx="2768309" cy="473279"/>
          </a:xfrm>
          <a:prstGeom prst="roundRect">
            <a:avLst/>
          </a:prstGeom>
          <a:solidFill>
            <a:srgbClr val="FF745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</a:t>
            </a:r>
            <a:r>
              <a:rPr lang="ar-SA" b="1" dirty="0" smtClean="0">
                <a:solidFill>
                  <a:schemeClr val="bg1"/>
                </a:solidFill>
              </a:rPr>
              <a:t>طرح الأعداد المكونة من </a:t>
            </a:r>
            <a:r>
              <a:rPr lang="ku-Arab-IQ" b="1" dirty="0" smtClean="0">
                <a:solidFill>
                  <a:schemeClr val="bg1"/>
                </a:solidFill>
              </a:rPr>
              <a:t>٣ </a:t>
            </a:r>
            <a:r>
              <a:rPr lang="ar-SA" b="1" dirty="0" smtClean="0">
                <a:solidFill>
                  <a:schemeClr val="bg1"/>
                </a:solidFill>
              </a:rPr>
              <a:t>أرقام مع إعادة التجميع  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056159" y="305001"/>
            <a:ext cx="953242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٩٥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الطرح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827" y="584830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FFFEF8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FFB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43304" y="297881"/>
            <a:ext cx="1371600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الثالث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مخطط انسيابي: محطة طرفية 34"/>
          <p:cNvSpPr/>
          <p:nvPr/>
        </p:nvSpPr>
        <p:spPr>
          <a:xfrm>
            <a:off x="6545767" y="297881"/>
            <a:ext cx="1049599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٤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7" name="شكل بيضاوي 36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FFC5B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شكل بيضاوي 38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7" name="صورة 2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1" b="76004"/>
          <a:stretch/>
        </p:blipFill>
        <p:spPr>
          <a:xfrm>
            <a:off x="3267602" y="945883"/>
            <a:ext cx="7605928" cy="809982"/>
          </a:xfrm>
          <a:prstGeom prst="rect">
            <a:avLst/>
          </a:prstGeom>
        </p:spPr>
      </p:pic>
      <p:sp>
        <p:nvSpPr>
          <p:cNvPr id="31" name="مربع نص 30"/>
          <p:cNvSpPr txBox="1"/>
          <p:nvPr/>
        </p:nvSpPr>
        <p:spPr>
          <a:xfrm>
            <a:off x="1743395" y="3984582"/>
            <a:ext cx="913013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عليه أن يجمع الناتج مع العدد المطروح وهما :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٣٠٨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و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٤٧٧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، لا أن يجمع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٣٠٨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و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٧٨٥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4" name="مربع نص 33"/>
          <p:cNvSpPr txBox="1"/>
          <p:nvPr/>
        </p:nvSpPr>
        <p:spPr>
          <a:xfrm>
            <a:off x="2777586" y="5617470"/>
            <a:ext cx="707785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يعني استعمال التقدير لمقارنة إجابتي لمعرفة ما إذا كانت معقولة أم لا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9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344" y="1530058"/>
            <a:ext cx="9381735" cy="3983178"/>
          </a:xfrm>
          <a:prstGeom prst="rect">
            <a:avLst/>
          </a:prstGeom>
        </p:spPr>
      </p:pic>
      <p:sp>
        <p:nvSpPr>
          <p:cNvPr id="40" name="مستطيل مستدير الزوايا 39"/>
          <p:cNvSpPr/>
          <p:nvPr/>
        </p:nvSpPr>
        <p:spPr>
          <a:xfrm>
            <a:off x="1045029" y="291049"/>
            <a:ext cx="2768309" cy="473279"/>
          </a:xfrm>
          <a:prstGeom prst="roundRect">
            <a:avLst/>
          </a:prstGeom>
          <a:solidFill>
            <a:srgbClr val="FF745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</a:t>
            </a:r>
            <a:r>
              <a:rPr lang="ar-SA" b="1" dirty="0" smtClean="0">
                <a:solidFill>
                  <a:schemeClr val="bg1"/>
                </a:solidFill>
              </a:rPr>
              <a:t>طرح الأعداد المكونة من </a:t>
            </a:r>
            <a:r>
              <a:rPr lang="ku-Arab-IQ" b="1" dirty="0" smtClean="0">
                <a:solidFill>
                  <a:schemeClr val="bg1"/>
                </a:solidFill>
              </a:rPr>
              <a:t>٣ </a:t>
            </a:r>
            <a:r>
              <a:rPr lang="ar-SA" b="1" dirty="0" smtClean="0">
                <a:solidFill>
                  <a:schemeClr val="bg1"/>
                </a:solidFill>
              </a:rPr>
              <a:t>أرقام مع إعادة التجميع  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056159" y="305001"/>
            <a:ext cx="953242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٩٦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الطرح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827" y="584830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FFFEF8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FFB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43304" y="297881"/>
            <a:ext cx="1371600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الثالث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مخطط انسيابي: محطة طرفية 34"/>
          <p:cNvSpPr/>
          <p:nvPr/>
        </p:nvSpPr>
        <p:spPr>
          <a:xfrm>
            <a:off x="6545767" y="297881"/>
            <a:ext cx="1049599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٤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7" name="شكل بيضاوي 36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FFC5B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شكل بيضاوي 38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47" b="95737" l="333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432" r="64757" b="4488"/>
          <a:stretch/>
        </p:blipFill>
        <p:spPr>
          <a:xfrm>
            <a:off x="9561685" y="2229630"/>
            <a:ext cx="2076206" cy="3320287"/>
          </a:xfrm>
          <a:prstGeom prst="rect">
            <a:avLst/>
          </a:prstGeom>
        </p:spPr>
      </p:pic>
      <p:sp>
        <p:nvSpPr>
          <p:cNvPr id="8" name="مستطيل مستدير الزوايا 7"/>
          <p:cNvSpPr/>
          <p:nvPr/>
        </p:nvSpPr>
        <p:spPr>
          <a:xfrm>
            <a:off x="8604069" y="4302033"/>
            <a:ext cx="982152" cy="444137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ستطيل مستدير الزوايا 31"/>
          <p:cNvSpPr/>
          <p:nvPr/>
        </p:nvSpPr>
        <p:spPr>
          <a:xfrm>
            <a:off x="4159971" y="4328160"/>
            <a:ext cx="982152" cy="444137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2766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8" t="4318" r="4056" b="10985"/>
          <a:stretch/>
        </p:blipFill>
        <p:spPr>
          <a:xfrm>
            <a:off x="9142630" y="3424412"/>
            <a:ext cx="1967712" cy="2786547"/>
          </a:xfrm>
          <a:prstGeom prst="rect">
            <a:avLst/>
          </a:prstGeom>
        </p:spPr>
      </p:pic>
      <p:sp>
        <p:nvSpPr>
          <p:cNvPr id="31" name="مستطيل مستدير الزوايا 30"/>
          <p:cNvSpPr/>
          <p:nvPr/>
        </p:nvSpPr>
        <p:spPr>
          <a:xfrm>
            <a:off x="1045029" y="291049"/>
            <a:ext cx="2768309" cy="473279"/>
          </a:xfrm>
          <a:prstGeom prst="roundRect">
            <a:avLst/>
          </a:prstGeom>
          <a:solidFill>
            <a:srgbClr val="FF745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</a:t>
            </a:r>
            <a:r>
              <a:rPr lang="ar-SA" b="1" dirty="0" smtClean="0">
                <a:solidFill>
                  <a:schemeClr val="bg1"/>
                </a:solidFill>
              </a:rPr>
              <a:t>طرح الأعداد المكونة من </a:t>
            </a:r>
            <a:r>
              <a:rPr lang="ku-Arab-IQ" b="1" dirty="0" smtClean="0">
                <a:solidFill>
                  <a:schemeClr val="bg1"/>
                </a:solidFill>
              </a:rPr>
              <a:t>٣ </a:t>
            </a:r>
            <a:r>
              <a:rPr lang="ar-SA" b="1" dirty="0" smtClean="0">
                <a:solidFill>
                  <a:schemeClr val="bg1"/>
                </a:solidFill>
              </a:rPr>
              <a:t>أرقام مع إعادة التجميع  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056159" y="305001"/>
            <a:ext cx="953242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٩٣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الطرح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827" y="584830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FFFEF8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FFB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43304" y="297881"/>
            <a:ext cx="1371600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الثالث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مخطط انسيابي: محطة طرفية 34"/>
          <p:cNvSpPr/>
          <p:nvPr/>
        </p:nvSpPr>
        <p:spPr>
          <a:xfrm>
            <a:off x="6545767" y="297881"/>
            <a:ext cx="1049599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٤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7" name="شكل بيضاوي 36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FFC5B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شكل بيضاوي 38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5" name="صورة 2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09" b="81170"/>
          <a:stretch/>
        </p:blipFill>
        <p:spPr>
          <a:xfrm>
            <a:off x="8792128" y="1368953"/>
            <a:ext cx="2105367" cy="555532"/>
          </a:xfrm>
          <a:prstGeom prst="rect">
            <a:avLst/>
          </a:prstGeom>
        </p:spPr>
      </p:pic>
      <p:sp>
        <p:nvSpPr>
          <p:cNvPr id="26" name="مربع نص 25"/>
          <p:cNvSpPr txBox="1"/>
          <p:nvPr/>
        </p:nvSpPr>
        <p:spPr>
          <a:xfrm>
            <a:off x="4581251" y="2156809"/>
            <a:ext cx="5488782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مع كل من سعاد وفاطمة وعبير ورقٌ ملون . كم يزيد عدد الأوراق الملونة التي مع فاطمة على عدد الأوراق التي مع سعاد ؟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7" name="مربع نص 26"/>
          <p:cNvSpPr txBox="1"/>
          <p:nvPr/>
        </p:nvSpPr>
        <p:spPr>
          <a:xfrm>
            <a:off x="3046380" y="4415068"/>
            <a:ext cx="589495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في النشاط السابق تعلمت أن أعيد تجميع العشرات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83" b="30684"/>
          <a:stretch/>
        </p:blipFill>
        <p:spPr>
          <a:xfrm>
            <a:off x="1146079" y="1258952"/>
            <a:ext cx="3263014" cy="2801220"/>
          </a:xfrm>
          <a:prstGeom prst="rect">
            <a:avLst/>
          </a:prstGeom>
        </p:spPr>
      </p:pic>
      <p:sp>
        <p:nvSpPr>
          <p:cNvPr id="32" name="مربع نص 31"/>
          <p:cNvSpPr txBox="1"/>
          <p:nvPr/>
        </p:nvSpPr>
        <p:spPr>
          <a:xfrm>
            <a:off x="2956808" y="5293184"/>
            <a:ext cx="589495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00B050"/>
                </a:solidFill>
              </a:rPr>
              <a:t>وإعادة تجميع المئات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تتم بالطريقة نفسها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08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وسائط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صورة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7" b="77054"/>
          <a:stretch/>
        </p:blipFill>
        <p:spPr>
          <a:xfrm>
            <a:off x="1977970" y="4103253"/>
            <a:ext cx="5204736" cy="1210928"/>
          </a:xfrm>
          <a:prstGeom prst="rect">
            <a:avLst/>
          </a:prstGeom>
        </p:spPr>
      </p:pic>
      <p:pic>
        <p:nvPicPr>
          <p:cNvPr id="17" name="صورة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8" t="3048" r="4667" b="2984"/>
          <a:stretch/>
        </p:blipFill>
        <p:spPr>
          <a:xfrm>
            <a:off x="1222956" y="2447434"/>
            <a:ext cx="1838643" cy="1977609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15" r="2392" b="61815"/>
          <a:stretch/>
        </p:blipFill>
        <p:spPr>
          <a:xfrm>
            <a:off x="2507563" y="1691329"/>
            <a:ext cx="8346423" cy="643593"/>
          </a:xfrm>
          <a:prstGeom prst="rect">
            <a:avLst/>
          </a:prstGeom>
        </p:spPr>
      </p:pic>
      <p:sp>
        <p:nvSpPr>
          <p:cNvPr id="32" name="مستطيل مستدير الزوايا 31"/>
          <p:cNvSpPr/>
          <p:nvPr/>
        </p:nvSpPr>
        <p:spPr>
          <a:xfrm>
            <a:off x="1045029" y="291049"/>
            <a:ext cx="2768309" cy="473279"/>
          </a:xfrm>
          <a:prstGeom prst="roundRect">
            <a:avLst/>
          </a:prstGeom>
          <a:solidFill>
            <a:srgbClr val="FF745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</a:t>
            </a:r>
            <a:r>
              <a:rPr lang="ar-SA" b="1" dirty="0" smtClean="0">
                <a:solidFill>
                  <a:schemeClr val="bg1"/>
                </a:solidFill>
              </a:rPr>
              <a:t>طرح الأعداد المكونة من </a:t>
            </a:r>
            <a:r>
              <a:rPr lang="ku-Arab-IQ" b="1" dirty="0" smtClean="0">
                <a:solidFill>
                  <a:schemeClr val="bg1"/>
                </a:solidFill>
              </a:rPr>
              <a:t>٣ </a:t>
            </a:r>
            <a:r>
              <a:rPr lang="ar-SA" b="1" dirty="0" smtClean="0">
                <a:solidFill>
                  <a:schemeClr val="bg1"/>
                </a:solidFill>
              </a:rPr>
              <a:t>أرقام مع إعادة التجميع  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056159" y="305001"/>
            <a:ext cx="953242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٩٣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الطرح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827" y="584830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FFFEF8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FFB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43304" y="297881"/>
            <a:ext cx="1371600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الثالث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مخطط انسيابي: محطة طرفية 34"/>
          <p:cNvSpPr/>
          <p:nvPr/>
        </p:nvSpPr>
        <p:spPr>
          <a:xfrm>
            <a:off x="6545767" y="297881"/>
            <a:ext cx="1049599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٤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7" name="شكل بيضاوي 36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FFC5B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شكل بيضاوي 38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ربع نص 24"/>
          <p:cNvSpPr txBox="1"/>
          <p:nvPr/>
        </p:nvSpPr>
        <p:spPr>
          <a:xfrm>
            <a:off x="5525558" y="2499150"/>
            <a:ext cx="51627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لمعرفة ذلك ، أجد ناتج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طرح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٢٦٥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–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٧٩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7940441" y="3134207"/>
            <a:ext cx="274933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الخطوة </a:t>
            </a:r>
            <a:r>
              <a:rPr lang="ku-Arab-IQ" sz="2400" b="1" dirty="0" smtClean="0">
                <a:solidFill>
                  <a:srgbClr val="C00000"/>
                </a:solidFill>
              </a:rPr>
              <a:t>١ </a:t>
            </a:r>
            <a:r>
              <a:rPr lang="ar-SA" sz="2400" b="1" dirty="0" smtClean="0">
                <a:solidFill>
                  <a:srgbClr val="C00000"/>
                </a:solidFill>
              </a:rPr>
              <a:t>: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أطرح الآحاد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8" b="83913"/>
          <a:stretch/>
        </p:blipFill>
        <p:spPr>
          <a:xfrm>
            <a:off x="5254374" y="1100578"/>
            <a:ext cx="5599612" cy="495070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16" t="23984" b="66643"/>
          <a:stretch/>
        </p:blipFill>
        <p:spPr>
          <a:xfrm>
            <a:off x="3733048" y="5485234"/>
            <a:ext cx="3420603" cy="494616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8" t="29404" r="58385" b="42112"/>
          <a:stretch/>
        </p:blipFill>
        <p:spPr>
          <a:xfrm>
            <a:off x="7747195" y="4347937"/>
            <a:ext cx="1320344" cy="1119276"/>
          </a:xfrm>
          <a:prstGeom prst="rect">
            <a:avLst/>
          </a:prstGeom>
        </p:spPr>
      </p:pic>
      <p:cxnSp>
        <p:nvCxnSpPr>
          <p:cNvPr id="47" name="رابط مستقيم 46"/>
          <p:cNvCxnSpPr/>
          <p:nvPr/>
        </p:nvCxnSpPr>
        <p:spPr>
          <a:xfrm flipH="1">
            <a:off x="8123541" y="4389344"/>
            <a:ext cx="227907" cy="3087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مربع نص 47"/>
          <p:cNvSpPr txBox="1"/>
          <p:nvPr/>
        </p:nvSpPr>
        <p:spPr>
          <a:xfrm>
            <a:off x="7961167" y="4003555"/>
            <a:ext cx="4529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FF0000"/>
                </a:solidFill>
              </a:rPr>
              <a:t>٥</a:t>
            </a:r>
            <a:r>
              <a:rPr lang="ku-Arab-IQ" dirty="0" smtClean="0"/>
              <a:t> </a:t>
            </a:r>
            <a:endParaRPr lang="ar-SA" dirty="0"/>
          </a:p>
        </p:txBody>
      </p:sp>
      <p:cxnSp>
        <p:nvCxnSpPr>
          <p:cNvPr id="49" name="رابط مستقيم 48"/>
          <p:cNvCxnSpPr/>
          <p:nvPr/>
        </p:nvCxnSpPr>
        <p:spPr>
          <a:xfrm flipH="1">
            <a:off x="8379633" y="4433752"/>
            <a:ext cx="227907" cy="3087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مربع نص 49"/>
          <p:cNvSpPr txBox="1"/>
          <p:nvPr/>
        </p:nvSpPr>
        <p:spPr>
          <a:xfrm>
            <a:off x="8379633" y="4003555"/>
            <a:ext cx="62367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١٥</a:t>
            </a:r>
            <a:endParaRPr lang="ar-SA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1" name="مربع نص 50"/>
          <p:cNvSpPr txBox="1"/>
          <p:nvPr/>
        </p:nvSpPr>
        <p:spPr>
          <a:xfrm>
            <a:off x="8311679" y="5351208"/>
            <a:ext cx="4479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3600" b="1" dirty="0" smtClean="0">
                <a:solidFill>
                  <a:schemeClr val="accent1">
                    <a:lumMod val="75000"/>
                  </a:schemeClr>
                </a:solidFill>
              </a:rPr>
              <a:t>٦</a:t>
            </a:r>
            <a:endParaRPr lang="ar-SA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71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وسائط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48" grpId="0"/>
      <p:bldP spid="50" grpId="0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65" t="20365" r="14898" b="50640"/>
          <a:stretch/>
        </p:blipFill>
        <p:spPr>
          <a:xfrm>
            <a:off x="7794935" y="4265165"/>
            <a:ext cx="1450254" cy="1157479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15" r="2392" b="61815"/>
          <a:stretch/>
        </p:blipFill>
        <p:spPr>
          <a:xfrm>
            <a:off x="2507563" y="1691329"/>
            <a:ext cx="8346423" cy="643593"/>
          </a:xfrm>
          <a:prstGeom prst="rect">
            <a:avLst/>
          </a:prstGeom>
        </p:spPr>
      </p:pic>
      <p:sp>
        <p:nvSpPr>
          <p:cNvPr id="32" name="مستطيل مستدير الزوايا 31"/>
          <p:cNvSpPr/>
          <p:nvPr/>
        </p:nvSpPr>
        <p:spPr>
          <a:xfrm>
            <a:off x="1045029" y="291049"/>
            <a:ext cx="2768309" cy="473279"/>
          </a:xfrm>
          <a:prstGeom prst="roundRect">
            <a:avLst/>
          </a:prstGeom>
          <a:solidFill>
            <a:srgbClr val="FF745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</a:t>
            </a:r>
            <a:r>
              <a:rPr lang="ar-SA" b="1" dirty="0" smtClean="0">
                <a:solidFill>
                  <a:schemeClr val="bg1"/>
                </a:solidFill>
              </a:rPr>
              <a:t>طرح الأعداد المكونة من </a:t>
            </a:r>
            <a:r>
              <a:rPr lang="ku-Arab-IQ" b="1" dirty="0" smtClean="0">
                <a:solidFill>
                  <a:schemeClr val="bg1"/>
                </a:solidFill>
              </a:rPr>
              <a:t>٣ </a:t>
            </a:r>
            <a:r>
              <a:rPr lang="ar-SA" b="1" dirty="0" smtClean="0">
                <a:solidFill>
                  <a:schemeClr val="bg1"/>
                </a:solidFill>
              </a:rPr>
              <a:t>أرقام مع إعادة التجميع  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056159" y="305001"/>
            <a:ext cx="953242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٩٣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الطرح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827" y="584830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FFFEF8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FFB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43304" y="297881"/>
            <a:ext cx="1371600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الثالث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مخطط انسيابي: محطة طرفية 34"/>
          <p:cNvSpPr/>
          <p:nvPr/>
        </p:nvSpPr>
        <p:spPr>
          <a:xfrm>
            <a:off x="6545767" y="297881"/>
            <a:ext cx="1049599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٤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7" name="شكل بيضاوي 36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FFC5B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شكل بيضاوي 38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ربع نص 24"/>
          <p:cNvSpPr txBox="1"/>
          <p:nvPr/>
        </p:nvSpPr>
        <p:spPr>
          <a:xfrm>
            <a:off x="5525558" y="2499150"/>
            <a:ext cx="51627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لمعرفة ذلك ، أجد ناتج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طرح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٢٦٥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–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٧٩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7747195" y="3134207"/>
            <a:ext cx="294258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الخطوة </a:t>
            </a:r>
            <a:r>
              <a:rPr lang="ku-Arab-IQ" sz="2400" b="1" dirty="0" smtClean="0">
                <a:solidFill>
                  <a:srgbClr val="C00000"/>
                </a:solidFill>
              </a:rPr>
              <a:t>٢ </a:t>
            </a:r>
            <a:r>
              <a:rPr lang="ar-SA" sz="2400" b="1" dirty="0" smtClean="0">
                <a:solidFill>
                  <a:srgbClr val="C00000"/>
                </a:solidFill>
              </a:rPr>
              <a:t>: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أطرح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العشرات 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8" b="83913"/>
          <a:stretch/>
        </p:blipFill>
        <p:spPr>
          <a:xfrm>
            <a:off x="5254374" y="1100578"/>
            <a:ext cx="5599612" cy="495070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" t="41753" b="34916"/>
          <a:stretch/>
        </p:blipFill>
        <p:spPr>
          <a:xfrm>
            <a:off x="1831026" y="3978812"/>
            <a:ext cx="5375191" cy="1231175"/>
          </a:xfrm>
          <a:prstGeom prst="rect">
            <a:avLst/>
          </a:prstGeom>
        </p:spPr>
      </p:pic>
      <p:cxnSp>
        <p:nvCxnSpPr>
          <p:cNvPr id="47" name="رابط مستقيم 46"/>
          <p:cNvCxnSpPr/>
          <p:nvPr/>
        </p:nvCxnSpPr>
        <p:spPr>
          <a:xfrm flipH="1">
            <a:off x="8123541" y="4389344"/>
            <a:ext cx="227907" cy="3087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مربع نص 47"/>
          <p:cNvSpPr txBox="1"/>
          <p:nvPr/>
        </p:nvSpPr>
        <p:spPr>
          <a:xfrm>
            <a:off x="7961167" y="4003555"/>
            <a:ext cx="4529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FF0000"/>
                </a:solidFill>
              </a:rPr>
              <a:t>٥</a:t>
            </a:r>
            <a:r>
              <a:rPr lang="ku-Arab-IQ" dirty="0" smtClean="0"/>
              <a:t> </a:t>
            </a:r>
            <a:endParaRPr lang="ar-SA" dirty="0"/>
          </a:p>
        </p:txBody>
      </p:sp>
      <p:cxnSp>
        <p:nvCxnSpPr>
          <p:cNvPr id="49" name="رابط مستقيم 48"/>
          <p:cNvCxnSpPr/>
          <p:nvPr/>
        </p:nvCxnSpPr>
        <p:spPr>
          <a:xfrm flipH="1">
            <a:off x="8379633" y="4416334"/>
            <a:ext cx="227907" cy="3087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مربع نص 49"/>
          <p:cNvSpPr txBox="1"/>
          <p:nvPr/>
        </p:nvSpPr>
        <p:spPr>
          <a:xfrm>
            <a:off x="8379633" y="4003555"/>
            <a:ext cx="62367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١٥</a:t>
            </a:r>
            <a:endParaRPr lang="ar-SA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1" name="مربع نص 50"/>
          <p:cNvSpPr txBox="1"/>
          <p:nvPr/>
        </p:nvSpPr>
        <p:spPr>
          <a:xfrm>
            <a:off x="8311679" y="5351208"/>
            <a:ext cx="4479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3600" b="1" dirty="0" smtClean="0">
                <a:solidFill>
                  <a:schemeClr val="accent1">
                    <a:lumMod val="75000"/>
                  </a:schemeClr>
                </a:solidFill>
              </a:rPr>
              <a:t>٦</a:t>
            </a:r>
            <a:endParaRPr lang="ar-SA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2" t="65414" b="25751"/>
          <a:stretch/>
        </p:blipFill>
        <p:spPr>
          <a:xfrm>
            <a:off x="3091220" y="5441269"/>
            <a:ext cx="4080098" cy="466207"/>
          </a:xfrm>
          <a:prstGeom prst="rect">
            <a:avLst/>
          </a:prstGeom>
        </p:spPr>
      </p:pic>
      <p:cxnSp>
        <p:nvCxnSpPr>
          <p:cNvPr id="36" name="رابط مستقيم 35"/>
          <p:cNvCxnSpPr/>
          <p:nvPr/>
        </p:nvCxnSpPr>
        <p:spPr>
          <a:xfrm flipH="1">
            <a:off x="7881661" y="4389343"/>
            <a:ext cx="227907" cy="3087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مربع نص 37"/>
          <p:cNvSpPr txBox="1"/>
          <p:nvPr/>
        </p:nvSpPr>
        <p:spPr>
          <a:xfrm>
            <a:off x="7877292" y="4003555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FF0000"/>
                </a:solidFill>
              </a:rPr>
              <a:t>١</a:t>
            </a:r>
            <a:endParaRPr lang="ar-SA" sz="2800" b="1" dirty="0">
              <a:solidFill>
                <a:srgbClr val="FF0000"/>
              </a:solidFill>
            </a:endParaRPr>
          </a:p>
        </p:txBody>
      </p:sp>
      <p:cxnSp>
        <p:nvCxnSpPr>
          <p:cNvPr id="40" name="رابط مستقيم 39"/>
          <p:cNvCxnSpPr/>
          <p:nvPr/>
        </p:nvCxnSpPr>
        <p:spPr>
          <a:xfrm flipH="1">
            <a:off x="8135952" y="4064570"/>
            <a:ext cx="227907" cy="30875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مربع نص 40"/>
          <p:cNvSpPr txBox="1"/>
          <p:nvPr/>
        </p:nvSpPr>
        <p:spPr>
          <a:xfrm>
            <a:off x="7877292" y="3656887"/>
            <a:ext cx="68206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00B050"/>
                </a:solidFill>
              </a:rPr>
              <a:t>١٥</a:t>
            </a:r>
            <a:endParaRPr lang="ar-SA" sz="2800" b="1" dirty="0">
              <a:solidFill>
                <a:srgbClr val="00B050"/>
              </a:solidFill>
            </a:endParaRPr>
          </a:p>
        </p:txBody>
      </p:sp>
      <p:sp>
        <p:nvSpPr>
          <p:cNvPr id="42" name="مربع نص 41"/>
          <p:cNvSpPr txBox="1"/>
          <p:nvPr/>
        </p:nvSpPr>
        <p:spPr>
          <a:xfrm>
            <a:off x="8023969" y="5342297"/>
            <a:ext cx="4479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3600" b="1" dirty="0" smtClean="0">
                <a:solidFill>
                  <a:schemeClr val="accent1">
                    <a:lumMod val="75000"/>
                  </a:schemeClr>
                </a:solidFill>
              </a:rPr>
              <a:t>٨</a:t>
            </a:r>
            <a:endParaRPr lang="ar-SA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4" name="صورة 4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8" t="3048" r="4667" b="2984"/>
          <a:stretch/>
        </p:blipFill>
        <p:spPr>
          <a:xfrm>
            <a:off x="1222956" y="2447434"/>
            <a:ext cx="1838643" cy="197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86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وسائط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8" grpId="0"/>
      <p:bldP spid="41" grpId="0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8" t="26335" r="57995" b="50128"/>
          <a:stretch/>
        </p:blipFill>
        <p:spPr>
          <a:xfrm>
            <a:off x="7789024" y="4273374"/>
            <a:ext cx="1283332" cy="1023699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65" t="45722" r="14898" b="50640"/>
          <a:stretch/>
        </p:blipFill>
        <p:spPr>
          <a:xfrm>
            <a:off x="7794935" y="5277394"/>
            <a:ext cx="1450254" cy="145250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15" r="2392" b="61815"/>
          <a:stretch/>
        </p:blipFill>
        <p:spPr>
          <a:xfrm>
            <a:off x="2507563" y="1691329"/>
            <a:ext cx="8346423" cy="643593"/>
          </a:xfrm>
          <a:prstGeom prst="rect">
            <a:avLst/>
          </a:prstGeom>
        </p:spPr>
      </p:pic>
      <p:sp>
        <p:nvSpPr>
          <p:cNvPr id="32" name="مستطيل مستدير الزوايا 31"/>
          <p:cNvSpPr/>
          <p:nvPr/>
        </p:nvSpPr>
        <p:spPr>
          <a:xfrm>
            <a:off x="1045029" y="291049"/>
            <a:ext cx="2768309" cy="473279"/>
          </a:xfrm>
          <a:prstGeom prst="roundRect">
            <a:avLst/>
          </a:prstGeom>
          <a:solidFill>
            <a:srgbClr val="FF745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</a:t>
            </a:r>
            <a:r>
              <a:rPr lang="ar-SA" b="1" dirty="0" smtClean="0">
                <a:solidFill>
                  <a:schemeClr val="bg1"/>
                </a:solidFill>
              </a:rPr>
              <a:t>طرح الأعداد المكونة من </a:t>
            </a:r>
            <a:r>
              <a:rPr lang="ku-Arab-IQ" b="1" dirty="0" smtClean="0">
                <a:solidFill>
                  <a:schemeClr val="bg1"/>
                </a:solidFill>
              </a:rPr>
              <a:t>٣ </a:t>
            </a:r>
            <a:r>
              <a:rPr lang="ar-SA" b="1" dirty="0" smtClean="0">
                <a:solidFill>
                  <a:schemeClr val="bg1"/>
                </a:solidFill>
              </a:rPr>
              <a:t>أرقام مع إعادة التجميع  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056159" y="305001"/>
            <a:ext cx="953242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٩٣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الطرح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827" y="584830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FFFEF8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FFB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43304" y="297881"/>
            <a:ext cx="1371600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الثالث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مخطط انسيابي: محطة طرفية 34"/>
          <p:cNvSpPr/>
          <p:nvPr/>
        </p:nvSpPr>
        <p:spPr>
          <a:xfrm>
            <a:off x="6545767" y="297881"/>
            <a:ext cx="1049599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٤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7" name="شكل بيضاوي 36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FFC5B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شكل بيضاوي 38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ربع نص 24"/>
          <p:cNvSpPr txBox="1"/>
          <p:nvPr/>
        </p:nvSpPr>
        <p:spPr>
          <a:xfrm>
            <a:off x="5525558" y="2499150"/>
            <a:ext cx="51627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لمعرفة ذلك ، أجد ناتج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طرح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٢٦٥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–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٧٩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7747195" y="3134207"/>
            <a:ext cx="294258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الخطوة </a:t>
            </a:r>
            <a:r>
              <a:rPr lang="ku-Arab-IQ" sz="2400" b="1" dirty="0" smtClean="0">
                <a:solidFill>
                  <a:srgbClr val="C00000"/>
                </a:solidFill>
              </a:rPr>
              <a:t>٣ </a:t>
            </a:r>
            <a:r>
              <a:rPr lang="ar-SA" sz="2400" b="1" dirty="0" smtClean="0">
                <a:solidFill>
                  <a:srgbClr val="C00000"/>
                </a:solidFill>
              </a:rPr>
              <a:t>: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أطرح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المئات 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8" b="83913"/>
          <a:stretch/>
        </p:blipFill>
        <p:spPr>
          <a:xfrm>
            <a:off x="5254374" y="1100578"/>
            <a:ext cx="5599612" cy="495070"/>
          </a:xfrm>
          <a:prstGeom prst="rect">
            <a:avLst/>
          </a:prstGeom>
        </p:spPr>
      </p:pic>
      <p:cxnSp>
        <p:nvCxnSpPr>
          <p:cNvPr id="47" name="رابط مستقيم 46"/>
          <p:cNvCxnSpPr/>
          <p:nvPr/>
        </p:nvCxnSpPr>
        <p:spPr>
          <a:xfrm flipH="1">
            <a:off x="8123541" y="4389344"/>
            <a:ext cx="227907" cy="3087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مربع نص 47"/>
          <p:cNvSpPr txBox="1"/>
          <p:nvPr/>
        </p:nvSpPr>
        <p:spPr>
          <a:xfrm>
            <a:off x="7961167" y="4003555"/>
            <a:ext cx="4529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FF0000"/>
                </a:solidFill>
              </a:rPr>
              <a:t>٥</a:t>
            </a:r>
            <a:r>
              <a:rPr lang="ku-Arab-IQ" dirty="0" smtClean="0"/>
              <a:t> </a:t>
            </a:r>
            <a:endParaRPr lang="ar-SA" dirty="0"/>
          </a:p>
        </p:txBody>
      </p:sp>
      <p:cxnSp>
        <p:nvCxnSpPr>
          <p:cNvPr id="49" name="رابط مستقيم 48"/>
          <p:cNvCxnSpPr/>
          <p:nvPr/>
        </p:nvCxnSpPr>
        <p:spPr>
          <a:xfrm flipH="1">
            <a:off x="8379633" y="4416334"/>
            <a:ext cx="227907" cy="3087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مربع نص 49"/>
          <p:cNvSpPr txBox="1"/>
          <p:nvPr/>
        </p:nvSpPr>
        <p:spPr>
          <a:xfrm>
            <a:off x="8379633" y="4003555"/>
            <a:ext cx="62367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١٥</a:t>
            </a:r>
            <a:endParaRPr lang="ar-SA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1" name="مربع نص 50"/>
          <p:cNvSpPr txBox="1"/>
          <p:nvPr/>
        </p:nvSpPr>
        <p:spPr>
          <a:xfrm>
            <a:off x="8311679" y="5351208"/>
            <a:ext cx="4479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3600" b="1" dirty="0" smtClean="0">
                <a:solidFill>
                  <a:schemeClr val="accent1">
                    <a:lumMod val="75000"/>
                  </a:schemeClr>
                </a:solidFill>
              </a:rPr>
              <a:t>٦</a:t>
            </a:r>
            <a:endParaRPr lang="ar-SA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2" t="88335" b="608"/>
          <a:stretch/>
        </p:blipFill>
        <p:spPr>
          <a:xfrm>
            <a:off x="3243018" y="4191704"/>
            <a:ext cx="4169644" cy="596279"/>
          </a:xfrm>
          <a:prstGeom prst="rect">
            <a:avLst/>
          </a:prstGeom>
        </p:spPr>
      </p:pic>
      <p:cxnSp>
        <p:nvCxnSpPr>
          <p:cNvPr id="36" name="رابط مستقيم 35"/>
          <p:cNvCxnSpPr/>
          <p:nvPr/>
        </p:nvCxnSpPr>
        <p:spPr>
          <a:xfrm flipH="1">
            <a:off x="7881661" y="4389343"/>
            <a:ext cx="227907" cy="3087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مربع نص 37"/>
          <p:cNvSpPr txBox="1"/>
          <p:nvPr/>
        </p:nvSpPr>
        <p:spPr>
          <a:xfrm>
            <a:off x="7877292" y="4003555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FF0000"/>
                </a:solidFill>
              </a:rPr>
              <a:t>١</a:t>
            </a:r>
            <a:endParaRPr lang="ar-SA" sz="2800" b="1" dirty="0">
              <a:solidFill>
                <a:srgbClr val="FF0000"/>
              </a:solidFill>
            </a:endParaRPr>
          </a:p>
        </p:txBody>
      </p:sp>
      <p:cxnSp>
        <p:nvCxnSpPr>
          <p:cNvPr id="40" name="رابط مستقيم 39"/>
          <p:cNvCxnSpPr/>
          <p:nvPr/>
        </p:nvCxnSpPr>
        <p:spPr>
          <a:xfrm flipH="1">
            <a:off x="8135952" y="4064570"/>
            <a:ext cx="227907" cy="30875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مربع نص 40"/>
          <p:cNvSpPr txBox="1"/>
          <p:nvPr/>
        </p:nvSpPr>
        <p:spPr>
          <a:xfrm>
            <a:off x="7877292" y="3656887"/>
            <a:ext cx="68206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00B050"/>
                </a:solidFill>
              </a:rPr>
              <a:t>١٥</a:t>
            </a:r>
            <a:endParaRPr lang="ar-SA" sz="2800" b="1" dirty="0">
              <a:solidFill>
                <a:srgbClr val="00B050"/>
              </a:solidFill>
            </a:endParaRPr>
          </a:p>
        </p:txBody>
      </p:sp>
      <p:sp>
        <p:nvSpPr>
          <p:cNvPr id="42" name="مربع نص 41"/>
          <p:cNvSpPr txBox="1"/>
          <p:nvPr/>
        </p:nvSpPr>
        <p:spPr>
          <a:xfrm>
            <a:off x="8023969" y="5342297"/>
            <a:ext cx="4479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3600" b="1" dirty="0" smtClean="0">
                <a:solidFill>
                  <a:schemeClr val="accent1">
                    <a:lumMod val="75000"/>
                  </a:schemeClr>
                </a:solidFill>
              </a:rPr>
              <a:t>٨</a:t>
            </a:r>
            <a:endParaRPr lang="ar-SA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3" name="مربع نص 42"/>
          <p:cNvSpPr txBox="1"/>
          <p:nvPr/>
        </p:nvSpPr>
        <p:spPr>
          <a:xfrm>
            <a:off x="7782889" y="5342297"/>
            <a:ext cx="4479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3600" b="1" dirty="0" smtClean="0">
                <a:solidFill>
                  <a:schemeClr val="accent1">
                    <a:lumMod val="75000"/>
                  </a:schemeClr>
                </a:solidFill>
              </a:rPr>
              <a:t>١</a:t>
            </a:r>
            <a:endParaRPr lang="ar-SA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" name="مربع نص 43"/>
          <p:cNvSpPr txBox="1"/>
          <p:nvPr/>
        </p:nvSpPr>
        <p:spPr>
          <a:xfrm>
            <a:off x="3267620" y="5341895"/>
            <a:ext cx="452129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C00000"/>
                </a:solidFill>
              </a:rPr>
              <a:t>إذن : </a:t>
            </a:r>
            <a:r>
              <a:rPr lang="ku-Arab-IQ" sz="2800" b="1" dirty="0" smtClean="0">
                <a:solidFill>
                  <a:srgbClr val="C00000"/>
                </a:solidFill>
              </a:rPr>
              <a:t>٢٦٥ – ٧٩ = ١٨٦ </a:t>
            </a:r>
            <a:r>
              <a:rPr lang="ar-SA" sz="2800" b="1" dirty="0" smtClean="0">
                <a:solidFill>
                  <a:srgbClr val="C00000"/>
                </a:solidFill>
              </a:rPr>
              <a:t>ورقة </a:t>
            </a:r>
            <a:endParaRPr lang="ar-SA" sz="2800" b="1" dirty="0">
              <a:solidFill>
                <a:srgbClr val="C00000"/>
              </a:solidFill>
            </a:endParaRPr>
          </a:p>
        </p:txBody>
      </p:sp>
      <p:sp>
        <p:nvSpPr>
          <p:cNvPr id="46" name="مربع نص 45"/>
          <p:cNvSpPr txBox="1"/>
          <p:nvPr/>
        </p:nvSpPr>
        <p:spPr>
          <a:xfrm>
            <a:off x="2017407" y="6018872"/>
            <a:ext cx="929942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عدد الأوراق الملونة التي مع فاطمة يزيد بـ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١٨٦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على عدد الأوراق الملونة التي مع سعاد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2" name="صورة 5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8" t="3048" r="4667" b="2984"/>
          <a:stretch/>
        </p:blipFill>
        <p:spPr>
          <a:xfrm>
            <a:off x="1222956" y="2447434"/>
            <a:ext cx="1838643" cy="197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26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وسائط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3" grpId="0"/>
      <p:bldP spid="44" grpId="0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0" t="13214" r="2164" b="34345"/>
          <a:stretch/>
        </p:blipFill>
        <p:spPr>
          <a:xfrm>
            <a:off x="7152928" y="4914465"/>
            <a:ext cx="1483413" cy="1065752"/>
          </a:xfrm>
          <a:prstGeom prst="rect">
            <a:avLst/>
          </a:prstGeom>
        </p:spPr>
      </p:pic>
      <p:sp>
        <p:nvSpPr>
          <p:cNvPr id="57" name="مستطيل مستدير الزوايا 56"/>
          <p:cNvSpPr/>
          <p:nvPr/>
        </p:nvSpPr>
        <p:spPr>
          <a:xfrm>
            <a:off x="1045029" y="291049"/>
            <a:ext cx="2768309" cy="473279"/>
          </a:xfrm>
          <a:prstGeom prst="roundRect">
            <a:avLst/>
          </a:prstGeom>
          <a:solidFill>
            <a:srgbClr val="FF745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</a:t>
            </a:r>
            <a:r>
              <a:rPr lang="ar-SA" b="1" dirty="0" smtClean="0">
                <a:solidFill>
                  <a:schemeClr val="bg1"/>
                </a:solidFill>
              </a:rPr>
              <a:t>طرح الأعداد المكونة من </a:t>
            </a:r>
            <a:r>
              <a:rPr lang="ku-Arab-IQ" b="1" dirty="0" smtClean="0">
                <a:solidFill>
                  <a:schemeClr val="bg1"/>
                </a:solidFill>
              </a:rPr>
              <a:t>٣ </a:t>
            </a:r>
            <a:r>
              <a:rPr lang="ar-SA" b="1" dirty="0" smtClean="0">
                <a:solidFill>
                  <a:schemeClr val="bg1"/>
                </a:solidFill>
              </a:rPr>
              <a:t>أرقام مع إعادة التجميع  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056159" y="305001"/>
            <a:ext cx="953242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٩٤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الطرح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827" y="584830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FFFEF8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FFB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43304" y="297881"/>
            <a:ext cx="1371600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الثالث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مخطط انسيابي: محطة طرفية 34"/>
          <p:cNvSpPr/>
          <p:nvPr/>
        </p:nvSpPr>
        <p:spPr>
          <a:xfrm>
            <a:off x="6545767" y="297881"/>
            <a:ext cx="1049599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٤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7" name="شكل بيضاوي 36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FFC5B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شكل بيضاوي 38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ربع نص 30"/>
          <p:cNvSpPr txBox="1"/>
          <p:nvPr/>
        </p:nvSpPr>
        <p:spPr>
          <a:xfrm>
            <a:off x="8140561" y="4027515"/>
            <a:ext cx="274933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الخطوة </a:t>
            </a:r>
            <a:r>
              <a:rPr lang="ku-Arab-IQ" sz="2400" b="1" dirty="0" smtClean="0">
                <a:solidFill>
                  <a:srgbClr val="C00000"/>
                </a:solidFill>
              </a:rPr>
              <a:t>١ </a:t>
            </a:r>
            <a:r>
              <a:rPr lang="ar-SA" sz="2400" b="1" dirty="0" smtClean="0">
                <a:solidFill>
                  <a:srgbClr val="C00000"/>
                </a:solidFill>
              </a:rPr>
              <a:t>: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أطرح الآحاد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5762146" y="3098376"/>
            <a:ext cx="475683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لمعرفة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كم ريالًا سيبقى مع أحمد ، أجد ناتج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٣٥٠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ريالًا –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١٧٩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ريالًا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4" t="22022" b="47147"/>
          <a:stretch/>
        </p:blipFill>
        <p:spPr>
          <a:xfrm>
            <a:off x="4693719" y="1762263"/>
            <a:ext cx="6388755" cy="1280160"/>
          </a:xfrm>
          <a:prstGeom prst="rect">
            <a:avLst/>
          </a:prstGeom>
        </p:spPr>
      </p:pic>
      <p:pic>
        <p:nvPicPr>
          <p:cNvPr id="59" name="صورة 5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" t="22023" r="63558" b="9155"/>
          <a:stretch/>
        </p:blipFill>
        <p:spPr>
          <a:xfrm>
            <a:off x="1193351" y="1763111"/>
            <a:ext cx="3500845" cy="2857634"/>
          </a:xfrm>
          <a:prstGeom prst="rect">
            <a:avLst/>
          </a:prstGeom>
        </p:spPr>
      </p:pic>
      <p:cxnSp>
        <p:nvCxnSpPr>
          <p:cNvPr id="60" name="رابط مستقيم 59"/>
          <p:cNvCxnSpPr/>
          <p:nvPr/>
        </p:nvCxnSpPr>
        <p:spPr>
          <a:xfrm flipH="1">
            <a:off x="7694418" y="4927181"/>
            <a:ext cx="227907" cy="3087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مربع نص 60"/>
          <p:cNvSpPr txBox="1"/>
          <p:nvPr/>
        </p:nvSpPr>
        <p:spPr>
          <a:xfrm>
            <a:off x="7541547" y="4519488"/>
            <a:ext cx="4529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FF0000"/>
                </a:solidFill>
              </a:rPr>
              <a:t>٤</a:t>
            </a:r>
            <a:r>
              <a:rPr lang="ku-Arab-IQ" dirty="0" smtClean="0"/>
              <a:t> </a:t>
            </a:r>
            <a:endParaRPr lang="ar-SA" dirty="0"/>
          </a:p>
        </p:txBody>
      </p:sp>
      <p:sp>
        <p:nvSpPr>
          <p:cNvPr id="62" name="مربع نص 61"/>
          <p:cNvSpPr txBox="1"/>
          <p:nvPr/>
        </p:nvSpPr>
        <p:spPr>
          <a:xfrm>
            <a:off x="7903332" y="4521331"/>
            <a:ext cx="62367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١٠</a:t>
            </a:r>
            <a:endParaRPr lang="ar-SA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3" name="رابط مستقيم 62"/>
          <p:cNvCxnSpPr/>
          <p:nvPr/>
        </p:nvCxnSpPr>
        <p:spPr>
          <a:xfrm flipH="1">
            <a:off x="7901576" y="4927181"/>
            <a:ext cx="227907" cy="3087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صورة 6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" t="634" r="22468" b="32518"/>
          <a:stretch/>
        </p:blipFill>
        <p:spPr>
          <a:xfrm>
            <a:off x="2550590" y="4684128"/>
            <a:ext cx="4395180" cy="935400"/>
          </a:xfrm>
          <a:prstGeom prst="rect">
            <a:avLst/>
          </a:prstGeom>
        </p:spPr>
      </p:pic>
      <p:pic>
        <p:nvPicPr>
          <p:cNvPr id="65" name="صورة 6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6" t="66993" r="22468" b="1267"/>
          <a:stretch/>
        </p:blipFill>
        <p:spPr>
          <a:xfrm>
            <a:off x="3396625" y="5765065"/>
            <a:ext cx="3536364" cy="444137"/>
          </a:xfrm>
          <a:prstGeom prst="rect">
            <a:avLst/>
          </a:prstGeom>
        </p:spPr>
      </p:pic>
      <p:sp>
        <p:nvSpPr>
          <p:cNvPr id="66" name="مربع نص 65"/>
          <p:cNvSpPr txBox="1"/>
          <p:nvPr/>
        </p:nvSpPr>
        <p:spPr>
          <a:xfrm>
            <a:off x="7888096" y="5870641"/>
            <a:ext cx="4479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3600" b="1" dirty="0" smtClean="0">
                <a:solidFill>
                  <a:schemeClr val="accent1">
                    <a:lumMod val="75000"/>
                  </a:schemeClr>
                </a:solidFill>
              </a:rPr>
              <a:t>١</a:t>
            </a:r>
            <a:endParaRPr lang="ar-SA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7" name="صورة 66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8" b="83913"/>
          <a:stretch/>
        </p:blipFill>
        <p:spPr>
          <a:xfrm>
            <a:off x="5254374" y="1100578"/>
            <a:ext cx="5599612" cy="49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68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61" grpId="0"/>
      <p:bldP spid="62" grpId="0"/>
      <p:bldP spid="6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0" t="13214" r="2164" b="34345"/>
          <a:stretch/>
        </p:blipFill>
        <p:spPr>
          <a:xfrm>
            <a:off x="7152928" y="4914465"/>
            <a:ext cx="1483413" cy="1065752"/>
          </a:xfrm>
          <a:prstGeom prst="rect">
            <a:avLst/>
          </a:prstGeom>
        </p:spPr>
      </p:pic>
      <p:sp>
        <p:nvSpPr>
          <p:cNvPr id="57" name="مستطيل مستدير الزوايا 56"/>
          <p:cNvSpPr/>
          <p:nvPr/>
        </p:nvSpPr>
        <p:spPr>
          <a:xfrm>
            <a:off x="1045029" y="291049"/>
            <a:ext cx="2768309" cy="473279"/>
          </a:xfrm>
          <a:prstGeom prst="roundRect">
            <a:avLst/>
          </a:prstGeom>
          <a:solidFill>
            <a:srgbClr val="FF745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</a:t>
            </a:r>
            <a:r>
              <a:rPr lang="ar-SA" b="1" dirty="0" smtClean="0">
                <a:solidFill>
                  <a:schemeClr val="bg1"/>
                </a:solidFill>
              </a:rPr>
              <a:t>طرح الأعداد المكونة من </a:t>
            </a:r>
            <a:r>
              <a:rPr lang="ku-Arab-IQ" b="1" dirty="0" smtClean="0">
                <a:solidFill>
                  <a:schemeClr val="bg1"/>
                </a:solidFill>
              </a:rPr>
              <a:t>٣ </a:t>
            </a:r>
            <a:r>
              <a:rPr lang="ar-SA" b="1" dirty="0" smtClean="0">
                <a:solidFill>
                  <a:schemeClr val="bg1"/>
                </a:solidFill>
              </a:rPr>
              <a:t>أرقام مع إعادة التجميع  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056159" y="305001"/>
            <a:ext cx="953242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٩٤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الطرح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827" y="584830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FFFEF8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FFB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43304" y="297881"/>
            <a:ext cx="1371600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الثالث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مخطط انسيابي: محطة طرفية 34"/>
          <p:cNvSpPr/>
          <p:nvPr/>
        </p:nvSpPr>
        <p:spPr>
          <a:xfrm>
            <a:off x="6545767" y="297881"/>
            <a:ext cx="1049599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٤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7" name="شكل بيضاوي 36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FFC5B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شكل بيضاوي 38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ربع نص 30"/>
          <p:cNvSpPr txBox="1"/>
          <p:nvPr/>
        </p:nvSpPr>
        <p:spPr>
          <a:xfrm>
            <a:off x="7767247" y="4000620"/>
            <a:ext cx="31226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الخطوة </a:t>
            </a:r>
            <a:r>
              <a:rPr lang="ku-Arab-IQ" sz="2400" b="1" dirty="0" smtClean="0">
                <a:solidFill>
                  <a:srgbClr val="C00000"/>
                </a:solidFill>
              </a:rPr>
              <a:t>٢ </a:t>
            </a:r>
            <a:r>
              <a:rPr lang="ar-SA" sz="2400" b="1" dirty="0" smtClean="0">
                <a:solidFill>
                  <a:srgbClr val="C00000"/>
                </a:solidFill>
              </a:rPr>
              <a:t>: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أطرح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العشرات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5762146" y="3098376"/>
            <a:ext cx="475683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لمعرفة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كم ريالًا سيبقى مع أحمد ، أجد ناتج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٣٥٠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ريالًا –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١٧٩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ريالًا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4" t="22022" b="47147"/>
          <a:stretch/>
        </p:blipFill>
        <p:spPr>
          <a:xfrm>
            <a:off x="4693719" y="1762263"/>
            <a:ext cx="6388755" cy="1280160"/>
          </a:xfrm>
          <a:prstGeom prst="rect">
            <a:avLst/>
          </a:prstGeom>
        </p:spPr>
      </p:pic>
      <p:pic>
        <p:nvPicPr>
          <p:cNvPr id="59" name="صورة 5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" t="22023" r="63558" b="9155"/>
          <a:stretch/>
        </p:blipFill>
        <p:spPr>
          <a:xfrm>
            <a:off x="1193351" y="1763111"/>
            <a:ext cx="3500845" cy="2857634"/>
          </a:xfrm>
          <a:prstGeom prst="rect">
            <a:avLst/>
          </a:prstGeom>
        </p:spPr>
      </p:pic>
      <p:cxnSp>
        <p:nvCxnSpPr>
          <p:cNvPr id="60" name="رابط مستقيم 59"/>
          <p:cNvCxnSpPr/>
          <p:nvPr/>
        </p:nvCxnSpPr>
        <p:spPr>
          <a:xfrm flipH="1">
            <a:off x="7694418" y="4927181"/>
            <a:ext cx="227907" cy="3087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مربع نص 60"/>
          <p:cNvSpPr txBox="1"/>
          <p:nvPr/>
        </p:nvSpPr>
        <p:spPr>
          <a:xfrm>
            <a:off x="7541547" y="4519488"/>
            <a:ext cx="4529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FF0000"/>
                </a:solidFill>
              </a:rPr>
              <a:t>٤</a:t>
            </a:r>
            <a:r>
              <a:rPr lang="ku-Arab-IQ" dirty="0" smtClean="0"/>
              <a:t> </a:t>
            </a:r>
            <a:endParaRPr lang="ar-SA" dirty="0"/>
          </a:p>
        </p:txBody>
      </p:sp>
      <p:sp>
        <p:nvSpPr>
          <p:cNvPr id="62" name="مربع نص 61"/>
          <p:cNvSpPr txBox="1"/>
          <p:nvPr/>
        </p:nvSpPr>
        <p:spPr>
          <a:xfrm>
            <a:off x="7903332" y="4521331"/>
            <a:ext cx="62367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١٠</a:t>
            </a:r>
            <a:endParaRPr lang="ar-SA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3" name="رابط مستقيم 62"/>
          <p:cNvCxnSpPr/>
          <p:nvPr/>
        </p:nvCxnSpPr>
        <p:spPr>
          <a:xfrm flipH="1">
            <a:off x="7901576" y="4927181"/>
            <a:ext cx="227907" cy="3087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مربع نص 65"/>
          <p:cNvSpPr txBox="1"/>
          <p:nvPr/>
        </p:nvSpPr>
        <p:spPr>
          <a:xfrm>
            <a:off x="7888096" y="5870641"/>
            <a:ext cx="4479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3600" b="1" dirty="0" smtClean="0">
                <a:solidFill>
                  <a:schemeClr val="accent1">
                    <a:lumMod val="75000"/>
                  </a:schemeClr>
                </a:solidFill>
              </a:rPr>
              <a:t>١</a:t>
            </a:r>
            <a:endParaRPr lang="ar-SA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" b="50116"/>
          <a:stretch/>
        </p:blipFill>
        <p:spPr>
          <a:xfrm>
            <a:off x="2261308" y="4671351"/>
            <a:ext cx="4580710" cy="915368"/>
          </a:xfrm>
          <a:prstGeom prst="rect">
            <a:avLst/>
          </a:prstGeom>
        </p:spPr>
      </p:pic>
      <p:cxnSp>
        <p:nvCxnSpPr>
          <p:cNvPr id="34" name="رابط مستقيم 33"/>
          <p:cNvCxnSpPr/>
          <p:nvPr/>
        </p:nvCxnSpPr>
        <p:spPr>
          <a:xfrm flipH="1">
            <a:off x="7442513" y="4891869"/>
            <a:ext cx="227907" cy="3087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مربع نص 35"/>
          <p:cNvSpPr txBox="1"/>
          <p:nvPr/>
        </p:nvSpPr>
        <p:spPr>
          <a:xfrm>
            <a:off x="7255946" y="4526255"/>
            <a:ext cx="4529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FF0000"/>
                </a:solidFill>
              </a:rPr>
              <a:t>٢</a:t>
            </a:r>
            <a:r>
              <a:rPr lang="ku-Arab-IQ" dirty="0" smtClean="0"/>
              <a:t> </a:t>
            </a:r>
            <a:endParaRPr lang="ar-SA" dirty="0"/>
          </a:p>
        </p:txBody>
      </p:sp>
      <p:cxnSp>
        <p:nvCxnSpPr>
          <p:cNvPr id="38" name="رابط مستقيم 37"/>
          <p:cNvCxnSpPr/>
          <p:nvPr/>
        </p:nvCxnSpPr>
        <p:spPr>
          <a:xfrm flipH="1">
            <a:off x="7694909" y="4611663"/>
            <a:ext cx="227907" cy="30875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مربع نص 39"/>
          <p:cNvSpPr txBox="1"/>
          <p:nvPr/>
        </p:nvSpPr>
        <p:spPr>
          <a:xfrm>
            <a:off x="7374683" y="4194678"/>
            <a:ext cx="68206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00B050"/>
                </a:solidFill>
              </a:rPr>
              <a:t>١٤</a:t>
            </a:r>
            <a:endParaRPr lang="ar-SA" sz="2800" b="1" dirty="0">
              <a:solidFill>
                <a:srgbClr val="00B050"/>
              </a:solidFill>
            </a:endParaRPr>
          </a:p>
        </p:txBody>
      </p:sp>
      <p:pic>
        <p:nvPicPr>
          <p:cNvPr id="41" name="صورة 4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1" t="49185" b="24922"/>
          <a:stretch/>
        </p:blipFill>
        <p:spPr>
          <a:xfrm>
            <a:off x="3390247" y="5718677"/>
            <a:ext cx="3441940" cy="475129"/>
          </a:xfrm>
          <a:prstGeom prst="rect">
            <a:avLst/>
          </a:prstGeom>
        </p:spPr>
      </p:pic>
      <p:sp>
        <p:nvSpPr>
          <p:cNvPr id="42" name="مربع نص 41"/>
          <p:cNvSpPr txBox="1"/>
          <p:nvPr/>
        </p:nvSpPr>
        <p:spPr>
          <a:xfrm>
            <a:off x="7583852" y="5862096"/>
            <a:ext cx="4479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3600" b="1" dirty="0" smtClean="0">
                <a:solidFill>
                  <a:schemeClr val="accent1">
                    <a:lumMod val="75000"/>
                  </a:schemeClr>
                </a:solidFill>
              </a:rPr>
              <a:t>٧</a:t>
            </a:r>
            <a:endParaRPr lang="ar-SA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8" b="83913"/>
          <a:stretch/>
        </p:blipFill>
        <p:spPr>
          <a:xfrm>
            <a:off x="5254374" y="1100578"/>
            <a:ext cx="5599612" cy="49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75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6" grpId="0"/>
      <p:bldP spid="40" grpId="0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0" t="13214" r="2164" b="34345"/>
          <a:stretch/>
        </p:blipFill>
        <p:spPr>
          <a:xfrm>
            <a:off x="7152928" y="4914465"/>
            <a:ext cx="1483413" cy="1065752"/>
          </a:xfrm>
          <a:prstGeom prst="rect">
            <a:avLst/>
          </a:prstGeom>
        </p:spPr>
      </p:pic>
      <p:sp>
        <p:nvSpPr>
          <p:cNvPr id="57" name="مستطيل مستدير الزوايا 56"/>
          <p:cNvSpPr/>
          <p:nvPr/>
        </p:nvSpPr>
        <p:spPr>
          <a:xfrm>
            <a:off x="1045029" y="291049"/>
            <a:ext cx="2768309" cy="473279"/>
          </a:xfrm>
          <a:prstGeom prst="roundRect">
            <a:avLst/>
          </a:prstGeom>
          <a:solidFill>
            <a:srgbClr val="FF745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</a:t>
            </a:r>
            <a:r>
              <a:rPr lang="ar-SA" b="1" dirty="0" smtClean="0">
                <a:solidFill>
                  <a:schemeClr val="bg1"/>
                </a:solidFill>
              </a:rPr>
              <a:t>طرح الأعداد المكونة من </a:t>
            </a:r>
            <a:r>
              <a:rPr lang="ku-Arab-IQ" b="1" dirty="0" smtClean="0">
                <a:solidFill>
                  <a:schemeClr val="bg1"/>
                </a:solidFill>
              </a:rPr>
              <a:t>٣ </a:t>
            </a:r>
            <a:r>
              <a:rPr lang="ar-SA" b="1" dirty="0" smtClean="0">
                <a:solidFill>
                  <a:schemeClr val="bg1"/>
                </a:solidFill>
              </a:rPr>
              <a:t>أرقام مع إعادة التجميع  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056159" y="305001"/>
            <a:ext cx="953242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٩٤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الطرح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827" y="584830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FFFEF8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FFB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43304" y="297881"/>
            <a:ext cx="1371600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الثالث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مخطط انسيابي: محطة طرفية 34"/>
          <p:cNvSpPr/>
          <p:nvPr/>
        </p:nvSpPr>
        <p:spPr>
          <a:xfrm>
            <a:off x="6545767" y="297881"/>
            <a:ext cx="1049599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٤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7" name="شكل بيضاوي 36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FFC5B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شكل بيضاوي 38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ربع نص 30"/>
          <p:cNvSpPr txBox="1"/>
          <p:nvPr/>
        </p:nvSpPr>
        <p:spPr>
          <a:xfrm>
            <a:off x="7748243" y="3998204"/>
            <a:ext cx="31226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الخطوة </a:t>
            </a:r>
            <a:r>
              <a:rPr lang="ku-Arab-IQ" sz="2400" b="1" dirty="0" smtClean="0">
                <a:solidFill>
                  <a:srgbClr val="C00000"/>
                </a:solidFill>
              </a:rPr>
              <a:t>٣ </a:t>
            </a:r>
            <a:r>
              <a:rPr lang="ar-SA" sz="2400" b="1" dirty="0" smtClean="0">
                <a:solidFill>
                  <a:srgbClr val="C00000"/>
                </a:solidFill>
              </a:rPr>
              <a:t>: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أطرح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المئات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5762146" y="3098376"/>
            <a:ext cx="475683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لمعرفة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كم ريالًا سيبقى مع أحمد ، أجد ناتج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٣٥٠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ريالًا –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١٧٩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ريالًا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4" t="22022" b="47147"/>
          <a:stretch/>
        </p:blipFill>
        <p:spPr>
          <a:xfrm>
            <a:off x="4693719" y="1762263"/>
            <a:ext cx="6388755" cy="1280160"/>
          </a:xfrm>
          <a:prstGeom prst="rect">
            <a:avLst/>
          </a:prstGeom>
        </p:spPr>
      </p:pic>
      <p:pic>
        <p:nvPicPr>
          <p:cNvPr id="59" name="صورة 5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" t="22023" r="63558" b="9155"/>
          <a:stretch/>
        </p:blipFill>
        <p:spPr>
          <a:xfrm>
            <a:off x="1193351" y="1763111"/>
            <a:ext cx="3500845" cy="2857634"/>
          </a:xfrm>
          <a:prstGeom prst="rect">
            <a:avLst/>
          </a:prstGeom>
        </p:spPr>
      </p:pic>
      <p:cxnSp>
        <p:nvCxnSpPr>
          <p:cNvPr id="60" name="رابط مستقيم 59"/>
          <p:cNvCxnSpPr/>
          <p:nvPr/>
        </p:nvCxnSpPr>
        <p:spPr>
          <a:xfrm flipH="1">
            <a:off x="7694418" y="4927181"/>
            <a:ext cx="227907" cy="3087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مربع نص 60"/>
          <p:cNvSpPr txBox="1"/>
          <p:nvPr/>
        </p:nvSpPr>
        <p:spPr>
          <a:xfrm>
            <a:off x="7541547" y="4519488"/>
            <a:ext cx="4529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FF0000"/>
                </a:solidFill>
              </a:rPr>
              <a:t>٤</a:t>
            </a:r>
            <a:r>
              <a:rPr lang="ku-Arab-IQ" dirty="0" smtClean="0"/>
              <a:t> </a:t>
            </a:r>
            <a:endParaRPr lang="ar-SA" dirty="0"/>
          </a:p>
        </p:txBody>
      </p:sp>
      <p:sp>
        <p:nvSpPr>
          <p:cNvPr id="62" name="مربع نص 61"/>
          <p:cNvSpPr txBox="1"/>
          <p:nvPr/>
        </p:nvSpPr>
        <p:spPr>
          <a:xfrm>
            <a:off x="7903332" y="4521331"/>
            <a:ext cx="62367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١٠</a:t>
            </a:r>
            <a:endParaRPr lang="ar-SA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3" name="رابط مستقيم 62"/>
          <p:cNvCxnSpPr/>
          <p:nvPr/>
        </p:nvCxnSpPr>
        <p:spPr>
          <a:xfrm flipH="1">
            <a:off x="7901576" y="4927181"/>
            <a:ext cx="227907" cy="3087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مربع نص 65"/>
          <p:cNvSpPr txBox="1"/>
          <p:nvPr/>
        </p:nvSpPr>
        <p:spPr>
          <a:xfrm>
            <a:off x="7888096" y="5870641"/>
            <a:ext cx="4479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3600" b="1" dirty="0" smtClean="0">
                <a:solidFill>
                  <a:schemeClr val="accent1">
                    <a:lumMod val="75000"/>
                  </a:schemeClr>
                </a:solidFill>
              </a:rPr>
              <a:t>١</a:t>
            </a:r>
            <a:endParaRPr lang="ar-SA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4" name="رابط مستقيم 33"/>
          <p:cNvCxnSpPr/>
          <p:nvPr/>
        </p:nvCxnSpPr>
        <p:spPr>
          <a:xfrm flipH="1">
            <a:off x="7442513" y="4891869"/>
            <a:ext cx="227907" cy="3087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مربع نص 35"/>
          <p:cNvSpPr txBox="1"/>
          <p:nvPr/>
        </p:nvSpPr>
        <p:spPr>
          <a:xfrm>
            <a:off x="7255946" y="4526255"/>
            <a:ext cx="4529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FF0000"/>
                </a:solidFill>
              </a:rPr>
              <a:t>٢</a:t>
            </a:r>
            <a:r>
              <a:rPr lang="ku-Arab-IQ" dirty="0" smtClean="0"/>
              <a:t> </a:t>
            </a:r>
            <a:endParaRPr lang="ar-SA" dirty="0"/>
          </a:p>
        </p:txBody>
      </p:sp>
      <p:cxnSp>
        <p:nvCxnSpPr>
          <p:cNvPr id="38" name="رابط مستقيم 37"/>
          <p:cNvCxnSpPr/>
          <p:nvPr/>
        </p:nvCxnSpPr>
        <p:spPr>
          <a:xfrm flipH="1">
            <a:off x="7694909" y="4611663"/>
            <a:ext cx="227907" cy="30875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مربع نص 39"/>
          <p:cNvSpPr txBox="1"/>
          <p:nvPr/>
        </p:nvSpPr>
        <p:spPr>
          <a:xfrm>
            <a:off x="7374683" y="4194678"/>
            <a:ext cx="68206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00B050"/>
                </a:solidFill>
              </a:rPr>
              <a:t>١٤</a:t>
            </a:r>
            <a:endParaRPr lang="ar-SA" sz="2800" b="1" dirty="0">
              <a:solidFill>
                <a:srgbClr val="00B050"/>
              </a:solidFill>
            </a:endParaRPr>
          </a:p>
        </p:txBody>
      </p:sp>
      <p:sp>
        <p:nvSpPr>
          <p:cNvPr id="42" name="مربع نص 41"/>
          <p:cNvSpPr txBox="1"/>
          <p:nvPr/>
        </p:nvSpPr>
        <p:spPr>
          <a:xfrm>
            <a:off x="7583852" y="5862096"/>
            <a:ext cx="4479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3600" b="1" dirty="0" smtClean="0">
                <a:solidFill>
                  <a:schemeClr val="accent1">
                    <a:lumMod val="75000"/>
                  </a:schemeClr>
                </a:solidFill>
              </a:rPr>
              <a:t>٧</a:t>
            </a:r>
            <a:endParaRPr lang="ar-SA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493"/>
          <a:stretch/>
        </p:blipFill>
        <p:spPr>
          <a:xfrm>
            <a:off x="3535542" y="5003724"/>
            <a:ext cx="3384407" cy="530141"/>
          </a:xfrm>
          <a:prstGeom prst="rect">
            <a:avLst/>
          </a:prstGeom>
        </p:spPr>
      </p:pic>
      <p:sp>
        <p:nvSpPr>
          <p:cNvPr id="43" name="مربع نص 42"/>
          <p:cNvSpPr txBox="1"/>
          <p:nvPr/>
        </p:nvSpPr>
        <p:spPr>
          <a:xfrm>
            <a:off x="7337476" y="5870641"/>
            <a:ext cx="4479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3600" b="1" dirty="0" smtClean="0">
                <a:solidFill>
                  <a:schemeClr val="accent1">
                    <a:lumMod val="75000"/>
                  </a:schemeClr>
                </a:solidFill>
              </a:rPr>
              <a:t>١</a:t>
            </a:r>
            <a:endParaRPr lang="ar-SA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" name="مربع نص 43"/>
          <p:cNvSpPr txBox="1"/>
          <p:nvPr/>
        </p:nvSpPr>
        <p:spPr>
          <a:xfrm>
            <a:off x="2438550" y="5927882"/>
            <a:ext cx="491355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أي أنه يبقى مع أحمد بعد تبرعه </a:t>
            </a:r>
            <a:r>
              <a:rPr lang="ku-Arab-IQ" sz="2400" b="1" dirty="0" smtClean="0">
                <a:solidFill>
                  <a:srgbClr val="C00000"/>
                </a:solidFill>
              </a:rPr>
              <a:t>١٧١ </a:t>
            </a:r>
            <a:r>
              <a:rPr lang="ar-SA" sz="2400" b="1" dirty="0" smtClean="0">
                <a:solidFill>
                  <a:srgbClr val="C00000"/>
                </a:solidFill>
              </a:rPr>
              <a:t>ريالًا </a:t>
            </a:r>
            <a:endParaRPr lang="ar-SA" sz="2400" b="1" dirty="0">
              <a:solidFill>
                <a:srgbClr val="C00000"/>
              </a:solidFill>
            </a:endParaRPr>
          </a:p>
        </p:txBody>
      </p:sp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8" b="83913"/>
          <a:stretch/>
        </p:blipFill>
        <p:spPr>
          <a:xfrm>
            <a:off x="5254374" y="1100578"/>
            <a:ext cx="5599612" cy="49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27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3" grpId="0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صورة 6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" r="54504" b="20037"/>
          <a:stretch/>
        </p:blipFill>
        <p:spPr>
          <a:xfrm>
            <a:off x="1374448" y="3362940"/>
            <a:ext cx="4737463" cy="2060899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98" b="20037"/>
          <a:stretch/>
        </p:blipFill>
        <p:spPr>
          <a:xfrm>
            <a:off x="6238361" y="3517559"/>
            <a:ext cx="5583776" cy="2060899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64" b="63713"/>
          <a:stretch/>
        </p:blipFill>
        <p:spPr>
          <a:xfrm>
            <a:off x="9142254" y="2064520"/>
            <a:ext cx="2169406" cy="1099392"/>
          </a:xfrm>
          <a:prstGeom prst="rect">
            <a:avLst/>
          </a:prstGeom>
        </p:spPr>
      </p:pic>
      <p:pic>
        <p:nvPicPr>
          <p:cNvPr id="60" name="صورة 5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24" r="41083" b="63713"/>
          <a:stretch/>
        </p:blipFill>
        <p:spPr>
          <a:xfrm>
            <a:off x="5417074" y="2064520"/>
            <a:ext cx="2368731" cy="1099392"/>
          </a:xfrm>
          <a:prstGeom prst="rect">
            <a:avLst/>
          </a:prstGeom>
        </p:spPr>
      </p:pic>
      <p:pic>
        <p:nvPicPr>
          <p:cNvPr id="62" name="صورة 6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" r="80942" b="63713"/>
          <a:stretch/>
        </p:blipFill>
        <p:spPr>
          <a:xfrm>
            <a:off x="1383262" y="2069561"/>
            <a:ext cx="2281644" cy="1099392"/>
          </a:xfrm>
          <a:prstGeom prst="rect">
            <a:avLst/>
          </a:prstGeom>
        </p:spPr>
      </p:pic>
      <p:sp>
        <p:nvSpPr>
          <p:cNvPr id="59" name="مستطيل مستدير الزوايا 58"/>
          <p:cNvSpPr/>
          <p:nvPr/>
        </p:nvSpPr>
        <p:spPr>
          <a:xfrm>
            <a:off x="1045029" y="291049"/>
            <a:ext cx="2768309" cy="473279"/>
          </a:xfrm>
          <a:prstGeom prst="roundRect">
            <a:avLst/>
          </a:prstGeom>
          <a:solidFill>
            <a:srgbClr val="FF745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</a:t>
            </a:r>
            <a:r>
              <a:rPr lang="ar-SA" b="1" dirty="0" smtClean="0">
                <a:solidFill>
                  <a:schemeClr val="bg1"/>
                </a:solidFill>
              </a:rPr>
              <a:t>طرح الأعداد المكونة من </a:t>
            </a:r>
            <a:r>
              <a:rPr lang="ku-Arab-IQ" b="1" dirty="0" smtClean="0">
                <a:solidFill>
                  <a:schemeClr val="bg1"/>
                </a:solidFill>
              </a:rPr>
              <a:t>٣ </a:t>
            </a:r>
            <a:r>
              <a:rPr lang="ar-SA" b="1" dirty="0" smtClean="0">
                <a:solidFill>
                  <a:schemeClr val="bg1"/>
                </a:solidFill>
              </a:rPr>
              <a:t>أرقام مع إعادة التجميع  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056159" y="305001"/>
            <a:ext cx="953242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٩٤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الطرح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827" y="584830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FFFEF8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FFB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43304" y="297881"/>
            <a:ext cx="1371600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الثالث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مخطط انسيابي: محطة طرفية 34"/>
          <p:cNvSpPr/>
          <p:nvPr/>
        </p:nvSpPr>
        <p:spPr>
          <a:xfrm>
            <a:off x="6545767" y="297881"/>
            <a:ext cx="1049599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٤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7" name="شكل بيضاوي 36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FFC5B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شكل بيضاوي 38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5" name="صورة 2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" r="94983" b="83491"/>
          <a:stretch/>
        </p:blipFill>
        <p:spPr>
          <a:xfrm>
            <a:off x="8593213" y="1066383"/>
            <a:ext cx="308051" cy="602604"/>
          </a:xfrm>
          <a:prstGeom prst="rect">
            <a:avLst/>
          </a:prstGeom>
        </p:spPr>
      </p:pic>
      <p:pic>
        <p:nvPicPr>
          <p:cNvPr id="26" name="صورة 2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45" r="-1" b="83491"/>
          <a:stretch/>
        </p:blipFill>
        <p:spPr>
          <a:xfrm>
            <a:off x="8900160" y="1066383"/>
            <a:ext cx="2005190" cy="602604"/>
          </a:xfrm>
          <a:prstGeom prst="rect">
            <a:avLst/>
          </a:prstGeom>
        </p:spPr>
      </p:pic>
      <p:sp>
        <p:nvSpPr>
          <p:cNvPr id="27" name="مربع نص 26"/>
          <p:cNvSpPr txBox="1"/>
          <p:nvPr/>
        </p:nvSpPr>
        <p:spPr>
          <a:xfrm>
            <a:off x="5029623" y="1198524"/>
            <a:ext cx="354935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أجد ناتج الطرح ، </a:t>
            </a:r>
            <a:r>
              <a:rPr lang="ar-SA" sz="2000" b="1" dirty="0" smtClean="0"/>
              <a:t>ثم </a:t>
            </a:r>
            <a:r>
              <a:rPr lang="ar-SA" sz="2000" b="1" dirty="0" smtClean="0"/>
              <a:t>أتحقق من إجابتي </a:t>
            </a:r>
            <a:r>
              <a:rPr lang="ar-SA" sz="2000" b="1" dirty="0" smtClean="0">
                <a:sym typeface="Wingdings" panose="05000000000000000000" pitchFamily="2" charset="2"/>
              </a:rPr>
              <a:t>:</a:t>
            </a:r>
            <a:endParaRPr lang="ar-SA" sz="2000" b="1" dirty="0"/>
          </a:p>
        </p:txBody>
      </p:sp>
      <p:sp>
        <p:nvSpPr>
          <p:cNvPr id="36" name="مربع نص 35"/>
          <p:cNvSpPr txBox="1"/>
          <p:nvPr/>
        </p:nvSpPr>
        <p:spPr>
          <a:xfrm>
            <a:off x="10097474" y="2918557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٣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8" name="مربع نص 37"/>
          <p:cNvSpPr txBox="1"/>
          <p:nvPr/>
        </p:nvSpPr>
        <p:spPr>
          <a:xfrm>
            <a:off x="9884907" y="2915907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0" name="مربع نص 39"/>
          <p:cNvSpPr txBox="1"/>
          <p:nvPr/>
        </p:nvSpPr>
        <p:spPr>
          <a:xfrm>
            <a:off x="9677916" y="2921048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4770808" y="2126540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٧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2" name="مربع نص 41"/>
          <p:cNvSpPr txBox="1"/>
          <p:nvPr/>
        </p:nvSpPr>
        <p:spPr>
          <a:xfrm>
            <a:off x="9867786" y="1751067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FF0000"/>
                </a:solidFill>
              </a:rPr>
              <a:t>٨</a:t>
            </a:r>
            <a:endParaRPr lang="ar-SA" sz="2800" b="1" dirty="0">
              <a:solidFill>
                <a:srgbClr val="FF0000"/>
              </a:solidFill>
            </a:endParaRPr>
          </a:p>
        </p:txBody>
      </p:sp>
      <p:cxnSp>
        <p:nvCxnSpPr>
          <p:cNvPr id="43" name="رابط مستقيم 42"/>
          <p:cNvCxnSpPr/>
          <p:nvPr/>
        </p:nvCxnSpPr>
        <p:spPr>
          <a:xfrm flipH="1">
            <a:off x="9866222" y="2174062"/>
            <a:ext cx="227907" cy="3087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رابط مستقيم 43"/>
          <p:cNvCxnSpPr/>
          <p:nvPr/>
        </p:nvCxnSpPr>
        <p:spPr>
          <a:xfrm flipH="1">
            <a:off x="10066203" y="2174062"/>
            <a:ext cx="227907" cy="3087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مربع نص 45"/>
          <p:cNvSpPr txBox="1"/>
          <p:nvPr/>
        </p:nvSpPr>
        <p:spPr>
          <a:xfrm>
            <a:off x="9980175" y="1745926"/>
            <a:ext cx="64695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١١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4535415" y="2124697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٣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49" name="رابط مستقيم 48"/>
          <p:cNvCxnSpPr/>
          <p:nvPr/>
        </p:nvCxnSpPr>
        <p:spPr>
          <a:xfrm flipH="1">
            <a:off x="6673489" y="2250420"/>
            <a:ext cx="227907" cy="3087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مربع نص 49"/>
          <p:cNvSpPr txBox="1"/>
          <p:nvPr/>
        </p:nvSpPr>
        <p:spPr>
          <a:xfrm>
            <a:off x="6693518" y="1824249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FF0000"/>
                </a:solidFill>
              </a:rPr>
              <a:t>٣</a:t>
            </a:r>
            <a:endParaRPr lang="ar-SA" sz="2800" b="1" dirty="0">
              <a:solidFill>
                <a:srgbClr val="FF0000"/>
              </a:solidFill>
            </a:endParaRPr>
          </a:p>
        </p:txBody>
      </p:sp>
      <p:cxnSp>
        <p:nvCxnSpPr>
          <p:cNvPr id="51" name="رابط مستقيم 50"/>
          <p:cNvCxnSpPr/>
          <p:nvPr/>
        </p:nvCxnSpPr>
        <p:spPr>
          <a:xfrm flipH="1">
            <a:off x="6889137" y="2256495"/>
            <a:ext cx="227907" cy="3087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مربع نص 51"/>
          <p:cNvSpPr txBox="1"/>
          <p:nvPr/>
        </p:nvSpPr>
        <p:spPr>
          <a:xfrm>
            <a:off x="6816827" y="1830324"/>
            <a:ext cx="64695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١٢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5" name="مربع نص 54"/>
          <p:cNvSpPr txBox="1"/>
          <p:nvPr/>
        </p:nvSpPr>
        <p:spPr>
          <a:xfrm>
            <a:off x="7219837" y="5462306"/>
            <a:ext cx="355211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٨٥٢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–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٧٥٥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٩٧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ريالًا 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1" name="مربع نص 60"/>
          <p:cNvSpPr txBox="1"/>
          <p:nvPr/>
        </p:nvSpPr>
        <p:spPr>
          <a:xfrm>
            <a:off x="1184452" y="5099742"/>
            <a:ext cx="447146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عشرة واحدة يعاد تجميعها لـ (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١٠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) آحاد ، ثم يضاف إلى العشرات الباقية (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١٠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) عشرات أخرى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4" name="مربع نص 63"/>
          <p:cNvSpPr txBox="1"/>
          <p:nvPr/>
        </p:nvSpPr>
        <p:spPr>
          <a:xfrm>
            <a:off x="4871537" y="2126540"/>
            <a:ext cx="7008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٥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5" name="رابط مستقيم 64"/>
          <p:cNvCxnSpPr/>
          <p:nvPr/>
        </p:nvCxnSpPr>
        <p:spPr>
          <a:xfrm flipH="1">
            <a:off x="6449808" y="2256495"/>
            <a:ext cx="227907" cy="3087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مربع نص 65"/>
          <p:cNvSpPr txBox="1"/>
          <p:nvPr/>
        </p:nvSpPr>
        <p:spPr>
          <a:xfrm>
            <a:off x="6469087" y="1824249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FF0000"/>
                </a:solidFill>
              </a:rPr>
              <a:t>٤</a:t>
            </a:r>
            <a:endParaRPr lang="ar-SA" sz="2800" b="1" dirty="0">
              <a:solidFill>
                <a:srgbClr val="FF0000"/>
              </a:solidFill>
            </a:endParaRPr>
          </a:p>
        </p:txBody>
      </p:sp>
      <p:cxnSp>
        <p:nvCxnSpPr>
          <p:cNvPr id="67" name="رابط مستقيم 66"/>
          <p:cNvCxnSpPr/>
          <p:nvPr/>
        </p:nvCxnSpPr>
        <p:spPr>
          <a:xfrm flipH="1">
            <a:off x="6690347" y="1915185"/>
            <a:ext cx="227907" cy="30875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مربع نص 67"/>
          <p:cNvSpPr txBox="1"/>
          <p:nvPr/>
        </p:nvSpPr>
        <p:spPr>
          <a:xfrm>
            <a:off x="6487773" y="1541920"/>
            <a:ext cx="68206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00B050"/>
                </a:solidFill>
              </a:rPr>
              <a:t>١٣</a:t>
            </a:r>
            <a:endParaRPr lang="ar-SA" sz="2800" b="1" dirty="0">
              <a:solidFill>
                <a:srgbClr val="00B050"/>
              </a:solidFill>
            </a:endParaRPr>
          </a:p>
        </p:txBody>
      </p:sp>
      <p:sp>
        <p:nvSpPr>
          <p:cNvPr id="69" name="مربع نص 68"/>
          <p:cNvSpPr txBox="1"/>
          <p:nvPr/>
        </p:nvSpPr>
        <p:spPr>
          <a:xfrm>
            <a:off x="707691" y="2124697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0" name="مربع نص 69"/>
          <p:cNvSpPr txBox="1"/>
          <p:nvPr/>
        </p:nvSpPr>
        <p:spPr>
          <a:xfrm>
            <a:off x="481314" y="2124697"/>
            <a:ext cx="3434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1" name="رابط مستقيم 70"/>
          <p:cNvCxnSpPr/>
          <p:nvPr/>
        </p:nvCxnSpPr>
        <p:spPr>
          <a:xfrm flipH="1">
            <a:off x="2565347" y="2250419"/>
            <a:ext cx="227907" cy="3087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مربع نص 71"/>
          <p:cNvSpPr txBox="1"/>
          <p:nvPr/>
        </p:nvSpPr>
        <p:spPr>
          <a:xfrm>
            <a:off x="2630401" y="1822406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FF0000"/>
                </a:solidFill>
              </a:rPr>
              <a:t>٠</a:t>
            </a:r>
            <a:endParaRPr lang="ar-SA" sz="2800" b="1" dirty="0">
              <a:solidFill>
                <a:srgbClr val="FF0000"/>
              </a:solidFill>
            </a:endParaRPr>
          </a:p>
        </p:txBody>
      </p:sp>
      <p:cxnSp>
        <p:nvCxnSpPr>
          <p:cNvPr id="73" name="رابط مستقيم 72"/>
          <p:cNvCxnSpPr/>
          <p:nvPr/>
        </p:nvCxnSpPr>
        <p:spPr>
          <a:xfrm flipH="1">
            <a:off x="2762367" y="2233774"/>
            <a:ext cx="227907" cy="3087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مربع نص 73"/>
          <p:cNvSpPr txBox="1"/>
          <p:nvPr/>
        </p:nvSpPr>
        <p:spPr>
          <a:xfrm>
            <a:off x="2709668" y="1830324"/>
            <a:ext cx="64695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١٧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5" name="مربع نص 74"/>
          <p:cNvSpPr txBox="1"/>
          <p:nvPr/>
        </p:nvSpPr>
        <p:spPr>
          <a:xfrm>
            <a:off x="813179" y="2124697"/>
            <a:ext cx="69606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٩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6" name="رابط مستقيم 75"/>
          <p:cNvCxnSpPr/>
          <p:nvPr/>
        </p:nvCxnSpPr>
        <p:spPr>
          <a:xfrm flipH="1">
            <a:off x="2341888" y="2237930"/>
            <a:ext cx="227907" cy="3087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مربع نص 76"/>
          <p:cNvSpPr txBox="1"/>
          <p:nvPr/>
        </p:nvSpPr>
        <p:spPr>
          <a:xfrm>
            <a:off x="2405970" y="1822406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FF0000"/>
                </a:solidFill>
              </a:rPr>
              <a:t>٢</a:t>
            </a:r>
            <a:endParaRPr lang="ar-SA" sz="2800" b="1" dirty="0">
              <a:solidFill>
                <a:srgbClr val="FF0000"/>
              </a:solidFill>
            </a:endParaRPr>
          </a:p>
        </p:txBody>
      </p:sp>
      <p:cxnSp>
        <p:nvCxnSpPr>
          <p:cNvPr id="78" name="رابط مستقيم 77"/>
          <p:cNvCxnSpPr/>
          <p:nvPr/>
        </p:nvCxnSpPr>
        <p:spPr>
          <a:xfrm flipH="1">
            <a:off x="2618046" y="1949994"/>
            <a:ext cx="227907" cy="30875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مربع نص 78"/>
          <p:cNvSpPr txBox="1"/>
          <p:nvPr/>
        </p:nvSpPr>
        <p:spPr>
          <a:xfrm>
            <a:off x="2390969" y="1501317"/>
            <a:ext cx="68206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00B050"/>
                </a:solidFill>
              </a:rPr>
              <a:t>١٠</a:t>
            </a:r>
            <a:endParaRPr lang="ar-SA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027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12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  <p:bldP spid="40" grpId="0"/>
      <p:bldP spid="41" grpId="0"/>
      <p:bldP spid="42" grpId="0"/>
      <p:bldP spid="46" grpId="0"/>
      <p:bldP spid="47" grpId="0"/>
      <p:bldP spid="50" grpId="0"/>
      <p:bldP spid="52" grpId="0"/>
      <p:bldP spid="55" grpId="0"/>
      <p:bldP spid="61" grpId="0"/>
      <p:bldP spid="64" grpId="0"/>
      <p:bldP spid="66" grpId="0"/>
      <p:bldP spid="68" grpId="0"/>
      <p:bldP spid="69" grpId="0"/>
      <p:bldP spid="70" grpId="0"/>
      <p:bldP spid="72" grpId="0"/>
      <p:bldP spid="74" grpId="0"/>
      <p:bldP spid="75" grpId="0"/>
      <p:bldP spid="77" grpId="0"/>
      <p:bldP spid="79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TM02892315[[fn=ربطة]]</Template>
  <TotalTime>1680</TotalTime>
  <Words>619</Words>
  <Application>Microsoft Office PowerPoint</Application>
  <PresentationFormat>شاشة عريضة</PresentationFormat>
  <Paragraphs>183</Paragraphs>
  <Slides>14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WinDows</dc:creator>
  <cp:lastModifiedBy>WinDows</cp:lastModifiedBy>
  <cp:revision>234</cp:revision>
  <dcterms:created xsi:type="dcterms:W3CDTF">2022-12-02T21:48:32Z</dcterms:created>
  <dcterms:modified xsi:type="dcterms:W3CDTF">2023-08-09T09:13:45Z</dcterms:modified>
</cp:coreProperties>
</file>