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  <p:sldMasterId id="2147483704" r:id="rId3"/>
  </p:sldMasterIdLst>
  <p:notesMasterIdLst>
    <p:notesMasterId r:id="rId29"/>
  </p:notesMasterIdLst>
  <p:handoutMasterIdLst>
    <p:handoutMasterId r:id="rId30"/>
  </p:handoutMasterIdLst>
  <p:sldIdLst>
    <p:sldId id="256" r:id="rId4"/>
    <p:sldId id="379" r:id="rId5"/>
    <p:sldId id="381" r:id="rId6"/>
    <p:sldId id="384" r:id="rId7"/>
    <p:sldId id="405" r:id="rId8"/>
    <p:sldId id="257" r:id="rId9"/>
    <p:sldId id="383" r:id="rId10"/>
    <p:sldId id="385" r:id="rId11"/>
    <p:sldId id="386" r:id="rId12"/>
    <p:sldId id="387" r:id="rId13"/>
    <p:sldId id="389" r:id="rId14"/>
    <p:sldId id="407" r:id="rId15"/>
    <p:sldId id="322" r:id="rId16"/>
    <p:sldId id="345" r:id="rId17"/>
    <p:sldId id="397" r:id="rId18"/>
    <p:sldId id="403" r:id="rId19"/>
    <p:sldId id="380" r:id="rId20"/>
    <p:sldId id="401" r:id="rId21"/>
    <p:sldId id="406" r:id="rId22"/>
    <p:sldId id="359" r:id="rId23"/>
    <p:sldId id="339" r:id="rId24"/>
    <p:sldId id="342" r:id="rId25"/>
    <p:sldId id="343" r:id="rId26"/>
    <p:sldId id="344" r:id="rId27"/>
    <p:sldId id="369" r:id="rId28"/>
  </p:sldIdLst>
  <p:sldSz cx="9144000" cy="5143500" type="screen16x9"/>
  <p:notesSz cx="6858000" cy="9144000"/>
  <p:embeddedFontLst>
    <p:embeddedFont>
      <p:font typeface="Barlow Medium" panose="00000600000000000000" pitchFamily="2" charset="0"/>
      <p:regular r:id="rId31"/>
      <p:bold r:id="rId32"/>
      <p:italic r:id="rId33"/>
      <p:boldItalic r:id="rId34"/>
    </p:embeddedFont>
    <p:embeddedFont>
      <p:font typeface="Barlow SemiBold" panose="00000700000000000000" pitchFamily="2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</p:embeddedFont>
    <p:embeddedFont>
      <p:font typeface="Calibri Light" panose="020F0302020204030204" pitchFamily="34" charset="0"/>
      <p:regular r:id="rId41"/>
    </p:embeddedFont>
    <p:embeddedFont>
      <p:font typeface="Fredoka One" panose="020B0604020202020204" charset="0"/>
      <p:regular r:id="rId42"/>
    </p:embeddedFont>
    <p:embeddedFont>
      <p:font typeface="Roboto Condensed Light" panose="02000000000000000000" pitchFamily="2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1"/>
    <a:srgbClr val="DEDEDC"/>
    <a:srgbClr val="E4E4E2"/>
    <a:srgbClr val="8AAFDB"/>
    <a:srgbClr val="E0E0DE"/>
    <a:srgbClr val="E6E6E4"/>
    <a:srgbClr val="3BA4B9"/>
    <a:srgbClr val="82ADBC"/>
    <a:srgbClr val="C589BC"/>
    <a:srgbClr val="68B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107856-5554-42FB-B03E-39F5DBC370BA}" styleName="نمط متوسط 4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نمط متوسط 1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نمط متوسط 1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6" d="100"/>
          <a:sy n="86" d="100"/>
        </p:scale>
        <p:origin x="180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132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20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26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3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759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3883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90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2485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1189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1021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38076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94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E63DB-3FB4-4031-AC41-E456C292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26E715-B1DC-42E0-9170-515C229D2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4FDE9C-F216-444B-906E-47F39F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CCC4C-E442-4D9E-9A6A-95149B82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8C1CC-BE7D-4119-86B3-E70F037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28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8D9CA1-A478-4D29-A29E-6429AA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A9CA7F-AC63-43FB-97E7-11C2E85C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C3AA79-4311-4E60-B7A5-F2F7C08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5D1671-AC5B-47DA-9822-A7A3E95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5069E-5A7C-4720-BE2F-B809B12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8414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EEE158-F21B-49D9-BCE7-BD41E01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44207-3D7A-435B-92D8-52019727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26116-FFC7-4131-BB8F-310EB95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52A8E2-5CA3-4334-AD0C-667FDA0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0245A-963E-43C2-BB39-2D06CDB9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38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C1C4A-B732-4C34-A505-92A9FAB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364B89-A722-4308-AF26-57232B6A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DE342C-8C0D-43D1-BD36-06C13735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0104EF-62DC-4DF3-ABD3-E8887546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EAE2-4461-443E-8F2C-7A5ACFA2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87A52-6285-421E-88E3-3AAE09F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9276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0B0CB-FEDE-4635-95BF-A5518ED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B0ABD-EA9C-4718-BB19-EB9D374A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6177D6-56DC-44AB-B627-6DD12DF1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31B8D1-B725-4CB6-A229-2D6752BB5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24B9F3-0698-4494-BC0C-7C1FDD0C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0BB93CD-A149-45F5-93F2-4FD1D3C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316F7-FE14-43BC-96FD-3D0925C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D30DEF-54E4-419F-BE54-A20F861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9672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74CD8-184E-41DA-9E04-3D17C60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5BFCA22-5089-499A-B11C-A577C335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A4481-4102-4DB8-AD86-4BBD1BE5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DF49E81-8B70-4738-9E28-8A99423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4577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0E5F60-CDAC-443F-B01B-DD013DE7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D6294F-AEC8-4DA8-989D-7CF39DBE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23C9C6-8FB7-4A65-B1D6-F7E8ACFE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9386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57426F-B42D-46B1-AD1E-81A403C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5922B-76F7-48F6-B125-0C059813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52E445-5F17-47B5-8DA0-4784ED5CF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E345F1-E416-4296-88E5-B796149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9E145E-91CB-45A2-92EC-D45D2C65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D40165-84BC-4799-B454-D467F7EC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8516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C05A1-8129-40A0-B135-A09FBFD7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B00C8E7-9491-4AEE-8109-5F3EEBA4A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E04690-E916-4FE7-B9C8-ACBC5E30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3F0F61-BE14-4BFB-ACE7-EA14F88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C306A4-5629-442C-95D3-626B1BD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E7166-50E5-4C23-B6EE-48A6613B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0370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EE9F5-51F8-4DEA-8C17-7746BD35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21063B7-8B8A-4401-A1D3-9310278B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79EE5-AD24-404D-A04F-90705AA4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2174D-2BD5-41A9-A16E-34F2D5B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07B89F-E5FA-4223-AE8E-BC13CC7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98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B19189-2F45-4958-9082-01919ECD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F84A6B-F05E-442A-A772-E38DEE9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8C6B3C-7326-47E0-8A94-5542E4BF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2DE77-E45C-4984-B4D7-6B8810C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972342-5510-4646-B35C-121EB59B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3739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6" y="1526417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20" y="3990124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5907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378" lvl="1" indent="-25907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566" lvl="2" indent="-25907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754" lvl="3" indent="-25907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5943" lvl="4" indent="-25907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132" lvl="5" indent="-25907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320" lvl="6" indent="-25907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509" lvl="7" indent="-25907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697" lvl="8" indent="-25907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420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1" y="77984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018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1" y="390778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095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2278A5DC-A7B8-426B-9A47-1113634140A1}"/>
              </a:ext>
            </a:extLst>
          </p:cNvPr>
          <p:cNvCxnSpPr>
            <a:cxnSpLocks/>
          </p:cNvCxnSpPr>
          <p:nvPr userDrawn="1"/>
        </p:nvCxnSpPr>
        <p:spPr>
          <a:xfrm flipH="1">
            <a:off x="8409385" y="245269"/>
            <a:ext cx="660797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14">
            <a:extLst>
              <a:ext uri="{FF2B5EF4-FFF2-40B4-BE49-F238E27FC236}">
                <a16:creationId xmlns:a16="http://schemas.microsoft.com/office/drawing/2014/main" id="{0D518758-38AD-4BC4-A86E-B0131D4191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54603" y="34529"/>
            <a:ext cx="8893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1200" b="1">
                <a:solidFill>
                  <a:srgbClr val="7F7F7F"/>
                </a:solidFill>
                <a:latin typeface="UTM Neo Sans Intel"/>
              </a:rPr>
              <a:t>vbatu.net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4E91D-6439-47F9-9784-3D3B6036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49C9D-7EFA-4B93-8F07-A0DE41EFA34F}" type="datetime1">
              <a:rPr lang="en-US"/>
              <a:pPr>
                <a:defRPr/>
              </a:pPr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F7B6A-378F-44DF-A8BF-5C3B21A4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76BF-A99D-4D3A-BB20-7725B820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4604" y="220266"/>
            <a:ext cx="863203" cy="426244"/>
          </a:xfrm>
        </p:spPr>
        <p:txBody>
          <a:bodyPr/>
          <a:lstStyle>
            <a:lvl1pPr>
              <a:defRPr sz="3600">
                <a:solidFill>
                  <a:srgbClr val="0070C0"/>
                </a:solidFill>
                <a:latin typeface="UTM Magnesium"/>
              </a:defRPr>
            </a:lvl1pPr>
          </a:lstStyle>
          <a:p>
            <a:fld id="{EA881393-88E8-47BC-ADC0-316069A877CC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50469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47065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90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4" r:id="rId5"/>
    <p:sldLayoutId id="2147483684" r:id="rId6"/>
    <p:sldLayoutId id="2147483685" r:id="rId7"/>
    <p:sldLayoutId id="214748370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153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92661E-CEE7-4A17-A434-A231FCF3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03DF72-7C07-4937-BEAF-EDF0560A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49014F-4177-4B96-ADAD-B7BDE693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4C20-0DAA-4A4D-BD56-DBBCBB9D53AB}" type="datetimeFigureOut">
              <a:rPr lang="ar-SA" smtClean="0"/>
              <a:t>06/03/43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FC141-6095-4C85-9538-074343AD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DFD102-01EF-472E-8026-0FF9947D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48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slide" Target="slide21.xml"/><Relationship Id="rId12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.xml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10" Type="http://schemas.openxmlformats.org/officeDocument/2006/relationships/image" Target="../media/image3.jfif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slide" Target="slide2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slide" Target="slide2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hyperlink" Target="https://openclipart.org/detail/630/mallory_square-by-nkinkade-177657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7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5" Type="http://schemas.openxmlformats.org/officeDocument/2006/relationships/slide" Target="slide21.xml"/><Relationship Id="rId2" Type="http://schemas.openxmlformats.org/officeDocument/2006/relationships/image" Target="../media/image46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24" Type="http://schemas.openxmlformats.org/officeDocument/2006/relationships/image" Target="../media/image8.png"/><Relationship Id="rId5" Type="http://schemas.openxmlformats.org/officeDocument/2006/relationships/image" Target="../media/image49.svg"/><Relationship Id="rId15" Type="http://schemas.openxmlformats.org/officeDocument/2006/relationships/image" Target="../media/image60.svg"/><Relationship Id="rId23" Type="http://schemas.openxmlformats.org/officeDocument/2006/relationships/image" Target="../media/image67.gif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8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3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2.png"/><Relationship Id="rId3" Type="http://schemas.openxmlformats.org/officeDocument/2006/relationships/image" Target="../media/image3.jfif"/><Relationship Id="rId7" Type="http://schemas.openxmlformats.org/officeDocument/2006/relationships/image" Target="../media/image50.png"/><Relationship Id="rId12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slide" Target="slide21.xml"/><Relationship Id="rId1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slide" Target="slide23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 /  / 1443 هـ</a:t>
            </a:r>
          </a:p>
          <a:p>
            <a:pPr algn="r"/>
            <a:r>
              <a:rPr lang="ar-SA" dirty="0"/>
              <a:t>الحصة : السادسة 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3331610" y="1957650"/>
            <a:ext cx="53818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سلوك الموائع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E2E4250B-F57C-4F7A-B515-9608C379AB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2E4250B-F57C-4F7A-B515-9608C379AB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>
            <a:extLst>
              <a:ext uri="{FF2B5EF4-FFF2-40B4-BE49-F238E27FC236}">
                <a16:creationId xmlns:a16="http://schemas.microsoft.com/office/drawing/2014/main" id="{9CA47AC8-EBAF-49A9-885A-5B115B4E7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9"/>
          <a:stretch/>
        </p:blipFill>
        <p:spPr bwMode="auto">
          <a:xfrm>
            <a:off x="5954750" y="917085"/>
            <a:ext cx="2771311" cy="222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EE77C12E-579A-4DC6-B048-2F55B43F0B1C}"/>
              </a:ext>
            </a:extLst>
          </p:cNvPr>
          <p:cNvSpPr/>
          <p:nvPr/>
        </p:nvSpPr>
        <p:spPr>
          <a:xfrm>
            <a:off x="7244918" y="328652"/>
            <a:ext cx="1671637" cy="58843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الضغط 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1C0E4F7-112B-4C41-B902-9ADBB72B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03" y="544242"/>
            <a:ext cx="2832113" cy="224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19604DE-9530-407D-8C40-5212F43E0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 b="8564"/>
          <a:stretch/>
        </p:blipFill>
        <p:spPr bwMode="auto">
          <a:xfrm>
            <a:off x="0" y="1806497"/>
            <a:ext cx="2817563" cy="127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C08E5B9E-9A8B-4796-B598-741F306F1226}"/>
              </a:ext>
            </a:extLst>
          </p:cNvPr>
          <p:cNvSpPr/>
          <p:nvPr/>
        </p:nvSpPr>
        <p:spPr>
          <a:xfrm>
            <a:off x="1271238" y="2571750"/>
            <a:ext cx="1412489" cy="691840"/>
          </a:xfrm>
          <a:prstGeom prst="rect">
            <a:avLst/>
          </a:prstGeom>
          <a:solidFill>
            <a:srgbClr val="E3E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04" name="Picture 8" descr="بليز باسكال: معلومات وحقائق - أنا أصدق العلم">
            <a:extLst>
              <a:ext uri="{FF2B5EF4-FFF2-40B4-BE49-F238E27FC236}">
                <a16:creationId xmlns:a16="http://schemas.microsoft.com/office/drawing/2014/main" id="{8E62D73C-2891-496A-9BFA-BFB4BEC6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5" y="3263590"/>
            <a:ext cx="2828279" cy="1590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1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57E3DEE-FF0F-4C96-BD05-09AFE19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099"/>
            <a:ext cx="4513456" cy="25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D802386-D35B-400D-B2B8-63F373A11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85" y="419100"/>
            <a:ext cx="31432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1947A1E-EB88-4B4B-BAAD-46D388944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079" y="2657324"/>
            <a:ext cx="4831921" cy="9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C9800C3-335A-4590-BCC6-DA2EE00E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61" y="2819406"/>
            <a:ext cx="3003121" cy="232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D62AFE32-A9EF-4135-88BC-EA61F688B2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8334463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7" name="صورة الشريحة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62AFE32-A9EF-4135-88BC-EA61F688B2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90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5DAB520-F776-411A-B558-3320804046E9}"/>
              </a:ext>
            </a:extLst>
          </p:cNvPr>
          <p:cNvGrpSpPr/>
          <p:nvPr/>
        </p:nvGrpSpPr>
        <p:grpSpPr>
          <a:xfrm>
            <a:off x="6985700" y="-111867"/>
            <a:ext cx="2158300" cy="1006546"/>
            <a:chOff x="5957001" y="312421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B612011-BE9E-4A26-923C-B1AB686EA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6353F899-5699-4338-883C-F2E6614AC8F7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تقويم مرحلي</a:t>
              </a: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EE42652-AE1C-4B84-8BD9-CDE0F8BECA9D}"/>
              </a:ext>
            </a:extLst>
          </p:cNvPr>
          <p:cNvSpPr txBox="1"/>
          <p:nvPr/>
        </p:nvSpPr>
        <p:spPr>
          <a:xfrm>
            <a:off x="765718" y="1076831"/>
            <a:ext cx="7902498" cy="16722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ايهما له ضغط أكبر جسم يؤثر بقوة 20 نيوتن على مساحة 40 سم</a:t>
            </a:r>
            <a:r>
              <a:rPr lang="ar-SA" sz="28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  <a:p>
            <a:pPr algn="ctr"/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ام جسم يؤثر بقوة 20 نيوتن على مساحة 70 سم </a:t>
            </a:r>
            <a:r>
              <a:rPr lang="ar-SA" sz="28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  <a:p>
            <a:pPr algn="ctr"/>
            <a:endParaRPr lang="ar-SA" sz="2800" baseline="300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ar-SA" sz="2800" dirty="0">
                <a:solidFill>
                  <a:schemeClr val="accent3">
                    <a:lumMod val="75000"/>
                  </a:schemeClr>
                </a:solidFill>
              </a:rPr>
              <a:t>فسري ذلك؟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92D5CE4-5625-41C7-8681-7D0A59D2EF31}"/>
              </a:ext>
            </a:extLst>
          </p:cNvPr>
          <p:cNvSpPr txBox="1"/>
          <p:nvPr/>
        </p:nvSpPr>
        <p:spPr>
          <a:xfrm>
            <a:off x="695093" y="2858681"/>
            <a:ext cx="79024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2">
                    <a:lumMod val="75000"/>
                  </a:schemeClr>
                </a:solidFill>
              </a:rPr>
              <a:t>الجسم الذي يؤثر على مساحة 40 سم </a:t>
            </a:r>
            <a:r>
              <a:rPr lang="ar-SA" sz="2800" baseline="30000" dirty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ar-SA" sz="2800" dirty="0">
                <a:solidFill>
                  <a:schemeClr val="bg2">
                    <a:lumMod val="75000"/>
                  </a:schemeClr>
                </a:solidFill>
              </a:rPr>
              <a:t> له ضغط أعلى لان المساحة تتناسب عكسيا مع الضغط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458364BC-6B5B-4823-B60E-E9B328CF03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8334463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8" name="صورة الشريحة 1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58364BC-6B5B-4823-B60E-E9B328CF03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64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C533ACE-489D-441A-9BEC-EA69D831249F}"/>
              </a:ext>
            </a:extLst>
          </p:cNvPr>
          <p:cNvSpPr/>
          <p:nvPr/>
        </p:nvSpPr>
        <p:spPr>
          <a:xfrm>
            <a:off x="5333484" y="180729"/>
            <a:ext cx="2016861" cy="504313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الضغط الجوي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DD3F8BCC-DD50-4B91-AAEE-C95B80D0A9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D3F8BCC-DD50-4B91-AAEE-C95B80D0A9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A4092E4B-7CB7-4F0D-892E-EFF4192C40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2" t="61861" r="69350" b="3789"/>
          <a:stretch/>
        </p:blipFill>
        <p:spPr>
          <a:xfrm>
            <a:off x="66488" y="1438130"/>
            <a:ext cx="2668859" cy="1838471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7B53D1B-18BC-4EDC-A6D3-55A650F9E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14" y="1666345"/>
            <a:ext cx="5257931" cy="147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0B6F4B4-9DC2-4F19-A609-063452E6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30" y="3276601"/>
            <a:ext cx="30099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5D3BAA8-8A08-4148-BA54-48FB7FCE82C6}"/>
              </a:ext>
            </a:extLst>
          </p:cNvPr>
          <p:cNvGrpSpPr/>
          <p:nvPr/>
        </p:nvGrpSpPr>
        <p:grpSpPr>
          <a:xfrm>
            <a:off x="82748" y="-52393"/>
            <a:ext cx="2158300" cy="1006546"/>
            <a:chOff x="5957001" y="312421"/>
            <a:chExt cx="2158300" cy="1006546"/>
          </a:xfrm>
        </p:grpSpPr>
        <p:pic>
          <p:nvPicPr>
            <p:cNvPr id="23" name="صورة 2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2CB5740-AAF7-4A7B-8E88-F24D6A94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48DC6D5-43EE-40B0-A033-64AD9CD330AD}"/>
                </a:ext>
              </a:extLst>
            </p:cNvPr>
            <p:cNvSpPr txBox="1"/>
            <p:nvPr/>
          </p:nvSpPr>
          <p:spPr>
            <a:xfrm>
              <a:off x="6082090" y="635301"/>
              <a:ext cx="1908122" cy="3385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dirty="0">
                  <a:solidFill>
                    <a:schemeClr val="bg2">
                      <a:lumMod val="75000"/>
                    </a:schemeClr>
                  </a:solidFill>
                </a:rPr>
                <a:t>استراتيجية القراءة الفاعلة 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F52E97CD-B46C-42F2-ACBD-161722DFE557}"/>
              </a:ext>
            </a:extLst>
          </p:cNvPr>
          <p:cNvGrpSpPr/>
          <p:nvPr/>
        </p:nvGrpSpPr>
        <p:grpSpPr>
          <a:xfrm>
            <a:off x="1878675" y="331711"/>
            <a:ext cx="6758120" cy="1757744"/>
            <a:chOff x="804479" y="-210420"/>
            <a:chExt cx="6469452" cy="1343834"/>
          </a:xfrm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A7726F7F-29E4-4FF3-AB5A-3A9BAA4350BD}"/>
                </a:ext>
              </a:extLst>
            </p:cNvPr>
            <p:cNvGrpSpPr/>
            <p:nvPr/>
          </p:nvGrpSpPr>
          <p:grpSpPr>
            <a:xfrm>
              <a:off x="1486813" y="-210420"/>
              <a:ext cx="5249811" cy="1343834"/>
              <a:chOff x="1180744" y="3272877"/>
              <a:chExt cx="7752843" cy="1934296"/>
            </a:xfrm>
          </p:grpSpPr>
          <p:pic>
            <p:nvPicPr>
              <p:cNvPr id="33" name="صورة 3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993B0347-9AAA-465E-9B0C-4C72CDDBB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EFEFEF"/>
                  </a:clrFrom>
                  <a:clrTo>
                    <a:srgbClr val="EFEFEF">
                      <a:alpha val="0"/>
                    </a:srgbClr>
                  </a:clrTo>
                </a:clrChange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0744" y="3272877"/>
                <a:ext cx="7752843" cy="1934296"/>
              </a:xfrm>
              <a:prstGeom prst="rect">
                <a:avLst/>
              </a:prstGeom>
            </p:spPr>
          </p:pic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DE074595-B777-4A1C-9211-F197CF3D0F62}"/>
                  </a:ext>
                </a:extLst>
              </p:cNvPr>
              <p:cNvSpPr txBox="1"/>
              <p:nvPr/>
            </p:nvSpPr>
            <p:spPr>
              <a:xfrm>
                <a:off x="2253655" y="4489472"/>
                <a:ext cx="5124121" cy="53161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8F798444-88B1-453F-8A62-A2A35CDB6B18}"/>
                </a:ext>
              </a:extLst>
            </p:cNvPr>
            <p:cNvSpPr txBox="1"/>
            <p:nvPr/>
          </p:nvSpPr>
          <p:spPr>
            <a:xfrm>
              <a:off x="804479" y="302326"/>
              <a:ext cx="6469452" cy="295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بقراءة النص صفحة 84 </a:t>
              </a:r>
              <a:r>
                <a:rPr kumimoji="0" lang="ar-SA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ماهو</a:t>
              </a: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الضغط الجوي وما هي قيمته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EF50772-6714-4FF8-BFBC-490DE3E06AA1}"/>
              </a:ext>
            </a:extLst>
          </p:cNvPr>
          <p:cNvSpPr txBox="1"/>
          <p:nvPr/>
        </p:nvSpPr>
        <p:spPr>
          <a:xfrm>
            <a:off x="-101012" y="93191"/>
            <a:ext cx="2190496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endParaRPr lang="ar-SA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53E164C-FA39-4F49-81B9-2F12E4182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50" t="29341" r="21951" b="25275"/>
          <a:stretch/>
        </p:blipFill>
        <p:spPr>
          <a:xfrm>
            <a:off x="126380" y="514791"/>
            <a:ext cx="2178205" cy="297372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950084E-DA56-4FEB-A9F9-33B4F361C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96" y="93191"/>
            <a:ext cx="37147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177BDED-8B2D-4FDB-AD05-38F5BD43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73" y="2866172"/>
            <a:ext cx="1335092" cy="199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26E23C1-4453-4AB0-A450-E0FFA6A0B819}"/>
              </a:ext>
            </a:extLst>
          </p:cNvPr>
          <p:cNvGrpSpPr/>
          <p:nvPr/>
        </p:nvGrpSpPr>
        <p:grpSpPr>
          <a:xfrm>
            <a:off x="6269725" y="2712309"/>
            <a:ext cx="1335092" cy="2147757"/>
            <a:chOff x="6269725" y="2712309"/>
            <a:chExt cx="1335092" cy="2147757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A07B7857-8603-4AC4-9A35-F49707600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725" y="2712309"/>
              <a:ext cx="1335092" cy="2147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سهم: لأسفل 9">
              <a:extLst>
                <a:ext uri="{FF2B5EF4-FFF2-40B4-BE49-F238E27FC236}">
                  <a16:creationId xmlns:a16="http://schemas.microsoft.com/office/drawing/2014/main" id="{F3466A46-2BD5-45E7-80B8-AD2B757E16CC}"/>
                </a:ext>
              </a:extLst>
            </p:cNvPr>
            <p:cNvSpPr/>
            <p:nvPr/>
          </p:nvSpPr>
          <p:spPr>
            <a:xfrm>
              <a:off x="6472928" y="3695369"/>
              <a:ext cx="142875" cy="27860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D103DE09-727B-478F-A77B-10C29385BC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8334463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9" name="صورة الشريحة 1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103DE09-727B-478F-A77B-10C29385BC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75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20A8669-F6CA-4DA4-9E23-C6DAEEC7E57C}"/>
              </a:ext>
            </a:extLst>
          </p:cNvPr>
          <p:cNvSpPr/>
          <p:nvPr/>
        </p:nvSpPr>
        <p:spPr>
          <a:xfrm>
            <a:off x="5828371" y="200024"/>
            <a:ext cx="1615416" cy="483917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1">
                    <a:lumMod val="50000"/>
                  </a:schemeClr>
                </a:solidFill>
              </a:rPr>
              <a:t>توازن الضغط </a:t>
            </a:r>
          </a:p>
        </p:txBody>
      </p:sp>
      <p:pic>
        <p:nvPicPr>
          <p:cNvPr id="8194" name="Picture 2" descr="ضغط الهواء | Air Pressure - مجلة نسمة">
            <a:extLst>
              <a:ext uri="{FF2B5EF4-FFF2-40B4-BE49-F238E27FC236}">
                <a16:creationId xmlns:a16="http://schemas.microsoft.com/office/drawing/2014/main" id="{CC1270E2-9FF5-4564-907A-288EB8F56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6231" r="4759" b="6331"/>
          <a:stretch/>
        </p:blipFill>
        <p:spPr bwMode="auto">
          <a:xfrm>
            <a:off x="2557346" y="3285893"/>
            <a:ext cx="2780371" cy="19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B45A2DC-A442-4B94-BE2D-34BBDE3064D6}"/>
              </a:ext>
            </a:extLst>
          </p:cNvPr>
          <p:cNvGrpSpPr/>
          <p:nvPr/>
        </p:nvGrpSpPr>
        <p:grpSpPr>
          <a:xfrm>
            <a:off x="-282844" y="0"/>
            <a:ext cx="4371975" cy="3671190"/>
            <a:chOff x="-282844" y="0"/>
            <a:chExt cx="4371975" cy="3671190"/>
          </a:xfrm>
        </p:grpSpPr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974671F1-E557-4FE7-A562-7DE7655F2D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"/>
            <a:stretch/>
          </p:blipFill>
          <p:spPr bwMode="auto">
            <a:xfrm>
              <a:off x="-282844" y="0"/>
              <a:ext cx="4371975" cy="3671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A469BF13-B251-46AF-937A-AD0B41432115}"/>
                </a:ext>
              </a:extLst>
            </p:cNvPr>
            <p:cNvSpPr/>
            <p:nvPr/>
          </p:nvSpPr>
          <p:spPr>
            <a:xfrm>
              <a:off x="1709854" y="3137210"/>
              <a:ext cx="1553736" cy="446049"/>
            </a:xfrm>
            <a:prstGeom prst="rect">
              <a:avLst/>
            </a:prstGeom>
            <a:solidFill>
              <a:srgbClr val="E3E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198" name="Picture 6">
            <a:extLst>
              <a:ext uri="{FF2B5EF4-FFF2-40B4-BE49-F238E27FC236}">
                <a16:creationId xmlns:a16="http://schemas.microsoft.com/office/drawing/2014/main" id="{025CFA22-C329-435E-8BEB-8A460E15A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29" y="1059307"/>
            <a:ext cx="40005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FD78F20E-B514-4708-B6E6-0AC5C491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3018032"/>
            <a:ext cx="5032142" cy="19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15BABEC9-4319-4F68-AD3E-BC7D559FD7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8334463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9" name="صورة الشريحة 1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5BABEC9-4319-4F68-AD3E-BC7D559FD7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99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296;p45">
            <a:extLst>
              <a:ext uri="{FF2B5EF4-FFF2-40B4-BE49-F238E27FC236}">
                <a16:creationId xmlns:a16="http://schemas.microsoft.com/office/drawing/2014/main" id="{517A7CD0-33B0-4081-BBD9-9025C9FC0B95}"/>
              </a:ext>
            </a:extLst>
          </p:cNvPr>
          <p:cNvGrpSpPr/>
          <p:nvPr/>
        </p:nvGrpSpPr>
        <p:grpSpPr>
          <a:xfrm rot="20387593">
            <a:off x="362764" y="232710"/>
            <a:ext cx="1603102" cy="1434761"/>
            <a:chOff x="1728250" y="237500"/>
            <a:chExt cx="4090750" cy="5095875"/>
          </a:xfrm>
        </p:grpSpPr>
        <p:sp>
          <p:nvSpPr>
            <p:cNvPr id="8" name="Google Shape;1297;p45">
              <a:extLst>
                <a:ext uri="{FF2B5EF4-FFF2-40B4-BE49-F238E27FC236}">
                  <a16:creationId xmlns:a16="http://schemas.microsoft.com/office/drawing/2014/main" id="{AB30CD3C-9472-460D-9370-F651FFFCA0B0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98;p45">
              <a:extLst>
                <a:ext uri="{FF2B5EF4-FFF2-40B4-BE49-F238E27FC236}">
                  <a16:creationId xmlns:a16="http://schemas.microsoft.com/office/drawing/2014/main" id="{CEEC287A-074B-40D2-B3CF-76E035AC5911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9;p45">
              <a:extLst>
                <a:ext uri="{FF2B5EF4-FFF2-40B4-BE49-F238E27FC236}">
                  <a16:creationId xmlns:a16="http://schemas.microsoft.com/office/drawing/2014/main" id="{FF6E30CC-A3A6-469C-833D-2B84940548DD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00;p45">
              <a:extLst>
                <a:ext uri="{FF2B5EF4-FFF2-40B4-BE49-F238E27FC236}">
                  <a16:creationId xmlns:a16="http://schemas.microsoft.com/office/drawing/2014/main" id="{DB037C07-D59B-44C7-B0C3-798B449474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01;p45">
              <a:extLst>
                <a:ext uri="{FF2B5EF4-FFF2-40B4-BE49-F238E27FC236}">
                  <a16:creationId xmlns:a16="http://schemas.microsoft.com/office/drawing/2014/main" id="{87A0F661-F84F-43CA-984A-1108CA703717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2;p45">
              <a:extLst>
                <a:ext uri="{FF2B5EF4-FFF2-40B4-BE49-F238E27FC236}">
                  <a16:creationId xmlns:a16="http://schemas.microsoft.com/office/drawing/2014/main" id="{70CA4E27-7B50-42FA-A38D-7B8E90FD66A1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3;p45">
              <a:extLst>
                <a:ext uri="{FF2B5EF4-FFF2-40B4-BE49-F238E27FC236}">
                  <a16:creationId xmlns:a16="http://schemas.microsoft.com/office/drawing/2014/main" id="{AE53139A-505A-48A1-AC8F-684B20FF02B7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4;p45">
              <a:extLst>
                <a:ext uri="{FF2B5EF4-FFF2-40B4-BE49-F238E27FC236}">
                  <a16:creationId xmlns:a16="http://schemas.microsoft.com/office/drawing/2014/main" id="{2693A8EC-D710-4DED-A844-FC59E205233F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05;p45">
              <a:extLst>
                <a:ext uri="{FF2B5EF4-FFF2-40B4-BE49-F238E27FC236}">
                  <a16:creationId xmlns:a16="http://schemas.microsoft.com/office/drawing/2014/main" id="{53852DF0-882D-4DAA-8A5C-81964312B9B3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06;p45">
              <a:extLst>
                <a:ext uri="{FF2B5EF4-FFF2-40B4-BE49-F238E27FC236}">
                  <a16:creationId xmlns:a16="http://schemas.microsoft.com/office/drawing/2014/main" id="{40C6E27D-645F-4D64-BB85-1F1BF05CE0AE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07;p45">
              <a:extLst>
                <a:ext uri="{FF2B5EF4-FFF2-40B4-BE49-F238E27FC236}">
                  <a16:creationId xmlns:a16="http://schemas.microsoft.com/office/drawing/2014/main" id="{85D4719A-64E7-47F0-9A22-9873B08720F2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08;p45">
              <a:extLst>
                <a:ext uri="{FF2B5EF4-FFF2-40B4-BE49-F238E27FC236}">
                  <a16:creationId xmlns:a16="http://schemas.microsoft.com/office/drawing/2014/main" id="{95DFFCA1-4D14-458F-AFC6-C6F4A8E31D27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09;p45">
              <a:extLst>
                <a:ext uri="{FF2B5EF4-FFF2-40B4-BE49-F238E27FC236}">
                  <a16:creationId xmlns:a16="http://schemas.microsoft.com/office/drawing/2014/main" id="{EE2515A1-249E-43E3-AB47-819CCB2BD570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10;p45">
              <a:extLst>
                <a:ext uri="{FF2B5EF4-FFF2-40B4-BE49-F238E27FC236}">
                  <a16:creationId xmlns:a16="http://schemas.microsoft.com/office/drawing/2014/main" id="{282C3AF0-5551-4EA0-A077-F1A10E8B570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11;p45">
              <a:extLst>
                <a:ext uri="{FF2B5EF4-FFF2-40B4-BE49-F238E27FC236}">
                  <a16:creationId xmlns:a16="http://schemas.microsoft.com/office/drawing/2014/main" id="{168F1917-A593-4427-9323-D71204B28248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12;p45">
              <a:extLst>
                <a:ext uri="{FF2B5EF4-FFF2-40B4-BE49-F238E27FC236}">
                  <a16:creationId xmlns:a16="http://schemas.microsoft.com/office/drawing/2014/main" id="{9B754639-2686-4692-8334-E99D9A5B7C68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13;p45">
              <a:extLst>
                <a:ext uri="{FF2B5EF4-FFF2-40B4-BE49-F238E27FC236}">
                  <a16:creationId xmlns:a16="http://schemas.microsoft.com/office/drawing/2014/main" id="{925C1A73-CA69-4E60-AD8C-9AEC058204CF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14;p45">
              <a:extLst>
                <a:ext uri="{FF2B5EF4-FFF2-40B4-BE49-F238E27FC236}">
                  <a16:creationId xmlns:a16="http://schemas.microsoft.com/office/drawing/2014/main" id="{AA011136-8729-4EFE-AB10-933CE529D21D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15;p45">
              <a:extLst>
                <a:ext uri="{FF2B5EF4-FFF2-40B4-BE49-F238E27FC236}">
                  <a16:creationId xmlns:a16="http://schemas.microsoft.com/office/drawing/2014/main" id="{37D4D65A-32D8-49AA-A212-A7FC2BA8669D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16;p45">
              <a:extLst>
                <a:ext uri="{FF2B5EF4-FFF2-40B4-BE49-F238E27FC236}">
                  <a16:creationId xmlns:a16="http://schemas.microsoft.com/office/drawing/2014/main" id="{2E2E4CDE-FE10-4374-97D4-E15259E29A22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17;p45">
              <a:extLst>
                <a:ext uri="{FF2B5EF4-FFF2-40B4-BE49-F238E27FC236}">
                  <a16:creationId xmlns:a16="http://schemas.microsoft.com/office/drawing/2014/main" id="{38F18BE6-9B90-459F-835A-C7AE326D011E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18;p45">
              <a:extLst>
                <a:ext uri="{FF2B5EF4-FFF2-40B4-BE49-F238E27FC236}">
                  <a16:creationId xmlns:a16="http://schemas.microsoft.com/office/drawing/2014/main" id="{4777E53A-B13B-48E6-9B3D-8A951F1E00F4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19;p45">
              <a:extLst>
                <a:ext uri="{FF2B5EF4-FFF2-40B4-BE49-F238E27FC236}">
                  <a16:creationId xmlns:a16="http://schemas.microsoft.com/office/drawing/2014/main" id="{9EB560F3-23F1-4A25-82BE-FDF1D3FB99F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20;p45">
              <a:extLst>
                <a:ext uri="{FF2B5EF4-FFF2-40B4-BE49-F238E27FC236}">
                  <a16:creationId xmlns:a16="http://schemas.microsoft.com/office/drawing/2014/main" id="{FE1DD7A3-5596-4F37-943E-C449ED77054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21;p45">
              <a:extLst>
                <a:ext uri="{FF2B5EF4-FFF2-40B4-BE49-F238E27FC236}">
                  <a16:creationId xmlns:a16="http://schemas.microsoft.com/office/drawing/2014/main" id="{88FB224D-6F41-42FE-9B61-D439AC41C1A6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22;p45">
              <a:extLst>
                <a:ext uri="{FF2B5EF4-FFF2-40B4-BE49-F238E27FC236}">
                  <a16:creationId xmlns:a16="http://schemas.microsoft.com/office/drawing/2014/main" id="{3E94BF2F-FA28-45AE-BE66-49E834053A26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23;p45">
              <a:extLst>
                <a:ext uri="{FF2B5EF4-FFF2-40B4-BE49-F238E27FC236}">
                  <a16:creationId xmlns:a16="http://schemas.microsoft.com/office/drawing/2014/main" id="{85138DB5-F054-4733-A021-28DE19098EB6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24;p45">
              <a:extLst>
                <a:ext uri="{FF2B5EF4-FFF2-40B4-BE49-F238E27FC236}">
                  <a16:creationId xmlns:a16="http://schemas.microsoft.com/office/drawing/2014/main" id="{2E5C8614-8F17-42D7-A6D7-6FFE2F30C10E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25;p45">
              <a:extLst>
                <a:ext uri="{FF2B5EF4-FFF2-40B4-BE49-F238E27FC236}">
                  <a16:creationId xmlns:a16="http://schemas.microsoft.com/office/drawing/2014/main" id="{36D2EE8F-BF5C-43BF-91F0-962A23C0BA4E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63535F33-0D65-400D-9088-325C5C637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04" t="27132" r="27439" b="18195"/>
          <a:stretch/>
        </p:blipFill>
        <p:spPr>
          <a:xfrm>
            <a:off x="71437" y="844051"/>
            <a:ext cx="3813091" cy="3413212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C60B4EA-FEB0-4CA4-874F-6486E6EB7796}"/>
              </a:ext>
            </a:extLst>
          </p:cNvPr>
          <p:cNvSpPr txBox="1"/>
          <p:nvPr/>
        </p:nvSpPr>
        <p:spPr>
          <a:xfrm>
            <a:off x="1716070" y="26077"/>
            <a:ext cx="6229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لاحظي الصورة التالية برأيك لماذا تغير حجم البالون </a:t>
            </a:r>
          </a:p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عندما صعد الرجل الى منطقة اعلى على الجبل ؟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8F6C4F7-A004-452C-A67D-05BE0268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79" y="1149847"/>
            <a:ext cx="3914180" cy="40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3" name="صورة الشريحة 42">
                <a:extLst>
                  <a:ext uri="{FF2B5EF4-FFF2-40B4-BE49-F238E27FC236}">
                    <a16:creationId xmlns:a16="http://schemas.microsoft.com/office/drawing/2014/main" id="{AADA0959-7491-435B-98D5-4419170FBA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8334463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3" name="صورة الشريحة 4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ADA0959-7491-435B-98D5-4419170FBA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12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1EF6A3A-DD86-45F6-9AAC-9F0BD4C42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76" r="58618"/>
          <a:stretch/>
        </p:blipFill>
        <p:spPr>
          <a:xfrm>
            <a:off x="0" y="1969519"/>
            <a:ext cx="3783980" cy="1642017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11EAAB62-1AD0-4762-9301-D3C81B71D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44" y="92870"/>
            <a:ext cx="46958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2D52A82-DCEE-4CAA-A71F-25FE68C85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2257426"/>
            <a:ext cx="5133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8F58AF18-EB53-46D7-94BA-4CDDA8CA57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8334463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صورة الشريحة 1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F58AF18-EB53-46D7-94BA-4CDDA8CA57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7">
            <a:extLst>
              <a:ext uri="{FF2B5EF4-FFF2-40B4-BE49-F238E27FC236}">
                <a16:creationId xmlns:a16="http://schemas.microsoft.com/office/drawing/2014/main" id="{348005DB-425E-45C0-B943-DC8C3FFEFAA3}"/>
              </a:ext>
            </a:extLst>
          </p:cNvPr>
          <p:cNvSpPr/>
          <p:nvPr/>
        </p:nvSpPr>
        <p:spPr>
          <a:xfrm rot="5400000">
            <a:off x="7300011" y="-94763"/>
            <a:ext cx="322123" cy="722566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pic>
        <p:nvPicPr>
          <p:cNvPr id="122" name="Picture 2">
            <a:extLst>
              <a:ext uri="{FF2B5EF4-FFF2-40B4-BE49-F238E27FC236}">
                <a16:creationId xmlns:a16="http://schemas.microsoft.com/office/drawing/2014/main" id="{7A95D63D-D78F-4E89-A9C8-249EA1636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39" y="1"/>
            <a:ext cx="1830366" cy="10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صورة 122">
            <a:extLst>
              <a:ext uri="{FF2B5EF4-FFF2-40B4-BE49-F238E27FC236}">
                <a16:creationId xmlns:a16="http://schemas.microsoft.com/office/drawing/2014/main" id="{D77BF5D6-22AD-4BF0-BA21-278E41AFA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0570" y="1115123"/>
            <a:ext cx="1919281" cy="2624657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C200DDA-AD0F-4932-9265-086839D34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56" y="1454189"/>
            <a:ext cx="50292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4" name="صورة الشريحة 123">
                <a:extLst>
                  <a:ext uri="{FF2B5EF4-FFF2-40B4-BE49-F238E27FC236}">
                    <a16:creationId xmlns:a16="http://schemas.microsoft.com/office/drawing/2014/main" id="{025781E3-86EF-4DA7-9CBE-52E717EC13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8334463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4" name="صورة الشريحة 12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25781E3-86EF-4DA7-9CBE-52E717EC13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04BAF7D-121A-4404-BD25-4D8067DDEC32}"/>
              </a:ext>
            </a:extLst>
          </p:cNvPr>
          <p:cNvSpPr/>
          <p:nvPr/>
        </p:nvSpPr>
        <p:spPr>
          <a:xfrm rot="14708313">
            <a:off x="2924203" y="-1536820"/>
            <a:ext cx="6119213" cy="8346026"/>
          </a:xfrm>
          <a:custGeom>
            <a:avLst/>
            <a:gdLst>
              <a:gd name="connsiteX0" fmla="*/ 7096331 w 7096331"/>
              <a:gd name="connsiteY0" fmla="*/ 4313339 h 9576800"/>
              <a:gd name="connsiteX1" fmla="*/ 4657417 w 7096331"/>
              <a:gd name="connsiteY1" fmla="*/ 9576800 h 9576800"/>
              <a:gd name="connsiteX2" fmla="*/ 0 w 7096331"/>
              <a:gd name="connsiteY2" fmla="*/ 7418706 h 9576800"/>
              <a:gd name="connsiteX3" fmla="*/ 3447126 w 7096331"/>
              <a:gd name="connsiteY3" fmla="*/ 0 h 9576800"/>
              <a:gd name="connsiteX4" fmla="*/ 5598142 w 7096331"/>
              <a:gd name="connsiteY4" fmla="*/ 0 h 9576800"/>
              <a:gd name="connsiteX0" fmla="*/ 7675776 w 7675776"/>
              <a:gd name="connsiteY0" fmla="*/ 4313339 h 9576800"/>
              <a:gd name="connsiteX1" fmla="*/ 5236862 w 7675776"/>
              <a:gd name="connsiteY1" fmla="*/ 9576800 h 9576800"/>
              <a:gd name="connsiteX2" fmla="*/ 0 w 7675776"/>
              <a:gd name="connsiteY2" fmla="*/ 7150211 h 9576800"/>
              <a:gd name="connsiteX3" fmla="*/ 4026571 w 7675776"/>
              <a:gd name="connsiteY3" fmla="*/ 0 h 9576800"/>
              <a:gd name="connsiteX4" fmla="*/ 6177587 w 7675776"/>
              <a:gd name="connsiteY4" fmla="*/ 0 h 9576800"/>
              <a:gd name="connsiteX5" fmla="*/ 7675776 w 7675776"/>
              <a:gd name="connsiteY5" fmla="*/ 4313339 h 95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5776" h="9576800">
                <a:moveTo>
                  <a:pt x="7675776" y="4313339"/>
                </a:moveTo>
                <a:lnTo>
                  <a:pt x="5236862" y="9576800"/>
                </a:lnTo>
                <a:lnTo>
                  <a:pt x="0" y="7150211"/>
                </a:lnTo>
                <a:lnTo>
                  <a:pt x="4026571" y="0"/>
                </a:lnTo>
                <a:lnTo>
                  <a:pt x="6177587" y="0"/>
                </a:lnTo>
                <a:lnTo>
                  <a:pt x="7675776" y="431333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0F2D563D-4A1B-4D8C-B519-175111E88D8A}"/>
              </a:ext>
            </a:extLst>
          </p:cNvPr>
          <p:cNvSpPr/>
          <p:nvPr/>
        </p:nvSpPr>
        <p:spPr>
          <a:xfrm rot="13536660" flipH="1" flipV="1">
            <a:off x="1648236" y="2904421"/>
            <a:ext cx="34289" cy="211006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20902212-DE4B-4936-8A94-586908FE57EC}"/>
              </a:ext>
            </a:extLst>
          </p:cNvPr>
          <p:cNvSpPr/>
          <p:nvPr/>
        </p:nvSpPr>
        <p:spPr>
          <a:xfrm rot="15996612" flipH="1" flipV="1">
            <a:off x="2097586" y="3836780"/>
            <a:ext cx="34289" cy="211006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69950B-FCFD-416A-95F0-A8816B6F51D8}"/>
              </a:ext>
            </a:extLst>
          </p:cNvPr>
          <p:cNvGrpSpPr/>
          <p:nvPr/>
        </p:nvGrpSpPr>
        <p:grpSpPr>
          <a:xfrm rot="20100506">
            <a:off x="-148141" y="2774044"/>
            <a:ext cx="2181836" cy="2275281"/>
            <a:chOff x="4570209" y="2296552"/>
            <a:chExt cx="2909115" cy="2644250"/>
          </a:xfrm>
          <a:effectLst>
            <a:outerShdw blurRad="304800" dist="38100" dir="13500000" sx="103000" sy="103000" algn="br" rotWithShape="0">
              <a:prstClr val="black">
                <a:alpha val="40000"/>
              </a:prstClr>
            </a:outerShdw>
          </a:effectLst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EDEC534-8062-4868-AD97-5CBD11DCEFCB}"/>
                </a:ext>
              </a:extLst>
            </p:cNvPr>
            <p:cNvSpPr/>
            <p:nvPr/>
          </p:nvSpPr>
          <p:spPr>
            <a:xfrm>
              <a:off x="4570209" y="3291159"/>
              <a:ext cx="274320" cy="27568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38394B4B-2DCF-4D52-BBC8-3C86030D134F}"/>
                </a:ext>
              </a:extLst>
            </p:cNvPr>
            <p:cNvSpPr/>
            <p:nvPr/>
          </p:nvSpPr>
          <p:spPr>
            <a:xfrm rot="5400000">
              <a:off x="7090677" y="3312746"/>
              <a:ext cx="562929" cy="214364"/>
            </a:xfrm>
            <a:prstGeom prst="trapezoid">
              <a:avLst>
                <a:gd name="adj" fmla="val 3747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67A7D7C-F41C-4F89-A500-8717AB008AB8}"/>
                </a:ext>
              </a:extLst>
            </p:cNvPr>
            <p:cNvSpPr/>
            <p:nvPr/>
          </p:nvSpPr>
          <p:spPr>
            <a:xfrm rot="5400000" flipV="1">
              <a:off x="4956518" y="2275449"/>
              <a:ext cx="2264896" cy="2307102"/>
            </a:xfrm>
            <a:custGeom>
              <a:avLst/>
              <a:gdLst>
                <a:gd name="connsiteX0" fmla="*/ 0 w 2264896"/>
                <a:gd name="connsiteY0" fmla="*/ 2307102 h 2307102"/>
                <a:gd name="connsiteX1" fmla="*/ 1132448 w 2264896"/>
                <a:gd name="connsiteY1" fmla="*/ 2307102 h 2307102"/>
                <a:gd name="connsiteX2" fmla="*/ 2264896 w 2264896"/>
                <a:gd name="connsiteY2" fmla="*/ 2307102 h 2307102"/>
                <a:gd name="connsiteX3" fmla="*/ 1459522 w 2264896"/>
                <a:gd name="connsiteY3" fmla="*/ 0 h 2307102"/>
                <a:gd name="connsiteX4" fmla="*/ 1132448 w 2264896"/>
                <a:gd name="connsiteY4" fmla="*/ 5151 h 2307102"/>
                <a:gd name="connsiteX5" fmla="*/ 805374 w 2264896"/>
                <a:gd name="connsiteY5" fmla="*/ 0 h 2307102"/>
                <a:gd name="connsiteX6" fmla="*/ 0 w 2264896"/>
                <a:gd name="connsiteY6" fmla="*/ 2307102 h 230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4896" h="2307102">
                  <a:moveTo>
                    <a:pt x="0" y="2307102"/>
                  </a:moveTo>
                  <a:lnTo>
                    <a:pt x="1132448" y="2307102"/>
                  </a:lnTo>
                  <a:lnTo>
                    <a:pt x="2264896" y="2307102"/>
                  </a:lnTo>
                  <a:cubicBezTo>
                    <a:pt x="1799491" y="1791287"/>
                    <a:pt x="1446627" y="1008185"/>
                    <a:pt x="1459522" y="0"/>
                  </a:cubicBezTo>
                  <a:lnTo>
                    <a:pt x="1132448" y="5151"/>
                  </a:lnTo>
                  <a:lnTo>
                    <a:pt x="805374" y="0"/>
                  </a:lnTo>
                  <a:cubicBezTo>
                    <a:pt x="818269" y="1008185"/>
                    <a:pt x="465405" y="1791287"/>
                    <a:pt x="0" y="2307102"/>
                  </a:cubicBezTo>
                  <a:close/>
                </a:path>
              </a:pathLst>
            </a:custGeom>
            <a:gradFill>
              <a:gsLst>
                <a:gs pos="57514">
                  <a:schemeClr val="bg1">
                    <a:lumMod val="95000"/>
                  </a:schemeClr>
                </a:gs>
                <a:gs pos="3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4340363-1A0B-4623-BA14-ADA696963AD7}"/>
                </a:ext>
              </a:extLst>
            </p:cNvPr>
            <p:cNvSpPr/>
            <p:nvPr/>
          </p:nvSpPr>
          <p:spPr>
            <a:xfrm>
              <a:off x="5135936" y="3836234"/>
              <a:ext cx="325902" cy="1104568"/>
            </a:xfrm>
            <a:custGeom>
              <a:avLst/>
              <a:gdLst>
                <a:gd name="connsiteX0" fmla="*/ 0 w 325902"/>
                <a:gd name="connsiteY0" fmla="*/ 0 h 1104568"/>
                <a:gd name="connsiteX1" fmla="*/ 325902 w 325902"/>
                <a:gd name="connsiteY1" fmla="*/ 0 h 1104568"/>
                <a:gd name="connsiteX2" fmla="*/ 325902 w 325902"/>
                <a:gd name="connsiteY2" fmla="*/ 826397 h 1104568"/>
                <a:gd name="connsiteX3" fmla="*/ 25788 w 325902"/>
                <a:gd name="connsiteY3" fmla="*/ 1104568 h 1104568"/>
                <a:gd name="connsiteX4" fmla="*/ 0 w 325902"/>
                <a:gd name="connsiteY4" fmla="*/ 1104568 h 110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02" h="1104568">
                  <a:moveTo>
                    <a:pt x="0" y="0"/>
                  </a:moveTo>
                  <a:lnTo>
                    <a:pt x="325902" y="0"/>
                  </a:lnTo>
                  <a:lnTo>
                    <a:pt x="325902" y="826397"/>
                  </a:lnTo>
                  <a:lnTo>
                    <a:pt x="25788" y="1104568"/>
                  </a:lnTo>
                  <a:lnTo>
                    <a:pt x="0" y="1104568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6900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rtl="1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374F52-063A-40EA-BA7C-9950AAD8761A}"/>
                </a:ext>
              </a:extLst>
            </p:cNvPr>
            <p:cNvSpPr/>
            <p:nvPr/>
          </p:nvSpPr>
          <p:spPr>
            <a:xfrm>
              <a:off x="4652387" y="3037115"/>
              <a:ext cx="595086" cy="765626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rtl="1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FD300A-4B76-43A8-B0DE-95717886E197}"/>
                </a:ext>
              </a:extLst>
            </p:cNvPr>
            <p:cNvSpPr/>
            <p:nvPr/>
          </p:nvSpPr>
          <p:spPr>
            <a:xfrm>
              <a:off x="4935415" y="3037115"/>
              <a:ext cx="740787" cy="783770"/>
            </a:xfrm>
            <a:prstGeom prst="rect">
              <a:avLst/>
            </a:prstGeom>
            <a:gradFill flip="none" rotWithShape="1">
              <a:gsLst>
                <a:gs pos="7080">
                  <a:schemeClr val="tx1">
                    <a:lumMod val="95000"/>
                    <a:lumOff val="5000"/>
                  </a:schemeClr>
                </a:gs>
                <a:gs pos="39000">
                  <a:schemeClr val="tx1">
                    <a:lumMod val="65000"/>
                    <a:lumOff val="35000"/>
                  </a:schemeClr>
                </a:gs>
                <a:gs pos="99000">
                  <a:schemeClr val="tx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367394EC-EFD9-4FD5-B499-E212FD3CB9A9}"/>
                </a:ext>
              </a:extLst>
            </p:cNvPr>
            <p:cNvSpPr/>
            <p:nvPr/>
          </p:nvSpPr>
          <p:spPr>
            <a:xfrm>
              <a:off x="5026301" y="3802741"/>
              <a:ext cx="547074" cy="158177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6E9455-4107-43BC-AF2A-7D1B9E7BD002}"/>
                </a:ext>
              </a:extLst>
            </p:cNvPr>
            <p:cNvSpPr/>
            <p:nvPr/>
          </p:nvSpPr>
          <p:spPr>
            <a:xfrm>
              <a:off x="7242517" y="2296552"/>
              <a:ext cx="90886" cy="22648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Graphic 14" descr="Send">
            <a:extLst>
              <a:ext uri="{FF2B5EF4-FFF2-40B4-BE49-F238E27FC236}">
                <a16:creationId xmlns:a16="http://schemas.microsoft.com/office/drawing/2014/main" id="{9DDAF6BF-9F8D-4EEA-8F10-B0A462C1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6768" y="1430324"/>
            <a:ext cx="480060" cy="480060"/>
          </a:xfrm>
          <a:prstGeom prst="rect">
            <a:avLst/>
          </a:prstGeom>
        </p:spPr>
      </p:pic>
      <p:pic>
        <p:nvPicPr>
          <p:cNvPr id="23" name="Graphic 22" descr="Megaphone">
            <a:extLst>
              <a:ext uri="{FF2B5EF4-FFF2-40B4-BE49-F238E27FC236}">
                <a16:creationId xmlns:a16="http://schemas.microsoft.com/office/drawing/2014/main" id="{22F73CF7-6AEA-4734-9FE3-1D244E4A5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8479" y="517832"/>
            <a:ext cx="480060" cy="480060"/>
          </a:xfrm>
          <a:prstGeom prst="rect">
            <a:avLst/>
          </a:prstGeom>
        </p:spPr>
      </p:pic>
      <p:pic>
        <p:nvPicPr>
          <p:cNvPr id="27" name="Graphic 26" descr="Satellite">
            <a:extLst>
              <a:ext uri="{FF2B5EF4-FFF2-40B4-BE49-F238E27FC236}">
                <a16:creationId xmlns:a16="http://schemas.microsoft.com/office/drawing/2014/main" id="{4317D4E4-BCC3-4ECE-8F0B-003ACA7B3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083" y="3754284"/>
            <a:ext cx="480060" cy="480060"/>
          </a:xfrm>
          <a:prstGeom prst="rect">
            <a:avLst/>
          </a:prstGeom>
        </p:spPr>
      </p:pic>
      <p:pic>
        <p:nvPicPr>
          <p:cNvPr id="31" name="Graphic 30" descr="Podcast">
            <a:extLst>
              <a:ext uri="{FF2B5EF4-FFF2-40B4-BE49-F238E27FC236}">
                <a16:creationId xmlns:a16="http://schemas.microsoft.com/office/drawing/2014/main" id="{E63870A5-AA55-4197-81F8-7FFAEFAFD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5654" y="2943995"/>
            <a:ext cx="480060" cy="480060"/>
          </a:xfrm>
          <a:prstGeom prst="rect">
            <a:avLst/>
          </a:prstGeom>
        </p:spPr>
      </p:pic>
      <p:pic>
        <p:nvPicPr>
          <p:cNvPr id="33" name="Graphic 32" descr="Radio microphone">
            <a:extLst>
              <a:ext uri="{FF2B5EF4-FFF2-40B4-BE49-F238E27FC236}">
                <a16:creationId xmlns:a16="http://schemas.microsoft.com/office/drawing/2014/main" id="{87EB1534-6D30-46E6-BACF-DBA9F4677B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4679" y="3732373"/>
            <a:ext cx="480060" cy="480060"/>
          </a:xfrm>
          <a:prstGeom prst="rect">
            <a:avLst/>
          </a:prstGeom>
        </p:spPr>
      </p:pic>
      <p:pic>
        <p:nvPicPr>
          <p:cNvPr id="35" name="Graphic 34" descr="Marketing">
            <a:extLst>
              <a:ext uri="{FF2B5EF4-FFF2-40B4-BE49-F238E27FC236}">
                <a16:creationId xmlns:a16="http://schemas.microsoft.com/office/drawing/2014/main" id="{2D8C5166-233A-4D75-90F9-900B358CAD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73665" y="1373491"/>
            <a:ext cx="480060" cy="480060"/>
          </a:xfrm>
          <a:prstGeom prst="rect">
            <a:avLst/>
          </a:prstGeom>
        </p:spPr>
      </p:pic>
      <p:pic>
        <p:nvPicPr>
          <p:cNvPr id="37" name="Graphic 36" descr="Thought bubble">
            <a:extLst>
              <a:ext uri="{FF2B5EF4-FFF2-40B4-BE49-F238E27FC236}">
                <a16:creationId xmlns:a16="http://schemas.microsoft.com/office/drawing/2014/main" id="{86466E39-A1F9-4D52-9CD8-33AE8C6CD4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52276" y="3858119"/>
            <a:ext cx="480060" cy="480060"/>
          </a:xfrm>
          <a:prstGeom prst="rect">
            <a:avLst/>
          </a:prstGeom>
        </p:spPr>
      </p:pic>
      <p:pic>
        <p:nvPicPr>
          <p:cNvPr id="39" name="Graphic 38" descr="Envelope">
            <a:extLst>
              <a:ext uri="{FF2B5EF4-FFF2-40B4-BE49-F238E27FC236}">
                <a16:creationId xmlns:a16="http://schemas.microsoft.com/office/drawing/2014/main" id="{6F09FDC2-952F-4BE0-ABB6-B6FC0294BA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31440" y="453623"/>
            <a:ext cx="480060" cy="480060"/>
          </a:xfrm>
          <a:prstGeom prst="rect">
            <a:avLst/>
          </a:prstGeom>
        </p:spPr>
      </p:pic>
      <p:pic>
        <p:nvPicPr>
          <p:cNvPr id="41" name="Graphic 40" descr="Chat RTL">
            <a:extLst>
              <a:ext uri="{FF2B5EF4-FFF2-40B4-BE49-F238E27FC236}">
                <a16:creationId xmlns:a16="http://schemas.microsoft.com/office/drawing/2014/main" id="{E834251C-63F7-43EE-9324-EEA2791EDA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71470" y="4072178"/>
            <a:ext cx="480060" cy="480060"/>
          </a:xfrm>
          <a:prstGeom prst="rect">
            <a:avLst/>
          </a:prstGeom>
        </p:spPr>
      </p:pic>
      <p:pic>
        <p:nvPicPr>
          <p:cNvPr id="43" name="Graphic 42" descr="Speech">
            <a:extLst>
              <a:ext uri="{FF2B5EF4-FFF2-40B4-BE49-F238E27FC236}">
                <a16:creationId xmlns:a16="http://schemas.microsoft.com/office/drawing/2014/main" id="{D9F4F03F-4337-45A0-B318-E57DAAAFF6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40792" y="2642147"/>
            <a:ext cx="480060" cy="480060"/>
          </a:xfrm>
          <a:prstGeom prst="rect">
            <a:avLst/>
          </a:prstGeom>
        </p:spPr>
      </p:pic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58E6501A-2CBE-4E0B-A985-61067806B77F}"/>
              </a:ext>
            </a:extLst>
          </p:cNvPr>
          <p:cNvSpPr/>
          <p:nvPr/>
        </p:nvSpPr>
        <p:spPr>
          <a:xfrm rot="1984005" flipV="1">
            <a:off x="2164948" y="390635"/>
            <a:ext cx="135749" cy="2487848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788D846-C84F-44B0-BF70-FBDAB46506F8}"/>
              </a:ext>
            </a:extLst>
          </p:cNvPr>
          <p:cNvSpPr/>
          <p:nvPr/>
        </p:nvSpPr>
        <p:spPr>
          <a:xfrm rot="5869717" flipV="1">
            <a:off x="3591790" y="3373813"/>
            <a:ext cx="135749" cy="2487848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3B226AC4-1CDC-4138-9412-3B46F7968DB3}"/>
              </a:ext>
            </a:extLst>
          </p:cNvPr>
          <p:cNvSpPr/>
          <p:nvPr/>
        </p:nvSpPr>
        <p:spPr>
          <a:xfrm rot="5869717" flipH="1" flipV="1">
            <a:off x="5331821" y="4686713"/>
            <a:ext cx="83687" cy="974901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85C49E53-BC3D-47BC-AE95-0F8BFECD656A}"/>
              </a:ext>
            </a:extLst>
          </p:cNvPr>
          <p:cNvSpPr/>
          <p:nvPr/>
        </p:nvSpPr>
        <p:spPr>
          <a:xfrm rot="5869717" flipH="1" flipV="1">
            <a:off x="6596318" y="4384282"/>
            <a:ext cx="83687" cy="974901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0C96EF32-A52E-4C17-B7AF-1073931C1A48}"/>
              </a:ext>
            </a:extLst>
          </p:cNvPr>
          <p:cNvSpPr/>
          <p:nvPr/>
        </p:nvSpPr>
        <p:spPr>
          <a:xfrm rot="2600381" flipH="1" flipV="1">
            <a:off x="3338084" y="300743"/>
            <a:ext cx="83687" cy="974901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BE6839F7-48BE-450C-A60A-A8993FE0C1F4}"/>
              </a:ext>
            </a:extLst>
          </p:cNvPr>
          <p:cNvSpPr/>
          <p:nvPr/>
        </p:nvSpPr>
        <p:spPr>
          <a:xfrm rot="3286126" flipH="1" flipV="1">
            <a:off x="4531369" y="798724"/>
            <a:ext cx="83687" cy="974901"/>
          </a:xfrm>
          <a:prstGeom prst="triangle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A7AE44DE-D9AA-48B2-A9F1-89895F6C750F}"/>
              </a:ext>
            </a:extLst>
          </p:cNvPr>
          <p:cNvSpPr/>
          <p:nvPr/>
        </p:nvSpPr>
        <p:spPr>
          <a:xfrm rot="3818901" flipH="1" flipV="1">
            <a:off x="5930584" y="1317952"/>
            <a:ext cx="83687" cy="974901"/>
          </a:xfrm>
          <a:prstGeom prst="triangl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CBE6B65A-EFF9-4C60-9D59-248B32E61C72}"/>
              </a:ext>
            </a:extLst>
          </p:cNvPr>
          <p:cNvSpPr/>
          <p:nvPr/>
        </p:nvSpPr>
        <p:spPr>
          <a:xfrm rot="4441968" flipH="1" flipV="1">
            <a:off x="5130357" y="2785640"/>
            <a:ext cx="83687" cy="974901"/>
          </a:xfrm>
          <a:prstGeom prst="triangl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DBE8F25-92E2-4E3A-8418-348EACC0A79F}"/>
              </a:ext>
            </a:extLst>
          </p:cNvPr>
          <p:cNvSpPr/>
          <p:nvPr/>
        </p:nvSpPr>
        <p:spPr>
          <a:xfrm rot="4027466" flipV="1">
            <a:off x="7518070" y="1874893"/>
            <a:ext cx="59446" cy="413606"/>
          </a:xfrm>
          <a:prstGeom prst="triangl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E2AE340A-783D-4EC7-90B1-0EEBE8B76898}"/>
              </a:ext>
            </a:extLst>
          </p:cNvPr>
          <p:cNvSpPr/>
          <p:nvPr/>
        </p:nvSpPr>
        <p:spPr>
          <a:xfrm rot="3727065" flipV="1">
            <a:off x="6420439" y="422230"/>
            <a:ext cx="59446" cy="413606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8721268C-FC2E-4A81-B624-20AB91C58E8C}"/>
              </a:ext>
            </a:extLst>
          </p:cNvPr>
          <p:cNvSpPr/>
          <p:nvPr/>
        </p:nvSpPr>
        <p:spPr>
          <a:xfrm rot="4823097" flipV="1">
            <a:off x="7409263" y="3339061"/>
            <a:ext cx="59446" cy="413606"/>
          </a:xfrm>
          <a:prstGeom prst="triangle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5540EF1E-214E-4562-8CF7-F7C94F903175}"/>
              </a:ext>
            </a:extLst>
          </p:cNvPr>
          <p:cNvSpPr/>
          <p:nvPr/>
        </p:nvSpPr>
        <p:spPr>
          <a:xfrm rot="15148951" flipH="1" flipV="1">
            <a:off x="2059728" y="3504208"/>
            <a:ext cx="34289" cy="211006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00D3ECBB-FC03-4C03-AABF-FECDF86D9A07}"/>
              </a:ext>
            </a:extLst>
          </p:cNvPr>
          <p:cNvSpPr/>
          <p:nvPr/>
        </p:nvSpPr>
        <p:spPr>
          <a:xfrm rot="13968583" flipH="1" flipV="1">
            <a:off x="1851519" y="3095814"/>
            <a:ext cx="34289" cy="211006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7825936-CC5A-4594-B119-F0254C1190AC}"/>
              </a:ext>
            </a:extLst>
          </p:cNvPr>
          <p:cNvSpPr txBox="1"/>
          <p:nvPr/>
        </p:nvSpPr>
        <p:spPr>
          <a:xfrm rot="19141253">
            <a:off x="1329233" y="1280064"/>
            <a:ext cx="4384979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buClrTx/>
            </a:pPr>
            <a:r>
              <a:rPr lang="ar-SA" sz="2100" b="1" kern="1200" dirty="0" err="1">
                <a:solidFill>
                  <a:srgbClr val="82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ماهو</a:t>
            </a:r>
            <a:r>
              <a:rPr lang="ar-SA" sz="2100" b="1" kern="1200" dirty="0">
                <a:solidFill>
                  <a:srgbClr val="82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قانون الضغط وما وحدة قياسه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8ECD7EF-3568-48B4-89CA-9287837FFA92}"/>
              </a:ext>
            </a:extLst>
          </p:cNvPr>
          <p:cNvSpPr txBox="1"/>
          <p:nvPr/>
        </p:nvSpPr>
        <p:spPr>
          <a:xfrm rot="19739435">
            <a:off x="1734429" y="2176773"/>
            <a:ext cx="4231032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buClrTx/>
            </a:pPr>
            <a:r>
              <a:rPr lang="ar-SA" sz="2100" b="1" kern="1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على ماذا يعتمد الضغط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754B508-B951-403D-BC41-AB0B235DF2A4}"/>
              </a:ext>
            </a:extLst>
          </p:cNvPr>
          <p:cNvSpPr txBox="1"/>
          <p:nvPr/>
        </p:nvSpPr>
        <p:spPr>
          <a:xfrm rot="20239153">
            <a:off x="1966024" y="2779484"/>
            <a:ext cx="4548599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buClrTx/>
            </a:pPr>
            <a:r>
              <a:rPr lang="ar-SA" sz="21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كم قيمة الضغط الجوي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8AAC8AD-BC85-48D3-A4F6-509382F690C4}"/>
              </a:ext>
            </a:extLst>
          </p:cNvPr>
          <p:cNvSpPr txBox="1"/>
          <p:nvPr/>
        </p:nvSpPr>
        <p:spPr>
          <a:xfrm rot="20463922">
            <a:off x="2503892" y="3056595"/>
            <a:ext cx="525086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buClrTx/>
            </a:pPr>
            <a:r>
              <a:rPr lang="ar-SA" sz="2100" b="1" kern="1200" dirty="0">
                <a:solidFill>
                  <a:srgbClr val="D6647F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عللي يزداد حجم البالون كلما ارتفعنا اكثر عن سطح البحر</a:t>
            </a:r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53755642-BEF2-485D-9442-29601B3A0B2E}"/>
              </a:ext>
            </a:extLst>
          </p:cNvPr>
          <p:cNvGrpSpPr/>
          <p:nvPr/>
        </p:nvGrpSpPr>
        <p:grpSpPr>
          <a:xfrm>
            <a:off x="7606828" y="-374004"/>
            <a:ext cx="1647036" cy="1202581"/>
            <a:chOff x="5921444" y="297093"/>
            <a:chExt cx="2158300" cy="1006546"/>
          </a:xfrm>
        </p:grpSpPr>
        <p:pic>
          <p:nvPicPr>
            <p:cNvPr id="56" name="صورة 5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69D8215-7553-45D2-948E-3447B022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20DCDC3E-3B75-4E7E-8972-4A12B46F7BD9}"/>
                </a:ext>
              </a:extLst>
            </p:cNvPr>
            <p:cNvSpPr txBox="1"/>
            <p:nvPr/>
          </p:nvSpPr>
          <p:spPr>
            <a:xfrm>
              <a:off x="6326225" y="642225"/>
              <a:ext cx="1348740" cy="2511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1350" b="1" dirty="0">
                  <a:solidFill>
                    <a:srgbClr val="B4C8D1">
                      <a:lumMod val="75000"/>
                    </a:srgbClr>
                  </a:solidFill>
                  <a:ea typeface="+mn-ea"/>
                  <a:cs typeface="Arial" panose="020B0604020202020204" pitchFamily="34" charset="0"/>
                </a:rPr>
                <a:t>تقويم ختامي</a:t>
              </a:r>
            </a:p>
          </p:txBody>
        </p:sp>
      </p:grpSp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21E34F93-BFF2-41D3-A844-1C14E0E2FD7E}"/>
              </a:ext>
            </a:extLst>
          </p:cNvPr>
          <p:cNvGrpSpPr/>
          <p:nvPr/>
        </p:nvGrpSpPr>
        <p:grpSpPr>
          <a:xfrm>
            <a:off x="78937" y="-229237"/>
            <a:ext cx="2398378" cy="1202581"/>
            <a:chOff x="5921444" y="297093"/>
            <a:chExt cx="2158300" cy="1006546"/>
          </a:xfrm>
        </p:grpSpPr>
        <p:pic>
          <p:nvPicPr>
            <p:cNvPr id="59" name="صورة 5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6F3D71C-618B-465C-B877-F349B77E0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8B5D1C67-CDE7-42E2-8C6D-A6B97E40145B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4250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1350" b="1" dirty="0">
                  <a:solidFill>
                    <a:srgbClr val="B4C8D1">
                      <a:lumMod val="75000"/>
                    </a:srgbClr>
                  </a:solidFill>
                  <a:ea typeface="+mn-ea"/>
                  <a:cs typeface="Arial" panose="020B0604020202020204" pitchFamily="34" charset="0"/>
                </a:rPr>
                <a:t>استراتيجية مكبر الصوت</a:t>
              </a:r>
            </a:p>
          </p:txBody>
        </p:sp>
      </p:grp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15383570-0581-46C8-B725-A071A6A44CEB}"/>
              </a:ext>
            </a:extLst>
          </p:cNvPr>
          <p:cNvSpPr txBox="1"/>
          <p:nvPr/>
        </p:nvSpPr>
        <p:spPr>
          <a:xfrm>
            <a:off x="-1337261" y="711503"/>
            <a:ext cx="5116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1">
              <a:buClrTx/>
            </a:pPr>
            <a:r>
              <a:rPr lang="ar-SA" sz="2100" b="1" kern="1200" dirty="0">
                <a:solidFill>
                  <a:srgbClr val="D6647F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لديك 5 دقائق للإجابة على</a:t>
            </a:r>
          </a:p>
          <a:p>
            <a:pPr algn="ctr" defTabSz="685800" rtl="1">
              <a:buClrTx/>
            </a:pPr>
            <a:r>
              <a:rPr lang="ar-SA" sz="2100" b="1" kern="1200" dirty="0">
                <a:solidFill>
                  <a:srgbClr val="D6647F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هذه الأسئلة في دفتر العلوم </a:t>
            </a:r>
          </a:p>
        </p:txBody>
      </p:sp>
      <p:pic>
        <p:nvPicPr>
          <p:cNvPr id="62" name="Picture 4" descr="5 minute countdown - Gifyu">
            <a:extLst>
              <a:ext uri="{FF2B5EF4-FFF2-40B4-BE49-F238E27FC236}">
                <a16:creationId xmlns:a16="http://schemas.microsoft.com/office/drawing/2014/main" id="{EBE4F4E6-5266-46DC-8E12-2E4A035D62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4" y="1562916"/>
            <a:ext cx="1596146" cy="79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4" name="صورة الشريحة 63">
                <a:extLst>
                  <a:ext uri="{FF2B5EF4-FFF2-40B4-BE49-F238E27FC236}">
                    <a16:creationId xmlns:a16="http://schemas.microsoft.com/office/drawing/2014/main" id="{C7135B67-07CD-4D4A-8DF9-ED90D4C71D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8334463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4" name="صورة الشريحة 63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C7135B67-07CD-4D4A-8DF9-ED90D4C71D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41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50" grpId="0" animBg="1"/>
      <p:bldP spid="4" grpId="0"/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46636" y="-143950"/>
            <a:ext cx="2381652" cy="1006546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914378"/>
              <a:r>
                <a:rPr lang="ar-SA" sz="1800" dirty="0">
                  <a:solidFill>
                    <a:srgbClr val="B4C8D1">
                      <a:lumMod val="75000"/>
                    </a:srgbClr>
                  </a:solidFill>
                </a:rPr>
                <a:t>استراتيجية شريط الذكريات 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1"/>
            <a:ext cx="2158300" cy="1006547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defTabSz="914378"/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81204"/>
            <a:ext cx="8267700" cy="26796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440480" y="2104247"/>
              <a:ext cx="1866293" cy="1049790"/>
            </p:xfrm>
            <a:graphic>
              <a:graphicData uri="http://schemas.microsoft.com/office/powerpoint/2016/slidezoom">
                <pslz:sldZm>
                  <pslz:sldZmObj sldId="342" cId="3659369983">
                    <pslz:zmPr id="{BE126514-8F8D-4317-B61B-C21A3AFA846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1866293" cy="104979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99979">
                <a:off x="1440480" y="2104247"/>
                <a:ext cx="1866293" cy="10497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3442701" y="1756710"/>
              <a:ext cx="1557070" cy="875852"/>
            </p:xfrm>
            <a:graphic>
              <a:graphicData uri="http://schemas.microsoft.com/office/powerpoint/2016/slidezoom">
                <pslz:sldZm>
                  <pslz:sldZmObj sldId="343" cId="1188887536">
                    <pslz:zmPr id="{90451DCB-F34D-4B9C-BA80-7F7256B55A2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557070" cy="87585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34507">
                <a:off x="3442701" y="1756710"/>
                <a:ext cx="1557070" cy="87585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4459061"/>
                  </p:ext>
                </p:extLst>
              </p:nvPr>
            </p:nvGraphicFramePr>
            <p:xfrm>
              <a:off x="5398639" y="1734174"/>
              <a:ext cx="1489024" cy="837576"/>
            </p:xfrm>
            <a:graphic>
              <a:graphicData uri="http://schemas.microsoft.com/office/powerpoint/2016/slidezoom">
                <pslz:sldZm>
                  <pslz:sldZmObj sldId="344" cId="3248047563">
                    <pslz:zmPr id="{478EDCC5-E7EE-4620-8154-E6F30FD5A87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024" cy="83757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8639" y="1734174"/>
                <a:ext cx="1489024" cy="8375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4D1874F3-D5D3-4B80-BBEE-C8408FE0B4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901142"/>
                  </p:ext>
                </p:extLst>
              </p:nvPr>
            </p:nvGraphicFramePr>
            <p:xfrm>
              <a:off x="165502" y="4611235"/>
              <a:ext cx="393934" cy="33735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3934" cy="33735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D1874F3-D5D3-4B80-BBEE-C8408FE0B4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5502" y="4611235"/>
                <a:ext cx="393934" cy="3373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2ACFEAD-8873-4BD1-9E6F-CA5752E59519}"/>
              </a:ext>
            </a:extLst>
          </p:cNvPr>
          <p:cNvGrpSpPr/>
          <p:nvPr/>
        </p:nvGrpSpPr>
        <p:grpSpPr>
          <a:xfrm>
            <a:off x="137174" y="3305770"/>
            <a:ext cx="2158300" cy="1006546"/>
            <a:chOff x="6075571" y="29617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0A16A4D-11CC-4300-AA9E-30C28764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B01C433B-D9F1-4AFE-A2EE-CF4FAE4170D1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2228EBA-DF47-4A07-97D1-2A26594F0E62}"/>
              </a:ext>
            </a:extLst>
          </p:cNvPr>
          <p:cNvSpPr txBox="1"/>
          <p:nvPr/>
        </p:nvSpPr>
        <p:spPr>
          <a:xfrm>
            <a:off x="586272" y="4123092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55333" y="-175362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5C9700D5-9A30-4205-946E-A41A931DA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9"/>
          <a:stretch/>
        </p:blipFill>
        <p:spPr bwMode="auto">
          <a:xfrm>
            <a:off x="5954750" y="917085"/>
            <a:ext cx="2771311" cy="222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C87CD1B-8374-4E2D-BE23-1D5B5E4B8DEB}"/>
              </a:ext>
            </a:extLst>
          </p:cNvPr>
          <p:cNvSpPr/>
          <p:nvPr/>
        </p:nvSpPr>
        <p:spPr>
          <a:xfrm>
            <a:off x="7244918" y="328652"/>
            <a:ext cx="1671637" cy="58843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الضغط  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18BCA001-75F1-4B8E-9D8D-11420E37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40" y="684948"/>
            <a:ext cx="2832113" cy="224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207DCAC-9A91-4588-BE51-D5AA565D1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9" b="8564"/>
          <a:stretch/>
        </p:blipFill>
        <p:spPr bwMode="auto">
          <a:xfrm>
            <a:off x="586272" y="2021844"/>
            <a:ext cx="2817563" cy="47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2BF7B203-2613-4730-9CB3-4238F3E6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20" y="3122663"/>
            <a:ext cx="30099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399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العنود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وعد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جودي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ليان 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جود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ريم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رنا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199714" y="2124228"/>
            <a:ext cx="155574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عبير عبد المحسن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08651" y="2137762"/>
            <a:ext cx="1184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سارا سلمان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618422" y="3215458"/>
            <a:ext cx="11839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سارة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ايناس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52203" y="3083566"/>
            <a:ext cx="8931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لينا </a:t>
            </a:r>
            <a:r>
              <a:rPr kumimoji="0" lang="ar-SA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الكحيلي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116555" y="3099439"/>
            <a:ext cx="893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اثير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316435"/>
              <a:ext cx="2293620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3200" dirty="0">
                  <a:solidFill>
                    <a:srgbClr val="B4C8D1">
                      <a:lumMod val="75000"/>
                    </a:srgbClr>
                  </a:solidFill>
                </a:rPr>
                <a:t>ماذا يحدث للطاقة الحرارية أثناء التسامي </a:t>
              </a:r>
              <a:endPara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894099" y="2851955"/>
              <a:ext cx="299111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ما هي أنواع التبخر</a:t>
              </a:r>
              <a:endPara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653432" y="2807833"/>
              <a:ext cx="335707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ماهوالتكثف</a:t>
              </a:r>
              <a:endPara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90141B9-98FF-4E55-9E08-63D4DB6D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73" y="1824652"/>
            <a:ext cx="2143125" cy="21431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11DE22C-8249-4406-B09E-5CAEE2D0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60" y="1824652"/>
            <a:ext cx="2143125" cy="214312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DB89038-33F1-4E15-8875-F50CF327E5D0}"/>
              </a:ext>
            </a:extLst>
          </p:cNvPr>
          <p:cNvSpPr txBox="1"/>
          <p:nvPr/>
        </p:nvSpPr>
        <p:spPr>
          <a:xfrm>
            <a:off x="6050527" y="1175723"/>
            <a:ext cx="27258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حسابي في </a:t>
            </a:r>
            <a:r>
              <a:rPr lang="ar-SA" sz="2800" dirty="0" err="1">
                <a:solidFill>
                  <a:schemeClr val="accent1">
                    <a:lumMod val="75000"/>
                  </a:schemeClr>
                </a:solidFill>
              </a:rPr>
              <a:t>التلجرام</a:t>
            </a:r>
            <a:endParaRPr lang="ar-S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0E9B01D-AADC-4485-8180-C7AED6411356}"/>
              </a:ext>
            </a:extLst>
          </p:cNvPr>
          <p:cNvSpPr txBox="1"/>
          <p:nvPr/>
        </p:nvSpPr>
        <p:spPr>
          <a:xfrm>
            <a:off x="1304927" y="1114168"/>
            <a:ext cx="26211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حسابي في تويتر</a:t>
            </a:r>
          </a:p>
        </p:txBody>
      </p:sp>
    </p:spTree>
    <p:extLst>
      <p:ext uri="{BB962C8B-B14F-4D97-AF65-F5344CB8AC3E}">
        <p14:creationId xmlns:p14="http://schemas.microsoft.com/office/powerpoint/2010/main" val="147687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1"/>
            <a:ext cx="2158300" cy="1006547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defTabSz="914355"/>
              <a:r>
                <a:rPr lang="ar-SA" sz="2400" dirty="0">
                  <a:solidFill>
                    <a:srgbClr val="B4C8D1">
                      <a:lumMod val="75000"/>
                    </a:srgbClr>
                  </a:solidFill>
                </a:rPr>
                <a:t>تغذية راجعة 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99F4884-3841-4790-9D85-EAF71CCEB6C6}"/>
              </a:ext>
            </a:extLst>
          </p:cNvPr>
          <p:cNvGrpSpPr/>
          <p:nvPr/>
        </p:nvGrpSpPr>
        <p:grpSpPr>
          <a:xfrm>
            <a:off x="982394" y="792667"/>
            <a:ext cx="7179212" cy="3558166"/>
            <a:chOff x="734043" y="437728"/>
            <a:chExt cx="7179212" cy="3558166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ED53BB17-D20C-4F43-A3CC-E3F9374218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1"/>
            <a:stretch/>
          </p:blipFill>
          <p:spPr bwMode="auto">
            <a:xfrm>
              <a:off x="734043" y="752431"/>
              <a:ext cx="7096124" cy="324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5348D564-957A-46C9-936B-23C20B0CA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30" y="437728"/>
              <a:ext cx="7096125" cy="4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B44B32FC-9940-421B-92A9-1A464C3A9512}"/>
              </a:ext>
            </a:extLst>
          </p:cNvPr>
          <p:cNvGrpSpPr/>
          <p:nvPr/>
        </p:nvGrpSpPr>
        <p:grpSpPr>
          <a:xfrm>
            <a:off x="0" y="-87313"/>
            <a:ext cx="2339665" cy="1037810"/>
            <a:chOff x="5949796" y="312420"/>
            <a:chExt cx="2395348" cy="1006546"/>
          </a:xfrm>
        </p:grpSpPr>
        <p:pic>
          <p:nvPicPr>
            <p:cNvPr id="19" name="صورة 1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129A614-205D-4CF9-A519-2EDAC2F4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20" y="31242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14AB82E3-1231-4480-9EFE-247AD5B0F4E1}"/>
                </a:ext>
              </a:extLst>
            </p:cNvPr>
            <p:cNvSpPr txBox="1"/>
            <p:nvPr/>
          </p:nvSpPr>
          <p:spPr>
            <a:xfrm>
              <a:off x="5949796" y="591814"/>
              <a:ext cx="2395348" cy="35820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67B2405-CD11-449D-88C6-5D2F6897BA7A}"/>
              </a:ext>
            </a:extLst>
          </p:cNvPr>
          <p:cNvSpPr/>
          <p:nvPr/>
        </p:nvSpPr>
        <p:spPr>
          <a:xfrm>
            <a:off x="7113706" y="200759"/>
            <a:ext cx="1914525" cy="6768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وقت التحدي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FA7FBFF-CFE2-4AA4-AA0E-A7FF8262591D}"/>
              </a:ext>
            </a:extLst>
          </p:cNvPr>
          <p:cNvGrpSpPr/>
          <p:nvPr/>
        </p:nvGrpSpPr>
        <p:grpSpPr>
          <a:xfrm>
            <a:off x="1108744" y="329085"/>
            <a:ext cx="7120115" cy="1818968"/>
            <a:chOff x="804479" y="-210420"/>
            <a:chExt cx="6469452" cy="1343834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4143EFEF-AF3C-4CAA-AE95-2B8C264B9C02}"/>
                </a:ext>
              </a:extLst>
            </p:cNvPr>
            <p:cNvGrpSpPr/>
            <p:nvPr/>
          </p:nvGrpSpPr>
          <p:grpSpPr>
            <a:xfrm>
              <a:off x="1486813" y="-210420"/>
              <a:ext cx="5249811" cy="1343834"/>
              <a:chOff x="1180744" y="3272877"/>
              <a:chExt cx="7752843" cy="1934296"/>
            </a:xfrm>
          </p:grpSpPr>
          <p:pic>
            <p:nvPicPr>
              <p:cNvPr id="22" name="صورة 21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27C20EC-7E69-4DA6-B0A7-F61E162B7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EFEFEF"/>
                  </a:clrFrom>
                  <a:clrTo>
                    <a:srgbClr val="EFEFEF">
                      <a:alpha val="0"/>
                    </a:srgbClr>
                  </a:clrTo>
                </a:clrChange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0744" y="3272877"/>
                <a:ext cx="7752843" cy="1934296"/>
              </a:xfrm>
              <a:prstGeom prst="rect">
                <a:avLst/>
              </a:prstGeom>
            </p:spPr>
          </p:pic>
          <p:sp>
            <p:nvSpPr>
              <p:cNvPr id="23" name="مربع نص 22">
                <a:extLst>
                  <a:ext uri="{FF2B5EF4-FFF2-40B4-BE49-F238E27FC236}">
                    <a16:creationId xmlns:a16="http://schemas.microsoft.com/office/drawing/2014/main" id="{2EFD7947-205E-4647-B48A-9DD56E762D77}"/>
                  </a:ext>
                </a:extLst>
              </p:cNvPr>
              <p:cNvSpPr txBox="1"/>
              <p:nvPr/>
            </p:nvSpPr>
            <p:spPr>
              <a:xfrm>
                <a:off x="2253655" y="3974220"/>
                <a:ext cx="5124121" cy="53161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849DA12C-1893-41AB-BC69-73F988C52D6C}"/>
                </a:ext>
              </a:extLst>
            </p:cNvPr>
            <p:cNvSpPr txBox="1"/>
            <p:nvPr/>
          </p:nvSpPr>
          <p:spPr>
            <a:xfrm>
              <a:off x="804479" y="302326"/>
              <a:ext cx="6469452" cy="3410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هل </a:t>
              </a:r>
              <a:r>
                <a:rPr kumimoji="0" lang="ar-SA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بامكانك</a:t>
              </a: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قلب كأس الماء دون ان ينسكب الماء منه </a:t>
              </a:r>
            </a:p>
          </p:txBody>
        </p:sp>
      </p:grpSp>
      <p:pic>
        <p:nvPicPr>
          <p:cNvPr id="1026" name="Picture 2" descr="لماذا لا يتسرب الماء مِن كأس مقلوب؟ - مجلة نفهم - Nafham News">
            <a:extLst>
              <a:ext uri="{FF2B5EF4-FFF2-40B4-BE49-F238E27FC236}">
                <a16:creationId xmlns:a16="http://schemas.microsoft.com/office/drawing/2014/main" id="{ABD10781-81C4-4BAC-9BDB-8B31C3D5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2" y="1582902"/>
            <a:ext cx="2476702" cy="13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E8F2232-F574-4E32-BB6C-52FD36CEBF22}"/>
              </a:ext>
            </a:extLst>
          </p:cNvPr>
          <p:cNvSpPr txBox="1"/>
          <p:nvPr/>
        </p:nvSpPr>
        <p:spPr>
          <a:xfrm>
            <a:off x="3467744" y="1932889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لماذا لم ينسكب الماء من الكوب ؟ فسري ذلك </a:t>
            </a:r>
            <a:endParaRPr lang="ar-SA" sz="24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2082E9D-B2E2-4DA6-8ED0-66B005862011}"/>
              </a:ext>
            </a:extLst>
          </p:cNvPr>
          <p:cNvSpPr txBox="1"/>
          <p:nvPr/>
        </p:nvSpPr>
        <p:spPr>
          <a:xfrm>
            <a:off x="3181994" y="2644256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لان الضغط الجوي خارج الكوب يعادل وزن الماء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0DB2576-630F-443E-828D-EFD6E807ED49}"/>
              </a:ext>
            </a:extLst>
          </p:cNvPr>
          <p:cNvSpPr txBox="1"/>
          <p:nvPr/>
        </p:nvSpPr>
        <p:spPr>
          <a:xfrm>
            <a:off x="1283252" y="4025183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7AC4A4"/>
                </a:solidFill>
              </a:rPr>
              <a:t>فما هو الضغط وكيف يمكن حسابه ؟</a:t>
            </a:r>
            <a:endParaRPr lang="ar-SA" sz="24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40801A-3A33-4163-9EF2-80C03A25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42" y="3105921"/>
            <a:ext cx="1898742" cy="209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7E7A73E6-417A-43E2-AA39-826AA74987BB}"/>
              </a:ext>
            </a:extLst>
          </p:cNvPr>
          <p:cNvGrpSpPr/>
          <p:nvPr/>
        </p:nvGrpSpPr>
        <p:grpSpPr>
          <a:xfrm>
            <a:off x="-91211" y="-237249"/>
            <a:ext cx="2236450" cy="1330325"/>
            <a:chOff x="5907462" y="312421"/>
            <a:chExt cx="223645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AD82410-5CB3-4EF1-86F9-F2882BAF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612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1CBA4B1-A5B2-4727-8082-7E6652B2EFDC}"/>
                </a:ext>
              </a:extLst>
            </p:cNvPr>
            <p:cNvSpPr txBox="1"/>
            <p:nvPr/>
          </p:nvSpPr>
          <p:spPr>
            <a:xfrm>
              <a:off x="5907462" y="579115"/>
              <a:ext cx="2207839" cy="48902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 استراتيجية جدول التعلم </a:t>
              </a:r>
            </a:p>
            <a:p>
              <a:pPr algn="ctr"/>
              <a:r>
                <a:rPr lang="en-US" sz="1800" b="1" dirty="0">
                  <a:solidFill>
                    <a:schemeClr val="bg2">
                      <a:lumMod val="75000"/>
                    </a:schemeClr>
                  </a:solidFill>
                </a:rPr>
                <a:t>KWL</a:t>
              </a:r>
              <a:endParaRPr lang="ar-SA" sz="18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57A6776-1788-424F-AEDE-6083B7CAE22D}"/>
              </a:ext>
            </a:extLst>
          </p:cNvPr>
          <p:cNvGrpSpPr/>
          <p:nvPr/>
        </p:nvGrpSpPr>
        <p:grpSpPr>
          <a:xfrm>
            <a:off x="2318005" y="1093077"/>
            <a:ext cx="6515100" cy="3653491"/>
            <a:chOff x="2318005" y="1093076"/>
            <a:chExt cx="6515100" cy="3653491"/>
          </a:xfrm>
        </p:grpSpPr>
        <p:pic>
          <p:nvPicPr>
            <p:cNvPr id="12290" name="Picture 2" descr="استراتيجية جدول التعلم - الفراولة">
              <a:extLst>
                <a:ext uri="{FF2B5EF4-FFF2-40B4-BE49-F238E27FC236}">
                  <a16:creationId xmlns:a16="http://schemas.microsoft.com/office/drawing/2014/main" id="{BD55A8BE-CF15-4CA7-9AD4-8B3B6F878B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" t="3134" r="4659" b="22440"/>
            <a:stretch/>
          </p:blipFill>
          <p:spPr bwMode="auto">
            <a:xfrm>
              <a:off x="2318005" y="1093076"/>
              <a:ext cx="6515100" cy="36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D8E601EB-09B5-4E1B-AEF4-CDF8630489BD}"/>
                </a:ext>
              </a:extLst>
            </p:cNvPr>
            <p:cNvSpPr/>
            <p:nvPr/>
          </p:nvSpPr>
          <p:spPr>
            <a:xfrm>
              <a:off x="7398327" y="3507971"/>
              <a:ext cx="1197033" cy="12385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800"/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153C78BA-CF37-4261-A0EA-5C763F2BE9CE}"/>
                </a:ext>
              </a:extLst>
            </p:cNvPr>
            <p:cNvSpPr/>
            <p:nvPr/>
          </p:nvSpPr>
          <p:spPr>
            <a:xfrm>
              <a:off x="5796741" y="3503819"/>
              <a:ext cx="1197033" cy="123859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800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243D3242-8853-4C7B-8DFC-FF08494AB1DE}"/>
                </a:ext>
              </a:extLst>
            </p:cNvPr>
            <p:cNvSpPr/>
            <p:nvPr/>
          </p:nvSpPr>
          <p:spPr>
            <a:xfrm>
              <a:off x="4156086" y="3503819"/>
              <a:ext cx="1197033" cy="12385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800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F585A78A-CA5C-4BF9-9BF2-CCE9B016E8F7}"/>
                </a:ext>
              </a:extLst>
            </p:cNvPr>
            <p:cNvSpPr/>
            <p:nvPr/>
          </p:nvSpPr>
          <p:spPr>
            <a:xfrm>
              <a:off x="2535382" y="3503819"/>
              <a:ext cx="1216151" cy="1238596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800"/>
            </a:p>
          </p:txBody>
        </p:sp>
      </p:grpSp>
    </p:spTree>
    <p:extLst>
      <p:ext uri="{BB962C8B-B14F-4D97-AF65-F5344CB8AC3E}">
        <p14:creationId xmlns:p14="http://schemas.microsoft.com/office/powerpoint/2010/main" val="225600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31006" y="1739017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583723" y="1166082"/>
            <a:ext cx="1714953" cy="76409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394402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31006" y="-4432505"/>
            <a:ext cx="773585" cy="7220068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589912" y="2448786"/>
            <a:ext cx="5984714" cy="2574507"/>
            <a:chOff x="468492" y="2425573"/>
            <a:chExt cx="5984714" cy="2574507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084713" y="4545641"/>
              <a:ext cx="5368493" cy="454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468492" y="2425573"/>
              <a:ext cx="585693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تعرف الضغط والعوامل المؤثرة عليه </a:t>
              </a:r>
            </a:p>
          </p:txBody>
        </p:sp>
      </p:grp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CCDEBC33-666D-4BD3-9DE0-F96638B4AFBF}"/>
              </a:ext>
            </a:extLst>
          </p:cNvPr>
          <p:cNvSpPr/>
          <p:nvPr/>
        </p:nvSpPr>
        <p:spPr>
          <a:xfrm>
            <a:off x="589912" y="-210513"/>
            <a:ext cx="6170495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7AC4A4"/>
                </a:solidFill>
              </a:rPr>
              <a:t>الدرس 2 : سلوك الموائع </a:t>
            </a:r>
            <a:endParaRPr lang="ar-SA" dirty="0">
              <a:solidFill>
                <a:srgbClr val="7AC4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5449" y="1059279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-264631" y="1425961"/>
            <a:ext cx="6605134" cy="1819101"/>
            <a:chOff x="51524" y="1831387"/>
            <a:chExt cx="6605134" cy="1819101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316155" y="2460189"/>
              <a:ext cx="6020257" cy="1190299"/>
              <a:chOff x="1325553" y="4994892"/>
              <a:chExt cx="8160664" cy="170130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629748" y="6046664"/>
                <a:ext cx="6664644" cy="649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25553" y="4994892"/>
                <a:ext cx="8160664" cy="23279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51524" y="1831387"/>
              <a:ext cx="660513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يمكنك الضغط من اخراج معجون الاسنان من الانبوب وتساعدك </a:t>
              </a:r>
            </a:p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قوة الدفع على الطفو فوق الماء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594371" y="2859051"/>
            <a:ext cx="6800496" cy="2143505"/>
            <a:chOff x="-492739" y="-1184940"/>
            <a:chExt cx="6800496" cy="4373472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-431790" y="-133843"/>
              <a:ext cx="6739547" cy="3322375"/>
              <a:chOff x="311689" y="1287217"/>
              <a:chExt cx="9135685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689" y="1287217"/>
                <a:ext cx="838815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-492739" y="-1184940"/>
              <a:ext cx="6301730" cy="9419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الضغط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708023" y="4279657"/>
            <a:ext cx="6374055" cy="968954"/>
            <a:chOff x="-66298" y="2219583"/>
            <a:chExt cx="6374055" cy="968954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146297" y="2635083"/>
              <a:ext cx="5161460" cy="553454"/>
              <a:chOff x="2450839" y="5244867"/>
              <a:chExt cx="6996535" cy="791057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450839" y="524486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-66298" y="2219583"/>
              <a:ext cx="6188078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القوة : اما دفع او سحب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760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D5A0648-86DC-4185-AA53-9A2E9967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46" y="898512"/>
            <a:ext cx="1762238" cy="39094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0C120D54-9681-4BFE-9288-59680BCE07A3}"/>
              </a:ext>
            </a:extLst>
          </p:cNvPr>
          <p:cNvSpPr/>
          <p:nvPr/>
        </p:nvSpPr>
        <p:spPr>
          <a:xfrm>
            <a:off x="902459" y="717755"/>
            <a:ext cx="1840741" cy="1361076"/>
          </a:xfrm>
          <a:prstGeom prst="wedgeEllipseCallout">
            <a:avLst>
              <a:gd name="adj1" fmla="val -56809"/>
              <a:gd name="adj2" fmla="val 39650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ما المقصود بالموائع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E5EF6A4-8901-464A-9317-AF0103046D6A}"/>
              </a:ext>
            </a:extLst>
          </p:cNvPr>
          <p:cNvSpPr txBox="1"/>
          <p:nvPr/>
        </p:nvSpPr>
        <p:spPr>
          <a:xfrm>
            <a:off x="666603" y="186523"/>
            <a:ext cx="1908122" cy="3385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bg2">
                    <a:lumMod val="75000"/>
                  </a:schemeClr>
                </a:solidFill>
              </a:rPr>
              <a:t>الربط مع المعرفة السابقة</a:t>
            </a:r>
          </a:p>
        </p:txBody>
      </p:sp>
      <p:pic>
        <p:nvPicPr>
          <p:cNvPr id="21" name="table">
            <a:extLst>
              <a:ext uri="{FF2B5EF4-FFF2-40B4-BE49-F238E27FC236}">
                <a16:creationId xmlns:a16="http://schemas.microsoft.com/office/drawing/2014/main" id="{297C420D-F550-462D-B8C7-D2369BCA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7" y="4360555"/>
            <a:ext cx="543866" cy="465753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7749822-2B2B-4188-8082-C5D10CF79EE3}"/>
              </a:ext>
            </a:extLst>
          </p:cNvPr>
          <p:cNvSpPr txBox="1"/>
          <p:nvPr/>
        </p:nvSpPr>
        <p:spPr>
          <a:xfrm>
            <a:off x="2574725" y="782012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الموائع هي كل مادة لها خاصية الجريان او الانتشار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6B6187-0A97-4091-AB0F-23FAF02B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10" y="870189"/>
            <a:ext cx="65532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1C677CC-F80C-4DAA-90BC-B7CCCF60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95" y="564995"/>
            <a:ext cx="340995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CB4C7A8-10AC-447A-ADA6-837B3387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5" y="564995"/>
            <a:ext cx="29797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11971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5239</TotalTime>
  <Words>328</Words>
  <Application>Microsoft Office PowerPoint</Application>
  <PresentationFormat>عرض على الشاشة (16:9)</PresentationFormat>
  <Paragraphs>90</Paragraphs>
  <Slides>25</Slides>
  <Notes>11</Notes>
  <HiddenSlides>5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25</vt:i4>
      </vt:variant>
    </vt:vector>
  </HeadingPairs>
  <TitlesOfParts>
    <vt:vector size="37" baseType="lpstr">
      <vt:lpstr>Arial</vt:lpstr>
      <vt:lpstr>UTM Magnesium</vt:lpstr>
      <vt:lpstr>Calibri Light</vt:lpstr>
      <vt:lpstr>Barlow Medium</vt:lpstr>
      <vt:lpstr>Fredoka One</vt:lpstr>
      <vt:lpstr>Barlow SemiBold</vt:lpstr>
      <vt:lpstr>Roboto Condensed Light</vt:lpstr>
      <vt:lpstr>Calibri</vt:lpstr>
      <vt:lpstr>UTM Neo Sans Intel</vt:lpstr>
      <vt:lpstr>Science Subject for High School - 9th Grade: Cell Biology</vt:lpstr>
      <vt:lpstr>1_Science Subject for High School - 9th Grade: Cell Biology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135</cp:revision>
  <dcterms:modified xsi:type="dcterms:W3CDTF">2021-10-12T06:42:35Z</dcterms:modified>
</cp:coreProperties>
</file>