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23"/>
  </p:notesMasterIdLst>
  <p:sldIdLst>
    <p:sldId id="256" r:id="rId2"/>
    <p:sldId id="482" r:id="rId3"/>
    <p:sldId id="643" r:id="rId4"/>
    <p:sldId id="718" r:id="rId5"/>
    <p:sldId id="259" r:id="rId6"/>
    <p:sldId id="263" r:id="rId7"/>
    <p:sldId id="925" r:id="rId8"/>
    <p:sldId id="938" r:id="rId9"/>
    <p:sldId id="939" r:id="rId10"/>
    <p:sldId id="940" r:id="rId11"/>
    <p:sldId id="306" r:id="rId12"/>
    <p:sldId id="913" r:id="rId13"/>
    <p:sldId id="832" r:id="rId14"/>
    <p:sldId id="778" r:id="rId15"/>
    <p:sldId id="944" r:id="rId16"/>
    <p:sldId id="945" r:id="rId17"/>
    <p:sldId id="946" r:id="rId18"/>
    <p:sldId id="887" r:id="rId19"/>
    <p:sldId id="641" r:id="rId20"/>
    <p:sldId id="673" r:id="rId21"/>
    <p:sldId id="642" r:id="rId22"/>
  </p:sldIdLst>
  <p:sldSz cx="12192000" cy="6858000"/>
  <p:notesSz cx="6858000" cy="9144000"/>
  <p:embeddedFontLst>
    <p:embeddedFont>
      <p:font typeface="(A) Arslan Wessam A" panose="03020402040406030203" pitchFamily="66" charset="-78"/>
      <p:regular r:id="rId24"/>
    </p:embeddedFont>
    <p:embeddedFont>
      <p:font typeface="(A) Arslan Wessam B" panose="03020402040406030203" pitchFamily="66" charset="-78"/>
      <p:regular r:id="rId25"/>
    </p:embeddedFont>
    <p:embeddedFont>
      <p:font typeface="_PDMS_Saleem_QuranFont" panose="02010000000000000000" pitchFamily="2" charset="-78"/>
      <p:regular r:id="rId26"/>
    </p:embeddedFont>
    <p:embeddedFont>
      <p:font typeface="29LT Bukra Bold" panose="000B0903020204020204" pitchFamily="34" charset="-78"/>
      <p:bold r:id="rId27"/>
    </p:embeddedFont>
    <p:embeddedFont>
      <p:font typeface="A-bad kh@t2" panose="00000700000000000000" pitchFamily="2" charset="-78"/>
      <p:bold r:id="rId28"/>
    </p:embeddedFont>
    <p:embeddedFont>
      <p:font typeface="AbdoLine" panose="02000500030000020004" pitchFamily="50" charset="-78"/>
      <p:regular r:id="rId29"/>
    </p:embeddedFont>
    <p:embeddedFont>
      <p:font typeface="Adobe Fan Heiti Std B" panose="020B0700000000000000" pitchFamily="34" charset="-128"/>
      <p:bold r:id="rId30"/>
    </p:embeddedFont>
    <p:embeddedFont>
      <p:font typeface="Arabic Typesetting" panose="03020402040406030203" pitchFamily="66" charset="-78"/>
      <p:regular r:id="rId31"/>
    </p:embeddedFont>
    <p:embeddedFont>
      <p:font typeface="beIN Black " panose="02000000000000000000" pitchFamily="2" charset="-78"/>
      <p:regular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Calibri Light" panose="020F0302020204030204" pitchFamily="34" charset="0"/>
      <p:regular r:id="rId35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8C8"/>
    <a:srgbClr val="37474F"/>
    <a:srgbClr val="D0D49C"/>
    <a:srgbClr val="A2A1CD"/>
    <a:srgbClr val="7F84A1"/>
    <a:srgbClr val="939FCF"/>
    <a:srgbClr val="C1CDD6"/>
    <a:srgbClr val="AAC7E9"/>
    <a:srgbClr val="2D3352"/>
    <a:srgbClr val="EA5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نمط ذو نسُق 1 - تميي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456" autoAdjust="0"/>
    <p:restoredTop sz="94301" autoAdjust="0"/>
  </p:normalViewPr>
  <p:slideViewPr>
    <p:cSldViewPr snapToGrid="0">
      <p:cViewPr varScale="1">
        <p:scale>
          <a:sx n="68" d="100"/>
          <a:sy n="68" d="100"/>
        </p:scale>
        <p:origin x="55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3DB2C6F-EF62-4CCB-A9F3-815B234EDD13}" type="datetimeFigureOut">
              <a:rPr lang="ar-SA" smtClean="0"/>
              <a:t>28/02/44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3778736-C747-4996-A119-CDACF74027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240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10E1DA-C8B3-42FE-BBAF-880AFBB85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46942A8-FC95-4087-8010-12CF09C1A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38DD7A-0D73-49DA-AA15-5D5E0099D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0DD462-1C57-4D9F-824C-75C4315CF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6BACF8-148D-4238-AD0D-78530DBB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9123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94E6B8-B226-4247-A68B-12C6153B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C102ED-3DD1-420C-B89C-553991E11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232169-B242-4390-846C-DA08EDDA0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A2CB23-4131-4F27-A463-0BB0FEC3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0C009A-EA10-4136-BE74-D298F913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9390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7B2415B-4419-4580-88E2-C9D988616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72E6496-57A1-4644-B95A-8BCCB42D0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9CFE80-273C-4AE9-B54A-FC70DF70F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F4CF812-9103-404C-972A-5C63FFE6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BF12406-1F08-46C0-B896-32A0FC0E5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8516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2BD0C2-D643-40AD-9FAA-D895F1FC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03A753-2F3D-485A-ADA5-9B79FFA69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04E1FB-9A4D-43BC-A9EB-F6C7FA17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A2BC8D-6AC3-4710-8EA8-FAFEDA6E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0FE12A-C07F-4BA3-85A3-BA2FE36C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8119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893EF2-7994-49CC-8BF6-8669DB63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D0EA996-52B9-44A4-A55D-EFEBA07EA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01FE97-9A3F-4FEA-90C0-43A9719C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EADB65-87D8-4CA2-B01B-184882E2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9CDE4D-1CE0-4D9A-B671-F376102C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231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C948E4-457C-4A71-BA42-2C16A80B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5EA72A-6A2C-44CE-97E0-D2849884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0126F8-F46F-4B05-A6DD-F8263F564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C06754-AD13-42E0-ACDD-401491E1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2A4402-FCC9-4632-B84D-D07482EB4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07DFEBB-033B-4356-A4F5-D6252753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978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8B6681-E617-446D-AD04-00496B34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DB2F077-9A69-4AA7-BB7B-7366980C4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C538B68-0711-477D-A159-6EA01E83F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55AF53F-E4BE-4878-A856-9C8108DB0A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C11B93C-25D7-4A2B-8563-E5D9E7E9A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D023CC-500E-4323-98CD-8ED3DB36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E7D3477-9593-439C-A7E4-2570100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B142D8E-37B6-41D8-A713-32564B6F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4230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CE54CF-93FA-468B-9CC9-C5F400F6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6DA66C9-EE80-46C5-A207-0C00D163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1C87665-81FB-4F56-A2A4-17F42E5A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FBAA75F-20E3-4F2C-9C62-D70372CF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85396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52E1CB7-D9F5-4B58-B171-05789148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57766BC-6D9C-4CB2-9081-7D0E454B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C265EC3-EE35-4141-B48A-FCCEC86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56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623A06-9506-4B5D-9B1E-379ABF57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7A231D6-36A9-4802-A669-BA8622C3D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DE2C72D-0A62-458B-883F-5D2118C05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59B25D3-98D5-44BC-AD85-EA1AE816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55FE38-7F70-4700-B038-E43F105A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67DF1F9-32F9-4710-842E-3E03C3FF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9270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86265C-429B-4251-B43A-CD3B19AE6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A355103-902C-495E-AE08-63BA1C58A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0CD9F59-DB77-4199-989B-3CAEFD19A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DBF572-A121-44EF-8D08-009BD7AF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797F8A-A1F2-4E94-A64C-0B58A426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147715A-0CB4-490E-954E-5A8D51BE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3753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1333D71-8773-47D0-9D9C-237FFD71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50A5BCF-359C-4469-9AD6-2CAA3911F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2E8D08-61F4-4B09-9941-A26559962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1EB2D-DEB4-48BE-B7C1-41B337111390}" type="datetimeFigureOut">
              <a:rPr lang="ar-SA" smtClean="0"/>
              <a:t>28/02/44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1588E88-8432-4660-BF08-A241DA179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BF4C26-D412-4F80-BCD4-5F0ADBF12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5B395-FABA-4708-85D0-B51B6292B7E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142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lul.online/worksheet/164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0C50518-5A6C-4630-89E1-1107FCDEF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D63D6E0-1A67-4116-A64D-A932733A1F50}"/>
              </a:ext>
            </a:extLst>
          </p:cNvPr>
          <p:cNvSpPr txBox="1"/>
          <p:nvPr/>
        </p:nvSpPr>
        <p:spPr>
          <a:xfrm>
            <a:off x="4864595" y="5479758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latin typeface="_PDMS_Saleem_QuranFont" panose="02010000000000000000" pitchFamily="2" charset="-78"/>
                <a:cs typeface="_PDMS_Saleem_QuranFont" panose="02010000000000000000" pitchFamily="2" charset="-78"/>
              </a:rPr>
              <a:t>أ / عبير الغامدي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82D0D645-4928-463C-94BC-412CFE6D8093}"/>
              </a:ext>
            </a:extLst>
          </p:cNvPr>
          <p:cNvSpPr/>
          <p:nvPr/>
        </p:nvSpPr>
        <p:spPr>
          <a:xfrm>
            <a:off x="3338729" y="2914845"/>
            <a:ext cx="5233181" cy="1945648"/>
          </a:xfrm>
          <a:prstGeom prst="roundRect">
            <a:avLst>
              <a:gd name="adj" fmla="val 31851"/>
            </a:avLst>
          </a:prstGeom>
          <a:solidFill>
            <a:srgbClr val="37474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(A) Arslan Wessam B" panose="03020402040406030203" pitchFamily="66" charset="-78"/>
                <a:cs typeface="AZ Topaz" pitchFamily="2" charset="-78"/>
              </a:rPr>
              <a:t>الإحصاء والتمثيلات البيانية</a:t>
            </a:r>
          </a:p>
        </p:txBody>
      </p:sp>
      <p:sp>
        <p:nvSpPr>
          <p:cNvPr id="16" name="مستطيل: زاوية مطوية 15">
            <a:extLst>
              <a:ext uri="{FF2B5EF4-FFF2-40B4-BE49-F238E27FC236}">
                <a16:creationId xmlns:a16="http://schemas.microsoft.com/office/drawing/2014/main" id="{0C070581-72C5-471E-AE9E-9905F13C656F}"/>
              </a:ext>
            </a:extLst>
          </p:cNvPr>
          <p:cNvSpPr/>
          <p:nvPr/>
        </p:nvSpPr>
        <p:spPr>
          <a:xfrm>
            <a:off x="4677122" y="919012"/>
            <a:ext cx="4248443" cy="1125415"/>
          </a:xfrm>
          <a:prstGeom prst="foldedCorner">
            <a:avLst/>
          </a:prstGeom>
          <a:solidFill>
            <a:srgbClr val="BA68C8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الــفــصــل الـثـانـي</a:t>
            </a:r>
          </a:p>
        </p:txBody>
      </p:sp>
    </p:spTree>
    <p:extLst>
      <p:ext uri="{BB962C8B-B14F-4D97-AF65-F5344CB8AC3E}">
        <p14:creationId xmlns:p14="http://schemas.microsoft.com/office/powerpoint/2010/main" val="184651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7537808" y="5756031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1444153" y="7338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7142"/>
              <a:gd name="adj4" fmla="val -25661"/>
              <a:gd name="adj5" fmla="val 80357"/>
              <a:gd name="adj6" fmla="val -25661"/>
              <a:gd name="adj7" fmla="val 195324"/>
              <a:gd name="adj8" fmla="val 17608"/>
            </a:avLst>
          </a:prstGeom>
          <a:solidFill>
            <a:srgbClr val="BA6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تــحـــقـق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9" name="مستطيل: زوايا علوية مستديرة 8">
            <a:extLst>
              <a:ext uri="{FF2B5EF4-FFF2-40B4-BE49-F238E27FC236}">
                <a16:creationId xmlns:a16="http://schemas.microsoft.com/office/drawing/2014/main" id="{63E07617-0EE8-4C2C-AF57-8C47CC135C30}"/>
              </a:ext>
            </a:extLst>
          </p:cNvPr>
          <p:cNvSpPr/>
          <p:nvPr/>
        </p:nvSpPr>
        <p:spPr>
          <a:xfrm>
            <a:off x="2989819" y="2060786"/>
            <a:ext cx="7350547" cy="2384604"/>
          </a:xfrm>
          <a:prstGeom prst="round2SameRect">
            <a:avLst/>
          </a:prstGeom>
          <a:solidFill>
            <a:srgbClr val="BA68C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اذا عدت للقائمة ستجد ان 5 طلبات اخترن السمك, و 3 طلبات اخترن الخضار؛ لذا فالإجابة صحيحة هي ان الفرق طالبتان.</a:t>
            </a:r>
          </a:p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حيث ان: 3+2=5</a:t>
            </a:r>
          </a:p>
        </p:txBody>
      </p:sp>
    </p:spTree>
    <p:extLst>
      <p:ext uri="{BB962C8B-B14F-4D97-AF65-F5344CB8AC3E}">
        <p14:creationId xmlns:p14="http://schemas.microsoft.com/office/powerpoint/2010/main" val="143456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12CF2F19-1D6D-4062-8379-AAD9C9A67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E31BAD09-2B5D-4D2E-A0FE-DE8396106CD6}"/>
              </a:ext>
            </a:extLst>
          </p:cNvPr>
          <p:cNvGrpSpPr/>
          <p:nvPr/>
        </p:nvGrpSpPr>
        <p:grpSpPr>
          <a:xfrm>
            <a:off x="4628271" y="5647234"/>
            <a:ext cx="1467729" cy="1467729"/>
            <a:chOff x="29852" y="4052667"/>
            <a:chExt cx="1467729" cy="146772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0448C74-3860-4AF1-8200-103F7527E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350C3626-AB81-447B-907B-354E19ED6D6C}"/>
                </a:ext>
              </a:extLst>
            </p:cNvPr>
            <p:cNvSpPr txBox="1"/>
            <p:nvPr/>
          </p:nvSpPr>
          <p:spPr>
            <a:xfrm>
              <a:off x="337046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AC62443-4A5C-4A04-9982-5217A5050A4D}"/>
              </a:ext>
            </a:extLst>
          </p:cNvPr>
          <p:cNvGrpSpPr/>
          <p:nvPr/>
        </p:nvGrpSpPr>
        <p:grpSpPr>
          <a:xfrm>
            <a:off x="3235569" y="1305795"/>
            <a:ext cx="5978773" cy="3770264"/>
            <a:chOff x="4788659" y="1819451"/>
            <a:chExt cx="2908272" cy="1241118"/>
          </a:xfrm>
        </p:grpSpPr>
        <p:sp>
          <p:nvSpPr>
            <p:cNvPr id="15" name="مستطيل ذو زاوية واحدة مخدوشة ودائرية 6">
              <a:extLst>
                <a:ext uri="{FF2B5EF4-FFF2-40B4-BE49-F238E27FC236}">
                  <a16:creationId xmlns:a16="http://schemas.microsoft.com/office/drawing/2014/main" id="{E606D34F-3C8B-46CA-AAB1-ACA55318A98D}"/>
                </a:ext>
              </a:extLst>
            </p:cNvPr>
            <p:cNvSpPr/>
            <p:nvPr/>
          </p:nvSpPr>
          <p:spPr>
            <a:xfrm>
              <a:off x="4788659" y="2224524"/>
              <a:ext cx="2582560" cy="540625"/>
            </a:xfrm>
            <a:prstGeom prst="snipRoundRect">
              <a:avLst>
                <a:gd name="adj1" fmla="val 50000"/>
                <a:gd name="adj2" fmla="val 16667"/>
              </a:avLst>
            </a:prstGeom>
            <a:solidFill>
              <a:srgbClr val="BA68C8"/>
            </a:solidFill>
            <a:ln w="7620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    </a:t>
              </a:r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حلل الخطة</a:t>
              </a: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A5BDD5C-7397-4885-9654-2F4F04ABBBA2}"/>
                </a:ext>
              </a:extLst>
            </p:cNvPr>
            <p:cNvSpPr txBox="1"/>
            <p:nvPr/>
          </p:nvSpPr>
          <p:spPr>
            <a:xfrm>
              <a:off x="6021865" y="1819451"/>
              <a:ext cx="1675066" cy="124111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ar-SA" sz="239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34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A46F20C-F32E-4253-BB53-5F29DFE22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0"/>
            <a:ext cx="6858002" cy="12192002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BE197C61-6320-420D-A044-AD8E555E0871}"/>
              </a:ext>
            </a:extLst>
          </p:cNvPr>
          <p:cNvGrpSpPr/>
          <p:nvPr/>
        </p:nvGrpSpPr>
        <p:grpSpPr>
          <a:xfrm>
            <a:off x="7523616" y="5747148"/>
            <a:ext cx="1467729" cy="1467729"/>
            <a:chOff x="29852" y="4052667"/>
            <a:chExt cx="1467729" cy="146772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1A51FD2-CC93-439D-8970-5606365ED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C91B73F-222E-461F-837B-CEA40EFFBCE8}"/>
                </a:ext>
              </a:extLst>
            </p:cNvPr>
            <p:cNvSpPr txBox="1"/>
            <p:nvPr/>
          </p:nvSpPr>
          <p:spPr>
            <a:xfrm>
              <a:off x="393316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sp>
        <p:nvSpPr>
          <p:cNvPr id="11" name="وسيلة الشرح: خط منحني مزدوج 10">
            <a:extLst>
              <a:ext uri="{FF2B5EF4-FFF2-40B4-BE49-F238E27FC236}">
                <a16:creationId xmlns:a16="http://schemas.microsoft.com/office/drawing/2014/main" id="{AB958DC4-5FDE-4259-95DD-87849760A25D}"/>
              </a:ext>
            </a:extLst>
          </p:cNvPr>
          <p:cNvSpPr/>
          <p:nvPr/>
        </p:nvSpPr>
        <p:spPr>
          <a:xfrm>
            <a:off x="710393" y="262102"/>
            <a:ext cx="3348312" cy="690257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BA68C8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حـــــــلــل الــخــطــة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1ABF56D-7ECF-4E82-94F9-3073CDB95C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808" t="56003" r="6077" b="34967"/>
          <a:stretch/>
        </p:blipFill>
        <p:spPr>
          <a:xfrm>
            <a:off x="1985635" y="1257904"/>
            <a:ext cx="7005710" cy="739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5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ED43191-D429-4963-91FC-031E0CA21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6F21617C-4CF0-4EE9-B0D4-0D8C80B72D7B}"/>
              </a:ext>
            </a:extLst>
          </p:cNvPr>
          <p:cNvGrpSpPr/>
          <p:nvPr/>
        </p:nvGrpSpPr>
        <p:grpSpPr>
          <a:xfrm>
            <a:off x="4738951" y="5812912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FEBAC060-E801-4431-B932-B17A1438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17DC2708-9C90-468E-BD7B-523B2D4034AE}"/>
                </a:ext>
              </a:extLst>
            </p:cNvPr>
            <p:cNvSpPr txBox="1"/>
            <p:nvPr/>
          </p:nvSpPr>
          <p:spPr>
            <a:xfrm>
              <a:off x="337046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55</a:t>
              </a:r>
              <a:endParaRPr lang="ar-SA" b="1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AC62443-4A5C-4A04-9982-5217A5050A4D}"/>
              </a:ext>
            </a:extLst>
          </p:cNvPr>
          <p:cNvGrpSpPr/>
          <p:nvPr/>
        </p:nvGrpSpPr>
        <p:grpSpPr>
          <a:xfrm>
            <a:off x="3380933" y="828290"/>
            <a:ext cx="5936569" cy="4004007"/>
            <a:chOff x="4822874" y="1666632"/>
            <a:chExt cx="2887743" cy="1318063"/>
          </a:xfrm>
        </p:grpSpPr>
        <p:sp>
          <p:nvSpPr>
            <p:cNvPr id="15" name="مستطيل ذو زاوية واحدة مخدوشة ودائرية 6">
              <a:extLst>
                <a:ext uri="{FF2B5EF4-FFF2-40B4-BE49-F238E27FC236}">
                  <a16:creationId xmlns:a16="http://schemas.microsoft.com/office/drawing/2014/main" id="{E606D34F-3C8B-46CA-AAB1-ACA55318A98D}"/>
                </a:ext>
              </a:extLst>
            </p:cNvPr>
            <p:cNvSpPr/>
            <p:nvPr/>
          </p:nvSpPr>
          <p:spPr>
            <a:xfrm>
              <a:off x="4822874" y="2039994"/>
              <a:ext cx="2548345" cy="944701"/>
            </a:xfrm>
            <a:prstGeom prst="snipRoundRect">
              <a:avLst>
                <a:gd name="adj1" fmla="val 50000"/>
                <a:gd name="adj2" fmla="val 16667"/>
              </a:avLst>
            </a:prstGeom>
            <a:solidFill>
              <a:srgbClr val="BA68C8"/>
            </a:solidFill>
            <a:ln w="7620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     </a:t>
              </a:r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مــســائــــل</a:t>
              </a:r>
            </a:p>
            <a:p>
              <a:pPr algn="ctr"/>
              <a:r>
                <a:rPr lang="ar-SA" sz="80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مـــتـــنــــوعــــــة</a:t>
              </a:r>
            </a:p>
          </p:txBody>
        </p: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A5BDD5C-7397-4885-9654-2F4F04ABBBA2}"/>
                </a:ext>
              </a:extLst>
            </p:cNvPr>
            <p:cNvSpPr txBox="1"/>
            <p:nvPr/>
          </p:nvSpPr>
          <p:spPr>
            <a:xfrm>
              <a:off x="6035551" y="1666632"/>
              <a:ext cx="1675066" cy="124111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ar-SA" sz="239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26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CB0B9F1-25B6-4406-A9D3-9909AB8B1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0"/>
            <a:ext cx="6858002" cy="12192002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7263418" y="573999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55</a:t>
              </a:r>
              <a:endParaRPr lang="ar-SA" b="1" dirty="0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F70B23E5-47B1-479D-9C9E-288248299B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4249" r="19115" b="45023"/>
          <a:stretch/>
        </p:blipFill>
        <p:spPr>
          <a:xfrm>
            <a:off x="5692689" y="379829"/>
            <a:ext cx="6076915" cy="2293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C6DEAD7-20B1-4C73-BEEB-FA3E5EB4C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38" t="60928" r="22923" b="18754"/>
          <a:stretch/>
        </p:blipFill>
        <p:spPr>
          <a:xfrm>
            <a:off x="933119" y="379829"/>
            <a:ext cx="4122828" cy="2293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903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CB0B9F1-25B6-4406-A9D3-9909AB8B1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0"/>
            <a:ext cx="6858002" cy="12192002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7263418" y="573999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55</a:t>
              </a:r>
              <a:endParaRPr lang="ar-SA" b="1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47228E9D-24E7-44AF-BCC5-CE91CB0F7F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039" t="60108" r="20500" b="30246"/>
          <a:stretch/>
        </p:blipFill>
        <p:spPr>
          <a:xfrm>
            <a:off x="1808243" y="451285"/>
            <a:ext cx="6922904" cy="1232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174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CB0B9F1-25B6-4406-A9D3-9909AB8B1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0"/>
            <a:ext cx="6858002" cy="12192002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7263418" y="573999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55</a:t>
              </a:r>
              <a:endParaRPr lang="ar-SA" b="1" dirty="0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FAC1EBB-D54C-4CF9-8A75-F810F50DB5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99" t="28297" r="52116" b="50000"/>
          <a:stretch/>
        </p:blipFill>
        <p:spPr>
          <a:xfrm>
            <a:off x="2108555" y="211203"/>
            <a:ext cx="6511849" cy="2658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56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CB0B9F1-25B6-4406-A9D3-9909AB8B1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0"/>
            <a:ext cx="6858002" cy="12192002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5341FD5-D38F-413F-973A-0D01E459CE77}"/>
              </a:ext>
            </a:extLst>
          </p:cNvPr>
          <p:cNvGrpSpPr/>
          <p:nvPr/>
        </p:nvGrpSpPr>
        <p:grpSpPr>
          <a:xfrm>
            <a:off x="7263418" y="5739996"/>
            <a:ext cx="1467729" cy="1467729"/>
            <a:chOff x="29852" y="4052667"/>
            <a:chExt cx="1467729" cy="146772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35519BDD-A883-4587-A8EC-8F573E2F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0A1940F8-C7B9-4882-9B63-330408A772EF}"/>
                </a:ext>
              </a:extLst>
            </p:cNvPr>
            <p:cNvSpPr txBox="1"/>
            <p:nvPr/>
          </p:nvSpPr>
          <p:spPr>
            <a:xfrm>
              <a:off x="365183" y="4358212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55</a:t>
              </a:r>
              <a:endParaRPr lang="ar-SA" b="1" dirty="0"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CCA0062C-9676-43E2-B51C-3D9AE8DF05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00" t="76936" r="52000" b="9519"/>
          <a:stretch/>
        </p:blipFill>
        <p:spPr>
          <a:xfrm>
            <a:off x="1969476" y="323558"/>
            <a:ext cx="6234549" cy="1582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274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E9D400F7-4861-47FF-AE44-7A2BC6B45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898448D7-DAF4-467D-B42B-1E442D541154}"/>
              </a:ext>
            </a:extLst>
          </p:cNvPr>
          <p:cNvGrpSpPr/>
          <p:nvPr/>
        </p:nvGrpSpPr>
        <p:grpSpPr>
          <a:xfrm>
            <a:off x="2353993" y="831510"/>
            <a:ext cx="7680961" cy="5194980"/>
            <a:chOff x="422030" y="685316"/>
            <a:chExt cx="7680961" cy="5194980"/>
          </a:xfrm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2E4D5867-0482-42E7-B464-E4376E0B95E7}"/>
                </a:ext>
              </a:extLst>
            </p:cNvPr>
            <p:cNvSpPr/>
            <p:nvPr/>
          </p:nvSpPr>
          <p:spPr>
            <a:xfrm>
              <a:off x="5669280" y="2574388"/>
              <a:ext cx="2433711" cy="3305908"/>
            </a:xfrm>
            <a:prstGeom prst="roundRect">
              <a:avLst/>
            </a:prstGeom>
            <a:solidFill>
              <a:srgbClr val="D0D49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مستطيل: زوايا مستديرة 16">
              <a:extLst>
                <a:ext uri="{FF2B5EF4-FFF2-40B4-BE49-F238E27FC236}">
                  <a16:creationId xmlns:a16="http://schemas.microsoft.com/office/drawing/2014/main" id="{57854E95-1D80-483E-B433-FE17A47CE328}"/>
                </a:ext>
              </a:extLst>
            </p:cNvPr>
            <p:cNvSpPr/>
            <p:nvPr/>
          </p:nvSpPr>
          <p:spPr>
            <a:xfrm>
              <a:off x="3038621" y="2574388"/>
              <a:ext cx="2433711" cy="3305908"/>
            </a:xfrm>
            <a:prstGeom prst="roundRect">
              <a:avLst/>
            </a:prstGeom>
            <a:solidFill>
              <a:srgbClr val="D0D49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: زوايا مستديرة 17">
              <a:extLst>
                <a:ext uri="{FF2B5EF4-FFF2-40B4-BE49-F238E27FC236}">
                  <a16:creationId xmlns:a16="http://schemas.microsoft.com/office/drawing/2014/main" id="{3E52A41D-55B8-46CA-B15F-362B2E62F48D}"/>
                </a:ext>
              </a:extLst>
            </p:cNvPr>
            <p:cNvSpPr/>
            <p:nvPr/>
          </p:nvSpPr>
          <p:spPr>
            <a:xfrm>
              <a:off x="422030" y="2574388"/>
              <a:ext cx="2433711" cy="3305908"/>
            </a:xfrm>
            <a:prstGeom prst="roundRect">
              <a:avLst/>
            </a:prstGeom>
            <a:solidFill>
              <a:srgbClr val="D0D49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AF201B9C-0321-4D94-A99F-8AF1AE9EC0FF}"/>
                </a:ext>
              </a:extLst>
            </p:cNvPr>
            <p:cNvSpPr txBox="1"/>
            <p:nvPr/>
          </p:nvSpPr>
          <p:spPr>
            <a:xfrm>
              <a:off x="2785362" y="685316"/>
              <a:ext cx="2940227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latin typeface="AbdoLine" panose="02000500030000020004" pitchFamily="50" charset="-78"/>
                  <a:cs typeface="AbdoLine" panose="02000500030000020004" pitchFamily="50" charset="-78"/>
                </a:rPr>
                <a:t>جدول التعلم  </a:t>
              </a:r>
              <a:r>
                <a:rPr lang="en-US" sz="3200" b="1" dirty="0">
                  <a:latin typeface="Adobe Fan Heiti Std B" panose="020B0700000000000000" pitchFamily="34" charset="-128"/>
                  <a:ea typeface="Adobe Fan Heiti Std B" panose="020B0700000000000000" pitchFamily="34" charset="-128"/>
                  <a:cs typeface="AbdoLine" panose="02000500030000020004" pitchFamily="50" charset="-78"/>
                </a:rPr>
                <a:t>KWL</a:t>
              </a:r>
              <a:endParaRPr lang="ar-SA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AbdoLine" panose="02000500030000020004" pitchFamily="50" charset="-78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EA678450-40C9-434D-9D18-1F12488156A1}"/>
                </a:ext>
              </a:extLst>
            </p:cNvPr>
            <p:cNvSpPr/>
            <p:nvPr/>
          </p:nvSpPr>
          <p:spPr>
            <a:xfrm>
              <a:off x="5669280" y="1716258"/>
              <a:ext cx="2433710" cy="675250"/>
            </a:xfrm>
            <a:prstGeom prst="rect">
              <a:avLst/>
            </a:prstGeom>
            <a:solidFill>
              <a:srgbClr val="37474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اعرف ؟</a:t>
              </a: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FC3F23BB-7D13-4E2F-A0A0-09B9726067A7}"/>
                </a:ext>
              </a:extLst>
            </p:cNvPr>
            <p:cNvSpPr/>
            <p:nvPr/>
          </p:nvSpPr>
          <p:spPr>
            <a:xfrm>
              <a:off x="3038622" y="1716258"/>
              <a:ext cx="2433710" cy="675250"/>
            </a:xfrm>
            <a:prstGeom prst="rect">
              <a:avLst/>
            </a:prstGeom>
            <a:solidFill>
              <a:srgbClr val="37474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اريد ان اعرف ؟</a:t>
              </a:r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ED859507-E393-47FF-833A-CA05DF08D37D}"/>
                </a:ext>
              </a:extLst>
            </p:cNvPr>
            <p:cNvSpPr/>
            <p:nvPr/>
          </p:nvSpPr>
          <p:spPr>
            <a:xfrm>
              <a:off x="422031" y="1716258"/>
              <a:ext cx="2433710" cy="675250"/>
            </a:xfrm>
            <a:prstGeom prst="rect">
              <a:avLst/>
            </a:prstGeom>
            <a:solidFill>
              <a:srgbClr val="37474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تعلمت 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52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2BDE225-897D-4CFD-9485-72B537267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3" name="صورة 22">
            <a:hlinkClick r:id="rId3"/>
            <a:extLst>
              <a:ext uri="{FF2B5EF4-FFF2-40B4-BE49-F238E27FC236}">
                <a16:creationId xmlns:a16="http://schemas.microsoft.com/office/drawing/2014/main" id="{726E4D92-D65C-4097-ABEE-004B83CCB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444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96" y="2580599"/>
            <a:ext cx="4562204" cy="45622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7" name="وسيلة الشرح: خط منحني مزدوج 6">
            <a:extLst>
              <a:ext uri="{FF2B5EF4-FFF2-40B4-BE49-F238E27FC236}">
                <a16:creationId xmlns:a16="http://schemas.microsoft.com/office/drawing/2014/main" id="{E57EEF4F-F282-4B1B-815F-D44FD03A8BFB}"/>
              </a:ext>
            </a:extLst>
          </p:cNvPr>
          <p:cNvSpPr/>
          <p:nvPr/>
        </p:nvSpPr>
        <p:spPr>
          <a:xfrm>
            <a:off x="3551443" y="1479197"/>
            <a:ext cx="3794885" cy="1101402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BA68C8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ورقة تفاعلية</a:t>
            </a:r>
          </a:p>
        </p:txBody>
      </p:sp>
    </p:spTree>
    <p:extLst>
      <p:ext uri="{BB962C8B-B14F-4D97-AF65-F5344CB8AC3E}">
        <p14:creationId xmlns:p14="http://schemas.microsoft.com/office/powerpoint/2010/main" val="24121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8C0485FF-D06E-4760-A6D4-CA729D091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4152B64-770B-4D6C-9C95-BF3394A55AE0}"/>
              </a:ext>
            </a:extLst>
          </p:cNvPr>
          <p:cNvSpPr/>
          <p:nvPr/>
        </p:nvSpPr>
        <p:spPr>
          <a:xfrm>
            <a:off x="2600178" y="3429000"/>
            <a:ext cx="5809957" cy="1371500"/>
          </a:xfrm>
          <a:prstGeom prst="roundRect">
            <a:avLst/>
          </a:prstGeom>
          <a:solidFill>
            <a:srgbClr val="BA68C8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خطة حل المسألة</a:t>
            </a:r>
          </a:p>
        </p:txBody>
      </p:sp>
      <p:sp>
        <p:nvSpPr>
          <p:cNvPr id="8" name="مستطيل: زاوية مطوية 7">
            <a:extLst>
              <a:ext uri="{FF2B5EF4-FFF2-40B4-BE49-F238E27FC236}">
                <a16:creationId xmlns:a16="http://schemas.microsoft.com/office/drawing/2014/main" id="{91691569-CCE4-40B2-9C57-C5700847B381}"/>
              </a:ext>
            </a:extLst>
          </p:cNvPr>
          <p:cNvSpPr/>
          <p:nvPr/>
        </p:nvSpPr>
        <p:spPr>
          <a:xfrm>
            <a:off x="3380936" y="1833792"/>
            <a:ext cx="4248443" cy="1125415"/>
          </a:xfrm>
          <a:prstGeom prst="foldedCorner">
            <a:avLst/>
          </a:prstGeom>
          <a:solidFill>
            <a:srgbClr val="37474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مــوضــوع اليوم 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2A26D79-1286-4E08-AB97-CCEFE712A622}"/>
              </a:ext>
            </a:extLst>
          </p:cNvPr>
          <p:cNvSpPr txBox="1"/>
          <p:nvPr/>
        </p:nvSpPr>
        <p:spPr>
          <a:xfrm>
            <a:off x="4536782" y="5525772"/>
            <a:ext cx="193674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latin typeface="_PDMS_Saleem_QuranFont" panose="02010000000000000000" pitchFamily="2" charset="-78"/>
                <a:cs typeface="_PDMS_Saleem_QuranFont" panose="02010000000000000000" pitchFamily="2" charset="-78"/>
              </a:rPr>
              <a:t>أ / عبير الغامدي</a:t>
            </a:r>
          </a:p>
        </p:txBody>
      </p:sp>
    </p:spTree>
    <p:extLst>
      <p:ext uri="{BB962C8B-B14F-4D97-AF65-F5344CB8AC3E}">
        <p14:creationId xmlns:p14="http://schemas.microsoft.com/office/powerpoint/2010/main" val="357796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8833F5F4-462A-4DED-B9F0-CCC271217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24" name="Google Shape;555;p43">
            <a:extLst>
              <a:ext uri="{FF2B5EF4-FFF2-40B4-BE49-F238E27FC236}">
                <a16:creationId xmlns:a16="http://schemas.microsoft.com/office/drawing/2014/main" id="{6CD1BA3F-0D93-45E3-9720-8A6A585D71A5}"/>
              </a:ext>
            </a:extLst>
          </p:cNvPr>
          <p:cNvGrpSpPr/>
          <p:nvPr/>
        </p:nvGrpSpPr>
        <p:grpSpPr>
          <a:xfrm>
            <a:off x="2748646" y="2293370"/>
            <a:ext cx="5008993" cy="1450598"/>
            <a:chOff x="2856950" y="3677800"/>
            <a:chExt cx="402150" cy="139900"/>
          </a:xfrm>
        </p:grpSpPr>
        <p:sp>
          <p:nvSpPr>
            <p:cNvPr id="25" name="Google Shape;556;p43">
              <a:extLst>
                <a:ext uri="{FF2B5EF4-FFF2-40B4-BE49-F238E27FC236}">
                  <a16:creationId xmlns:a16="http://schemas.microsoft.com/office/drawing/2014/main" id="{D0C8CD3A-0391-4138-9CDA-4386BBBA0847}"/>
                </a:ext>
              </a:extLst>
            </p:cNvPr>
            <p:cNvSpPr/>
            <p:nvPr/>
          </p:nvSpPr>
          <p:spPr>
            <a:xfrm>
              <a:off x="3057400" y="3677800"/>
              <a:ext cx="117125" cy="97450"/>
            </a:xfrm>
            <a:custGeom>
              <a:avLst/>
              <a:gdLst/>
              <a:ahLst/>
              <a:cxnLst/>
              <a:rect l="l" t="t" r="r" b="b"/>
              <a:pathLst>
                <a:path w="4685" h="3898" extrusionOk="0">
                  <a:moveTo>
                    <a:pt x="3882" y="0"/>
                  </a:moveTo>
                  <a:cubicBezTo>
                    <a:pt x="3020" y="944"/>
                    <a:pt x="2402" y="1063"/>
                    <a:pt x="1562" y="1426"/>
                  </a:cubicBezTo>
                  <a:cubicBezTo>
                    <a:pt x="532" y="1854"/>
                    <a:pt x="0" y="3898"/>
                    <a:pt x="0" y="3898"/>
                  </a:cubicBezTo>
                  <a:lnTo>
                    <a:pt x="1030" y="3692"/>
                  </a:lnTo>
                  <a:cubicBezTo>
                    <a:pt x="1410" y="2250"/>
                    <a:pt x="2353" y="2060"/>
                    <a:pt x="2353" y="2060"/>
                  </a:cubicBezTo>
                  <a:cubicBezTo>
                    <a:pt x="4446" y="1269"/>
                    <a:pt x="4685" y="375"/>
                    <a:pt x="4685" y="375"/>
                  </a:cubicBezTo>
                  <a:lnTo>
                    <a:pt x="4685" y="375"/>
                  </a:lnTo>
                  <a:lnTo>
                    <a:pt x="3655" y="824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rgbClr val="E84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6" name="Google Shape;557;p43">
              <a:extLst>
                <a:ext uri="{FF2B5EF4-FFF2-40B4-BE49-F238E27FC236}">
                  <a16:creationId xmlns:a16="http://schemas.microsoft.com/office/drawing/2014/main" id="{282E8918-F117-420A-BD33-1DF112A23EC4}"/>
                </a:ext>
              </a:extLst>
            </p:cNvPr>
            <p:cNvSpPr/>
            <p:nvPr/>
          </p:nvSpPr>
          <p:spPr>
            <a:xfrm>
              <a:off x="3057400" y="3722075"/>
              <a:ext cx="182850" cy="57825"/>
            </a:xfrm>
            <a:custGeom>
              <a:avLst/>
              <a:gdLst/>
              <a:ahLst/>
              <a:cxnLst/>
              <a:rect l="l" t="t" r="r" b="b"/>
              <a:pathLst>
                <a:path w="7314" h="2313" extrusionOk="0">
                  <a:moveTo>
                    <a:pt x="6137" y="1"/>
                  </a:moveTo>
                  <a:cubicBezTo>
                    <a:pt x="4620" y="1"/>
                    <a:pt x="1947" y="295"/>
                    <a:pt x="0" y="2127"/>
                  </a:cubicBezTo>
                  <a:lnTo>
                    <a:pt x="153" y="2312"/>
                  </a:lnTo>
                  <a:lnTo>
                    <a:pt x="2592" y="685"/>
                  </a:lnTo>
                  <a:cubicBezTo>
                    <a:pt x="2592" y="685"/>
                    <a:pt x="4299" y="164"/>
                    <a:pt x="6047" y="164"/>
                  </a:cubicBezTo>
                  <a:cubicBezTo>
                    <a:pt x="6475" y="164"/>
                    <a:pt x="6905" y="195"/>
                    <a:pt x="7314" y="273"/>
                  </a:cubicBezTo>
                  <a:lnTo>
                    <a:pt x="7314" y="67"/>
                  </a:lnTo>
                  <a:cubicBezTo>
                    <a:pt x="7314" y="67"/>
                    <a:pt x="6855" y="1"/>
                    <a:pt x="6137" y="1"/>
                  </a:cubicBezTo>
                  <a:close/>
                </a:path>
              </a:pathLst>
            </a:custGeom>
            <a:solidFill>
              <a:srgbClr val="C7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7" name="Google Shape;558;p43">
              <a:extLst>
                <a:ext uri="{FF2B5EF4-FFF2-40B4-BE49-F238E27FC236}">
                  <a16:creationId xmlns:a16="http://schemas.microsoft.com/office/drawing/2014/main" id="{F260A6ED-F1B0-4061-B7B5-72D41194C749}"/>
                </a:ext>
              </a:extLst>
            </p:cNvPr>
            <p:cNvSpPr/>
            <p:nvPr/>
          </p:nvSpPr>
          <p:spPr>
            <a:xfrm>
              <a:off x="2874975" y="3722075"/>
              <a:ext cx="182450" cy="57825"/>
            </a:xfrm>
            <a:custGeom>
              <a:avLst/>
              <a:gdLst/>
              <a:ahLst/>
              <a:cxnLst/>
              <a:rect l="l" t="t" r="r" b="b"/>
              <a:pathLst>
                <a:path w="7298" h="2313" extrusionOk="0">
                  <a:moveTo>
                    <a:pt x="1177" y="1"/>
                  </a:moveTo>
                  <a:cubicBezTo>
                    <a:pt x="460" y="1"/>
                    <a:pt x="1" y="67"/>
                    <a:pt x="1" y="67"/>
                  </a:cubicBezTo>
                  <a:lnTo>
                    <a:pt x="1" y="273"/>
                  </a:lnTo>
                  <a:cubicBezTo>
                    <a:pt x="409" y="195"/>
                    <a:pt x="840" y="164"/>
                    <a:pt x="1268" y="164"/>
                  </a:cubicBezTo>
                  <a:cubicBezTo>
                    <a:pt x="3016" y="164"/>
                    <a:pt x="4722" y="685"/>
                    <a:pt x="4722" y="685"/>
                  </a:cubicBezTo>
                  <a:lnTo>
                    <a:pt x="7141" y="2312"/>
                  </a:lnTo>
                  <a:lnTo>
                    <a:pt x="7297" y="2127"/>
                  </a:lnTo>
                  <a:cubicBezTo>
                    <a:pt x="5362" y="295"/>
                    <a:pt x="2692" y="1"/>
                    <a:pt x="1177" y="1"/>
                  </a:cubicBezTo>
                  <a:close/>
                </a:path>
              </a:pathLst>
            </a:custGeom>
            <a:solidFill>
              <a:srgbClr val="C7E5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8" name="Google Shape;559;p43">
              <a:extLst>
                <a:ext uri="{FF2B5EF4-FFF2-40B4-BE49-F238E27FC236}">
                  <a16:creationId xmlns:a16="http://schemas.microsoft.com/office/drawing/2014/main" id="{CF913A66-4085-4362-B589-F7F8BEFDE885}"/>
                </a:ext>
              </a:extLst>
            </p:cNvPr>
            <p:cNvSpPr/>
            <p:nvPr/>
          </p:nvSpPr>
          <p:spPr>
            <a:xfrm>
              <a:off x="3057400" y="3753700"/>
              <a:ext cx="201700" cy="64000"/>
            </a:xfrm>
            <a:custGeom>
              <a:avLst/>
              <a:gdLst/>
              <a:ahLst/>
              <a:cxnLst/>
              <a:rect l="l" t="t" r="r" b="b"/>
              <a:pathLst>
                <a:path w="8068" h="2560" extrusionOk="0">
                  <a:moveTo>
                    <a:pt x="4739" y="1"/>
                  </a:moveTo>
                  <a:lnTo>
                    <a:pt x="1220" y="738"/>
                  </a:lnTo>
                  <a:lnTo>
                    <a:pt x="0" y="2320"/>
                  </a:lnTo>
                  <a:lnTo>
                    <a:pt x="309" y="2559"/>
                  </a:lnTo>
                  <a:cubicBezTo>
                    <a:pt x="309" y="2559"/>
                    <a:pt x="2646" y="735"/>
                    <a:pt x="4129" y="735"/>
                  </a:cubicBezTo>
                  <a:cubicBezTo>
                    <a:pt x="4161" y="735"/>
                    <a:pt x="4192" y="736"/>
                    <a:pt x="4224" y="738"/>
                  </a:cubicBezTo>
                  <a:cubicBezTo>
                    <a:pt x="6061" y="825"/>
                    <a:pt x="6766" y="1084"/>
                    <a:pt x="7466" y="1290"/>
                  </a:cubicBezTo>
                  <a:cubicBezTo>
                    <a:pt x="7576" y="1316"/>
                    <a:pt x="7710" y="1353"/>
                    <a:pt x="7825" y="1353"/>
                  </a:cubicBezTo>
                  <a:cubicBezTo>
                    <a:pt x="7925" y="1353"/>
                    <a:pt x="8011" y="1325"/>
                    <a:pt x="8051" y="1237"/>
                  </a:cubicBezTo>
                  <a:lnTo>
                    <a:pt x="8068" y="1171"/>
                  </a:lnTo>
                  <a:lnTo>
                    <a:pt x="7742" y="1047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rgbClr val="F49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29" name="Google Shape;560;p43">
              <a:extLst>
                <a:ext uri="{FF2B5EF4-FFF2-40B4-BE49-F238E27FC236}">
                  <a16:creationId xmlns:a16="http://schemas.microsoft.com/office/drawing/2014/main" id="{5D87EDD0-7EBE-4C32-8CD6-A9A0F040F614}"/>
                </a:ext>
              </a:extLst>
            </p:cNvPr>
            <p:cNvSpPr/>
            <p:nvPr/>
          </p:nvSpPr>
          <p:spPr>
            <a:xfrm>
              <a:off x="3057400" y="3732700"/>
              <a:ext cx="193575" cy="79025"/>
            </a:xfrm>
            <a:custGeom>
              <a:avLst/>
              <a:gdLst/>
              <a:ahLst/>
              <a:cxnLst/>
              <a:rect l="l" t="t" r="r" b="b"/>
              <a:pathLst>
                <a:path w="7743" h="3161" extrusionOk="0">
                  <a:moveTo>
                    <a:pt x="4051" y="0"/>
                  </a:moveTo>
                  <a:cubicBezTo>
                    <a:pt x="2110" y="0"/>
                    <a:pt x="0" y="1702"/>
                    <a:pt x="0" y="1702"/>
                  </a:cubicBezTo>
                  <a:lnTo>
                    <a:pt x="0" y="3160"/>
                  </a:lnTo>
                  <a:cubicBezTo>
                    <a:pt x="0" y="3160"/>
                    <a:pt x="2313" y="1269"/>
                    <a:pt x="4144" y="1269"/>
                  </a:cubicBezTo>
                  <a:cubicBezTo>
                    <a:pt x="4159" y="1269"/>
                    <a:pt x="4175" y="1269"/>
                    <a:pt x="4191" y="1269"/>
                  </a:cubicBezTo>
                  <a:cubicBezTo>
                    <a:pt x="5818" y="1306"/>
                    <a:pt x="7742" y="1887"/>
                    <a:pt x="7742" y="1887"/>
                  </a:cubicBezTo>
                  <a:lnTo>
                    <a:pt x="7742" y="445"/>
                  </a:lnTo>
                  <a:cubicBezTo>
                    <a:pt x="7742" y="445"/>
                    <a:pt x="6008" y="0"/>
                    <a:pt x="4051" y="0"/>
                  </a:cubicBezTo>
                  <a:close/>
                </a:path>
              </a:pathLst>
            </a:custGeom>
            <a:solidFill>
              <a:srgbClr val="FBE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0" name="Google Shape;561;p43">
              <a:extLst>
                <a:ext uri="{FF2B5EF4-FFF2-40B4-BE49-F238E27FC236}">
                  <a16:creationId xmlns:a16="http://schemas.microsoft.com/office/drawing/2014/main" id="{D5419627-F46A-439C-B4E7-BB59B9A21476}"/>
                </a:ext>
              </a:extLst>
            </p:cNvPr>
            <p:cNvSpPr/>
            <p:nvPr/>
          </p:nvSpPr>
          <p:spPr>
            <a:xfrm>
              <a:off x="2856950" y="3753700"/>
              <a:ext cx="200475" cy="64000"/>
            </a:xfrm>
            <a:custGeom>
              <a:avLst/>
              <a:gdLst/>
              <a:ahLst/>
              <a:cxnLst/>
              <a:rect l="l" t="t" r="r" b="b"/>
              <a:pathLst>
                <a:path w="8019" h="2560" extrusionOk="0">
                  <a:moveTo>
                    <a:pt x="3297" y="1"/>
                  </a:moveTo>
                  <a:lnTo>
                    <a:pt x="277" y="1047"/>
                  </a:lnTo>
                  <a:lnTo>
                    <a:pt x="1" y="1134"/>
                  </a:lnTo>
                  <a:lnTo>
                    <a:pt x="17" y="1187"/>
                  </a:lnTo>
                  <a:cubicBezTo>
                    <a:pt x="57" y="1303"/>
                    <a:pt x="172" y="1342"/>
                    <a:pt x="305" y="1342"/>
                  </a:cubicBezTo>
                  <a:cubicBezTo>
                    <a:pt x="408" y="1342"/>
                    <a:pt x="522" y="1319"/>
                    <a:pt x="619" y="1290"/>
                  </a:cubicBezTo>
                  <a:cubicBezTo>
                    <a:pt x="1356" y="1068"/>
                    <a:pt x="2386" y="759"/>
                    <a:pt x="3812" y="738"/>
                  </a:cubicBezTo>
                  <a:cubicBezTo>
                    <a:pt x="3819" y="738"/>
                    <a:pt x="3826" y="738"/>
                    <a:pt x="3833" y="738"/>
                  </a:cubicBezTo>
                  <a:cubicBezTo>
                    <a:pt x="5394" y="738"/>
                    <a:pt x="7726" y="2559"/>
                    <a:pt x="7726" y="2559"/>
                  </a:cubicBezTo>
                  <a:lnTo>
                    <a:pt x="8018" y="2320"/>
                  </a:lnTo>
                  <a:lnTo>
                    <a:pt x="6815" y="738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rgbClr val="F49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1" name="Google Shape;562;p43">
              <a:extLst>
                <a:ext uri="{FF2B5EF4-FFF2-40B4-BE49-F238E27FC236}">
                  <a16:creationId xmlns:a16="http://schemas.microsoft.com/office/drawing/2014/main" id="{68DEE262-780B-442F-89A0-311831571D33}"/>
                </a:ext>
              </a:extLst>
            </p:cNvPr>
            <p:cNvSpPr/>
            <p:nvPr/>
          </p:nvSpPr>
          <p:spPr>
            <a:xfrm>
              <a:off x="2863850" y="3732700"/>
              <a:ext cx="193575" cy="79025"/>
            </a:xfrm>
            <a:custGeom>
              <a:avLst/>
              <a:gdLst/>
              <a:ahLst/>
              <a:cxnLst/>
              <a:rect l="l" t="t" r="r" b="b"/>
              <a:pathLst>
                <a:path w="7743" h="3161" extrusionOk="0">
                  <a:moveTo>
                    <a:pt x="3709" y="0"/>
                  </a:moveTo>
                  <a:cubicBezTo>
                    <a:pt x="1752" y="0"/>
                    <a:pt x="1" y="445"/>
                    <a:pt x="1" y="445"/>
                  </a:cubicBezTo>
                  <a:lnTo>
                    <a:pt x="1" y="1887"/>
                  </a:lnTo>
                  <a:cubicBezTo>
                    <a:pt x="1" y="1887"/>
                    <a:pt x="1941" y="1269"/>
                    <a:pt x="3569" y="1269"/>
                  </a:cubicBezTo>
                  <a:cubicBezTo>
                    <a:pt x="5423" y="1269"/>
                    <a:pt x="7742" y="3160"/>
                    <a:pt x="7742" y="3160"/>
                  </a:cubicBezTo>
                  <a:lnTo>
                    <a:pt x="7742" y="1702"/>
                  </a:lnTo>
                  <a:cubicBezTo>
                    <a:pt x="7742" y="1702"/>
                    <a:pt x="5649" y="0"/>
                    <a:pt x="3709" y="0"/>
                  </a:cubicBezTo>
                  <a:close/>
                </a:path>
              </a:pathLst>
            </a:custGeom>
            <a:solidFill>
              <a:srgbClr val="FBE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2" name="Google Shape;563;p43">
              <a:extLst>
                <a:ext uri="{FF2B5EF4-FFF2-40B4-BE49-F238E27FC236}">
                  <a16:creationId xmlns:a16="http://schemas.microsoft.com/office/drawing/2014/main" id="{D9B85080-FB5D-44E9-84DF-DFF7597DE791}"/>
                </a:ext>
              </a:extLst>
            </p:cNvPr>
            <p:cNvSpPr/>
            <p:nvPr/>
          </p:nvSpPr>
          <p:spPr>
            <a:xfrm>
              <a:off x="3050075" y="3811700"/>
              <a:ext cx="15075" cy="6000"/>
            </a:xfrm>
            <a:custGeom>
              <a:avLst/>
              <a:gdLst/>
              <a:ahLst/>
              <a:cxnLst/>
              <a:rect l="l" t="t" r="r" b="b"/>
              <a:pathLst>
                <a:path w="603" h="240" extrusionOk="0">
                  <a:moveTo>
                    <a:pt x="293" y="0"/>
                  </a:moveTo>
                  <a:lnTo>
                    <a:pt x="1" y="239"/>
                  </a:lnTo>
                  <a:lnTo>
                    <a:pt x="602" y="23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E84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3" name="Google Shape;564;p43">
              <a:extLst>
                <a:ext uri="{FF2B5EF4-FFF2-40B4-BE49-F238E27FC236}">
                  <a16:creationId xmlns:a16="http://schemas.microsoft.com/office/drawing/2014/main" id="{E3267620-D46E-40E8-B580-AF1629F18200}"/>
                </a:ext>
              </a:extLst>
            </p:cNvPr>
            <p:cNvSpPr/>
            <p:nvPr/>
          </p:nvSpPr>
          <p:spPr>
            <a:xfrm>
              <a:off x="3040200" y="3775225"/>
              <a:ext cx="34825" cy="36500"/>
            </a:xfrm>
            <a:custGeom>
              <a:avLst/>
              <a:gdLst/>
              <a:ahLst/>
              <a:cxnLst/>
              <a:rect l="l" t="t" r="r" b="b"/>
              <a:pathLst>
                <a:path w="1393" h="1460" extrusionOk="0">
                  <a:moveTo>
                    <a:pt x="688" y="1"/>
                  </a:moveTo>
                  <a:lnTo>
                    <a:pt x="0" y="961"/>
                  </a:lnTo>
                  <a:lnTo>
                    <a:pt x="688" y="1459"/>
                  </a:lnTo>
                  <a:lnTo>
                    <a:pt x="1393" y="96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4" name="Google Shape;565;p43">
              <a:extLst>
                <a:ext uri="{FF2B5EF4-FFF2-40B4-BE49-F238E27FC236}">
                  <a16:creationId xmlns:a16="http://schemas.microsoft.com/office/drawing/2014/main" id="{BFCCD682-E8F3-4D34-B26B-CE73E6C67E70}"/>
                </a:ext>
              </a:extLst>
            </p:cNvPr>
            <p:cNvSpPr/>
            <p:nvPr/>
          </p:nvSpPr>
          <p:spPr>
            <a:xfrm>
              <a:off x="3061725" y="3741225"/>
              <a:ext cx="189650" cy="41250"/>
            </a:xfrm>
            <a:custGeom>
              <a:avLst/>
              <a:gdLst/>
              <a:ahLst/>
              <a:cxnLst/>
              <a:rect l="l" t="t" r="r" b="b"/>
              <a:pathLst>
                <a:path w="7586" h="1650" extrusionOk="0">
                  <a:moveTo>
                    <a:pt x="3948" y="1"/>
                  </a:moveTo>
                  <a:cubicBezTo>
                    <a:pt x="3709" y="1"/>
                    <a:pt x="3482" y="22"/>
                    <a:pt x="3276" y="55"/>
                  </a:cubicBezTo>
                  <a:cubicBezTo>
                    <a:pt x="2452" y="174"/>
                    <a:pt x="1628" y="553"/>
                    <a:pt x="1031" y="912"/>
                  </a:cubicBezTo>
                  <a:cubicBezTo>
                    <a:pt x="412" y="1274"/>
                    <a:pt x="0" y="1583"/>
                    <a:pt x="0" y="1583"/>
                  </a:cubicBezTo>
                  <a:lnTo>
                    <a:pt x="50" y="1649"/>
                  </a:lnTo>
                  <a:cubicBezTo>
                    <a:pt x="50" y="1649"/>
                    <a:pt x="50" y="1633"/>
                    <a:pt x="66" y="1633"/>
                  </a:cubicBezTo>
                  <a:cubicBezTo>
                    <a:pt x="239" y="1497"/>
                    <a:pt x="1768" y="347"/>
                    <a:pt x="3297" y="125"/>
                  </a:cubicBezTo>
                  <a:cubicBezTo>
                    <a:pt x="3503" y="88"/>
                    <a:pt x="3709" y="71"/>
                    <a:pt x="3948" y="71"/>
                  </a:cubicBezTo>
                  <a:cubicBezTo>
                    <a:pt x="4739" y="71"/>
                    <a:pt x="5645" y="244"/>
                    <a:pt x="6350" y="397"/>
                  </a:cubicBezTo>
                  <a:cubicBezTo>
                    <a:pt x="6712" y="483"/>
                    <a:pt x="7021" y="570"/>
                    <a:pt x="7227" y="619"/>
                  </a:cubicBezTo>
                  <a:cubicBezTo>
                    <a:pt x="7330" y="656"/>
                    <a:pt x="7417" y="689"/>
                    <a:pt x="7483" y="706"/>
                  </a:cubicBezTo>
                  <a:cubicBezTo>
                    <a:pt x="7536" y="722"/>
                    <a:pt x="7569" y="722"/>
                    <a:pt x="7569" y="722"/>
                  </a:cubicBezTo>
                  <a:lnTo>
                    <a:pt x="7586" y="656"/>
                  </a:lnTo>
                  <a:cubicBezTo>
                    <a:pt x="7586" y="656"/>
                    <a:pt x="5563" y="1"/>
                    <a:pt x="3948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5" name="Google Shape;566;p43">
              <a:extLst>
                <a:ext uri="{FF2B5EF4-FFF2-40B4-BE49-F238E27FC236}">
                  <a16:creationId xmlns:a16="http://schemas.microsoft.com/office/drawing/2014/main" id="{26C077C5-243D-4C21-97B6-0EA766269D02}"/>
                </a:ext>
              </a:extLst>
            </p:cNvPr>
            <p:cNvSpPr/>
            <p:nvPr/>
          </p:nvSpPr>
          <p:spPr>
            <a:xfrm>
              <a:off x="3061725" y="3751550"/>
              <a:ext cx="189650" cy="40800"/>
            </a:xfrm>
            <a:custGeom>
              <a:avLst/>
              <a:gdLst/>
              <a:ahLst/>
              <a:cxnLst/>
              <a:rect l="l" t="t" r="r" b="b"/>
              <a:pathLst>
                <a:path w="7586" h="1632" extrusionOk="0">
                  <a:moveTo>
                    <a:pt x="3948" y="0"/>
                  </a:moveTo>
                  <a:cubicBezTo>
                    <a:pt x="3709" y="0"/>
                    <a:pt x="3482" y="21"/>
                    <a:pt x="3276" y="37"/>
                  </a:cubicBezTo>
                  <a:cubicBezTo>
                    <a:pt x="2452" y="173"/>
                    <a:pt x="1628" y="552"/>
                    <a:pt x="1031" y="911"/>
                  </a:cubicBezTo>
                  <a:cubicBezTo>
                    <a:pt x="412" y="1257"/>
                    <a:pt x="0" y="1582"/>
                    <a:pt x="0" y="1582"/>
                  </a:cubicBezTo>
                  <a:lnTo>
                    <a:pt x="50" y="1632"/>
                  </a:lnTo>
                  <a:lnTo>
                    <a:pt x="66" y="1632"/>
                  </a:lnTo>
                  <a:cubicBezTo>
                    <a:pt x="239" y="1479"/>
                    <a:pt x="1768" y="346"/>
                    <a:pt x="3297" y="103"/>
                  </a:cubicBezTo>
                  <a:cubicBezTo>
                    <a:pt x="3503" y="87"/>
                    <a:pt x="3709" y="70"/>
                    <a:pt x="3948" y="70"/>
                  </a:cubicBezTo>
                  <a:cubicBezTo>
                    <a:pt x="4739" y="70"/>
                    <a:pt x="5645" y="227"/>
                    <a:pt x="6350" y="396"/>
                  </a:cubicBezTo>
                  <a:cubicBezTo>
                    <a:pt x="6712" y="482"/>
                    <a:pt x="7021" y="569"/>
                    <a:pt x="7227" y="618"/>
                  </a:cubicBezTo>
                  <a:cubicBezTo>
                    <a:pt x="7330" y="655"/>
                    <a:pt x="7417" y="672"/>
                    <a:pt x="7483" y="688"/>
                  </a:cubicBezTo>
                  <a:cubicBezTo>
                    <a:pt x="7536" y="705"/>
                    <a:pt x="7569" y="721"/>
                    <a:pt x="7569" y="721"/>
                  </a:cubicBezTo>
                  <a:lnTo>
                    <a:pt x="7586" y="655"/>
                  </a:lnTo>
                  <a:cubicBezTo>
                    <a:pt x="7586" y="655"/>
                    <a:pt x="5563" y="0"/>
                    <a:pt x="3948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6" name="Google Shape;567;p43">
              <a:extLst>
                <a:ext uri="{FF2B5EF4-FFF2-40B4-BE49-F238E27FC236}">
                  <a16:creationId xmlns:a16="http://schemas.microsoft.com/office/drawing/2014/main" id="{EC53AF4B-ADDD-4FD6-A8EB-D77DF6CAA62F}"/>
                </a:ext>
              </a:extLst>
            </p:cNvPr>
            <p:cNvSpPr/>
            <p:nvPr/>
          </p:nvSpPr>
          <p:spPr>
            <a:xfrm>
              <a:off x="2864675" y="3741225"/>
              <a:ext cx="189750" cy="41250"/>
            </a:xfrm>
            <a:custGeom>
              <a:avLst/>
              <a:gdLst/>
              <a:ahLst/>
              <a:cxnLst/>
              <a:rect l="l" t="t" r="r" b="b"/>
              <a:pathLst>
                <a:path w="7590" h="1650" extrusionOk="0">
                  <a:moveTo>
                    <a:pt x="3639" y="1"/>
                  </a:moveTo>
                  <a:cubicBezTo>
                    <a:pt x="2028" y="1"/>
                    <a:pt x="1" y="656"/>
                    <a:pt x="1" y="656"/>
                  </a:cubicBezTo>
                  <a:lnTo>
                    <a:pt x="17" y="722"/>
                  </a:lnTo>
                  <a:cubicBezTo>
                    <a:pt x="17" y="722"/>
                    <a:pt x="54" y="722"/>
                    <a:pt x="104" y="706"/>
                  </a:cubicBezTo>
                  <a:cubicBezTo>
                    <a:pt x="516" y="570"/>
                    <a:pt x="2250" y="71"/>
                    <a:pt x="3639" y="71"/>
                  </a:cubicBezTo>
                  <a:cubicBezTo>
                    <a:pt x="3882" y="71"/>
                    <a:pt x="4104" y="88"/>
                    <a:pt x="4310" y="125"/>
                  </a:cubicBezTo>
                  <a:cubicBezTo>
                    <a:pt x="5118" y="244"/>
                    <a:pt x="5925" y="619"/>
                    <a:pt x="6543" y="982"/>
                  </a:cubicBezTo>
                  <a:cubicBezTo>
                    <a:pt x="6832" y="1155"/>
                    <a:pt x="7091" y="1324"/>
                    <a:pt x="7264" y="1443"/>
                  </a:cubicBezTo>
                  <a:cubicBezTo>
                    <a:pt x="7347" y="1497"/>
                    <a:pt x="7417" y="1546"/>
                    <a:pt x="7470" y="1583"/>
                  </a:cubicBezTo>
                  <a:cubicBezTo>
                    <a:pt x="7487" y="1600"/>
                    <a:pt x="7520" y="1616"/>
                    <a:pt x="7520" y="1633"/>
                  </a:cubicBezTo>
                  <a:cubicBezTo>
                    <a:pt x="7536" y="1633"/>
                    <a:pt x="7536" y="1649"/>
                    <a:pt x="7536" y="1649"/>
                  </a:cubicBezTo>
                  <a:lnTo>
                    <a:pt x="7590" y="1583"/>
                  </a:lnTo>
                  <a:cubicBezTo>
                    <a:pt x="7590" y="1583"/>
                    <a:pt x="7178" y="1274"/>
                    <a:pt x="6576" y="912"/>
                  </a:cubicBezTo>
                  <a:cubicBezTo>
                    <a:pt x="5958" y="553"/>
                    <a:pt x="5134" y="174"/>
                    <a:pt x="4310" y="55"/>
                  </a:cubicBezTo>
                  <a:cubicBezTo>
                    <a:pt x="4104" y="22"/>
                    <a:pt x="3882" y="1"/>
                    <a:pt x="3639" y="1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  <p:sp>
          <p:nvSpPr>
            <p:cNvPr id="37" name="Google Shape;568;p43">
              <a:extLst>
                <a:ext uri="{FF2B5EF4-FFF2-40B4-BE49-F238E27FC236}">
                  <a16:creationId xmlns:a16="http://schemas.microsoft.com/office/drawing/2014/main" id="{3F8488D4-104A-440C-89CD-53ADB584A79D}"/>
                </a:ext>
              </a:extLst>
            </p:cNvPr>
            <p:cNvSpPr/>
            <p:nvPr/>
          </p:nvSpPr>
          <p:spPr>
            <a:xfrm>
              <a:off x="2864675" y="3751550"/>
              <a:ext cx="189750" cy="40800"/>
            </a:xfrm>
            <a:custGeom>
              <a:avLst/>
              <a:gdLst/>
              <a:ahLst/>
              <a:cxnLst/>
              <a:rect l="l" t="t" r="r" b="b"/>
              <a:pathLst>
                <a:path w="7590" h="1632" extrusionOk="0">
                  <a:moveTo>
                    <a:pt x="3639" y="0"/>
                  </a:moveTo>
                  <a:cubicBezTo>
                    <a:pt x="2028" y="0"/>
                    <a:pt x="1" y="655"/>
                    <a:pt x="1" y="655"/>
                  </a:cubicBezTo>
                  <a:lnTo>
                    <a:pt x="17" y="721"/>
                  </a:lnTo>
                  <a:cubicBezTo>
                    <a:pt x="17" y="721"/>
                    <a:pt x="54" y="705"/>
                    <a:pt x="104" y="688"/>
                  </a:cubicBezTo>
                  <a:cubicBezTo>
                    <a:pt x="516" y="569"/>
                    <a:pt x="2250" y="70"/>
                    <a:pt x="3639" y="70"/>
                  </a:cubicBezTo>
                  <a:cubicBezTo>
                    <a:pt x="3882" y="70"/>
                    <a:pt x="4104" y="87"/>
                    <a:pt x="4310" y="103"/>
                  </a:cubicBezTo>
                  <a:cubicBezTo>
                    <a:pt x="5118" y="243"/>
                    <a:pt x="5925" y="618"/>
                    <a:pt x="6543" y="964"/>
                  </a:cubicBezTo>
                  <a:cubicBezTo>
                    <a:pt x="6832" y="1154"/>
                    <a:pt x="7091" y="1306"/>
                    <a:pt x="7264" y="1442"/>
                  </a:cubicBezTo>
                  <a:cubicBezTo>
                    <a:pt x="7347" y="1496"/>
                    <a:pt x="7417" y="1545"/>
                    <a:pt x="7470" y="1582"/>
                  </a:cubicBezTo>
                  <a:cubicBezTo>
                    <a:pt x="7487" y="1599"/>
                    <a:pt x="7520" y="1615"/>
                    <a:pt x="7520" y="1632"/>
                  </a:cubicBezTo>
                  <a:lnTo>
                    <a:pt x="7536" y="1632"/>
                  </a:lnTo>
                  <a:lnTo>
                    <a:pt x="7590" y="1582"/>
                  </a:lnTo>
                  <a:cubicBezTo>
                    <a:pt x="7590" y="1582"/>
                    <a:pt x="7178" y="1257"/>
                    <a:pt x="6576" y="911"/>
                  </a:cubicBezTo>
                  <a:cubicBezTo>
                    <a:pt x="5958" y="552"/>
                    <a:pt x="5134" y="173"/>
                    <a:pt x="4310" y="37"/>
                  </a:cubicBezTo>
                  <a:cubicBezTo>
                    <a:pt x="4104" y="21"/>
                    <a:pt x="3882" y="0"/>
                    <a:pt x="3639" y="0"/>
                  </a:cubicBezTo>
                  <a:close/>
                </a:path>
              </a:pathLst>
            </a:custGeom>
            <a:solidFill>
              <a:srgbClr val="009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F9EF84"/>
                </a:solidFill>
                <a:latin typeface="Arial"/>
              </a:endParaRPr>
            </a:p>
          </p:txBody>
        </p:sp>
      </p:grpSp>
      <p:sp>
        <p:nvSpPr>
          <p:cNvPr id="38" name="مستطيل: زوايا قطرية مستديرة 37">
            <a:extLst>
              <a:ext uri="{FF2B5EF4-FFF2-40B4-BE49-F238E27FC236}">
                <a16:creationId xmlns:a16="http://schemas.microsoft.com/office/drawing/2014/main" id="{2FEAAF68-DD93-4AE7-83E8-608D56DC7879}"/>
              </a:ext>
            </a:extLst>
          </p:cNvPr>
          <p:cNvSpPr/>
          <p:nvPr/>
        </p:nvSpPr>
        <p:spPr>
          <a:xfrm>
            <a:off x="8411972" y="1667357"/>
            <a:ext cx="2411080" cy="1252025"/>
          </a:xfrm>
          <a:prstGeom prst="round2DiagRect">
            <a:avLst/>
          </a:prstGeom>
          <a:solidFill>
            <a:srgbClr val="D0D49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-bad kh@t2" panose="00000700000000000000" pitchFamily="2" charset="-78"/>
                <a:cs typeface="A-bad kh@t2" panose="00000700000000000000" pitchFamily="2" charset="-78"/>
              </a:rPr>
              <a:t>الواجب</a:t>
            </a:r>
          </a:p>
        </p:txBody>
      </p:sp>
      <p:sp>
        <p:nvSpPr>
          <p:cNvPr id="39" name="مستطيل: زوايا علوية مستديرة 38">
            <a:extLst>
              <a:ext uri="{FF2B5EF4-FFF2-40B4-BE49-F238E27FC236}">
                <a16:creationId xmlns:a16="http://schemas.microsoft.com/office/drawing/2014/main" id="{1FE7457A-C624-4F47-87F6-14B5CED72CC0}"/>
              </a:ext>
            </a:extLst>
          </p:cNvPr>
          <p:cNvSpPr/>
          <p:nvPr/>
        </p:nvSpPr>
        <p:spPr>
          <a:xfrm>
            <a:off x="2748646" y="3754161"/>
            <a:ext cx="5008993" cy="1696020"/>
          </a:xfrm>
          <a:prstGeom prst="round2SameRect">
            <a:avLst/>
          </a:prstGeom>
          <a:solidFill>
            <a:srgbClr val="37474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في منصة مدرستي</a:t>
            </a:r>
          </a:p>
        </p:txBody>
      </p:sp>
    </p:spTree>
    <p:extLst>
      <p:ext uri="{BB962C8B-B14F-4D97-AF65-F5344CB8AC3E}">
        <p14:creationId xmlns:p14="http://schemas.microsoft.com/office/powerpoint/2010/main" val="29902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C0163C8F-B3AB-487D-8C6E-F3676D523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7BA98CD-0064-4E0A-8C43-0F7EDD0DC440}"/>
              </a:ext>
            </a:extLst>
          </p:cNvPr>
          <p:cNvGrpSpPr/>
          <p:nvPr/>
        </p:nvGrpSpPr>
        <p:grpSpPr>
          <a:xfrm>
            <a:off x="3699803" y="1485313"/>
            <a:ext cx="4342228" cy="3887372"/>
            <a:chOff x="3924886" y="881575"/>
            <a:chExt cx="4342228" cy="3887372"/>
          </a:xfrm>
        </p:grpSpPr>
        <p:sp>
          <p:nvSpPr>
            <p:cNvPr id="11" name="مستطيل: زوايا مستديرة 10">
              <a:extLst>
                <a:ext uri="{FF2B5EF4-FFF2-40B4-BE49-F238E27FC236}">
                  <a16:creationId xmlns:a16="http://schemas.microsoft.com/office/drawing/2014/main" id="{9D831893-3318-406A-92E4-26F2C55E691E}"/>
                </a:ext>
              </a:extLst>
            </p:cNvPr>
            <p:cNvSpPr/>
            <p:nvPr/>
          </p:nvSpPr>
          <p:spPr>
            <a:xfrm>
              <a:off x="6145261" y="3318262"/>
              <a:ext cx="1589649" cy="1424354"/>
            </a:xfrm>
            <a:prstGeom prst="roundRect">
              <a:avLst/>
            </a:prstGeom>
            <a:noFill/>
            <a:ln w="57150">
              <a:solidFill>
                <a:srgbClr val="BA6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172293B9-1D08-4BC5-A2A3-8500C3B92A59}"/>
                </a:ext>
              </a:extLst>
            </p:cNvPr>
            <p:cNvSpPr/>
            <p:nvPr/>
          </p:nvSpPr>
          <p:spPr>
            <a:xfrm>
              <a:off x="4635328" y="1332914"/>
              <a:ext cx="1589649" cy="1424354"/>
            </a:xfrm>
            <a:prstGeom prst="roundRect">
              <a:avLst/>
            </a:prstGeom>
            <a:noFill/>
            <a:ln w="57150">
              <a:solidFill>
                <a:srgbClr val="BA6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وتر 13">
              <a:extLst>
                <a:ext uri="{FF2B5EF4-FFF2-40B4-BE49-F238E27FC236}">
                  <a16:creationId xmlns:a16="http://schemas.microsoft.com/office/drawing/2014/main" id="{020B8E52-E328-480B-B552-14B952750A98}"/>
                </a:ext>
              </a:extLst>
            </p:cNvPr>
            <p:cNvSpPr/>
            <p:nvPr/>
          </p:nvSpPr>
          <p:spPr>
            <a:xfrm rot="10626166">
              <a:off x="5832231" y="1378656"/>
              <a:ext cx="1856936" cy="1856935"/>
            </a:xfrm>
            <a:prstGeom prst="chord">
              <a:avLst>
                <a:gd name="adj1" fmla="val 2700000"/>
                <a:gd name="adj2" fmla="val 14702647"/>
              </a:avLst>
            </a:prstGeom>
            <a:noFill/>
            <a:ln w="57150">
              <a:solidFill>
                <a:srgbClr val="BA6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وتر 14">
              <a:extLst>
                <a:ext uri="{FF2B5EF4-FFF2-40B4-BE49-F238E27FC236}">
                  <a16:creationId xmlns:a16="http://schemas.microsoft.com/office/drawing/2014/main" id="{63D0549B-5244-448C-AC70-DA8EDCB7B77C}"/>
                </a:ext>
              </a:extLst>
            </p:cNvPr>
            <p:cNvSpPr/>
            <p:nvPr/>
          </p:nvSpPr>
          <p:spPr>
            <a:xfrm>
              <a:off x="4639993" y="2912012"/>
              <a:ext cx="1856936" cy="1856935"/>
            </a:xfrm>
            <a:prstGeom prst="chord">
              <a:avLst>
                <a:gd name="adj1" fmla="val 2700000"/>
                <a:gd name="adj2" fmla="val 14702647"/>
              </a:avLst>
            </a:prstGeom>
            <a:noFill/>
            <a:ln w="57150">
              <a:solidFill>
                <a:srgbClr val="BA6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6" name="تمرير: أفقي 15">
              <a:extLst>
                <a:ext uri="{FF2B5EF4-FFF2-40B4-BE49-F238E27FC236}">
                  <a16:creationId xmlns:a16="http://schemas.microsoft.com/office/drawing/2014/main" id="{44B0F9C2-1B6B-49D6-8A68-90E8B2C32904}"/>
                </a:ext>
              </a:extLst>
            </p:cNvPr>
            <p:cNvSpPr/>
            <p:nvPr/>
          </p:nvSpPr>
          <p:spPr>
            <a:xfrm>
              <a:off x="3924886" y="2124221"/>
              <a:ext cx="4342228" cy="1856936"/>
            </a:xfrm>
            <a:prstGeom prst="horizontalScroll">
              <a:avLst/>
            </a:prstGeom>
            <a:solidFill>
              <a:srgbClr val="37474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" name="تمرير: أفقي 19">
              <a:extLst>
                <a:ext uri="{FF2B5EF4-FFF2-40B4-BE49-F238E27FC236}">
                  <a16:creationId xmlns:a16="http://schemas.microsoft.com/office/drawing/2014/main" id="{070CD34C-EC7C-498A-83C1-DADB0A0C5757}"/>
                </a:ext>
              </a:extLst>
            </p:cNvPr>
            <p:cNvSpPr/>
            <p:nvPr/>
          </p:nvSpPr>
          <p:spPr>
            <a:xfrm rot="16200000">
              <a:off x="4165224" y="1407953"/>
              <a:ext cx="3887372" cy="2834615"/>
            </a:xfrm>
            <a:prstGeom prst="horizontalScroll">
              <a:avLst/>
            </a:prstGeom>
            <a:solidFill>
              <a:srgbClr val="37474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1D3740A7-C2DD-4900-AE7C-898F8EF30FDB}"/>
                </a:ext>
              </a:extLst>
            </p:cNvPr>
            <p:cNvSpPr txBox="1"/>
            <p:nvPr/>
          </p:nvSpPr>
          <p:spPr>
            <a:xfrm>
              <a:off x="5230587" y="1174652"/>
              <a:ext cx="1829348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beIN Black " panose="02000000000000000000" pitchFamily="2" charset="-78"/>
                  <a:cs typeface="beIN Black " panose="02000000000000000000" pitchFamily="2" charset="-78"/>
                </a:rPr>
                <a:t>إعداد المعلمة:</a:t>
              </a:r>
            </a:p>
          </p:txBody>
        </p:sp>
        <p:sp>
          <p:nvSpPr>
            <p:cNvPr id="22" name="نجمة: 5 نقاط 21">
              <a:extLst>
                <a:ext uri="{FF2B5EF4-FFF2-40B4-BE49-F238E27FC236}">
                  <a16:creationId xmlns:a16="http://schemas.microsoft.com/office/drawing/2014/main" id="{101589D6-9347-47AA-AF36-092ED2509B0A}"/>
                </a:ext>
              </a:extLst>
            </p:cNvPr>
            <p:cNvSpPr/>
            <p:nvPr/>
          </p:nvSpPr>
          <p:spPr>
            <a:xfrm>
              <a:off x="4529797" y="1332912"/>
              <a:ext cx="3062018" cy="3070276"/>
            </a:xfrm>
            <a:prstGeom prst="star5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34626387-9C24-400D-858F-639F3A0F022D}"/>
                </a:ext>
              </a:extLst>
            </p:cNvPr>
            <p:cNvSpPr txBox="1"/>
            <p:nvPr/>
          </p:nvSpPr>
          <p:spPr>
            <a:xfrm>
              <a:off x="4267222" y="2722881"/>
              <a:ext cx="3929551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beIN Black " panose="02000000000000000000" pitchFamily="2" charset="-78"/>
                  <a:cs typeface="beIN Black " panose="02000000000000000000" pitchFamily="2" charset="-78"/>
                </a:rPr>
                <a:t>عـــبـــيـــر الـــغـامـــدي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29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840735-402A-412B-A1C5-ABC202D56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سداسي 5">
            <a:extLst>
              <a:ext uri="{FF2B5EF4-FFF2-40B4-BE49-F238E27FC236}">
                <a16:creationId xmlns:a16="http://schemas.microsoft.com/office/drawing/2014/main" id="{CB64BAE2-3978-476E-94C4-06C41A46B9DD}"/>
              </a:ext>
            </a:extLst>
          </p:cNvPr>
          <p:cNvSpPr/>
          <p:nvPr/>
        </p:nvSpPr>
        <p:spPr>
          <a:xfrm>
            <a:off x="7357403" y="28136"/>
            <a:ext cx="4302368" cy="675249"/>
          </a:xfrm>
          <a:prstGeom prst="hexagon">
            <a:avLst/>
          </a:prstGeom>
          <a:solidFill>
            <a:srgbClr val="37474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AZ Topaz" pitchFamily="2" charset="-78"/>
              </a:rPr>
              <a:t>تـــــشـــويـــقــــيــــــة</a:t>
            </a:r>
          </a:p>
        </p:txBody>
      </p:sp>
      <p:pic>
        <p:nvPicPr>
          <p:cNvPr id="7" name="4F3280C6">
            <a:hlinkClick r:id="" action="ppaction://media"/>
            <a:extLst>
              <a:ext uri="{FF2B5EF4-FFF2-40B4-BE49-F238E27FC236}">
                <a16:creationId xmlns:a16="http://schemas.microsoft.com/office/drawing/2014/main" id="{412C5770-D97C-489D-AB1C-02B493644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9595" y="1131265"/>
            <a:ext cx="8669909" cy="4876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69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AFFD89AB-7729-4E1D-B2DF-F504214AB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195E395-3CFD-4718-B69F-6417DD3BD5A7}"/>
              </a:ext>
            </a:extLst>
          </p:cNvPr>
          <p:cNvGrpSpPr/>
          <p:nvPr/>
        </p:nvGrpSpPr>
        <p:grpSpPr>
          <a:xfrm>
            <a:off x="2353993" y="831510"/>
            <a:ext cx="7680961" cy="5194980"/>
            <a:chOff x="422030" y="685316"/>
            <a:chExt cx="7680961" cy="5194980"/>
          </a:xfrm>
        </p:grpSpPr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376EA15C-88EF-49D9-9501-B709623057D1}"/>
                </a:ext>
              </a:extLst>
            </p:cNvPr>
            <p:cNvSpPr/>
            <p:nvPr/>
          </p:nvSpPr>
          <p:spPr>
            <a:xfrm>
              <a:off x="5669280" y="2574388"/>
              <a:ext cx="2433711" cy="3305908"/>
            </a:xfrm>
            <a:prstGeom prst="roundRect">
              <a:avLst/>
            </a:prstGeom>
            <a:solidFill>
              <a:srgbClr val="D0D49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D98CA659-753D-462E-9D8F-C3ADB9E348DB}"/>
                </a:ext>
              </a:extLst>
            </p:cNvPr>
            <p:cNvSpPr/>
            <p:nvPr/>
          </p:nvSpPr>
          <p:spPr>
            <a:xfrm>
              <a:off x="3038621" y="2574388"/>
              <a:ext cx="2433711" cy="3305908"/>
            </a:xfrm>
            <a:prstGeom prst="roundRect">
              <a:avLst/>
            </a:prstGeom>
            <a:solidFill>
              <a:srgbClr val="D0D49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: زوايا مستديرة 8">
              <a:extLst>
                <a:ext uri="{FF2B5EF4-FFF2-40B4-BE49-F238E27FC236}">
                  <a16:creationId xmlns:a16="http://schemas.microsoft.com/office/drawing/2014/main" id="{641615D1-F05E-4524-983E-FF96F213C2C8}"/>
                </a:ext>
              </a:extLst>
            </p:cNvPr>
            <p:cNvSpPr/>
            <p:nvPr/>
          </p:nvSpPr>
          <p:spPr>
            <a:xfrm>
              <a:off x="422030" y="2574388"/>
              <a:ext cx="2433711" cy="3305908"/>
            </a:xfrm>
            <a:prstGeom prst="roundRect">
              <a:avLst/>
            </a:prstGeom>
            <a:solidFill>
              <a:srgbClr val="D0D49C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E6504F2-453C-4621-AC9B-68B7E9DA292E}"/>
                </a:ext>
              </a:extLst>
            </p:cNvPr>
            <p:cNvSpPr txBox="1"/>
            <p:nvPr/>
          </p:nvSpPr>
          <p:spPr>
            <a:xfrm>
              <a:off x="2785362" y="685316"/>
              <a:ext cx="2940227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3200" b="1" dirty="0">
                  <a:latin typeface="AbdoLine" panose="02000500030000020004" pitchFamily="50" charset="-78"/>
                  <a:cs typeface="AbdoLine" panose="02000500030000020004" pitchFamily="50" charset="-78"/>
                </a:rPr>
                <a:t>جدول التعلم  </a:t>
              </a:r>
              <a:r>
                <a:rPr lang="en-US" sz="3200" b="1" dirty="0">
                  <a:latin typeface="Adobe Fan Heiti Std B" panose="020B0700000000000000" pitchFamily="34" charset="-128"/>
                  <a:ea typeface="Adobe Fan Heiti Std B" panose="020B0700000000000000" pitchFamily="34" charset="-128"/>
                  <a:cs typeface="AbdoLine" panose="02000500030000020004" pitchFamily="50" charset="-78"/>
                </a:rPr>
                <a:t>KWL</a:t>
              </a:r>
              <a:endParaRPr lang="ar-SA" sz="3200" b="1" dirty="0">
                <a:latin typeface="Adobe Fan Heiti Std B" panose="020B0700000000000000" pitchFamily="34" charset="-128"/>
                <a:ea typeface="Adobe Fan Heiti Std B" panose="020B0700000000000000" pitchFamily="34" charset="-128"/>
                <a:cs typeface="AbdoLine" panose="02000500030000020004" pitchFamily="50" charset="-78"/>
              </a:endParaRPr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892970D8-F538-41DA-8838-0DDEF96A9121}"/>
                </a:ext>
              </a:extLst>
            </p:cNvPr>
            <p:cNvSpPr/>
            <p:nvPr/>
          </p:nvSpPr>
          <p:spPr>
            <a:xfrm>
              <a:off x="5669280" y="1716258"/>
              <a:ext cx="2433710" cy="675250"/>
            </a:xfrm>
            <a:prstGeom prst="rect">
              <a:avLst/>
            </a:prstGeom>
            <a:solidFill>
              <a:srgbClr val="37474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اعرف ؟</a:t>
              </a:r>
            </a:p>
          </p:txBody>
        </p: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2BF1F315-FD22-485B-AE3F-502EFA7DB77C}"/>
                </a:ext>
              </a:extLst>
            </p:cNvPr>
            <p:cNvSpPr/>
            <p:nvPr/>
          </p:nvSpPr>
          <p:spPr>
            <a:xfrm>
              <a:off x="3038622" y="1716258"/>
              <a:ext cx="2433710" cy="675250"/>
            </a:xfrm>
            <a:prstGeom prst="rect">
              <a:avLst/>
            </a:prstGeom>
            <a:solidFill>
              <a:srgbClr val="37474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اريد ان اعرف ؟</a:t>
              </a:r>
            </a:p>
          </p:txBody>
        </p:sp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B10BE76C-ADA9-414C-A5E0-D2E75400F3E9}"/>
                </a:ext>
              </a:extLst>
            </p:cNvPr>
            <p:cNvSpPr/>
            <p:nvPr/>
          </p:nvSpPr>
          <p:spPr>
            <a:xfrm>
              <a:off x="422031" y="1716258"/>
              <a:ext cx="2433710" cy="675250"/>
            </a:xfrm>
            <a:prstGeom prst="rect">
              <a:avLst/>
            </a:prstGeom>
            <a:solidFill>
              <a:srgbClr val="37474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ماذا تعلمت 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63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D6231807-1808-4377-92D6-707502E8E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21A401C-0A73-43C7-8F9C-52BB9B6228DF}"/>
              </a:ext>
            </a:extLst>
          </p:cNvPr>
          <p:cNvGrpSpPr/>
          <p:nvPr/>
        </p:nvGrpSpPr>
        <p:grpSpPr>
          <a:xfrm>
            <a:off x="5698663" y="5744787"/>
            <a:ext cx="1467729" cy="1467729"/>
            <a:chOff x="29852" y="4052667"/>
            <a:chExt cx="1467729" cy="1467729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6A6CD265-44BE-4D65-BDF1-93B292432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42E0A5AD-D121-4181-B8C6-D942B7A83697}"/>
                </a:ext>
              </a:extLst>
            </p:cNvPr>
            <p:cNvSpPr txBox="1"/>
            <p:nvPr/>
          </p:nvSpPr>
          <p:spPr>
            <a:xfrm>
              <a:off x="373130" y="4360855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sp>
        <p:nvSpPr>
          <p:cNvPr id="17" name="مستطيل: زوايا قطرية مستديرة 16">
            <a:extLst>
              <a:ext uri="{FF2B5EF4-FFF2-40B4-BE49-F238E27FC236}">
                <a16:creationId xmlns:a16="http://schemas.microsoft.com/office/drawing/2014/main" id="{C7101FC1-85FF-40CC-9386-FC70F1553B72}"/>
              </a:ext>
            </a:extLst>
          </p:cNvPr>
          <p:cNvSpPr/>
          <p:nvPr/>
        </p:nvSpPr>
        <p:spPr>
          <a:xfrm>
            <a:off x="3570391" y="2396156"/>
            <a:ext cx="4516977" cy="2065685"/>
          </a:xfrm>
          <a:prstGeom prst="round2DiagRect">
            <a:avLst/>
          </a:prstGeom>
          <a:solidFill>
            <a:srgbClr val="37474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أحل المسائل باستعمال خطة "إنشاء جدول"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1B9BF206-A4B8-4B0C-A692-DFE5774245FF}"/>
              </a:ext>
            </a:extLst>
          </p:cNvPr>
          <p:cNvGrpSpPr/>
          <p:nvPr/>
        </p:nvGrpSpPr>
        <p:grpSpPr>
          <a:xfrm>
            <a:off x="4506350" y="182346"/>
            <a:ext cx="5064370" cy="1536597"/>
            <a:chOff x="2996418" y="1600498"/>
            <a:chExt cx="4754880" cy="2938176"/>
          </a:xfrm>
        </p:grpSpPr>
        <p:sp>
          <p:nvSpPr>
            <p:cNvPr id="11" name="مخطط انسيابي: بيانات مخزّنة 10">
              <a:extLst>
                <a:ext uri="{FF2B5EF4-FFF2-40B4-BE49-F238E27FC236}">
                  <a16:creationId xmlns:a16="http://schemas.microsoft.com/office/drawing/2014/main" id="{94004D30-99BC-4EF7-85AD-2098F7F23356}"/>
                </a:ext>
              </a:extLst>
            </p:cNvPr>
            <p:cNvSpPr/>
            <p:nvPr/>
          </p:nvSpPr>
          <p:spPr>
            <a:xfrm>
              <a:off x="5176910" y="3427326"/>
              <a:ext cx="2363372" cy="1111348"/>
            </a:xfrm>
            <a:prstGeom prst="flowChartOnlineStorage">
              <a:avLst/>
            </a:prstGeom>
            <a:solidFill>
              <a:srgbClr val="BA6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 dirty="0"/>
            </a:p>
          </p:txBody>
        </p:sp>
        <p:sp>
          <p:nvSpPr>
            <p:cNvPr id="13" name="مخطط انسيابي: إدخال يدوي 12">
              <a:extLst>
                <a:ext uri="{FF2B5EF4-FFF2-40B4-BE49-F238E27FC236}">
                  <a16:creationId xmlns:a16="http://schemas.microsoft.com/office/drawing/2014/main" id="{6FE242D6-3286-41FC-8392-0DE55B29D7A0}"/>
                </a:ext>
              </a:extLst>
            </p:cNvPr>
            <p:cNvSpPr/>
            <p:nvPr/>
          </p:nvSpPr>
          <p:spPr>
            <a:xfrm flipH="1">
              <a:off x="3551890" y="1600498"/>
              <a:ext cx="2221599" cy="1111348"/>
            </a:xfrm>
            <a:prstGeom prst="flowChartManualInput">
              <a:avLst/>
            </a:prstGeom>
            <a:solidFill>
              <a:srgbClr val="BA6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 dirty="0"/>
            </a:p>
          </p:txBody>
        </p:sp>
        <p:sp>
          <p:nvSpPr>
            <p:cNvPr id="14" name="مخطط انسيابي: معالجة معرّفة مسبقاً 13">
              <a:extLst>
                <a:ext uri="{FF2B5EF4-FFF2-40B4-BE49-F238E27FC236}">
                  <a16:creationId xmlns:a16="http://schemas.microsoft.com/office/drawing/2014/main" id="{DDA123EF-5916-44E7-B7BF-33C90D646486}"/>
                </a:ext>
              </a:extLst>
            </p:cNvPr>
            <p:cNvSpPr/>
            <p:nvPr/>
          </p:nvSpPr>
          <p:spPr>
            <a:xfrm>
              <a:off x="2996418" y="2159392"/>
              <a:ext cx="4754880" cy="1602044"/>
            </a:xfrm>
            <a:prstGeom prst="flowChartPredefinedProcess">
              <a:avLst/>
            </a:prstGeom>
            <a:solidFill>
              <a:schemeClr val="bg1"/>
            </a:solidFill>
            <a:ln w="76200">
              <a:solidFill>
                <a:srgbClr val="BA6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3600" b="1" dirty="0">
                  <a:solidFill>
                    <a:schemeClr val="tx1"/>
                  </a:solidFill>
                  <a:latin typeface="29LT Bukra Bold" panose="000B0903020204020204" pitchFamily="34" charset="-78"/>
                  <a:cs typeface="29LT Bukra Bold" panose="000B0903020204020204" pitchFamily="34" charset="-78"/>
                </a:rPr>
                <a:t>فــكــرة الــدرس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479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2C7E205-903E-4985-9CF2-28991BDD3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0B068FD-AE48-4D52-9B6C-1AAF373B45E1}"/>
              </a:ext>
            </a:extLst>
          </p:cNvPr>
          <p:cNvGrpSpPr/>
          <p:nvPr/>
        </p:nvGrpSpPr>
        <p:grpSpPr>
          <a:xfrm>
            <a:off x="8236633" y="5713660"/>
            <a:ext cx="1467729" cy="1467729"/>
            <a:chOff x="29852" y="4052667"/>
            <a:chExt cx="1467729" cy="1467729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645D2B03-056B-48DA-8625-013DB449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6746DD8-3B08-413A-A01A-00D0B69126BC}"/>
                </a:ext>
              </a:extLst>
            </p:cNvPr>
            <p:cNvSpPr txBox="1"/>
            <p:nvPr/>
          </p:nvSpPr>
          <p:spPr>
            <a:xfrm>
              <a:off x="379251" y="4344144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sp>
        <p:nvSpPr>
          <p:cNvPr id="10" name="مستطيل مستدير الزوايا 11">
            <a:extLst>
              <a:ext uri="{FF2B5EF4-FFF2-40B4-BE49-F238E27FC236}">
                <a16:creationId xmlns:a16="http://schemas.microsoft.com/office/drawing/2014/main" id="{02F0D67B-DECA-457C-A7FE-A686D7866195}"/>
              </a:ext>
            </a:extLst>
          </p:cNvPr>
          <p:cNvSpPr/>
          <p:nvPr/>
        </p:nvSpPr>
        <p:spPr>
          <a:xfrm>
            <a:off x="4797082" y="1322242"/>
            <a:ext cx="6766561" cy="2812551"/>
          </a:xfrm>
          <a:prstGeom prst="roundRect">
            <a:avLst/>
          </a:prstGeom>
          <a:solidFill>
            <a:srgbClr val="37474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لولوه: أجريت مسحاً لمعرفة الوجبة المفضلة لدى زميلاتي من بين أربعة بدائل, مستعملة الرموز الاتية: (د) للدجاج, (ل) لحم الغنم, (س) للسمك, (خ) للخضار. وكانت النتائج كالاتي:</a:t>
            </a: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 خ, ل, د, س, د, د, ل, س, خ, ل, د, س, د, د, د, س, س, د, د, خ.</a:t>
            </a:r>
          </a:p>
        </p:txBody>
      </p:sp>
      <p:sp>
        <p:nvSpPr>
          <p:cNvPr id="19" name="وسيلة الشرح: خط منحني مزدوج 18">
            <a:extLst>
              <a:ext uri="{FF2B5EF4-FFF2-40B4-BE49-F238E27FC236}">
                <a16:creationId xmlns:a16="http://schemas.microsoft.com/office/drawing/2014/main" id="{F45CDC6B-A6CB-4F7C-BA4A-37755A6CE0BD}"/>
              </a:ext>
            </a:extLst>
          </p:cNvPr>
          <p:cNvSpPr/>
          <p:nvPr/>
        </p:nvSpPr>
        <p:spPr>
          <a:xfrm>
            <a:off x="1981200" y="133810"/>
            <a:ext cx="2815883" cy="576775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9245"/>
              <a:gd name="adj8" fmla="val 19012"/>
            </a:avLst>
          </a:prstGeom>
          <a:solidFill>
            <a:srgbClr val="D0D49C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إنشاء جدول</a:t>
            </a:r>
          </a:p>
        </p:txBody>
      </p:sp>
      <p:sp>
        <p:nvSpPr>
          <p:cNvPr id="16" name="مستطيل مستدير الزوايا 11">
            <a:extLst>
              <a:ext uri="{FF2B5EF4-FFF2-40B4-BE49-F238E27FC236}">
                <a16:creationId xmlns:a16="http://schemas.microsoft.com/office/drawing/2014/main" id="{2CF221E8-0AA2-43A9-9EF7-A63592EE48AD}"/>
              </a:ext>
            </a:extLst>
          </p:cNvPr>
          <p:cNvSpPr/>
          <p:nvPr/>
        </p:nvSpPr>
        <p:spPr>
          <a:xfrm>
            <a:off x="3580026" y="4285775"/>
            <a:ext cx="5767754" cy="1653626"/>
          </a:xfrm>
          <a:prstGeom prst="roundRect">
            <a:avLst/>
          </a:prstGeom>
          <a:solidFill>
            <a:srgbClr val="BA68C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مهمتك</a:t>
            </a:r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: إنشاء جدول لإيجاد عدد الطلبات اللاتي اخترن السمك زيادة على عدد اللاتي اخترن الخضار بوصفة وجبة مفضلة.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DD5FC4F-42C2-42C1-B25A-3D73BA64C3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23988" r="62384" b="48332"/>
          <a:stretch/>
        </p:blipFill>
        <p:spPr>
          <a:xfrm>
            <a:off x="740970" y="1538001"/>
            <a:ext cx="2616445" cy="3179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2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7565943" y="5756031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1444153" y="7338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7142"/>
              <a:gd name="adj4" fmla="val -25661"/>
              <a:gd name="adj5" fmla="val 80357"/>
              <a:gd name="adj6" fmla="val -25661"/>
              <a:gd name="adj7" fmla="val 195324"/>
              <a:gd name="adj8" fmla="val 17608"/>
            </a:avLst>
          </a:prstGeom>
          <a:solidFill>
            <a:srgbClr val="BA6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أفــهــم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9" name="مستطيل: زوايا علوية مستديرة 8">
            <a:extLst>
              <a:ext uri="{FF2B5EF4-FFF2-40B4-BE49-F238E27FC236}">
                <a16:creationId xmlns:a16="http://schemas.microsoft.com/office/drawing/2014/main" id="{63E07617-0EE8-4C2C-AF57-8C47CC135C30}"/>
              </a:ext>
            </a:extLst>
          </p:cNvPr>
          <p:cNvSpPr/>
          <p:nvPr/>
        </p:nvSpPr>
        <p:spPr>
          <a:xfrm>
            <a:off x="3046090" y="2032651"/>
            <a:ext cx="7350547" cy="2750364"/>
          </a:xfrm>
          <a:prstGeom prst="round2SameRect">
            <a:avLst/>
          </a:prstGeom>
          <a:solidFill>
            <a:srgbClr val="37474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تريد ان تعرف عدد الطلبات التي اخترن السمك, زيادة على عدد اللاتي اخترن الخضار.</a:t>
            </a:r>
          </a:p>
        </p:txBody>
      </p:sp>
    </p:spTree>
    <p:extLst>
      <p:ext uri="{BB962C8B-B14F-4D97-AF65-F5344CB8AC3E}">
        <p14:creationId xmlns:p14="http://schemas.microsoft.com/office/powerpoint/2010/main" val="141062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7551876" y="5756031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1444153" y="7338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7142"/>
              <a:gd name="adj4" fmla="val -25661"/>
              <a:gd name="adj5" fmla="val 80357"/>
              <a:gd name="adj6" fmla="val -25661"/>
              <a:gd name="adj7" fmla="val 195324"/>
              <a:gd name="adj8" fmla="val 17608"/>
            </a:avLst>
          </a:prstGeom>
          <a:solidFill>
            <a:srgbClr val="BA6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أخــطـط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9" name="مستطيل: زوايا علوية مستديرة 8">
            <a:extLst>
              <a:ext uri="{FF2B5EF4-FFF2-40B4-BE49-F238E27FC236}">
                <a16:creationId xmlns:a16="http://schemas.microsoft.com/office/drawing/2014/main" id="{63E07617-0EE8-4C2C-AF57-8C47CC135C30}"/>
              </a:ext>
            </a:extLst>
          </p:cNvPr>
          <p:cNvSpPr/>
          <p:nvPr/>
        </p:nvSpPr>
        <p:spPr>
          <a:xfrm>
            <a:off x="3046090" y="2032651"/>
            <a:ext cx="7350547" cy="2032912"/>
          </a:xfrm>
          <a:prstGeom prst="round2SameRect">
            <a:avLst/>
          </a:prstGeom>
          <a:solidFill>
            <a:srgbClr val="37474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كون جدولاً تكرارياً للبيانات.</a:t>
            </a:r>
          </a:p>
        </p:txBody>
      </p:sp>
    </p:spTree>
    <p:extLst>
      <p:ext uri="{BB962C8B-B14F-4D97-AF65-F5344CB8AC3E}">
        <p14:creationId xmlns:p14="http://schemas.microsoft.com/office/powerpoint/2010/main" val="213819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445A418C-493C-4EEE-A1CE-21EF6EAADBE7}"/>
              </a:ext>
            </a:extLst>
          </p:cNvPr>
          <p:cNvGrpSpPr/>
          <p:nvPr/>
        </p:nvGrpSpPr>
        <p:grpSpPr>
          <a:xfrm>
            <a:off x="7594077" y="5756031"/>
            <a:ext cx="1467729" cy="1467729"/>
            <a:chOff x="29852" y="4052667"/>
            <a:chExt cx="1467729" cy="1467729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C3DC7B42-D275-4AE2-97A5-23EF0848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750" b="97500" l="938" r="100000">
                          <a14:foregroundMark x1="66094" y1="67813" x2="55625" y2="67656"/>
                          <a14:foregroundMark x1="62813" y1="38594" x2="39844" y2="39688"/>
                          <a14:foregroundMark x1="25469" y1="31406" x2="50156" y2="58438"/>
                          <a14:foregroundMark x1="45781" y1="32969" x2="32813" y2="33750"/>
                          <a14:foregroundMark x1="23594" y1="40313" x2="33594" y2="50781"/>
                          <a14:foregroundMark x1="22969" y1="43750" x2="21094" y2="55781"/>
                          <a14:foregroundMark x1="70156" y1="33281" x2="78281" y2="61563"/>
                          <a14:foregroundMark x1="67656" y1="31875" x2="52500" y2="35000"/>
                          <a14:foregroundMark x1="67969" y1="44063" x2="49688" y2="50000"/>
                          <a14:foregroundMark x1="79688" y1="37188" x2="90000" y2="65938"/>
                          <a14:foregroundMark x1="85625" y1="66250" x2="23594" y2="62500"/>
                          <a14:foregroundMark x1="69844" y1="62813" x2="62813" y2="61563"/>
                          <a14:foregroundMark x1="18594" y1="37344" x2="8438" y2="645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2" y="4052667"/>
              <a:ext cx="1467729" cy="1467729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90E2DC07-92AC-48A9-825C-4BC1C3A7303B}"/>
                </a:ext>
              </a:extLst>
            </p:cNvPr>
            <p:cNvSpPr txBox="1"/>
            <p:nvPr/>
          </p:nvSpPr>
          <p:spPr>
            <a:xfrm>
              <a:off x="379250" y="4386348"/>
              <a:ext cx="761748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4000" b="1" dirty="0"/>
                <a:t>54</a:t>
              </a:r>
              <a:endParaRPr lang="ar-SA" b="1" dirty="0"/>
            </a:p>
          </p:txBody>
        </p:sp>
      </p:grpSp>
      <p:sp>
        <p:nvSpPr>
          <p:cNvPr id="15" name="وسيلة الشرح: خط منحني مزدوج مع حد وشريط تمييز 14">
            <a:extLst>
              <a:ext uri="{FF2B5EF4-FFF2-40B4-BE49-F238E27FC236}">
                <a16:creationId xmlns:a16="http://schemas.microsoft.com/office/drawing/2014/main" id="{13E122B3-5D7A-4BE9-96D6-DEDE7BC41E99}"/>
              </a:ext>
            </a:extLst>
          </p:cNvPr>
          <p:cNvSpPr/>
          <p:nvPr/>
        </p:nvSpPr>
        <p:spPr>
          <a:xfrm>
            <a:off x="1444153" y="73386"/>
            <a:ext cx="1955408" cy="576775"/>
          </a:xfrm>
          <a:prstGeom prst="accentBorderCallout3">
            <a:avLst>
              <a:gd name="adj1" fmla="val 25893"/>
              <a:gd name="adj2" fmla="val -3646"/>
              <a:gd name="adj3" fmla="val 27142"/>
              <a:gd name="adj4" fmla="val -25661"/>
              <a:gd name="adj5" fmla="val 80357"/>
              <a:gd name="adj6" fmla="val -25661"/>
              <a:gd name="adj7" fmla="val 195324"/>
              <a:gd name="adj8" fmla="val 17608"/>
            </a:avLst>
          </a:prstGeom>
          <a:solidFill>
            <a:srgbClr val="BA68C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29LT Bukra Bold" panose="000B0903020204020204" pitchFamily="34" charset="-78"/>
                <a:cs typeface="29LT Bukra Bold" panose="000B0903020204020204" pitchFamily="34" charset="-78"/>
              </a:rPr>
              <a:t>أحــــــــل</a:t>
            </a:r>
            <a:endParaRPr lang="ar-SA" sz="2400" b="1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29LT Bukra Bold" panose="000B0903020204020204" pitchFamily="34" charset="-78"/>
              <a:cs typeface="29LT Bukra Bold" panose="000B0903020204020204" pitchFamily="34" charset="-78"/>
            </a:endParaRPr>
          </a:p>
        </p:txBody>
      </p:sp>
      <p:sp>
        <p:nvSpPr>
          <p:cNvPr id="8" name="مستطيل مستدير الزوايا 11">
            <a:extLst>
              <a:ext uri="{FF2B5EF4-FFF2-40B4-BE49-F238E27FC236}">
                <a16:creationId xmlns:a16="http://schemas.microsoft.com/office/drawing/2014/main" id="{4791AA26-4330-4ADD-9599-51E1EF12163E}"/>
              </a:ext>
            </a:extLst>
          </p:cNvPr>
          <p:cNvSpPr/>
          <p:nvPr/>
        </p:nvSpPr>
        <p:spPr>
          <a:xfrm>
            <a:off x="5781823" y="1358391"/>
            <a:ext cx="6088998" cy="1644447"/>
          </a:xfrm>
          <a:prstGeom prst="roundRect">
            <a:avLst/>
          </a:prstGeom>
          <a:solidFill>
            <a:srgbClr val="2747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ارسم جدولاً من ثلاثة أعمدة.</a:t>
            </a:r>
          </a:p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واكتب أسماء الوجبات في العمود الاول, ثم اكمل الجدول بكتابة الإشارات والتكرارات المقابلة.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3131D9E-A15D-4065-8AE2-B630A9096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3" t="32817" r="48214" b="25448"/>
          <a:stretch/>
        </p:blipFill>
        <p:spPr>
          <a:xfrm>
            <a:off x="885881" y="1846000"/>
            <a:ext cx="3548744" cy="259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مستطيل مستدير الزوايا 11">
            <a:extLst>
              <a:ext uri="{FF2B5EF4-FFF2-40B4-BE49-F238E27FC236}">
                <a16:creationId xmlns:a16="http://schemas.microsoft.com/office/drawing/2014/main" id="{C9C0AF2A-75B9-48E9-A495-6163E32B9718}"/>
              </a:ext>
            </a:extLst>
          </p:cNvPr>
          <p:cNvSpPr/>
          <p:nvPr/>
        </p:nvSpPr>
        <p:spPr>
          <a:xfrm>
            <a:off x="4789562" y="3429000"/>
            <a:ext cx="5865223" cy="707886"/>
          </a:xfrm>
          <a:prstGeom prst="roundRect">
            <a:avLst/>
          </a:prstGeom>
          <a:solidFill>
            <a:srgbClr val="BA68C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اختار 5 طلاب السمك واختار 3 طلاب الخضار.</a:t>
            </a:r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27EC360A-BCEA-4D93-B021-69DCE4CBFAAD}"/>
              </a:ext>
            </a:extLst>
          </p:cNvPr>
          <p:cNvSpPr/>
          <p:nvPr/>
        </p:nvSpPr>
        <p:spPr>
          <a:xfrm>
            <a:off x="4789562" y="4511213"/>
            <a:ext cx="5609029" cy="1152337"/>
          </a:xfrm>
          <a:prstGeom prst="roundRect">
            <a:avLst/>
          </a:prstGeom>
          <a:solidFill>
            <a:srgbClr val="2747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Line" panose="02000500030000020004" pitchFamily="50" charset="-78"/>
                <a:cs typeface="AbdoLine" panose="02000500030000020004" pitchFamily="50" charset="-78"/>
              </a:rPr>
              <a:t>فيكون 5 – 3 = 2 ؛ أي ان طالبين اختارا السمك زيادة على الذين اختاروا الخضار.</a:t>
            </a:r>
          </a:p>
        </p:txBody>
      </p:sp>
    </p:spTree>
    <p:extLst>
      <p:ext uri="{BB962C8B-B14F-4D97-AF65-F5344CB8AC3E}">
        <p14:creationId xmlns:p14="http://schemas.microsoft.com/office/powerpoint/2010/main" val="219199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299</Words>
  <Application>Microsoft Office PowerPoint</Application>
  <PresentationFormat>شاشة عريضة</PresentationFormat>
  <Paragraphs>57</Paragraphs>
  <Slides>21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5" baseType="lpstr">
      <vt:lpstr>(A) Arslan Wessam B</vt:lpstr>
      <vt:lpstr>Arial</vt:lpstr>
      <vt:lpstr>_PDMS_Saleem_QuranFont</vt:lpstr>
      <vt:lpstr>Wingdings</vt:lpstr>
      <vt:lpstr>(A) Arslan Wessam A</vt:lpstr>
      <vt:lpstr>29LT Bukra Bold</vt:lpstr>
      <vt:lpstr>A-bad kh@t2</vt:lpstr>
      <vt:lpstr>Calibri</vt:lpstr>
      <vt:lpstr>beIN Black </vt:lpstr>
      <vt:lpstr>AbdoLine</vt:lpstr>
      <vt:lpstr>Arabic Typesetting</vt:lpstr>
      <vt:lpstr>Calibri Light</vt:lpstr>
      <vt:lpstr>Adobe Fan Heiti Std B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acer</cp:lastModifiedBy>
  <cp:revision>353</cp:revision>
  <dcterms:created xsi:type="dcterms:W3CDTF">2021-08-14T18:07:52Z</dcterms:created>
  <dcterms:modified xsi:type="dcterms:W3CDTF">2022-09-24T20:30:18Z</dcterms:modified>
</cp:coreProperties>
</file>