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notesMasterIdLst>
    <p:notesMasterId r:id="rId35"/>
  </p:notesMasterIdLst>
  <p:sldIdLst>
    <p:sldId id="256" r:id="rId2"/>
    <p:sldId id="482" r:id="rId3"/>
    <p:sldId id="643" r:id="rId4"/>
    <p:sldId id="718" r:id="rId5"/>
    <p:sldId id="259" r:id="rId6"/>
    <p:sldId id="263" r:id="rId7"/>
    <p:sldId id="817" r:id="rId8"/>
    <p:sldId id="904" r:id="rId9"/>
    <p:sldId id="905" r:id="rId10"/>
    <p:sldId id="906" r:id="rId11"/>
    <p:sldId id="676" r:id="rId12"/>
    <p:sldId id="907" r:id="rId13"/>
    <p:sldId id="908" r:id="rId14"/>
    <p:sldId id="821" r:id="rId15"/>
    <p:sldId id="911" r:id="rId16"/>
    <p:sldId id="823" r:id="rId17"/>
    <p:sldId id="912" r:id="rId18"/>
    <p:sldId id="866" r:id="rId19"/>
    <p:sldId id="910" r:id="rId20"/>
    <p:sldId id="909" r:id="rId21"/>
    <p:sldId id="851" r:id="rId22"/>
    <p:sldId id="913" r:id="rId23"/>
    <p:sldId id="306" r:id="rId24"/>
    <p:sldId id="778" r:id="rId25"/>
    <p:sldId id="914" r:id="rId26"/>
    <p:sldId id="832" r:id="rId27"/>
    <p:sldId id="915" r:id="rId28"/>
    <p:sldId id="916" r:id="rId29"/>
    <p:sldId id="836" r:id="rId30"/>
    <p:sldId id="917" r:id="rId31"/>
    <p:sldId id="641" r:id="rId32"/>
    <p:sldId id="673" r:id="rId33"/>
    <p:sldId id="642" r:id="rId34"/>
  </p:sldIdLst>
  <p:sldSz cx="12192000" cy="6858000"/>
  <p:notesSz cx="6858000" cy="9144000"/>
  <p:embeddedFontLst>
    <p:embeddedFont>
      <p:font typeface="(A) Arslan Wessam A" panose="03020402040406030203" pitchFamily="66" charset="-78"/>
      <p:regular r:id="rId36"/>
    </p:embeddedFont>
    <p:embeddedFont>
      <p:font typeface="(A) Arslan Wessam B" panose="03020402040406030203" pitchFamily="66" charset="-78"/>
      <p:regular r:id="rId37"/>
    </p:embeddedFont>
    <p:embeddedFont>
      <p:font typeface="_PDMS_Saleem_QuranFont" panose="02010000000000000000" pitchFamily="2" charset="-78"/>
      <p:regular r:id="rId38"/>
    </p:embeddedFont>
    <p:embeddedFont>
      <p:font typeface="29LT Bukra Bold" panose="000B0903020204020204" pitchFamily="34" charset="-78"/>
      <p:bold r:id="rId39"/>
    </p:embeddedFont>
    <p:embeddedFont>
      <p:font typeface="A-bad kh@t2" panose="00000700000000000000" pitchFamily="2" charset="-78"/>
      <p:bold r:id="rId40"/>
    </p:embeddedFont>
    <p:embeddedFont>
      <p:font typeface="AbdoLine" panose="02000500030000020004" pitchFamily="50" charset="-78"/>
      <p:regular r:id="rId41"/>
    </p:embeddedFont>
    <p:embeddedFont>
      <p:font typeface="Adobe Fan Heiti Std B" panose="020B0700000000000000" pitchFamily="34" charset="-128"/>
      <p:bold r:id="rId42"/>
    </p:embeddedFont>
    <p:embeddedFont>
      <p:font typeface="Arabic Typesetting" panose="03020402040406030203" pitchFamily="66" charset="-78"/>
      <p:regular r:id="rId43"/>
    </p:embeddedFont>
    <p:embeddedFont>
      <p:font typeface="beIN Black " panose="02000000000000000000" pitchFamily="2" charset="-78"/>
      <p:regular r:id="rId44"/>
    </p:embeddedFont>
    <p:embeddedFont>
      <p:font typeface="Calibri" panose="020F0502020204030204" pitchFamily="34" charset="0"/>
      <p:regular r:id="rId45"/>
      <p:bold r:id="rId46"/>
    </p:embeddedFont>
    <p:embeddedFont>
      <p:font typeface="Calibri Light" panose="020F0302020204030204" pitchFamily="34" charset="0"/>
      <p:regular r:id="rId47"/>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E6B"/>
    <a:srgbClr val="C33084"/>
    <a:srgbClr val="F3BCD0"/>
    <a:srgbClr val="DA3980"/>
    <a:srgbClr val="E57995"/>
    <a:srgbClr val="C94666"/>
    <a:srgbClr val="7C7E52"/>
    <a:srgbClr val="FFC282"/>
    <a:srgbClr val="BFC19F"/>
    <a:srgbClr val="9D9F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نمط ذو نسُق 1 - تميي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456" autoAdjust="0"/>
    <p:restoredTop sz="94301" autoAdjust="0"/>
  </p:normalViewPr>
  <p:slideViewPr>
    <p:cSldViewPr snapToGrid="0">
      <p:cViewPr varScale="1">
        <p:scale>
          <a:sx n="68" d="100"/>
          <a:sy n="68" d="100"/>
        </p:scale>
        <p:origin x="552"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3DB2C6F-EF62-4CCB-A9F3-815B234EDD13}" type="datetimeFigureOut">
              <a:rPr lang="ar-SA" smtClean="0"/>
              <a:t>28/02/44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3778736-C747-4996-A119-CDACF74027E5}" type="slidenum">
              <a:rPr lang="ar-SA" smtClean="0"/>
              <a:t>‹#›</a:t>
            </a:fld>
            <a:endParaRPr lang="ar-SA"/>
          </a:p>
        </p:txBody>
      </p:sp>
    </p:spTree>
    <p:extLst>
      <p:ext uri="{BB962C8B-B14F-4D97-AF65-F5344CB8AC3E}">
        <p14:creationId xmlns:p14="http://schemas.microsoft.com/office/powerpoint/2010/main" val="426240861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3778736-C747-4996-A119-CDACF74027E5}" type="slidenum">
              <a:rPr lang="ar-SA" smtClean="0"/>
              <a:t>11</a:t>
            </a:fld>
            <a:endParaRPr lang="ar-SA"/>
          </a:p>
        </p:txBody>
      </p:sp>
    </p:spTree>
    <p:extLst>
      <p:ext uri="{BB962C8B-B14F-4D97-AF65-F5344CB8AC3E}">
        <p14:creationId xmlns:p14="http://schemas.microsoft.com/office/powerpoint/2010/main" val="151129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3778736-C747-4996-A119-CDACF74027E5}" type="slidenum">
              <a:rPr lang="ar-SA" smtClean="0"/>
              <a:t>12</a:t>
            </a:fld>
            <a:endParaRPr lang="ar-SA"/>
          </a:p>
        </p:txBody>
      </p:sp>
    </p:spTree>
    <p:extLst>
      <p:ext uri="{BB962C8B-B14F-4D97-AF65-F5344CB8AC3E}">
        <p14:creationId xmlns:p14="http://schemas.microsoft.com/office/powerpoint/2010/main" val="46833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3778736-C747-4996-A119-CDACF74027E5}" type="slidenum">
              <a:rPr lang="ar-SA" smtClean="0"/>
              <a:t>13</a:t>
            </a:fld>
            <a:endParaRPr lang="ar-SA"/>
          </a:p>
        </p:txBody>
      </p:sp>
    </p:spTree>
    <p:extLst>
      <p:ext uri="{BB962C8B-B14F-4D97-AF65-F5344CB8AC3E}">
        <p14:creationId xmlns:p14="http://schemas.microsoft.com/office/powerpoint/2010/main" val="405539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3778736-C747-4996-A119-CDACF74027E5}" type="slidenum">
              <a:rPr lang="ar-SA" smtClean="0"/>
              <a:t>17</a:t>
            </a:fld>
            <a:endParaRPr lang="ar-SA"/>
          </a:p>
        </p:txBody>
      </p:sp>
    </p:spTree>
    <p:extLst>
      <p:ext uri="{BB962C8B-B14F-4D97-AF65-F5344CB8AC3E}">
        <p14:creationId xmlns:p14="http://schemas.microsoft.com/office/powerpoint/2010/main" val="63012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3778736-C747-4996-A119-CDACF74027E5}" type="slidenum">
              <a:rPr lang="ar-SA" smtClean="0"/>
              <a:t>18</a:t>
            </a:fld>
            <a:endParaRPr lang="ar-SA"/>
          </a:p>
        </p:txBody>
      </p:sp>
    </p:spTree>
    <p:extLst>
      <p:ext uri="{BB962C8B-B14F-4D97-AF65-F5344CB8AC3E}">
        <p14:creationId xmlns:p14="http://schemas.microsoft.com/office/powerpoint/2010/main" val="119137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10E1DA-C8B3-42FE-BBAF-880AFBB857DD}"/>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46942A8-FC95-4087-8010-12CF09C1A0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F38DD7A-0D73-49DA-AA15-5D5E0099D45C}"/>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5" name="عنصر نائب للتذييل 4">
            <a:extLst>
              <a:ext uri="{FF2B5EF4-FFF2-40B4-BE49-F238E27FC236}">
                <a16:creationId xmlns:a16="http://schemas.microsoft.com/office/drawing/2014/main" id="{DF0DD462-1C57-4D9F-824C-75C4315CF50B}"/>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326BACF8-148D-4238-AD0D-78530DBB3910}"/>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1291233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894E6B8-B226-4247-A68B-12C6153B2EB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BC102ED-3DD1-420C-B89C-553991E11BBC}"/>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E232169-B242-4390-846C-DA08EDDA0FDF}"/>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5" name="عنصر نائب للتذييل 4">
            <a:extLst>
              <a:ext uri="{FF2B5EF4-FFF2-40B4-BE49-F238E27FC236}">
                <a16:creationId xmlns:a16="http://schemas.microsoft.com/office/drawing/2014/main" id="{C9A2CB23-4131-4F27-A463-0BB0FEC3B28B}"/>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340C009A-EA10-4136-BE74-D298F913EECA}"/>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399390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7B2415B-4419-4580-88E2-C9D9886163CD}"/>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72E6496-57A1-4644-B95A-8BCCB42D0B0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D9CFE80-273C-4AE9-B54A-FC70DF70F9CF}"/>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5" name="عنصر نائب للتذييل 4">
            <a:extLst>
              <a:ext uri="{FF2B5EF4-FFF2-40B4-BE49-F238E27FC236}">
                <a16:creationId xmlns:a16="http://schemas.microsoft.com/office/drawing/2014/main" id="{9F4CF812-9103-404C-972A-5C63FFE611F3}"/>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ABF12406-1F08-46C0-B896-32A0FC0E5EDF}"/>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11851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2BD0C2-D643-40AD-9FAA-D895F1FCA8FB}"/>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403A753-2F3D-485A-ADA5-9B79FFA6961D}"/>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004E1FB-9A4D-43BC-A9EB-F6C7FA174A2E}"/>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5" name="عنصر نائب للتذييل 4">
            <a:extLst>
              <a:ext uri="{FF2B5EF4-FFF2-40B4-BE49-F238E27FC236}">
                <a16:creationId xmlns:a16="http://schemas.microsoft.com/office/drawing/2014/main" id="{C6A2BC8D-6AC3-4710-8EA8-FAFEDA6E7ACA}"/>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660FE12A-C07F-4BA3-85A3-BA2FE36C75B4}"/>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168119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893EF2-7994-49CC-8BF6-8669DB63418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D0EA996-52B9-44A4-A55D-EFEBA07EA1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A01FE97-9A3F-4FEA-90C0-43A9719C8D93}"/>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5" name="عنصر نائب للتذييل 4">
            <a:extLst>
              <a:ext uri="{FF2B5EF4-FFF2-40B4-BE49-F238E27FC236}">
                <a16:creationId xmlns:a16="http://schemas.microsoft.com/office/drawing/2014/main" id="{BFEADB65-87D8-4CA2-B01B-184882E2BB3B}"/>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669CDE4D-1CE0-4D9A-B671-F376102CDBCF}"/>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24231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5C948E4-457C-4A71-BA42-2C16A80B016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05EA72A-6A2C-44CE-97E0-D28498841C22}"/>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F50126F8-F46F-4B05-A6DD-F8263F564DCA}"/>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12C06754-AD13-42E0-ACDD-401491E145DD}"/>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6" name="عنصر نائب للتذييل 5">
            <a:extLst>
              <a:ext uri="{FF2B5EF4-FFF2-40B4-BE49-F238E27FC236}">
                <a16:creationId xmlns:a16="http://schemas.microsoft.com/office/drawing/2014/main" id="{E72A4402-FCC9-4632-B84D-D07482EB4978}"/>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207DFEBB-033B-4356-A4F5-D62527537CE8}"/>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154978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68B6681-E617-446D-AD04-00496B349209}"/>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DB2F077-9A69-4AA7-BB7B-7366980C4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CC538B68-0711-477D-A159-6EA01E83F4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155AF53F-E4BE-4878-A856-9C8108DB0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CC11B93C-25D7-4A2B-8563-E5D9E7E9A47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87D023CC-500E-4323-98CD-8ED3DB36A671}"/>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8" name="عنصر نائب للتذييل 7">
            <a:extLst>
              <a:ext uri="{FF2B5EF4-FFF2-40B4-BE49-F238E27FC236}">
                <a16:creationId xmlns:a16="http://schemas.microsoft.com/office/drawing/2014/main" id="{DE7D3477-9593-439C-A7E4-257010099811}"/>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CB142D8E-37B6-41D8-A713-32564B6F99FA}"/>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264230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0CE54CF-93FA-468B-9CC9-C5F400F673F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6DA66C9-EE80-46C5-A207-0C00D163B6F5}"/>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4" name="عنصر نائب للتذييل 3">
            <a:extLst>
              <a:ext uri="{FF2B5EF4-FFF2-40B4-BE49-F238E27FC236}">
                <a16:creationId xmlns:a16="http://schemas.microsoft.com/office/drawing/2014/main" id="{C1C87665-81FB-4F56-A2A4-17F42E5A2D6D}"/>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BFBAA75F-20E3-4F2C-9C62-D70372CFE094}"/>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288539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252E1CB7-D9F5-4B58-B171-0578914838C1}"/>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3" name="عنصر نائب للتذييل 2">
            <a:extLst>
              <a:ext uri="{FF2B5EF4-FFF2-40B4-BE49-F238E27FC236}">
                <a16:creationId xmlns:a16="http://schemas.microsoft.com/office/drawing/2014/main" id="{357766BC-6D9C-4CB2-9081-7D0E454B2F5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7C265EC3-EE35-4141-B48A-FCCEC86AC85B}"/>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15456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D623A06-9506-4B5D-9B1E-379ABF576E8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7A231D6-36A9-4802-A669-BA8622C3DE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BDE2C72D-0A62-458B-883F-5D2118C05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59B25D3-98D5-44BC-AD85-EA1AE8168374}"/>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6" name="عنصر نائب للتذييل 5">
            <a:extLst>
              <a:ext uri="{FF2B5EF4-FFF2-40B4-BE49-F238E27FC236}">
                <a16:creationId xmlns:a16="http://schemas.microsoft.com/office/drawing/2014/main" id="{D955FE38-7F70-4700-B038-E43F105A1AB1}"/>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E67DF1F9-32F9-4710-842E-3E03C3FF41DD}"/>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89927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E86265C-429B-4251-B43A-CD3B19AE6E9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1A355103-902C-495E-AE08-63BA1C58A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00CD9F59-DB77-4199-989B-3CAEFD19A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9DBF572-A121-44EF-8D08-009BD7AF3BA0}"/>
              </a:ext>
            </a:extLst>
          </p:cNvPr>
          <p:cNvSpPr>
            <a:spLocks noGrp="1"/>
          </p:cNvSpPr>
          <p:nvPr>
            <p:ph type="dt" sz="half" idx="10"/>
          </p:nvPr>
        </p:nvSpPr>
        <p:spPr/>
        <p:txBody>
          <a:bodyPr/>
          <a:lstStyle/>
          <a:p>
            <a:fld id="{4731EB2D-DEB4-48BE-B7C1-41B337111390}" type="datetimeFigureOut">
              <a:rPr lang="ar-SA" smtClean="0"/>
              <a:t>28/02/44</a:t>
            </a:fld>
            <a:endParaRPr lang="ar-SA" dirty="0"/>
          </a:p>
        </p:txBody>
      </p:sp>
      <p:sp>
        <p:nvSpPr>
          <p:cNvPr id="6" name="عنصر نائب للتذييل 5">
            <a:extLst>
              <a:ext uri="{FF2B5EF4-FFF2-40B4-BE49-F238E27FC236}">
                <a16:creationId xmlns:a16="http://schemas.microsoft.com/office/drawing/2014/main" id="{B5797F8A-A1F2-4E94-A64C-0B58A4261113}"/>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1147715A-0CB4-490E-954E-5A8D51BEFD7E}"/>
              </a:ext>
            </a:extLst>
          </p:cNvPr>
          <p:cNvSpPr>
            <a:spLocks noGrp="1"/>
          </p:cNvSpPr>
          <p:nvPr>
            <p:ph type="sldNum" sz="quarter" idx="12"/>
          </p:nvPr>
        </p:nvSpPr>
        <p:spPr/>
        <p:txBody>
          <a:bodyPr/>
          <a:lstStyle/>
          <a:p>
            <a:fld id="{2065B395-FABA-4708-85D0-B51B6292B7E3}" type="slidenum">
              <a:rPr lang="ar-SA" smtClean="0"/>
              <a:t>‹#›</a:t>
            </a:fld>
            <a:endParaRPr lang="ar-SA" dirty="0"/>
          </a:p>
        </p:txBody>
      </p:sp>
    </p:spTree>
    <p:extLst>
      <p:ext uri="{BB962C8B-B14F-4D97-AF65-F5344CB8AC3E}">
        <p14:creationId xmlns:p14="http://schemas.microsoft.com/office/powerpoint/2010/main" val="203753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1333D71-8773-47D0-9D9C-237FFD71DB8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50A5BCF-359C-4469-9AD6-2CAA3911F54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2E8D08-61F4-4B09-9941-A2655996225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731EB2D-DEB4-48BE-B7C1-41B337111390}" type="datetimeFigureOut">
              <a:rPr lang="ar-SA" smtClean="0"/>
              <a:t>28/02/44</a:t>
            </a:fld>
            <a:endParaRPr lang="ar-SA" dirty="0"/>
          </a:p>
        </p:txBody>
      </p:sp>
      <p:sp>
        <p:nvSpPr>
          <p:cNvPr id="5" name="عنصر نائب للتذييل 4">
            <a:extLst>
              <a:ext uri="{FF2B5EF4-FFF2-40B4-BE49-F238E27FC236}">
                <a16:creationId xmlns:a16="http://schemas.microsoft.com/office/drawing/2014/main" id="{E1588E88-8432-4660-BF08-A241DA179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F4BF4C26-D412-4F80-BCD4-5F0ADBF1244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065B395-FABA-4708-85D0-B51B6292B7E3}" type="slidenum">
              <a:rPr lang="ar-SA" smtClean="0"/>
              <a:t>‹#›</a:t>
            </a:fld>
            <a:endParaRPr lang="ar-SA" dirty="0"/>
          </a:p>
        </p:txBody>
      </p:sp>
    </p:spTree>
    <p:extLst>
      <p:ext uri="{BB962C8B-B14F-4D97-AF65-F5344CB8AC3E}">
        <p14:creationId xmlns:p14="http://schemas.microsoft.com/office/powerpoint/2010/main" val="231428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hulul.online/worksheet/1648/"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488E4F5-A714-42E1-BD86-BEBF777E2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4" name="مربع نص 13">
            <a:extLst>
              <a:ext uri="{FF2B5EF4-FFF2-40B4-BE49-F238E27FC236}">
                <a16:creationId xmlns:a16="http://schemas.microsoft.com/office/drawing/2014/main" id="{3D63D6E0-1A67-4116-A64D-A932733A1F50}"/>
              </a:ext>
            </a:extLst>
          </p:cNvPr>
          <p:cNvSpPr txBox="1"/>
          <p:nvPr/>
        </p:nvSpPr>
        <p:spPr>
          <a:xfrm>
            <a:off x="5268299" y="5448688"/>
            <a:ext cx="1936749" cy="646331"/>
          </a:xfrm>
          <a:prstGeom prst="rect">
            <a:avLst/>
          </a:prstGeom>
          <a:noFill/>
        </p:spPr>
        <p:txBody>
          <a:bodyPr wrap="none" rtlCol="1">
            <a:spAutoFit/>
          </a:bodyPr>
          <a:lstStyle/>
          <a:p>
            <a:r>
              <a:rPr lang="ar-SA" sz="3600" b="1" dirty="0">
                <a:latin typeface="_PDMS_Saleem_QuranFont" panose="02010000000000000000" pitchFamily="2" charset="-78"/>
                <a:cs typeface="_PDMS_Saleem_QuranFont" panose="02010000000000000000" pitchFamily="2" charset="-78"/>
              </a:rPr>
              <a:t>أ / عبير الغامدي</a:t>
            </a:r>
          </a:p>
        </p:txBody>
      </p:sp>
      <p:sp>
        <p:nvSpPr>
          <p:cNvPr id="15" name="مستطيل: زوايا مستديرة 14">
            <a:extLst>
              <a:ext uri="{FF2B5EF4-FFF2-40B4-BE49-F238E27FC236}">
                <a16:creationId xmlns:a16="http://schemas.microsoft.com/office/drawing/2014/main" id="{82D0D645-4928-463C-94BC-412CFE6D8093}"/>
              </a:ext>
            </a:extLst>
          </p:cNvPr>
          <p:cNvSpPr/>
          <p:nvPr/>
        </p:nvSpPr>
        <p:spPr>
          <a:xfrm>
            <a:off x="3648219" y="3238402"/>
            <a:ext cx="5233181" cy="1945648"/>
          </a:xfrm>
          <a:prstGeom prst="roundRect">
            <a:avLst>
              <a:gd name="adj" fmla="val 31851"/>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effectLst>
                  <a:glow rad="101600">
                    <a:schemeClr val="tx1">
                      <a:alpha val="60000"/>
                    </a:schemeClr>
                  </a:glow>
                </a:effectLst>
                <a:latin typeface="(A) Arslan Wessam B" panose="03020402040406030203" pitchFamily="66" charset="-78"/>
                <a:cs typeface="AZ Topaz" pitchFamily="2" charset="-78"/>
              </a:rPr>
              <a:t>الإحصاء والتمثيلات البيانية</a:t>
            </a:r>
          </a:p>
        </p:txBody>
      </p:sp>
      <p:sp>
        <p:nvSpPr>
          <p:cNvPr id="16" name="مستطيل: زاوية مطوية 15">
            <a:extLst>
              <a:ext uri="{FF2B5EF4-FFF2-40B4-BE49-F238E27FC236}">
                <a16:creationId xmlns:a16="http://schemas.microsoft.com/office/drawing/2014/main" id="{0C070581-72C5-471E-AE9E-9905F13C656F}"/>
              </a:ext>
            </a:extLst>
          </p:cNvPr>
          <p:cNvSpPr/>
          <p:nvPr/>
        </p:nvSpPr>
        <p:spPr>
          <a:xfrm>
            <a:off x="4112453" y="1732875"/>
            <a:ext cx="4248443" cy="1125415"/>
          </a:xfrm>
          <a:prstGeom prst="foldedCorner">
            <a:avLst/>
          </a:prstGeom>
          <a:solidFill>
            <a:srgbClr val="C9466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effectLst>
                  <a:glow rad="101600">
                    <a:schemeClr val="tx1">
                      <a:alpha val="60000"/>
                    </a:schemeClr>
                  </a:glow>
                </a:effectLst>
                <a:latin typeface="29LT Bukra Bold" panose="000B0903020204020204" pitchFamily="34" charset="-78"/>
                <a:cs typeface="29LT Bukra Bold" panose="000B0903020204020204" pitchFamily="34" charset="-78"/>
              </a:rPr>
              <a:t>الــفــصــل الـثـانــي</a:t>
            </a:r>
          </a:p>
        </p:txBody>
      </p:sp>
    </p:spTree>
    <p:extLst>
      <p:ext uri="{BB962C8B-B14F-4D97-AF65-F5344CB8AC3E}">
        <p14:creationId xmlns:p14="http://schemas.microsoft.com/office/powerpoint/2010/main" val="1846511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07FE725B-423D-4232-9BE6-BDA464F43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7" name="وسيلة الشرح: خط منحني مزدوج 16">
            <a:extLst>
              <a:ext uri="{FF2B5EF4-FFF2-40B4-BE49-F238E27FC236}">
                <a16:creationId xmlns:a16="http://schemas.microsoft.com/office/drawing/2014/main" id="{C59136B1-639C-42B5-9C94-2EDC25AA3236}"/>
              </a:ext>
            </a:extLst>
          </p:cNvPr>
          <p:cNvSpPr/>
          <p:nvPr/>
        </p:nvSpPr>
        <p:spPr>
          <a:xfrm>
            <a:off x="4628068" y="132503"/>
            <a:ext cx="1772529" cy="576775"/>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أستعد</a:t>
            </a:r>
          </a:p>
        </p:txBody>
      </p:sp>
      <p:grpSp>
        <p:nvGrpSpPr>
          <p:cNvPr id="12" name="مجموعة 11">
            <a:extLst>
              <a:ext uri="{FF2B5EF4-FFF2-40B4-BE49-F238E27FC236}">
                <a16:creationId xmlns:a16="http://schemas.microsoft.com/office/drawing/2014/main" id="{C0B068FD-AE48-4D52-9B6C-1AAF373B45E1}"/>
              </a:ext>
            </a:extLst>
          </p:cNvPr>
          <p:cNvGrpSpPr/>
          <p:nvPr/>
        </p:nvGrpSpPr>
        <p:grpSpPr>
          <a:xfrm>
            <a:off x="5120641" y="5703314"/>
            <a:ext cx="1467729" cy="1467729"/>
            <a:chOff x="29852" y="4052667"/>
            <a:chExt cx="1467729" cy="1467729"/>
          </a:xfrm>
        </p:grpSpPr>
        <p:pic>
          <p:nvPicPr>
            <p:cNvPr id="13" name="صورة 12">
              <a:extLst>
                <a:ext uri="{FF2B5EF4-FFF2-40B4-BE49-F238E27FC236}">
                  <a16:creationId xmlns:a16="http://schemas.microsoft.com/office/drawing/2014/main" id="{645D2B03-056B-48DA-8625-013DB449AF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4" name="مربع نص 13">
              <a:extLst>
                <a:ext uri="{FF2B5EF4-FFF2-40B4-BE49-F238E27FC236}">
                  <a16:creationId xmlns:a16="http://schemas.microsoft.com/office/drawing/2014/main" id="{66746DD8-3B08-413A-A01A-00D0B69126BC}"/>
                </a:ext>
              </a:extLst>
            </p:cNvPr>
            <p:cNvSpPr txBox="1"/>
            <p:nvPr/>
          </p:nvSpPr>
          <p:spPr>
            <a:xfrm>
              <a:off x="337047" y="4344144"/>
              <a:ext cx="761748" cy="707886"/>
            </a:xfrm>
            <a:prstGeom prst="rect">
              <a:avLst/>
            </a:prstGeom>
            <a:noFill/>
          </p:spPr>
          <p:txBody>
            <a:bodyPr wrap="none" rtlCol="1">
              <a:spAutoFit/>
            </a:bodyPr>
            <a:lstStyle/>
            <a:p>
              <a:pPr algn="ctr"/>
              <a:r>
                <a:rPr lang="ar-SA" sz="4000" b="1" dirty="0"/>
                <a:t>56</a:t>
              </a:r>
              <a:endParaRPr lang="ar-SA" b="1" dirty="0"/>
            </a:p>
          </p:txBody>
        </p:sp>
      </p:grpSp>
      <p:sp>
        <p:nvSpPr>
          <p:cNvPr id="9" name="مستطيل: زوايا علوية مستديرة 8">
            <a:extLst>
              <a:ext uri="{FF2B5EF4-FFF2-40B4-BE49-F238E27FC236}">
                <a16:creationId xmlns:a16="http://schemas.microsoft.com/office/drawing/2014/main" id="{AF6D6AAD-1C6B-4798-B8DB-C026AB5D50A1}"/>
              </a:ext>
            </a:extLst>
          </p:cNvPr>
          <p:cNvSpPr/>
          <p:nvPr/>
        </p:nvSpPr>
        <p:spPr>
          <a:xfrm>
            <a:off x="4461803" y="1632753"/>
            <a:ext cx="7274698" cy="1467729"/>
          </a:xfrm>
          <a:prstGeom prst="round2SameRect">
            <a:avLst>
              <a:gd name="adj1" fmla="val 16667"/>
              <a:gd name="adj2" fmla="val 43982"/>
            </a:avLst>
          </a:prstGeom>
          <a:solidFill>
            <a:srgbClr val="084E6B"/>
          </a:solidFill>
          <a:ln w="76200">
            <a:solidFill>
              <a:srgbClr val="084E6B"/>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4 – ما عيوب تنظيم البيانات في جدول ؟</a:t>
            </a:r>
          </a:p>
        </p:txBody>
      </p:sp>
      <p:sp>
        <p:nvSpPr>
          <p:cNvPr id="15" name="مستطيل: زوايا علوية مستديرة 14">
            <a:extLst>
              <a:ext uri="{FF2B5EF4-FFF2-40B4-BE49-F238E27FC236}">
                <a16:creationId xmlns:a16="http://schemas.microsoft.com/office/drawing/2014/main" id="{9CD49207-E90B-4BB3-8ABA-5750B91FEA57}"/>
              </a:ext>
            </a:extLst>
          </p:cNvPr>
          <p:cNvSpPr/>
          <p:nvPr/>
        </p:nvSpPr>
        <p:spPr>
          <a:xfrm>
            <a:off x="4854360" y="3729916"/>
            <a:ext cx="6489583" cy="1598966"/>
          </a:xfrm>
          <a:prstGeom prst="round2SameRect">
            <a:avLst>
              <a:gd name="adj1" fmla="val 16667"/>
              <a:gd name="adj2" fmla="val 43982"/>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لا يعتبر الجدول تمثيلاً بصرياً " مرئياً " كما في التمثيلات البيانية</a:t>
            </a:r>
          </a:p>
        </p:txBody>
      </p:sp>
      <p:pic>
        <p:nvPicPr>
          <p:cNvPr id="18" name="صورة 17">
            <a:extLst>
              <a:ext uri="{FF2B5EF4-FFF2-40B4-BE49-F238E27FC236}">
                <a16:creationId xmlns:a16="http://schemas.microsoft.com/office/drawing/2014/main" id="{E8193A3B-19AC-460C-B30F-B032F09192E0}"/>
              </a:ext>
            </a:extLst>
          </p:cNvPr>
          <p:cNvPicPr>
            <a:picLocks noChangeAspect="1"/>
          </p:cNvPicPr>
          <p:nvPr/>
        </p:nvPicPr>
        <p:blipFill rotWithShape="1">
          <a:blip r:embed="rId5"/>
          <a:srcRect l="3000" t="33633" r="67461" b="26758"/>
          <a:stretch/>
        </p:blipFill>
        <p:spPr>
          <a:xfrm>
            <a:off x="309500" y="1148023"/>
            <a:ext cx="3645222" cy="2748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91136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1EACF6D-C0A1-40B5-9D95-31991128B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C1367610-43ED-4691-9CB1-A8769955900A}"/>
              </a:ext>
            </a:extLst>
          </p:cNvPr>
          <p:cNvGrpSpPr/>
          <p:nvPr/>
        </p:nvGrpSpPr>
        <p:grpSpPr>
          <a:xfrm>
            <a:off x="4628271" y="5777465"/>
            <a:ext cx="1467729" cy="1467729"/>
            <a:chOff x="29852" y="4052667"/>
            <a:chExt cx="1467729" cy="1467729"/>
          </a:xfrm>
        </p:grpSpPr>
        <p:pic>
          <p:nvPicPr>
            <p:cNvPr id="11" name="صورة 10">
              <a:extLst>
                <a:ext uri="{FF2B5EF4-FFF2-40B4-BE49-F238E27FC236}">
                  <a16:creationId xmlns:a16="http://schemas.microsoft.com/office/drawing/2014/main" id="{2955959E-8235-4172-B9B9-75B702A109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CBDF5A3E-89E2-41CA-AE7E-A534C56AAD0D}"/>
                </a:ext>
              </a:extLst>
            </p:cNvPr>
            <p:cNvSpPr txBox="1"/>
            <p:nvPr/>
          </p:nvSpPr>
          <p:spPr>
            <a:xfrm>
              <a:off x="393316" y="4358212"/>
              <a:ext cx="761748" cy="707886"/>
            </a:xfrm>
            <a:prstGeom prst="rect">
              <a:avLst/>
            </a:prstGeom>
            <a:noFill/>
          </p:spPr>
          <p:txBody>
            <a:bodyPr wrap="none" rtlCol="1">
              <a:spAutoFit/>
            </a:bodyPr>
            <a:lstStyle/>
            <a:p>
              <a:pPr algn="ctr"/>
              <a:r>
                <a:rPr lang="ar-SA" sz="4000" b="1" dirty="0"/>
                <a:t>56</a:t>
              </a:r>
              <a:endParaRPr lang="ar-SA" b="1" dirty="0"/>
            </a:p>
          </p:txBody>
        </p:sp>
      </p:grpSp>
      <p:sp>
        <p:nvSpPr>
          <p:cNvPr id="8" name="مستطيل: زوايا قطرية مستديرة 7">
            <a:extLst>
              <a:ext uri="{FF2B5EF4-FFF2-40B4-BE49-F238E27FC236}">
                <a16:creationId xmlns:a16="http://schemas.microsoft.com/office/drawing/2014/main" id="{7E698E37-D2B6-4511-BF56-409A5085701B}"/>
              </a:ext>
            </a:extLst>
          </p:cNvPr>
          <p:cNvSpPr/>
          <p:nvPr/>
        </p:nvSpPr>
        <p:spPr>
          <a:xfrm>
            <a:off x="7828397" y="1159257"/>
            <a:ext cx="4018254" cy="4539484"/>
          </a:xfrm>
          <a:prstGeom prst="round2DiagRect">
            <a:avLst/>
          </a:prstGeom>
          <a:solidFill>
            <a:srgbClr val="084E6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FF00"/>
                </a:solidFill>
                <a:effectLst>
                  <a:glow rad="101600">
                    <a:schemeClr val="tx1">
                      <a:alpha val="60000"/>
                    </a:schemeClr>
                  </a:glow>
                </a:effectLst>
                <a:latin typeface="AbdoLine" panose="02000500030000020004" pitchFamily="50" charset="-78"/>
                <a:cs typeface="AbdoLine" panose="02000500030000020004" pitchFamily="50" charset="-78"/>
              </a:rPr>
              <a:t>البيانات</a:t>
            </a:r>
            <a:r>
              <a:rPr lang="ar-SA" sz="2800" b="1" dirty="0">
                <a:effectLst>
                  <a:glow rad="101600">
                    <a:schemeClr val="tx1">
                      <a:alpha val="60000"/>
                    </a:schemeClr>
                  </a:glow>
                </a:effectLst>
                <a:latin typeface="AbdoLine" panose="02000500030000020004" pitchFamily="50" charset="-78"/>
                <a:cs typeface="AbdoLine" panose="02000500030000020004" pitchFamily="50" charset="-78"/>
              </a:rPr>
              <a:t> هي معلومات تكون عددية في الغالب. وغالباً ما تكون معروضة في جدول. </a:t>
            </a:r>
            <a:r>
              <a:rPr lang="ar-SA" sz="2800" b="1" dirty="0">
                <a:solidFill>
                  <a:srgbClr val="FFFF00"/>
                </a:solidFill>
                <a:effectLst>
                  <a:glow rad="101600">
                    <a:schemeClr val="tx1">
                      <a:alpha val="60000"/>
                    </a:schemeClr>
                  </a:glow>
                </a:effectLst>
                <a:latin typeface="AbdoLine" panose="02000500030000020004" pitchFamily="50" charset="-78"/>
                <a:cs typeface="AbdoLine" panose="02000500030000020004" pitchFamily="50" charset="-78"/>
              </a:rPr>
              <a:t>والتمثيل البياني </a:t>
            </a:r>
            <a:r>
              <a:rPr lang="ar-SA" sz="2800" b="1" dirty="0">
                <a:effectLst>
                  <a:glow rad="101600">
                    <a:schemeClr val="tx1">
                      <a:alpha val="60000"/>
                    </a:schemeClr>
                  </a:glow>
                </a:effectLst>
                <a:latin typeface="AbdoLine" panose="02000500030000020004" pitchFamily="50" charset="-78"/>
                <a:cs typeface="AbdoLine" panose="02000500030000020004" pitchFamily="50" charset="-78"/>
              </a:rPr>
              <a:t>هو الطريقة الأنسب لعرض البيانات بصرياً. يستعمل </a:t>
            </a:r>
            <a:r>
              <a:rPr lang="ar-SA" sz="2800" b="1" dirty="0">
                <a:solidFill>
                  <a:srgbClr val="FFFF00"/>
                </a:solidFill>
                <a:effectLst>
                  <a:glow rad="101600">
                    <a:schemeClr val="tx1">
                      <a:alpha val="60000"/>
                    </a:schemeClr>
                  </a:glow>
                </a:effectLst>
                <a:latin typeface="AbdoLine" panose="02000500030000020004" pitchFamily="50" charset="-78"/>
                <a:cs typeface="AbdoLine" panose="02000500030000020004" pitchFamily="50" charset="-78"/>
              </a:rPr>
              <a:t>التمثيل بالأعمدة </a:t>
            </a:r>
            <a:r>
              <a:rPr lang="ar-SA" sz="2800" b="1" dirty="0">
                <a:effectLst>
                  <a:glow rad="101600">
                    <a:schemeClr val="tx1">
                      <a:alpha val="60000"/>
                    </a:schemeClr>
                  </a:glow>
                </a:effectLst>
                <a:latin typeface="AbdoLine" panose="02000500030000020004" pitchFamily="50" charset="-78"/>
                <a:cs typeface="AbdoLine" panose="02000500030000020004" pitchFamily="50" charset="-78"/>
              </a:rPr>
              <a:t>للمقارنة بين البيانات وتصنيفها.</a:t>
            </a:r>
          </a:p>
        </p:txBody>
      </p:sp>
      <p:sp>
        <p:nvSpPr>
          <p:cNvPr id="20" name="وسيلة الشرح: خط منحني مزدوج مع حد وشريط تمييز 19">
            <a:extLst>
              <a:ext uri="{FF2B5EF4-FFF2-40B4-BE49-F238E27FC236}">
                <a16:creationId xmlns:a16="http://schemas.microsoft.com/office/drawing/2014/main" id="{ED41C8A8-C7B0-4FEE-AB15-3BED9806068E}"/>
              </a:ext>
            </a:extLst>
          </p:cNvPr>
          <p:cNvSpPr/>
          <p:nvPr/>
        </p:nvSpPr>
        <p:spPr>
          <a:xfrm>
            <a:off x="5716590" y="124550"/>
            <a:ext cx="1955408" cy="576775"/>
          </a:xfrm>
          <a:prstGeom prst="accentBorderCallout3">
            <a:avLst>
              <a:gd name="adj1" fmla="val 25893"/>
              <a:gd name="adj2" fmla="val -3646"/>
              <a:gd name="adj3" fmla="val 20536"/>
              <a:gd name="adj4" fmla="val -29558"/>
              <a:gd name="adj5" fmla="val 80357"/>
              <a:gd name="adj6" fmla="val -29558"/>
              <a:gd name="adj7" fmla="val 161177"/>
              <a:gd name="adj8" fmla="val -3255"/>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أتـــعـــلــــم</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pic>
        <p:nvPicPr>
          <p:cNvPr id="13" name="صورة 12">
            <a:extLst>
              <a:ext uri="{FF2B5EF4-FFF2-40B4-BE49-F238E27FC236}">
                <a16:creationId xmlns:a16="http://schemas.microsoft.com/office/drawing/2014/main" id="{DCD9304C-49FF-4576-AB53-111DAC720B51}"/>
              </a:ext>
            </a:extLst>
          </p:cNvPr>
          <p:cNvPicPr>
            <a:picLocks noChangeAspect="1"/>
          </p:cNvPicPr>
          <p:nvPr/>
        </p:nvPicPr>
        <p:blipFill rotWithShape="1">
          <a:blip r:embed="rId6"/>
          <a:srcRect l="7093" t="32626" r="36000" b="16301"/>
          <a:stretch/>
        </p:blipFill>
        <p:spPr>
          <a:xfrm>
            <a:off x="188950" y="1664620"/>
            <a:ext cx="7294098" cy="36804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412061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ppt_x</p:attrName>
                                        </p:attrNameLst>
                                      </p:cBhvr>
                                      <p:tavLst>
                                        <p:tav tm="0">
                                          <p:val>
                                            <p:strVal val="#ppt_x+#ppt_w*1.125000"/>
                                          </p:val>
                                        </p:tav>
                                        <p:tav tm="100000">
                                          <p:val>
                                            <p:strVal val="#ppt_x"/>
                                          </p:val>
                                        </p:tav>
                                      </p:tavLst>
                                    </p:anim>
                                    <p:animEffect transition="in" filter="wipe(left)">
                                      <p:cBhvr>
                                        <p:cTn id="8" dur="125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1EACF6D-C0A1-40B5-9D95-31991128B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C1367610-43ED-4691-9CB1-A8769955900A}"/>
              </a:ext>
            </a:extLst>
          </p:cNvPr>
          <p:cNvGrpSpPr/>
          <p:nvPr/>
        </p:nvGrpSpPr>
        <p:grpSpPr>
          <a:xfrm>
            <a:off x="4628271" y="5777465"/>
            <a:ext cx="1467729" cy="1467729"/>
            <a:chOff x="29852" y="4052667"/>
            <a:chExt cx="1467729" cy="1467729"/>
          </a:xfrm>
        </p:grpSpPr>
        <p:pic>
          <p:nvPicPr>
            <p:cNvPr id="11" name="صورة 10">
              <a:extLst>
                <a:ext uri="{FF2B5EF4-FFF2-40B4-BE49-F238E27FC236}">
                  <a16:creationId xmlns:a16="http://schemas.microsoft.com/office/drawing/2014/main" id="{2955959E-8235-4172-B9B9-75B702A109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CBDF5A3E-89E2-41CA-AE7E-A534C56AAD0D}"/>
                </a:ext>
              </a:extLst>
            </p:cNvPr>
            <p:cNvSpPr txBox="1"/>
            <p:nvPr/>
          </p:nvSpPr>
          <p:spPr>
            <a:xfrm>
              <a:off x="393316" y="4358212"/>
              <a:ext cx="761748" cy="707886"/>
            </a:xfrm>
            <a:prstGeom prst="rect">
              <a:avLst/>
            </a:prstGeom>
            <a:noFill/>
          </p:spPr>
          <p:txBody>
            <a:bodyPr wrap="none" rtlCol="1">
              <a:spAutoFit/>
            </a:bodyPr>
            <a:lstStyle/>
            <a:p>
              <a:pPr algn="ctr"/>
              <a:r>
                <a:rPr lang="ar-SA" sz="4000" b="1" dirty="0"/>
                <a:t>56</a:t>
              </a:r>
              <a:endParaRPr lang="ar-SA" b="1" dirty="0"/>
            </a:p>
          </p:txBody>
        </p:sp>
      </p:grpSp>
      <p:sp>
        <p:nvSpPr>
          <p:cNvPr id="8" name="مستطيل: زوايا قطرية مستديرة 7">
            <a:extLst>
              <a:ext uri="{FF2B5EF4-FFF2-40B4-BE49-F238E27FC236}">
                <a16:creationId xmlns:a16="http://schemas.microsoft.com/office/drawing/2014/main" id="{7E698E37-D2B6-4511-BF56-409A5085701B}"/>
              </a:ext>
            </a:extLst>
          </p:cNvPr>
          <p:cNvSpPr/>
          <p:nvPr/>
        </p:nvSpPr>
        <p:spPr>
          <a:xfrm>
            <a:off x="2602523" y="1908363"/>
            <a:ext cx="7737230" cy="2710684"/>
          </a:xfrm>
          <a:prstGeom prst="round2DiagRect">
            <a:avLst/>
          </a:prstGeom>
          <a:solidFill>
            <a:srgbClr val="084E6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يمثل ارتفاع كل عمود تكرار كل نوع من البيانات. </a:t>
            </a:r>
            <a:r>
              <a:rPr lang="ar-SA" sz="2800" b="1" dirty="0">
                <a:solidFill>
                  <a:srgbClr val="FFFF00"/>
                </a:solidFill>
                <a:effectLst>
                  <a:glow rad="101600">
                    <a:schemeClr val="tx1">
                      <a:alpha val="60000"/>
                    </a:schemeClr>
                  </a:glow>
                </a:effectLst>
                <a:latin typeface="AbdoLine" panose="02000500030000020004" pitchFamily="50" charset="-78"/>
                <a:cs typeface="AbdoLine" panose="02000500030000020004" pitchFamily="50" charset="-78"/>
              </a:rPr>
              <a:t>والتكرار</a:t>
            </a:r>
            <a:r>
              <a:rPr lang="ar-SA" sz="2800" b="1" dirty="0">
                <a:effectLst>
                  <a:glow rad="101600">
                    <a:schemeClr val="tx1">
                      <a:alpha val="60000"/>
                    </a:schemeClr>
                  </a:glow>
                </a:effectLst>
                <a:latin typeface="AbdoLine" panose="02000500030000020004" pitchFamily="50" charset="-78"/>
                <a:cs typeface="AbdoLine" panose="02000500030000020004" pitchFamily="50" charset="-78"/>
              </a:rPr>
              <a:t> هو عدد مرات حدوث او ظهور النوع الواحد؛ ومثال ذلك التكرار المقابل للبريد الإلكتروني هو 10</a:t>
            </a:r>
          </a:p>
        </p:txBody>
      </p:sp>
      <p:sp>
        <p:nvSpPr>
          <p:cNvPr id="20" name="وسيلة الشرح: خط منحني مزدوج مع حد وشريط تمييز 19">
            <a:extLst>
              <a:ext uri="{FF2B5EF4-FFF2-40B4-BE49-F238E27FC236}">
                <a16:creationId xmlns:a16="http://schemas.microsoft.com/office/drawing/2014/main" id="{ED41C8A8-C7B0-4FEE-AB15-3BED9806068E}"/>
              </a:ext>
            </a:extLst>
          </p:cNvPr>
          <p:cNvSpPr/>
          <p:nvPr/>
        </p:nvSpPr>
        <p:spPr>
          <a:xfrm>
            <a:off x="5716590" y="124550"/>
            <a:ext cx="1955408" cy="576775"/>
          </a:xfrm>
          <a:prstGeom prst="accentBorderCallout3">
            <a:avLst>
              <a:gd name="adj1" fmla="val 25893"/>
              <a:gd name="adj2" fmla="val -3646"/>
              <a:gd name="adj3" fmla="val 20536"/>
              <a:gd name="adj4" fmla="val -29558"/>
              <a:gd name="adj5" fmla="val 80357"/>
              <a:gd name="adj6" fmla="val -29558"/>
              <a:gd name="adj7" fmla="val 161177"/>
              <a:gd name="adj8" fmla="val -3255"/>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أتـــعـــلــــم</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spTree>
    <p:extLst>
      <p:ext uri="{BB962C8B-B14F-4D97-AF65-F5344CB8AC3E}">
        <p14:creationId xmlns:p14="http://schemas.microsoft.com/office/powerpoint/2010/main" val="3185043035"/>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ppt_x</p:attrName>
                                        </p:attrNameLst>
                                      </p:cBhvr>
                                      <p:tavLst>
                                        <p:tav tm="0">
                                          <p:val>
                                            <p:strVal val="#ppt_x+#ppt_w*1.125000"/>
                                          </p:val>
                                        </p:tav>
                                        <p:tav tm="100000">
                                          <p:val>
                                            <p:strVal val="#ppt_x"/>
                                          </p:val>
                                        </p:tav>
                                      </p:tavLst>
                                    </p:anim>
                                    <p:animEffect transition="in" filter="wipe(left)">
                                      <p:cBhvr>
                                        <p:cTn id="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1EACF6D-C0A1-40B5-9D95-31991128B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C1367610-43ED-4691-9CB1-A8769955900A}"/>
              </a:ext>
            </a:extLst>
          </p:cNvPr>
          <p:cNvGrpSpPr/>
          <p:nvPr/>
        </p:nvGrpSpPr>
        <p:grpSpPr>
          <a:xfrm>
            <a:off x="4628271" y="5777465"/>
            <a:ext cx="1467729" cy="1467729"/>
            <a:chOff x="29852" y="4052667"/>
            <a:chExt cx="1467729" cy="1467729"/>
          </a:xfrm>
        </p:grpSpPr>
        <p:pic>
          <p:nvPicPr>
            <p:cNvPr id="11" name="صورة 10">
              <a:extLst>
                <a:ext uri="{FF2B5EF4-FFF2-40B4-BE49-F238E27FC236}">
                  <a16:creationId xmlns:a16="http://schemas.microsoft.com/office/drawing/2014/main" id="{2955959E-8235-4172-B9B9-75B702A109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CBDF5A3E-89E2-41CA-AE7E-A534C56AAD0D}"/>
                </a:ext>
              </a:extLst>
            </p:cNvPr>
            <p:cNvSpPr txBox="1"/>
            <p:nvPr/>
          </p:nvSpPr>
          <p:spPr>
            <a:xfrm>
              <a:off x="393316" y="4358212"/>
              <a:ext cx="761748" cy="707886"/>
            </a:xfrm>
            <a:prstGeom prst="rect">
              <a:avLst/>
            </a:prstGeom>
            <a:noFill/>
          </p:spPr>
          <p:txBody>
            <a:bodyPr wrap="none" rtlCol="1">
              <a:spAutoFit/>
            </a:bodyPr>
            <a:lstStyle/>
            <a:p>
              <a:pPr algn="ctr"/>
              <a:r>
                <a:rPr lang="ar-SA" sz="4000" b="1" dirty="0"/>
                <a:t>57</a:t>
              </a:r>
              <a:endParaRPr lang="ar-SA" b="1" dirty="0"/>
            </a:p>
          </p:txBody>
        </p:sp>
      </p:grpSp>
      <p:sp>
        <p:nvSpPr>
          <p:cNvPr id="8" name="مستطيل: زوايا قطرية مستديرة 7">
            <a:extLst>
              <a:ext uri="{FF2B5EF4-FFF2-40B4-BE49-F238E27FC236}">
                <a16:creationId xmlns:a16="http://schemas.microsoft.com/office/drawing/2014/main" id="{7E698E37-D2B6-4511-BF56-409A5085701B}"/>
              </a:ext>
            </a:extLst>
          </p:cNvPr>
          <p:cNvSpPr/>
          <p:nvPr/>
        </p:nvSpPr>
        <p:spPr>
          <a:xfrm>
            <a:off x="2602523" y="1908363"/>
            <a:ext cx="7737230" cy="3240412"/>
          </a:xfrm>
          <a:prstGeom prst="round2Diag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إرشادات للدراسة :</a:t>
            </a:r>
          </a:p>
          <a:p>
            <a:pPr algn="ctr"/>
            <a:endParaRPr lang="ar-SA" sz="2800" b="1" dirty="0">
              <a:effectLst>
                <a:glow rad="101600">
                  <a:schemeClr val="tx1">
                    <a:alpha val="60000"/>
                  </a:schemeClr>
                </a:glow>
              </a:effectLst>
              <a:latin typeface="AbdoLine" panose="02000500030000020004" pitchFamily="50" charset="-78"/>
              <a:cs typeface="AbdoLine" panose="02000500030000020004" pitchFamily="50" charset="-78"/>
            </a:endParaRPr>
          </a:p>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يسمى التمثيل الموضح في المثال تمثيل أعمدة رأسية, ويمكن ان يكون التمثيل بالأعمدة الأفقية ايضاً, حيث تكتب الأصناف (الأنواع) على المحور الرأسي. ويمثل طول كل عمود في التمثيل الأفقي, تكرار الصنف او النوع.</a:t>
            </a:r>
          </a:p>
        </p:txBody>
      </p:sp>
      <p:sp>
        <p:nvSpPr>
          <p:cNvPr id="20" name="وسيلة الشرح: خط منحني مزدوج مع حد وشريط تمييز 19">
            <a:extLst>
              <a:ext uri="{FF2B5EF4-FFF2-40B4-BE49-F238E27FC236}">
                <a16:creationId xmlns:a16="http://schemas.microsoft.com/office/drawing/2014/main" id="{ED41C8A8-C7B0-4FEE-AB15-3BED9806068E}"/>
              </a:ext>
            </a:extLst>
          </p:cNvPr>
          <p:cNvSpPr/>
          <p:nvPr/>
        </p:nvSpPr>
        <p:spPr>
          <a:xfrm>
            <a:off x="5716590" y="124550"/>
            <a:ext cx="1955408" cy="576775"/>
          </a:xfrm>
          <a:prstGeom prst="accentBorderCallout3">
            <a:avLst>
              <a:gd name="adj1" fmla="val 25893"/>
              <a:gd name="adj2" fmla="val -3646"/>
              <a:gd name="adj3" fmla="val 20536"/>
              <a:gd name="adj4" fmla="val -29558"/>
              <a:gd name="adj5" fmla="val 80357"/>
              <a:gd name="adj6" fmla="val -29558"/>
              <a:gd name="adj7" fmla="val 161177"/>
              <a:gd name="adj8" fmla="val -3255"/>
            </a:avLst>
          </a:prstGeom>
          <a:solidFill>
            <a:srgbClr val="084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أتـــعـــلــــم</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spTree>
    <p:extLst>
      <p:ext uri="{BB962C8B-B14F-4D97-AF65-F5344CB8AC3E}">
        <p14:creationId xmlns:p14="http://schemas.microsoft.com/office/powerpoint/2010/main" val="4172663"/>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ppt_x</p:attrName>
                                        </p:attrNameLst>
                                      </p:cBhvr>
                                      <p:tavLst>
                                        <p:tav tm="0">
                                          <p:val>
                                            <p:strVal val="#ppt_x+#ppt_w*1.125000"/>
                                          </p:val>
                                        </p:tav>
                                        <p:tav tm="100000">
                                          <p:val>
                                            <p:strVal val="#ppt_x"/>
                                          </p:val>
                                        </p:tav>
                                      </p:tavLst>
                                    </p:anim>
                                    <p:animEffect transition="in" filter="wipe(left)">
                                      <p:cBhvr>
                                        <p:cTn id="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1B41374-1396-4A85-B9E8-28113FA687D5}"/>
              </a:ext>
            </a:extLst>
          </p:cNvPr>
          <p:cNvSpPr/>
          <p:nvPr/>
        </p:nvSpPr>
        <p:spPr>
          <a:xfrm>
            <a:off x="9378" y="3379727"/>
            <a:ext cx="1378634" cy="16551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C00000"/>
                </a:solidFill>
                <a:effectLst>
                  <a:glow rad="101600">
                    <a:schemeClr val="bg1">
                      <a:alpha val="60000"/>
                    </a:schemeClr>
                  </a:glow>
                </a:effectLst>
                <a:latin typeface="AbdoLine" panose="02000500030000020004" pitchFamily="50" charset="-78"/>
                <a:cs typeface="AbdoLine" panose="02000500030000020004" pitchFamily="50" charset="-78"/>
              </a:rPr>
              <a:t>تحليل البيانات الممثلة بالأعمدة</a:t>
            </a:r>
          </a:p>
        </p:txBody>
      </p:sp>
      <p:grpSp>
        <p:nvGrpSpPr>
          <p:cNvPr id="17" name="مجموعة 16">
            <a:extLst>
              <a:ext uri="{FF2B5EF4-FFF2-40B4-BE49-F238E27FC236}">
                <a16:creationId xmlns:a16="http://schemas.microsoft.com/office/drawing/2014/main" id="{445A418C-493C-4EEE-A1CE-21EF6EAADBE7}"/>
              </a:ext>
            </a:extLst>
          </p:cNvPr>
          <p:cNvGrpSpPr/>
          <p:nvPr/>
        </p:nvGrpSpPr>
        <p:grpSpPr>
          <a:xfrm>
            <a:off x="8772980" y="5792385"/>
            <a:ext cx="1467729" cy="1467729"/>
            <a:chOff x="29852" y="4052667"/>
            <a:chExt cx="1467729" cy="1467729"/>
          </a:xfrm>
        </p:grpSpPr>
        <p:pic>
          <p:nvPicPr>
            <p:cNvPr id="18" name="صورة 17">
              <a:extLst>
                <a:ext uri="{FF2B5EF4-FFF2-40B4-BE49-F238E27FC236}">
                  <a16:creationId xmlns:a16="http://schemas.microsoft.com/office/drawing/2014/main" id="{C3DC7B42-D275-4AE2-97A5-23EF08489F7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9" name="مربع نص 18">
              <a:extLst>
                <a:ext uri="{FF2B5EF4-FFF2-40B4-BE49-F238E27FC236}">
                  <a16:creationId xmlns:a16="http://schemas.microsoft.com/office/drawing/2014/main" id="{90E2DC07-92AC-48A9-825C-4BC1C3A7303B}"/>
                </a:ext>
              </a:extLst>
            </p:cNvPr>
            <p:cNvSpPr txBox="1"/>
            <p:nvPr/>
          </p:nvSpPr>
          <p:spPr>
            <a:xfrm>
              <a:off x="379250" y="4386348"/>
              <a:ext cx="761748" cy="707886"/>
            </a:xfrm>
            <a:prstGeom prst="rect">
              <a:avLst/>
            </a:prstGeom>
            <a:noFill/>
          </p:spPr>
          <p:txBody>
            <a:bodyPr wrap="none" rtlCol="1">
              <a:spAutoFit/>
            </a:bodyPr>
            <a:lstStyle/>
            <a:p>
              <a:pPr algn="ctr"/>
              <a:r>
                <a:rPr lang="ar-SA" sz="4000" b="1" dirty="0"/>
                <a:t>57</a:t>
              </a:r>
              <a:endParaRPr lang="ar-SA" b="1" dirty="0"/>
            </a:p>
          </p:txBody>
        </p:sp>
      </p:grpSp>
      <p:sp>
        <p:nvSpPr>
          <p:cNvPr id="38" name="مربع نص 37">
            <a:extLst>
              <a:ext uri="{FF2B5EF4-FFF2-40B4-BE49-F238E27FC236}">
                <a16:creationId xmlns:a16="http://schemas.microsoft.com/office/drawing/2014/main" id="{283CC6AD-C5B4-431D-B3FD-55FFA9934E2D}"/>
              </a:ext>
            </a:extLst>
          </p:cNvPr>
          <p:cNvSpPr txBox="1"/>
          <p:nvPr/>
        </p:nvSpPr>
        <p:spPr>
          <a:xfrm>
            <a:off x="3225889" y="0"/>
            <a:ext cx="7231695" cy="1384995"/>
          </a:xfrm>
          <a:prstGeom prst="rect">
            <a:avLst/>
          </a:prstGeom>
          <a:noFill/>
        </p:spPr>
        <p:txBody>
          <a:bodyPr wrap="square" rtlCol="1">
            <a:spAutoFit/>
          </a:bodyPr>
          <a:lstStyle/>
          <a:p>
            <a:pPr algn="ctr"/>
            <a:r>
              <a:rPr lang="ar-SA" sz="2800" b="1" dirty="0">
                <a:solidFill>
                  <a:srgbClr val="002060"/>
                </a:solidFill>
                <a:effectLst>
                  <a:glow rad="101600">
                    <a:schemeClr val="bg1">
                      <a:alpha val="60000"/>
                    </a:schemeClr>
                  </a:glow>
                </a:effectLst>
                <a:latin typeface="AbdoLine" panose="02000500030000020004" pitchFamily="50" charset="-78"/>
                <a:cs typeface="AbdoLine" panose="02000500030000020004" pitchFamily="50" charset="-78"/>
              </a:rPr>
              <a:t>1 – محميات: الجدول المجاور يوضح بعض المحميات البرية في المملكة العربية السعودية ومساحة كل منها. مثل بيانات الجدول بالأعمدة. </a:t>
            </a:r>
          </a:p>
        </p:txBody>
      </p:sp>
      <p:sp>
        <p:nvSpPr>
          <p:cNvPr id="15" name="وسيلة الشرح: خط منحني مزدوج مع حد وشريط تمييز 14">
            <a:extLst>
              <a:ext uri="{FF2B5EF4-FFF2-40B4-BE49-F238E27FC236}">
                <a16:creationId xmlns:a16="http://schemas.microsoft.com/office/drawing/2014/main" id="{13E122B3-5D7A-4BE9-96D6-DEDE7BC41E99}"/>
              </a:ext>
            </a:extLst>
          </p:cNvPr>
          <p:cNvSpPr/>
          <p:nvPr/>
        </p:nvSpPr>
        <p:spPr>
          <a:xfrm>
            <a:off x="1172208" y="56272"/>
            <a:ext cx="1955408" cy="576775"/>
          </a:xfrm>
          <a:prstGeom prst="accentBorderCallout3">
            <a:avLst>
              <a:gd name="adj1" fmla="val 25893"/>
              <a:gd name="adj2" fmla="val -3646"/>
              <a:gd name="adj3" fmla="val 20536"/>
              <a:gd name="adj4" fmla="val -29558"/>
              <a:gd name="adj5" fmla="val 80357"/>
              <a:gd name="adj6" fmla="val -29558"/>
              <a:gd name="adj7" fmla="val 195324"/>
              <a:gd name="adj8" fmla="val 17608"/>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مــثــال</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sp>
        <p:nvSpPr>
          <p:cNvPr id="21" name="مستطيل: زوايا علوية مستديرة 20">
            <a:extLst>
              <a:ext uri="{FF2B5EF4-FFF2-40B4-BE49-F238E27FC236}">
                <a16:creationId xmlns:a16="http://schemas.microsoft.com/office/drawing/2014/main" id="{994262D8-B34A-497B-B614-8239D89E3A03}"/>
              </a:ext>
            </a:extLst>
          </p:cNvPr>
          <p:cNvSpPr/>
          <p:nvPr/>
        </p:nvSpPr>
        <p:spPr>
          <a:xfrm>
            <a:off x="10546871" y="1525241"/>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الخطوة 1:</a:t>
            </a:r>
          </a:p>
        </p:txBody>
      </p:sp>
      <p:pic>
        <p:nvPicPr>
          <p:cNvPr id="22" name="صورة 21">
            <a:extLst>
              <a:ext uri="{FF2B5EF4-FFF2-40B4-BE49-F238E27FC236}">
                <a16:creationId xmlns:a16="http://schemas.microsoft.com/office/drawing/2014/main" id="{A998FDF4-AFD6-4875-B1F0-ABE7CDE2FA40}"/>
              </a:ext>
            </a:extLst>
          </p:cNvPr>
          <p:cNvPicPr>
            <a:picLocks noChangeAspect="1"/>
          </p:cNvPicPr>
          <p:nvPr/>
        </p:nvPicPr>
        <p:blipFill rotWithShape="1">
          <a:blip r:embed="rId4"/>
          <a:srcRect l="6596" t="26279" r="70673" b="37771"/>
          <a:stretch/>
        </p:blipFill>
        <p:spPr>
          <a:xfrm>
            <a:off x="1777321" y="1525241"/>
            <a:ext cx="4379742" cy="3894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مستطيل: زوايا علوية مستديرة 22">
            <a:extLst>
              <a:ext uri="{FF2B5EF4-FFF2-40B4-BE49-F238E27FC236}">
                <a16:creationId xmlns:a16="http://schemas.microsoft.com/office/drawing/2014/main" id="{884905CA-FFB5-46C8-A782-60388C3EBD07}"/>
              </a:ext>
            </a:extLst>
          </p:cNvPr>
          <p:cNvSpPr/>
          <p:nvPr/>
        </p:nvSpPr>
        <p:spPr>
          <a:xfrm>
            <a:off x="6311403" y="1373776"/>
            <a:ext cx="4103276" cy="2757899"/>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حدد التدريج والفترة. تشمل البيانات على اعداد م 2,2 إلى 20,5 لذلك فمن المنطقي استعمال التدريج من صفر إلى 21, وان يكون طول الفترة 3.</a:t>
            </a:r>
          </a:p>
        </p:txBody>
      </p:sp>
      <p:sp>
        <p:nvSpPr>
          <p:cNvPr id="24" name="مستطيل: زوايا علوية مستديرة 23">
            <a:extLst>
              <a:ext uri="{FF2B5EF4-FFF2-40B4-BE49-F238E27FC236}">
                <a16:creationId xmlns:a16="http://schemas.microsoft.com/office/drawing/2014/main" id="{86A8C919-A44B-41B2-AB9E-A37C90A42A1C}"/>
              </a:ext>
            </a:extLst>
          </p:cNvPr>
          <p:cNvSpPr/>
          <p:nvPr/>
        </p:nvSpPr>
        <p:spPr>
          <a:xfrm>
            <a:off x="10546871" y="4914449"/>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الخطوة 2:</a:t>
            </a:r>
          </a:p>
        </p:txBody>
      </p:sp>
      <p:sp>
        <p:nvSpPr>
          <p:cNvPr id="25" name="مستطيل: زوايا علوية مستديرة 24">
            <a:extLst>
              <a:ext uri="{FF2B5EF4-FFF2-40B4-BE49-F238E27FC236}">
                <a16:creationId xmlns:a16="http://schemas.microsoft.com/office/drawing/2014/main" id="{83E6CC75-2670-49EB-A1B3-A4BF9E45F1B9}"/>
              </a:ext>
            </a:extLst>
          </p:cNvPr>
          <p:cNvSpPr/>
          <p:nvPr/>
        </p:nvSpPr>
        <p:spPr>
          <a:xfrm>
            <a:off x="6738425" y="4605954"/>
            <a:ext cx="3676254" cy="1178713"/>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اكتب عنواناً مناسباً لكل من المحوري الافقي والرأسي.</a:t>
            </a:r>
          </a:p>
        </p:txBody>
      </p:sp>
    </p:spTree>
    <p:extLst>
      <p:ext uri="{BB962C8B-B14F-4D97-AF65-F5344CB8AC3E}">
        <p14:creationId xmlns:p14="http://schemas.microsoft.com/office/powerpoint/2010/main" val="2362646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1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p:tgtEl>
                                          <p:spTgt spid="21"/>
                                        </p:tgtEl>
                                        <p:attrNameLst>
                                          <p:attrName>ppt_y</p:attrName>
                                        </p:attrNameLst>
                                      </p:cBhvr>
                                      <p:tavLst>
                                        <p:tav tm="0">
                                          <p:val>
                                            <p:strVal val="#ppt_y+#ppt_h*1.125000"/>
                                          </p:val>
                                        </p:tav>
                                        <p:tav tm="100000">
                                          <p:val>
                                            <p:strVal val="#ppt_y"/>
                                          </p:val>
                                        </p:tav>
                                      </p:tavLst>
                                    </p:anim>
                                    <p:animEffect transition="in" filter="wipe(up)">
                                      <p:cBhvr>
                                        <p:cTn id="16" dur="1000"/>
                                        <p:tgtEl>
                                          <p:spTgt spid="21"/>
                                        </p:tgtEl>
                                      </p:cBhvr>
                                    </p:animEffect>
                                  </p:childTnLst>
                                </p:cTn>
                              </p:par>
                            </p:childTnLst>
                          </p:cTn>
                        </p:par>
                        <p:par>
                          <p:cTn id="17" fill="hold">
                            <p:stCondLst>
                              <p:cond delay="1000"/>
                            </p:stCondLst>
                            <p:childTnLst>
                              <p:par>
                                <p:cTn id="18" presetID="5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Scale>
                                      <p:cBhvr>
                                        <p:cTn id="20"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3"/>
                                        </p:tgtEl>
                                        <p:attrNameLst>
                                          <p:attrName>ppt_x</p:attrName>
                                          <p:attrName>ppt_y</p:attrName>
                                        </p:attrNameLst>
                                      </p:cBhvr>
                                    </p:animMotion>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p:tgtEl>
                                          <p:spTgt spid="24"/>
                                        </p:tgtEl>
                                        <p:attrNameLst>
                                          <p:attrName>ppt_y</p:attrName>
                                        </p:attrNameLst>
                                      </p:cBhvr>
                                      <p:tavLst>
                                        <p:tav tm="0">
                                          <p:val>
                                            <p:strVal val="#ppt_y+#ppt_h*1.125000"/>
                                          </p:val>
                                        </p:tav>
                                        <p:tav tm="100000">
                                          <p:val>
                                            <p:strVal val="#ppt_y"/>
                                          </p:val>
                                        </p:tav>
                                      </p:tavLst>
                                    </p:anim>
                                    <p:animEffect transition="in" filter="wipe(up)">
                                      <p:cBhvr>
                                        <p:cTn id="28" dur="1000"/>
                                        <p:tgtEl>
                                          <p:spTgt spid="24"/>
                                        </p:tgtEl>
                                      </p:cBhvr>
                                    </p:animEffect>
                                  </p:childTnLst>
                                </p:cTn>
                              </p:par>
                            </p:childTnLst>
                          </p:cTn>
                        </p:par>
                        <p:par>
                          <p:cTn id="29" fill="hold">
                            <p:stCondLst>
                              <p:cond delay="1000"/>
                            </p:stCondLst>
                            <p:childTnLst>
                              <p:par>
                                <p:cTn id="30" presetID="52"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Scale>
                                      <p:cBhvr>
                                        <p:cTn id="32"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5"/>
                                        </p:tgtEl>
                                        <p:attrNameLst>
                                          <p:attrName>ppt_x</p:attrName>
                                          <p:attrName>ppt_y</p:attrName>
                                        </p:attrNameLst>
                                      </p:cBhvr>
                                    </p:animMotion>
                                    <p:animEffect transition="in" filter="fade">
                                      <p:cBhvr>
                                        <p:cTn id="3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1"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1B41374-1396-4A85-B9E8-28113FA687D5}"/>
              </a:ext>
            </a:extLst>
          </p:cNvPr>
          <p:cNvSpPr/>
          <p:nvPr/>
        </p:nvSpPr>
        <p:spPr>
          <a:xfrm>
            <a:off x="9378" y="3379727"/>
            <a:ext cx="1378634" cy="16551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C00000"/>
                </a:solidFill>
                <a:effectLst>
                  <a:glow rad="101600">
                    <a:schemeClr val="bg1">
                      <a:alpha val="60000"/>
                    </a:schemeClr>
                  </a:glow>
                </a:effectLst>
                <a:latin typeface="AbdoLine" panose="02000500030000020004" pitchFamily="50" charset="-78"/>
                <a:cs typeface="AbdoLine" panose="02000500030000020004" pitchFamily="50" charset="-78"/>
              </a:rPr>
              <a:t>تحليل البيانات الممثلة بالأعمدة</a:t>
            </a:r>
          </a:p>
        </p:txBody>
      </p:sp>
      <p:grpSp>
        <p:nvGrpSpPr>
          <p:cNvPr id="17" name="مجموعة 16">
            <a:extLst>
              <a:ext uri="{FF2B5EF4-FFF2-40B4-BE49-F238E27FC236}">
                <a16:creationId xmlns:a16="http://schemas.microsoft.com/office/drawing/2014/main" id="{445A418C-493C-4EEE-A1CE-21EF6EAADBE7}"/>
              </a:ext>
            </a:extLst>
          </p:cNvPr>
          <p:cNvGrpSpPr/>
          <p:nvPr/>
        </p:nvGrpSpPr>
        <p:grpSpPr>
          <a:xfrm>
            <a:off x="99478" y="5778317"/>
            <a:ext cx="1467729" cy="1467729"/>
            <a:chOff x="29852" y="4052667"/>
            <a:chExt cx="1467729" cy="1467729"/>
          </a:xfrm>
        </p:grpSpPr>
        <p:pic>
          <p:nvPicPr>
            <p:cNvPr id="18" name="صورة 17">
              <a:extLst>
                <a:ext uri="{FF2B5EF4-FFF2-40B4-BE49-F238E27FC236}">
                  <a16:creationId xmlns:a16="http://schemas.microsoft.com/office/drawing/2014/main" id="{C3DC7B42-D275-4AE2-97A5-23EF08489F7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9" name="مربع نص 18">
              <a:extLst>
                <a:ext uri="{FF2B5EF4-FFF2-40B4-BE49-F238E27FC236}">
                  <a16:creationId xmlns:a16="http://schemas.microsoft.com/office/drawing/2014/main" id="{90E2DC07-92AC-48A9-825C-4BC1C3A7303B}"/>
                </a:ext>
              </a:extLst>
            </p:cNvPr>
            <p:cNvSpPr txBox="1"/>
            <p:nvPr/>
          </p:nvSpPr>
          <p:spPr>
            <a:xfrm>
              <a:off x="379250" y="4386348"/>
              <a:ext cx="761748" cy="707886"/>
            </a:xfrm>
            <a:prstGeom prst="rect">
              <a:avLst/>
            </a:prstGeom>
            <a:noFill/>
          </p:spPr>
          <p:txBody>
            <a:bodyPr wrap="none" rtlCol="1">
              <a:spAutoFit/>
            </a:bodyPr>
            <a:lstStyle/>
            <a:p>
              <a:pPr algn="ctr"/>
              <a:r>
                <a:rPr lang="ar-SA" sz="4000" b="1" dirty="0"/>
                <a:t>57</a:t>
              </a:r>
              <a:endParaRPr lang="ar-SA" b="1" dirty="0"/>
            </a:p>
          </p:txBody>
        </p:sp>
      </p:grpSp>
      <p:sp>
        <p:nvSpPr>
          <p:cNvPr id="38" name="مربع نص 37">
            <a:extLst>
              <a:ext uri="{FF2B5EF4-FFF2-40B4-BE49-F238E27FC236}">
                <a16:creationId xmlns:a16="http://schemas.microsoft.com/office/drawing/2014/main" id="{283CC6AD-C5B4-431D-B3FD-55FFA9934E2D}"/>
              </a:ext>
            </a:extLst>
          </p:cNvPr>
          <p:cNvSpPr txBox="1"/>
          <p:nvPr/>
        </p:nvSpPr>
        <p:spPr>
          <a:xfrm>
            <a:off x="3225889" y="0"/>
            <a:ext cx="7231695" cy="1384995"/>
          </a:xfrm>
          <a:prstGeom prst="rect">
            <a:avLst/>
          </a:prstGeom>
          <a:noFill/>
        </p:spPr>
        <p:txBody>
          <a:bodyPr wrap="square" rtlCol="1">
            <a:spAutoFit/>
          </a:bodyPr>
          <a:lstStyle/>
          <a:p>
            <a:pPr algn="ctr"/>
            <a:r>
              <a:rPr lang="ar-SA" sz="2800" b="1" dirty="0">
                <a:solidFill>
                  <a:srgbClr val="002060"/>
                </a:solidFill>
                <a:effectLst>
                  <a:glow rad="101600">
                    <a:schemeClr val="bg1">
                      <a:alpha val="60000"/>
                    </a:schemeClr>
                  </a:glow>
                </a:effectLst>
                <a:latin typeface="AbdoLine" panose="02000500030000020004" pitchFamily="50" charset="-78"/>
                <a:cs typeface="AbdoLine" panose="02000500030000020004" pitchFamily="50" charset="-78"/>
              </a:rPr>
              <a:t>1 – محميات: الجدول المجاور يوضح بعض المحميات البرية في المملكة العربية السعودية ومساحة كل منها. مثل بيانات الجدول بالأعمدة. </a:t>
            </a:r>
          </a:p>
        </p:txBody>
      </p:sp>
      <p:sp>
        <p:nvSpPr>
          <p:cNvPr id="15" name="وسيلة الشرح: خط منحني مزدوج مع حد وشريط تمييز 14">
            <a:extLst>
              <a:ext uri="{FF2B5EF4-FFF2-40B4-BE49-F238E27FC236}">
                <a16:creationId xmlns:a16="http://schemas.microsoft.com/office/drawing/2014/main" id="{13E122B3-5D7A-4BE9-96D6-DEDE7BC41E99}"/>
              </a:ext>
            </a:extLst>
          </p:cNvPr>
          <p:cNvSpPr/>
          <p:nvPr/>
        </p:nvSpPr>
        <p:spPr>
          <a:xfrm>
            <a:off x="1172208" y="56272"/>
            <a:ext cx="1955408" cy="576775"/>
          </a:xfrm>
          <a:prstGeom prst="accentBorderCallout3">
            <a:avLst>
              <a:gd name="adj1" fmla="val 25893"/>
              <a:gd name="adj2" fmla="val -3646"/>
              <a:gd name="adj3" fmla="val 20536"/>
              <a:gd name="adj4" fmla="val -29558"/>
              <a:gd name="adj5" fmla="val 80357"/>
              <a:gd name="adj6" fmla="val -29558"/>
              <a:gd name="adj7" fmla="val 195324"/>
              <a:gd name="adj8" fmla="val 17608"/>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مــثــال</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pic>
        <p:nvPicPr>
          <p:cNvPr id="22" name="صورة 21">
            <a:extLst>
              <a:ext uri="{FF2B5EF4-FFF2-40B4-BE49-F238E27FC236}">
                <a16:creationId xmlns:a16="http://schemas.microsoft.com/office/drawing/2014/main" id="{A998FDF4-AFD6-4875-B1F0-ABE7CDE2FA40}"/>
              </a:ext>
            </a:extLst>
          </p:cNvPr>
          <p:cNvPicPr>
            <a:picLocks noChangeAspect="1"/>
          </p:cNvPicPr>
          <p:nvPr/>
        </p:nvPicPr>
        <p:blipFill rotWithShape="1">
          <a:blip r:embed="rId4"/>
          <a:srcRect l="6596" t="26279" r="70673" b="37771"/>
          <a:stretch/>
        </p:blipFill>
        <p:spPr>
          <a:xfrm>
            <a:off x="10033" y="886186"/>
            <a:ext cx="2384858" cy="2120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مستطيل: زوايا علوية مستديرة 25">
            <a:extLst>
              <a:ext uri="{FF2B5EF4-FFF2-40B4-BE49-F238E27FC236}">
                <a16:creationId xmlns:a16="http://schemas.microsoft.com/office/drawing/2014/main" id="{0427015F-A70E-4FFD-AB7F-49BC4F170F31}"/>
              </a:ext>
            </a:extLst>
          </p:cNvPr>
          <p:cNvSpPr/>
          <p:nvPr/>
        </p:nvSpPr>
        <p:spPr>
          <a:xfrm>
            <a:off x="10508479" y="1731700"/>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الخطوة 3:</a:t>
            </a:r>
          </a:p>
        </p:txBody>
      </p:sp>
      <p:sp>
        <p:nvSpPr>
          <p:cNvPr id="27" name="مستطيل: زوايا علوية مستديرة 26">
            <a:extLst>
              <a:ext uri="{FF2B5EF4-FFF2-40B4-BE49-F238E27FC236}">
                <a16:creationId xmlns:a16="http://schemas.microsoft.com/office/drawing/2014/main" id="{D4ADE432-2EB0-49F7-BB4D-25B9844AF6F6}"/>
              </a:ext>
            </a:extLst>
          </p:cNvPr>
          <p:cNvSpPr/>
          <p:nvPr/>
        </p:nvSpPr>
        <p:spPr>
          <a:xfrm>
            <a:off x="7399606" y="1628320"/>
            <a:ext cx="2982888" cy="890260"/>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ارسم الاعمدة لكل محمية من المحميات.</a:t>
            </a:r>
          </a:p>
        </p:txBody>
      </p:sp>
      <p:pic>
        <p:nvPicPr>
          <p:cNvPr id="28" name="صورة 27">
            <a:extLst>
              <a:ext uri="{FF2B5EF4-FFF2-40B4-BE49-F238E27FC236}">
                <a16:creationId xmlns:a16="http://schemas.microsoft.com/office/drawing/2014/main" id="{8FE53663-85E4-472C-8348-92B4202F03CA}"/>
              </a:ext>
            </a:extLst>
          </p:cNvPr>
          <p:cNvPicPr>
            <a:picLocks noChangeAspect="1"/>
          </p:cNvPicPr>
          <p:nvPr/>
        </p:nvPicPr>
        <p:blipFill rotWithShape="1">
          <a:blip r:embed="rId5"/>
          <a:srcRect l="5635" t="20909" r="73577" b="35788"/>
          <a:stretch/>
        </p:blipFill>
        <p:spPr>
          <a:xfrm>
            <a:off x="2211924" y="2676605"/>
            <a:ext cx="3522234" cy="4125123"/>
          </a:xfrm>
          <a:prstGeom prst="rect">
            <a:avLst/>
          </a:prstGeom>
          <a:ln>
            <a:noFill/>
          </a:ln>
          <a:effectLst>
            <a:outerShdw blurRad="190500" algn="tl" rotWithShape="0">
              <a:srgbClr val="000000">
                <a:alpha val="70000"/>
              </a:srgbClr>
            </a:outerShdw>
          </a:effectLst>
        </p:spPr>
      </p:pic>
      <p:sp>
        <p:nvSpPr>
          <p:cNvPr id="29" name="مستطيل: زوايا علوية مستديرة 28">
            <a:extLst>
              <a:ext uri="{FF2B5EF4-FFF2-40B4-BE49-F238E27FC236}">
                <a16:creationId xmlns:a16="http://schemas.microsoft.com/office/drawing/2014/main" id="{83449B37-7E7A-42B0-9ECC-2D4C76EFC639}"/>
              </a:ext>
            </a:extLst>
          </p:cNvPr>
          <p:cNvSpPr/>
          <p:nvPr/>
        </p:nvSpPr>
        <p:spPr>
          <a:xfrm>
            <a:off x="5734158" y="1678621"/>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الخطوة 4:</a:t>
            </a:r>
          </a:p>
        </p:txBody>
      </p:sp>
      <p:sp>
        <p:nvSpPr>
          <p:cNvPr id="30" name="مستطيل: زوايا علوية مستديرة 29">
            <a:extLst>
              <a:ext uri="{FF2B5EF4-FFF2-40B4-BE49-F238E27FC236}">
                <a16:creationId xmlns:a16="http://schemas.microsoft.com/office/drawing/2014/main" id="{24E9BCA2-829B-43EB-9C22-122E65018289}"/>
              </a:ext>
            </a:extLst>
          </p:cNvPr>
          <p:cNvSpPr/>
          <p:nvPr/>
        </p:nvSpPr>
        <p:spPr>
          <a:xfrm>
            <a:off x="2619079" y="1615902"/>
            <a:ext cx="2982888" cy="808938"/>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اكتب عنواناً مناسباً للتمثيل البياني.</a:t>
            </a:r>
          </a:p>
        </p:txBody>
      </p:sp>
      <p:pic>
        <p:nvPicPr>
          <p:cNvPr id="31" name="صورة 30">
            <a:extLst>
              <a:ext uri="{FF2B5EF4-FFF2-40B4-BE49-F238E27FC236}">
                <a16:creationId xmlns:a16="http://schemas.microsoft.com/office/drawing/2014/main" id="{9FFF2C91-B435-40E8-B63F-51260B1FF658}"/>
              </a:ext>
            </a:extLst>
          </p:cNvPr>
          <p:cNvPicPr>
            <a:picLocks noChangeAspect="1"/>
          </p:cNvPicPr>
          <p:nvPr/>
        </p:nvPicPr>
        <p:blipFill rotWithShape="1">
          <a:blip r:embed="rId6"/>
          <a:srcRect l="69904" t="27886" r="9308" b="34146"/>
          <a:stretch/>
        </p:blipFill>
        <p:spPr>
          <a:xfrm>
            <a:off x="6265410" y="2700549"/>
            <a:ext cx="3970610" cy="40772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16936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1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000"/>
                                        <p:tgtEl>
                                          <p:spTgt spid="26"/>
                                        </p:tgtEl>
                                        <p:attrNameLst>
                                          <p:attrName>ppt_y</p:attrName>
                                        </p:attrNameLst>
                                      </p:cBhvr>
                                      <p:tavLst>
                                        <p:tav tm="0">
                                          <p:val>
                                            <p:strVal val="#ppt_y+#ppt_h*1.125000"/>
                                          </p:val>
                                        </p:tav>
                                        <p:tav tm="100000">
                                          <p:val>
                                            <p:strVal val="#ppt_y"/>
                                          </p:val>
                                        </p:tav>
                                      </p:tavLst>
                                    </p:anim>
                                    <p:animEffect transition="in" filter="wipe(up)">
                                      <p:cBhvr>
                                        <p:cTn id="16" dur="1000"/>
                                        <p:tgtEl>
                                          <p:spTgt spid="26"/>
                                        </p:tgtEl>
                                      </p:cBhvr>
                                    </p:animEffect>
                                  </p:childTnLst>
                                </p:cTn>
                              </p:par>
                            </p:childTnLst>
                          </p:cTn>
                        </p:par>
                        <p:par>
                          <p:cTn id="17" fill="hold">
                            <p:stCondLst>
                              <p:cond delay="1000"/>
                            </p:stCondLst>
                            <p:childTnLst>
                              <p:par>
                                <p:cTn id="18" presetID="52"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Scale>
                                      <p:cBhvr>
                                        <p:cTn id="20"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7"/>
                                        </p:tgtEl>
                                        <p:attrNameLst>
                                          <p:attrName>ppt_x</p:attrName>
                                          <p:attrName>ppt_y</p:attrName>
                                        </p:attrNameLst>
                                      </p:cBhvr>
                                    </p:animMotion>
                                    <p:animEffect transition="in" filter="fade">
                                      <p:cBhvr>
                                        <p:cTn id="22" dur="1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1000"/>
                                        <p:tgtEl>
                                          <p:spTgt spid="29"/>
                                        </p:tgtEl>
                                        <p:attrNameLst>
                                          <p:attrName>ppt_y</p:attrName>
                                        </p:attrNameLst>
                                      </p:cBhvr>
                                      <p:tavLst>
                                        <p:tav tm="0">
                                          <p:val>
                                            <p:strVal val="#ppt_y+#ppt_h*1.125000"/>
                                          </p:val>
                                        </p:tav>
                                        <p:tav tm="100000">
                                          <p:val>
                                            <p:strVal val="#ppt_y"/>
                                          </p:val>
                                        </p:tav>
                                      </p:tavLst>
                                    </p:anim>
                                    <p:animEffect transition="in" filter="wipe(up)">
                                      <p:cBhvr>
                                        <p:cTn id="34" dur="1000"/>
                                        <p:tgtEl>
                                          <p:spTgt spid="29"/>
                                        </p:tgtEl>
                                      </p:cBhvr>
                                    </p:animEffect>
                                  </p:childTnLst>
                                </p:cTn>
                              </p:par>
                            </p:childTnLst>
                          </p:cTn>
                        </p:par>
                        <p:par>
                          <p:cTn id="35" fill="hold">
                            <p:stCondLst>
                              <p:cond delay="1000"/>
                            </p:stCondLst>
                            <p:childTnLst>
                              <p:par>
                                <p:cTn id="36" presetID="52"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Scale>
                                      <p:cBhvr>
                                        <p:cTn id="38"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0"/>
                                        </p:tgtEl>
                                        <p:attrNameLst>
                                          <p:attrName>ppt_x</p:attrName>
                                          <p:attrName>ppt_y</p:attrName>
                                        </p:attrNameLst>
                                      </p:cBhvr>
                                    </p:animMotion>
                                    <p:animEffect transition="in" filter="fade">
                                      <p:cBhvr>
                                        <p:cTn id="40" dur="10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0BC2B7-92E0-4BE2-A7C5-5F2CDD3D9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8" name="مجموعة 7">
            <a:extLst>
              <a:ext uri="{FF2B5EF4-FFF2-40B4-BE49-F238E27FC236}">
                <a16:creationId xmlns:a16="http://schemas.microsoft.com/office/drawing/2014/main" id="{BE197C61-6320-420D-A044-AD8E555E0871}"/>
              </a:ext>
            </a:extLst>
          </p:cNvPr>
          <p:cNvGrpSpPr/>
          <p:nvPr/>
        </p:nvGrpSpPr>
        <p:grpSpPr>
          <a:xfrm>
            <a:off x="1882470" y="5660382"/>
            <a:ext cx="1467729" cy="1467729"/>
            <a:chOff x="29852" y="4052667"/>
            <a:chExt cx="1467729" cy="1467729"/>
          </a:xfrm>
        </p:grpSpPr>
        <p:pic>
          <p:nvPicPr>
            <p:cNvPr id="9" name="صورة 8">
              <a:extLst>
                <a:ext uri="{FF2B5EF4-FFF2-40B4-BE49-F238E27FC236}">
                  <a16:creationId xmlns:a16="http://schemas.microsoft.com/office/drawing/2014/main" id="{F1A51FD2-CC93-439D-8970-5606365ED5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0" name="مربع نص 9">
              <a:extLst>
                <a:ext uri="{FF2B5EF4-FFF2-40B4-BE49-F238E27FC236}">
                  <a16:creationId xmlns:a16="http://schemas.microsoft.com/office/drawing/2014/main" id="{0C91B73F-222E-461F-837B-CEA40EFFBCE8}"/>
                </a:ext>
              </a:extLst>
            </p:cNvPr>
            <p:cNvSpPr txBox="1"/>
            <p:nvPr/>
          </p:nvSpPr>
          <p:spPr>
            <a:xfrm>
              <a:off x="393316" y="4358212"/>
              <a:ext cx="761748" cy="707886"/>
            </a:xfrm>
            <a:prstGeom prst="rect">
              <a:avLst/>
            </a:prstGeom>
            <a:noFill/>
          </p:spPr>
          <p:txBody>
            <a:bodyPr wrap="none" rtlCol="1">
              <a:spAutoFit/>
            </a:bodyPr>
            <a:lstStyle/>
            <a:p>
              <a:pPr algn="ctr"/>
              <a:r>
                <a:rPr lang="ar-SA" sz="4000" b="1" dirty="0"/>
                <a:t>57</a:t>
              </a:r>
              <a:endParaRPr lang="ar-SA" b="1" dirty="0"/>
            </a:p>
          </p:txBody>
        </p:sp>
      </p:grpSp>
      <p:sp>
        <p:nvSpPr>
          <p:cNvPr id="11" name="وسيلة الشرح: خط منحني مزدوج 10">
            <a:extLst>
              <a:ext uri="{FF2B5EF4-FFF2-40B4-BE49-F238E27FC236}">
                <a16:creationId xmlns:a16="http://schemas.microsoft.com/office/drawing/2014/main" id="{AB958DC4-5FDE-4259-95DD-87849760A25D}"/>
              </a:ext>
            </a:extLst>
          </p:cNvPr>
          <p:cNvSpPr/>
          <p:nvPr/>
        </p:nvSpPr>
        <p:spPr>
          <a:xfrm>
            <a:off x="710393" y="262102"/>
            <a:ext cx="3348312" cy="690257"/>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effectLst>
                  <a:glow rad="101600">
                    <a:schemeClr val="tx1">
                      <a:alpha val="60000"/>
                    </a:schemeClr>
                  </a:glow>
                </a:effectLst>
                <a:latin typeface="29LT Bukra Bold" panose="000B0903020204020204" pitchFamily="34" charset="-78"/>
                <a:cs typeface="29LT Bukra Bold" panose="000B0903020204020204" pitchFamily="34" charset="-78"/>
              </a:rPr>
              <a:t>تحقق من فهمك</a:t>
            </a:r>
          </a:p>
        </p:txBody>
      </p:sp>
      <p:pic>
        <p:nvPicPr>
          <p:cNvPr id="5" name="صورة 4">
            <a:extLst>
              <a:ext uri="{FF2B5EF4-FFF2-40B4-BE49-F238E27FC236}">
                <a16:creationId xmlns:a16="http://schemas.microsoft.com/office/drawing/2014/main" id="{E63FD436-04B6-4860-8C03-F4E2582B08FF}"/>
              </a:ext>
            </a:extLst>
          </p:cNvPr>
          <p:cNvPicPr>
            <a:picLocks noChangeAspect="1"/>
          </p:cNvPicPr>
          <p:nvPr/>
        </p:nvPicPr>
        <p:blipFill rotWithShape="1">
          <a:blip r:embed="rId5"/>
          <a:srcRect l="3807" t="45536" r="23961" b="24090"/>
          <a:stretch/>
        </p:blipFill>
        <p:spPr>
          <a:xfrm>
            <a:off x="1931963" y="1046144"/>
            <a:ext cx="8806375" cy="2082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433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1EACF6D-C0A1-40B5-9D95-31991128B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C1367610-43ED-4691-9CB1-A8769955900A}"/>
              </a:ext>
            </a:extLst>
          </p:cNvPr>
          <p:cNvGrpSpPr/>
          <p:nvPr/>
        </p:nvGrpSpPr>
        <p:grpSpPr>
          <a:xfrm>
            <a:off x="4628271" y="5777465"/>
            <a:ext cx="1467729" cy="1467729"/>
            <a:chOff x="29852" y="4052667"/>
            <a:chExt cx="1467729" cy="1467729"/>
          </a:xfrm>
        </p:grpSpPr>
        <p:pic>
          <p:nvPicPr>
            <p:cNvPr id="11" name="صورة 10">
              <a:extLst>
                <a:ext uri="{FF2B5EF4-FFF2-40B4-BE49-F238E27FC236}">
                  <a16:creationId xmlns:a16="http://schemas.microsoft.com/office/drawing/2014/main" id="{2955959E-8235-4172-B9B9-75B702A109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CBDF5A3E-89E2-41CA-AE7E-A534C56AAD0D}"/>
                </a:ext>
              </a:extLst>
            </p:cNvPr>
            <p:cNvSpPr txBox="1"/>
            <p:nvPr/>
          </p:nvSpPr>
          <p:spPr>
            <a:xfrm>
              <a:off x="393316" y="4358212"/>
              <a:ext cx="761748" cy="707886"/>
            </a:xfrm>
            <a:prstGeom prst="rect">
              <a:avLst/>
            </a:prstGeom>
            <a:noFill/>
          </p:spPr>
          <p:txBody>
            <a:bodyPr wrap="none" rtlCol="1">
              <a:spAutoFit/>
            </a:bodyPr>
            <a:lstStyle/>
            <a:p>
              <a:pPr algn="ctr"/>
              <a:r>
                <a:rPr lang="ar-SA" sz="4000" b="1" dirty="0"/>
                <a:t>57</a:t>
              </a:r>
              <a:endParaRPr lang="ar-SA" b="1" dirty="0"/>
            </a:p>
          </p:txBody>
        </p:sp>
      </p:grpSp>
      <p:sp>
        <p:nvSpPr>
          <p:cNvPr id="8" name="مستطيل: زوايا قطرية مستديرة 7">
            <a:extLst>
              <a:ext uri="{FF2B5EF4-FFF2-40B4-BE49-F238E27FC236}">
                <a16:creationId xmlns:a16="http://schemas.microsoft.com/office/drawing/2014/main" id="{7E698E37-D2B6-4511-BF56-409A5085701B}"/>
              </a:ext>
            </a:extLst>
          </p:cNvPr>
          <p:cNvSpPr/>
          <p:nvPr/>
        </p:nvSpPr>
        <p:spPr>
          <a:xfrm>
            <a:off x="7073493" y="1767610"/>
            <a:ext cx="4656827" cy="3817264"/>
          </a:xfrm>
          <a:prstGeom prst="round2DiagRect">
            <a:avLst/>
          </a:prstGeom>
          <a:solidFill>
            <a:srgbClr val="084E6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ومن طرائق التمثيل الأخرى </a:t>
            </a:r>
            <a:r>
              <a:rPr lang="ar-SA" sz="2800" b="1" dirty="0">
                <a:solidFill>
                  <a:srgbClr val="FFFF00"/>
                </a:solidFill>
                <a:effectLst>
                  <a:glow rad="101600">
                    <a:schemeClr val="tx1">
                      <a:alpha val="60000"/>
                    </a:schemeClr>
                  </a:glow>
                </a:effectLst>
                <a:latin typeface="AbdoLine" panose="02000500030000020004" pitchFamily="50" charset="-78"/>
                <a:cs typeface="AbdoLine" panose="02000500030000020004" pitchFamily="50" charset="-78"/>
              </a:rPr>
              <a:t>التمثيل بالخطوط</a:t>
            </a:r>
            <a:r>
              <a:rPr lang="ar-SA" sz="2800" b="1" dirty="0">
                <a:effectLst>
                  <a:glow rad="101600">
                    <a:schemeClr val="tx1">
                      <a:alpha val="60000"/>
                    </a:schemeClr>
                  </a:glow>
                </a:effectLst>
                <a:latin typeface="AbdoLine" panose="02000500030000020004" pitchFamily="50" charset="-78"/>
                <a:cs typeface="AbdoLine" panose="02000500030000020004" pitchFamily="50" charset="-78"/>
              </a:rPr>
              <a:t>. ويستعمل التمثيل بالخطوط لتوضيح تغير مجموعة من البيانات مع مرور الزمن. ومن خلال ملاحظة ميل كل من القطع المستقيمة الواصلة بين النقط, ويمكن وصف اتجاه البيانات صعودًا او هبوطًا. </a:t>
            </a:r>
          </a:p>
        </p:txBody>
      </p:sp>
      <p:sp>
        <p:nvSpPr>
          <p:cNvPr id="20" name="وسيلة الشرح: خط منحني مزدوج مع حد وشريط تمييز 19">
            <a:extLst>
              <a:ext uri="{FF2B5EF4-FFF2-40B4-BE49-F238E27FC236}">
                <a16:creationId xmlns:a16="http://schemas.microsoft.com/office/drawing/2014/main" id="{ED41C8A8-C7B0-4FEE-AB15-3BED9806068E}"/>
              </a:ext>
            </a:extLst>
          </p:cNvPr>
          <p:cNvSpPr/>
          <p:nvPr/>
        </p:nvSpPr>
        <p:spPr>
          <a:xfrm>
            <a:off x="5716590" y="124550"/>
            <a:ext cx="1955408" cy="576775"/>
          </a:xfrm>
          <a:prstGeom prst="accentBorderCallout3">
            <a:avLst>
              <a:gd name="adj1" fmla="val 25893"/>
              <a:gd name="adj2" fmla="val -3646"/>
              <a:gd name="adj3" fmla="val 20536"/>
              <a:gd name="adj4" fmla="val -29558"/>
              <a:gd name="adj5" fmla="val 80357"/>
              <a:gd name="adj6" fmla="val -29558"/>
              <a:gd name="adj7" fmla="val 161177"/>
              <a:gd name="adj8" fmla="val -3255"/>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أتـــعـــلــــم</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pic>
        <p:nvPicPr>
          <p:cNvPr id="9" name="صورة 8">
            <a:extLst>
              <a:ext uri="{FF2B5EF4-FFF2-40B4-BE49-F238E27FC236}">
                <a16:creationId xmlns:a16="http://schemas.microsoft.com/office/drawing/2014/main" id="{5AC66FBE-61FA-43DF-9738-4C26403ADAD8}"/>
              </a:ext>
            </a:extLst>
          </p:cNvPr>
          <p:cNvPicPr>
            <a:picLocks noChangeAspect="1"/>
          </p:cNvPicPr>
          <p:nvPr/>
        </p:nvPicPr>
        <p:blipFill rotWithShape="1">
          <a:blip r:embed="rId6"/>
          <a:srcRect l="11077" t="16599" r="26730" b="7672"/>
          <a:stretch/>
        </p:blipFill>
        <p:spPr>
          <a:xfrm>
            <a:off x="461679" y="1501645"/>
            <a:ext cx="6150136" cy="4210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2497776"/>
      </p:ext>
    </p:extLst>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ppt_x</p:attrName>
                                        </p:attrNameLst>
                                      </p:cBhvr>
                                      <p:tavLst>
                                        <p:tav tm="0">
                                          <p:val>
                                            <p:strVal val="#ppt_x+#ppt_w*1.125000"/>
                                          </p:val>
                                        </p:tav>
                                        <p:tav tm="100000">
                                          <p:val>
                                            <p:strVal val="#ppt_x"/>
                                          </p:val>
                                        </p:tav>
                                      </p:tavLst>
                                    </p:anim>
                                    <p:animEffect transition="in" filter="wipe(left)">
                                      <p:cBhvr>
                                        <p:cTn id="8" dur="125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E2CB18B-4DF0-400C-A12D-EDF7885CE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C1367610-43ED-4691-9CB1-A8769955900A}"/>
              </a:ext>
            </a:extLst>
          </p:cNvPr>
          <p:cNvGrpSpPr/>
          <p:nvPr/>
        </p:nvGrpSpPr>
        <p:grpSpPr>
          <a:xfrm>
            <a:off x="3672085" y="5775860"/>
            <a:ext cx="1467729" cy="1467729"/>
            <a:chOff x="29852" y="4052667"/>
            <a:chExt cx="1467729" cy="1467729"/>
          </a:xfrm>
        </p:grpSpPr>
        <p:pic>
          <p:nvPicPr>
            <p:cNvPr id="11" name="صورة 10">
              <a:extLst>
                <a:ext uri="{FF2B5EF4-FFF2-40B4-BE49-F238E27FC236}">
                  <a16:creationId xmlns:a16="http://schemas.microsoft.com/office/drawing/2014/main" id="{2955959E-8235-4172-B9B9-75B702A109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CBDF5A3E-89E2-41CA-AE7E-A534C56AAD0D}"/>
                </a:ext>
              </a:extLst>
            </p:cNvPr>
            <p:cNvSpPr txBox="1"/>
            <p:nvPr/>
          </p:nvSpPr>
          <p:spPr>
            <a:xfrm>
              <a:off x="393316" y="4358212"/>
              <a:ext cx="761748" cy="707886"/>
            </a:xfrm>
            <a:prstGeom prst="rect">
              <a:avLst/>
            </a:prstGeom>
            <a:noFill/>
          </p:spPr>
          <p:txBody>
            <a:bodyPr wrap="none" rtlCol="1">
              <a:spAutoFit/>
            </a:bodyPr>
            <a:lstStyle/>
            <a:p>
              <a:pPr algn="ctr"/>
              <a:r>
                <a:rPr lang="ar-SA" sz="4000" b="1" dirty="0"/>
                <a:t>58</a:t>
              </a:r>
              <a:endParaRPr lang="ar-SA" b="1" dirty="0"/>
            </a:p>
          </p:txBody>
        </p:sp>
      </p:grpSp>
      <p:sp>
        <p:nvSpPr>
          <p:cNvPr id="20" name="وسيلة الشرح: خط منحني مزدوج مع حد وشريط تمييز 19">
            <a:extLst>
              <a:ext uri="{FF2B5EF4-FFF2-40B4-BE49-F238E27FC236}">
                <a16:creationId xmlns:a16="http://schemas.microsoft.com/office/drawing/2014/main" id="{ED41C8A8-C7B0-4FEE-AB15-3BED9806068E}"/>
              </a:ext>
            </a:extLst>
          </p:cNvPr>
          <p:cNvSpPr/>
          <p:nvPr/>
        </p:nvSpPr>
        <p:spPr>
          <a:xfrm>
            <a:off x="6490313" y="336103"/>
            <a:ext cx="3357072" cy="859650"/>
          </a:xfrm>
          <a:prstGeom prst="accentBorderCallout3">
            <a:avLst>
              <a:gd name="adj1" fmla="val 25893"/>
              <a:gd name="adj2" fmla="val -3646"/>
              <a:gd name="adj3" fmla="val 20536"/>
              <a:gd name="adj4" fmla="val -29558"/>
              <a:gd name="adj5" fmla="val 80357"/>
              <a:gd name="adj6" fmla="val -29558"/>
              <a:gd name="adj7" fmla="val 161177"/>
              <a:gd name="adj8" fmla="val -3255"/>
            </a:avLst>
          </a:prstGeom>
          <a:solidFill>
            <a:srgbClr val="084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effectLst>
                  <a:glow rad="101600">
                    <a:schemeClr val="tx1">
                      <a:alpha val="60000"/>
                    </a:schemeClr>
                  </a:glow>
                </a:effectLst>
                <a:latin typeface="29LT Bukra Bold" panose="000B0903020204020204" pitchFamily="34" charset="-78"/>
                <a:cs typeface="29LT Bukra Bold" panose="000B0903020204020204" pitchFamily="34" charset="-78"/>
              </a:rPr>
              <a:t>الربط بالحياة</a:t>
            </a:r>
            <a:endParaRPr lang="ar-SA" sz="32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pic>
        <p:nvPicPr>
          <p:cNvPr id="13" name="صورة 12">
            <a:extLst>
              <a:ext uri="{FF2B5EF4-FFF2-40B4-BE49-F238E27FC236}">
                <a16:creationId xmlns:a16="http://schemas.microsoft.com/office/drawing/2014/main" id="{F93B6717-B792-4BF5-A2F0-50E74F72F5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271" b="46094" l="74671" r="89824">
                        <a14:foregroundMark x1="89239" y1="31120" x2="89239" y2="31120"/>
                        <a14:foregroundMark x1="82577" y1="19271" x2="82577" y2="19271"/>
                        <a14:foregroundMark x1="74671" y1="32813" x2="74671" y2="32813"/>
                        <a14:foregroundMark x1="82284" y1="46094" x2="82284" y2="46094"/>
                        <a14:foregroundMark x1="89824" y1="31771" x2="89824" y2="31771"/>
                      </a14:backgroundRemoval>
                    </a14:imgEffect>
                  </a14:imgLayer>
                </a14:imgProps>
              </a:ext>
            </a:extLst>
          </a:blip>
          <a:srcRect l="73214" t="16238" r="9322" b="50603"/>
          <a:stretch/>
        </p:blipFill>
        <p:spPr>
          <a:xfrm>
            <a:off x="6096000" y="2146084"/>
            <a:ext cx="3017520" cy="3221157"/>
          </a:xfrm>
          <a:prstGeom prst="rect">
            <a:avLst/>
          </a:prstGeom>
        </p:spPr>
      </p:pic>
      <p:pic>
        <p:nvPicPr>
          <p:cNvPr id="14" name="صورة 13">
            <a:extLst>
              <a:ext uri="{FF2B5EF4-FFF2-40B4-BE49-F238E27FC236}">
                <a16:creationId xmlns:a16="http://schemas.microsoft.com/office/drawing/2014/main" id="{75AA71BA-A9BF-4033-B7BA-95C7B7C6085A}"/>
              </a:ext>
            </a:extLst>
          </p:cNvPr>
          <p:cNvPicPr>
            <a:picLocks noChangeAspect="1"/>
          </p:cNvPicPr>
          <p:nvPr/>
        </p:nvPicPr>
        <p:blipFill rotWithShape="1">
          <a:blip r:embed="rId8"/>
          <a:srcRect l="75660" t="52096" r="9429" b="10362"/>
          <a:stretch/>
        </p:blipFill>
        <p:spPr>
          <a:xfrm>
            <a:off x="2734492" y="2001808"/>
            <a:ext cx="2377440" cy="3365433"/>
          </a:xfrm>
          <a:prstGeom prst="rect">
            <a:avLst/>
          </a:prstGeom>
        </p:spPr>
      </p:pic>
    </p:spTree>
    <p:extLst>
      <p:ext uri="{BB962C8B-B14F-4D97-AF65-F5344CB8AC3E}">
        <p14:creationId xmlns:p14="http://schemas.microsoft.com/office/powerpoint/2010/main" val="188997311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صورة 19">
            <a:extLst>
              <a:ext uri="{FF2B5EF4-FFF2-40B4-BE49-F238E27FC236}">
                <a16:creationId xmlns:a16="http://schemas.microsoft.com/office/drawing/2014/main" id="{E0CB4159-B209-4D18-965C-647C2915EE86}"/>
              </a:ext>
            </a:extLst>
          </p:cNvPr>
          <p:cNvPicPr>
            <a:picLocks noChangeAspect="1"/>
          </p:cNvPicPr>
          <p:nvPr/>
        </p:nvPicPr>
        <p:blipFill rotWithShape="1">
          <a:blip r:embed="rId2"/>
          <a:srcRect l="8193" t="16967" r="55230" b="9313"/>
          <a:stretch/>
        </p:blipFill>
        <p:spPr>
          <a:xfrm>
            <a:off x="1076118" y="1603265"/>
            <a:ext cx="4551157" cy="4096639"/>
          </a:xfrm>
          <a:prstGeom prst="rect">
            <a:avLst/>
          </a:prstGeom>
          <a:ln>
            <a:noFill/>
          </a:ln>
          <a:effectLst/>
        </p:spPr>
      </p:pic>
      <p:sp>
        <p:nvSpPr>
          <p:cNvPr id="2" name="مستطيل: زوايا مستديرة 1">
            <a:extLst>
              <a:ext uri="{FF2B5EF4-FFF2-40B4-BE49-F238E27FC236}">
                <a16:creationId xmlns:a16="http://schemas.microsoft.com/office/drawing/2014/main" id="{71B41374-1396-4A85-B9E8-28113FA687D5}"/>
              </a:ext>
            </a:extLst>
          </p:cNvPr>
          <p:cNvSpPr/>
          <p:nvPr/>
        </p:nvSpPr>
        <p:spPr>
          <a:xfrm>
            <a:off x="0" y="2740050"/>
            <a:ext cx="1378634" cy="16551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C00000"/>
                </a:solidFill>
                <a:effectLst>
                  <a:glow rad="101600">
                    <a:schemeClr val="bg1">
                      <a:alpha val="60000"/>
                    </a:schemeClr>
                  </a:glow>
                </a:effectLst>
                <a:latin typeface="AbdoLine" panose="02000500030000020004" pitchFamily="50" charset="-78"/>
                <a:cs typeface="AbdoLine" panose="02000500030000020004" pitchFamily="50" charset="-78"/>
              </a:rPr>
              <a:t>تحليل البيانات الممثلة بالخطوط</a:t>
            </a:r>
          </a:p>
        </p:txBody>
      </p:sp>
      <p:grpSp>
        <p:nvGrpSpPr>
          <p:cNvPr id="17" name="مجموعة 16">
            <a:extLst>
              <a:ext uri="{FF2B5EF4-FFF2-40B4-BE49-F238E27FC236}">
                <a16:creationId xmlns:a16="http://schemas.microsoft.com/office/drawing/2014/main" id="{445A418C-493C-4EEE-A1CE-21EF6EAADBE7}"/>
              </a:ext>
            </a:extLst>
          </p:cNvPr>
          <p:cNvGrpSpPr/>
          <p:nvPr/>
        </p:nvGrpSpPr>
        <p:grpSpPr>
          <a:xfrm>
            <a:off x="8772980" y="5792385"/>
            <a:ext cx="1467729" cy="1467729"/>
            <a:chOff x="29852" y="4052667"/>
            <a:chExt cx="1467729" cy="1467729"/>
          </a:xfrm>
        </p:grpSpPr>
        <p:pic>
          <p:nvPicPr>
            <p:cNvPr id="18" name="صورة 17">
              <a:extLst>
                <a:ext uri="{FF2B5EF4-FFF2-40B4-BE49-F238E27FC236}">
                  <a16:creationId xmlns:a16="http://schemas.microsoft.com/office/drawing/2014/main" id="{C3DC7B42-D275-4AE2-97A5-23EF08489F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9" name="مربع نص 18">
              <a:extLst>
                <a:ext uri="{FF2B5EF4-FFF2-40B4-BE49-F238E27FC236}">
                  <a16:creationId xmlns:a16="http://schemas.microsoft.com/office/drawing/2014/main" id="{90E2DC07-92AC-48A9-825C-4BC1C3A7303B}"/>
                </a:ext>
              </a:extLst>
            </p:cNvPr>
            <p:cNvSpPr txBox="1"/>
            <p:nvPr/>
          </p:nvSpPr>
          <p:spPr>
            <a:xfrm>
              <a:off x="379250" y="4386348"/>
              <a:ext cx="761748" cy="707886"/>
            </a:xfrm>
            <a:prstGeom prst="rect">
              <a:avLst/>
            </a:prstGeom>
            <a:noFill/>
          </p:spPr>
          <p:txBody>
            <a:bodyPr wrap="none" rtlCol="1">
              <a:spAutoFit/>
            </a:bodyPr>
            <a:lstStyle/>
            <a:p>
              <a:pPr algn="ctr"/>
              <a:r>
                <a:rPr lang="ar-SA" sz="4000" b="1" dirty="0"/>
                <a:t>57</a:t>
              </a:r>
              <a:endParaRPr lang="ar-SA" b="1" dirty="0"/>
            </a:p>
          </p:txBody>
        </p:sp>
      </p:grpSp>
      <p:sp>
        <p:nvSpPr>
          <p:cNvPr id="38" name="مربع نص 37">
            <a:extLst>
              <a:ext uri="{FF2B5EF4-FFF2-40B4-BE49-F238E27FC236}">
                <a16:creationId xmlns:a16="http://schemas.microsoft.com/office/drawing/2014/main" id="{283CC6AD-C5B4-431D-B3FD-55FFA9934E2D}"/>
              </a:ext>
            </a:extLst>
          </p:cNvPr>
          <p:cNvSpPr txBox="1"/>
          <p:nvPr/>
        </p:nvSpPr>
        <p:spPr>
          <a:xfrm>
            <a:off x="3225889" y="0"/>
            <a:ext cx="7231695" cy="1384995"/>
          </a:xfrm>
          <a:prstGeom prst="rect">
            <a:avLst/>
          </a:prstGeom>
          <a:noFill/>
        </p:spPr>
        <p:txBody>
          <a:bodyPr wrap="square" rtlCol="1">
            <a:spAutoFit/>
          </a:bodyPr>
          <a:lstStyle/>
          <a:p>
            <a:pPr algn="ctr"/>
            <a:r>
              <a:rPr lang="ar-SA" sz="2800" b="1" dirty="0">
                <a:solidFill>
                  <a:srgbClr val="002060"/>
                </a:solidFill>
                <a:effectLst>
                  <a:glow rad="101600">
                    <a:schemeClr val="bg1">
                      <a:alpha val="60000"/>
                    </a:schemeClr>
                  </a:glow>
                </a:effectLst>
                <a:latin typeface="AbdoLine" panose="02000500030000020004" pitchFamily="50" charset="-78"/>
                <a:cs typeface="AbdoLine" panose="02000500030000020004" pitchFamily="50" charset="-78"/>
              </a:rPr>
              <a:t>2 – سكان الارض: مثل بالخطوط جدول عدد سكان الأرض المبين عم يمين الصفحة, وصف التغير في عدد السكان من عام 1170 هـ إلى عام 1420 هـ . </a:t>
            </a:r>
          </a:p>
        </p:txBody>
      </p:sp>
      <p:sp>
        <p:nvSpPr>
          <p:cNvPr id="15" name="وسيلة الشرح: خط منحني مزدوج مع حد وشريط تمييز 14">
            <a:extLst>
              <a:ext uri="{FF2B5EF4-FFF2-40B4-BE49-F238E27FC236}">
                <a16:creationId xmlns:a16="http://schemas.microsoft.com/office/drawing/2014/main" id="{13E122B3-5D7A-4BE9-96D6-DEDE7BC41E99}"/>
              </a:ext>
            </a:extLst>
          </p:cNvPr>
          <p:cNvSpPr/>
          <p:nvPr/>
        </p:nvSpPr>
        <p:spPr>
          <a:xfrm>
            <a:off x="1172208" y="56272"/>
            <a:ext cx="1955408" cy="576775"/>
          </a:xfrm>
          <a:prstGeom prst="accentBorderCallout3">
            <a:avLst>
              <a:gd name="adj1" fmla="val 25893"/>
              <a:gd name="adj2" fmla="val -3646"/>
              <a:gd name="adj3" fmla="val 20536"/>
              <a:gd name="adj4" fmla="val -29558"/>
              <a:gd name="adj5" fmla="val 80357"/>
              <a:gd name="adj6" fmla="val -29558"/>
              <a:gd name="adj7" fmla="val 195324"/>
              <a:gd name="adj8" fmla="val 17608"/>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مــثــال</a:t>
            </a:r>
            <a:endPar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endParaRPr>
          </a:p>
        </p:txBody>
      </p:sp>
      <p:sp>
        <p:nvSpPr>
          <p:cNvPr id="32" name="مستطيل: زوايا علوية مستديرة 31">
            <a:extLst>
              <a:ext uri="{FF2B5EF4-FFF2-40B4-BE49-F238E27FC236}">
                <a16:creationId xmlns:a16="http://schemas.microsoft.com/office/drawing/2014/main" id="{3C85DCB9-F63D-4223-97D8-28FCB29FDBF5}"/>
              </a:ext>
            </a:extLst>
          </p:cNvPr>
          <p:cNvSpPr/>
          <p:nvPr/>
        </p:nvSpPr>
        <p:spPr>
          <a:xfrm>
            <a:off x="10601761" y="2056550"/>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الخطوة 1:</a:t>
            </a:r>
          </a:p>
        </p:txBody>
      </p:sp>
      <p:sp>
        <p:nvSpPr>
          <p:cNvPr id="33" name="مستطيل: زوايا علوية مستديرة 32">
            <a:extLst>
              <a:ext uri="{FF2B5EF4-FFF2-40B4-BE49-F238E27FC236}">
                <a16:creationId xmlns:a16="http://schemas.microsoft.com/office/drawing/2014/main" id="{233A5EF3-D321-4744-9D02-EF2B9E3C1D65}"/>
              </a:ext>
            </a:extLst>
          </p:cNvPr>
          <p:cNvSpPr/>
          <p:nvPr/>
        </p:nvSpPr>
        <p:spPr>
          <a:xfrm>
            <a:off x="5627276" y="1696581"/>
            <a:ext cx="4918977" cy="1373889"/>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تشمل البيانات على أعداد من 790 مليوناً إلى 6080 مليوناً؛ لذا فمن المنطقي اختبار تدريج من صفر إلى 1000 مليون .</a:t>
            </a:r>
          </a:p>
        </p:txBody>
      </p:sp>
      <p:sp>
        <p:nvSpPr>
          <p:cNvPr id="34" name="مستطيل: زوايا علوية مستديرة 33">
            <a:extLst>
              <a:ext uri="{FF2B5EF4-FFF2-40B4-BE49-F238E27FC236}">
                <a16:creationId xmlns:a16="http://schemas.microsoft.com/office/drawing/2014/main" id="{6B2939D5-3D2A-4CFA-A370-ED1032734CC9}"/>
              </a:ext>
            </a:extLst>
          </p:cNvPr>
          <p:cNvSpPr/>
          <p:nvPr/>
        </p:nvSpPr>
        <p:spPr>
          <a:xfrm>
            <a:off x="10593177" y="3205651"/>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الخطوة 2:</a:t>
            </a:r>
          </a:p>
        </p:txBody>
      </p:sp>
      <p:sp>
        <p:nvSpPr>
          <p:cNvPr id="35" name="مستطيل: زوايا علوية مستديرة 34">
            <a:extLst>
              <a:ext uri="{FF2B5EF4-FFF2-40B4-BE49-F238E27FC236}">
                <a16:creationId xmlns:a16="http://schemas.microsoft.com/office/drawing/2014/main" id="{5168C830-8C7B-4857-B2C8-EE2F3E2E7F70}"/>
              </a:ext>
            </a:extLst>
          </p:cNvPr>
          <p:cNvSpPr/>
          <p:nvPr/>
        </p:nvSpPr>
        <p:spPr>
          <a:xfrm>
            <a:off x="6731896" y="3193712"/>
            <a:ext cx="3809029" cy="890260"/>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اكتب عنواناً مناسباً لكل من المحورين الأفقي والرأسي.</a:t>
            </a:r>
          </a:p>
        </p:txBody>
      </p:sp>
      <p:sp>
        <p:nvSpPr>
          <p:cNvPr id="36" name="مستطيل: زوايا علوية مستديرة 35">
            <a:extLst>
              <a:ext uri="{FF2B5EF4-FFF2-40B4-BE49-F238E27FC236}">
                <a16:creationId xmlns:a16="http://schemas.microsoft.com/office/drawing/2014/main" id="{FA28F8D2-4694-472C-9493-2FBF7E508FFA}"/>
              </a:ext>
            </a:extLst>
          </p:cNvPr>
          <p:cNvSpPr/>
          <p:nvPr/>
        </p:nvSpPr>
        <p:spPr>
          <a:xfrm>
            <a:off x="10568776" y="4242036"/>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الخطوة 3:</a:t>
            </a:r>
          </a:p>
        </p:txBody>
      </p:sp>
      <p:sp>
        <p:nvSpPr>
          <p:cNvPr id="37" name="مستطيل: زوايا علوية مستديرة 36">
            <a:extLst>
              <a:ext uri="{FF2B5EF4-FFF2-40B4-BE49-F238E27FC236}">
                <a16:creationId xmlns:a16="http://schemas.microsoft.com/office/drawing/2014/main" id="{4AF05743-08D8-45A3-8997-2DA701E6AEFC}"/>
              </a:ext>
            </a:extLst>
          </p:cNvPr>
          <p:cNvSpPr/>
          <p:nvPr/>
        </p:nvSpPr>
        <p:spPr>
          <a:xfrm>
            <a:off x="6733621" y="4207213"/>
            <a:ext cx="3809029" cy="808938"/>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مثل عدد السكان في الأعوام المختلفة بالنقاط ثم نصل بينها.</a:t>
            </a:r>
          </a:p>
        </p:txBody>
      </p:sp>
      <p:sp>
        <p:nvSpPr>
          <p:cNvPr id="39" name="مستطيل: زوايا علوية مستديرة 38">
            <a:extLst>
              <a:ext uri="{FF2B5EF4-FFF2-40B4-BE49-F238E27FC236}">
                <a16:creationId xmlns:a16="http://schemas.microsoft.com/office/drawing/2014/main" id="{AE5B7084-B79B-46F2-84E9-969BB750CDE3}"/>
              </a:ext>
            </a:extLst>
          </p:cNvPr>
          <p:cNvSpPr/>
          <p:nvPr/>
        </p:nvSpPr>
        <p:spPr>
          <a:xfrm>
            <a:off x="10581839" y="5061368"/>
            <a:ext cx="1580861" cy="683500"/>
          </a:xfrm>
          <a:prstGeom prst="round2Same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الخطوة 4:</a:t>
            </a:r>
          </a:p>
        </p:txBody>
      </p:sp>
      <p:sp>
        <p:nvSpPr>
          <p:cNvPr id="40" name="مستطيل: زوايا علوية مستديرة 39">
            <a:extLst>
              <a:ext uri="{FF2B5EF4-FFF2-40B4-BE49-F238E27FC236}">
                <a16:creationId xmlns:a16="http://schemas.microsoft.com/office/drawing/2014/main" id="{8D9159A2-E529-41DB-B3E1-50F211E46A18}"/>
              </a:ext>
            </a:extLst>
          </p:cNvPr>
          <p:cNvSpPr/>
          <p:nvPr/>
        </p:nvSpPr>
        <p:spPr>
          <a:xfrm>
            <a:off x="6096000" y="5116759"/>
            <a:ext cx="4446651" cy="583145"/>
          </a:xfrm>
          <a:prstGeom prst="round2SameRect">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AbdoLine" panose="02000500030000020004" pitchFamily="50" charset="-78"/>
                <a:cs typeface="AbdoLine" panose="02000500030000020004" pitchFamily="50" charset="-78"/>
              </a:rPr>
              <a:t>اكتب عنواناً مناسباً للتمثيل البياني.</a:t>
            </a:r>
          </a:p>
        </p:txBody>
      </p:sp>
      <p:sp>
        <p:nvSpPr>
          <p:cNvPr id="41" name="مستطيل: زوايا مستديرة 40">
            <a:extLst>
              <a:ext uri="{FF2B5EF4-FFF2-40B4-BE49-F238E27FC236}">
                <a16:creationId xmlns:a16="http://schemas.microsoft.com/office/drawing/2014/main" id="{F70C83A5-0C6A-43E0-A77B-05C72E323F09}"/>
              </a:ext>
            </a:extLst>
          </p:cNvPr>
          <p:cNvSpPr/>
          <p:nvPr/>
        </p:nvSpPr>
        <p:spPr>
          <a:xfrm>
            <a:off x="1753734" y="5820397"/>
            <a:ext cx="5579053" cy="954108"/>
          </a:xfrm>
          <a:prstGeom prst="roundRect">
            <a:avLst/>
          </a:prstGeom>
          <a:solidFill>
            <a:srgbClr val="C3308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600" b="1" dirty="0">
                <a:effectLst>
                  <a:glow rad="101600">
                    <a:schemeClr val="tx1">
                      <a:alpha val="60000"/>
                    </a:schemeClr>
                  </a:glow>
                </a:effectLst>
                <a:latin typeface="AbdoLine" panose="02000500030000020004" pitchFamily="50" charset="-78"/>
                <a:cs typeface="AbdoLine" panose="02000500030000020004" pitchFamily="50" charset="-78"/>
              </a:rPr>
              <a:t>نلاحظ ازدياد عدد سكان الأرض زيادة كبيرة من عام 1170 هـ إلى عام 1420 هـ .</a:t>
            </a:r>
          </a:p>
        </p:txBody>
      </p:sp>
    </p:spTree>
    <p:extLst>
      <p:ext uri="{BB962C8B-B14F-4D97-AF65-F5344CB8AC3E}">
        <p14:creationId xmlns:p14="http://schemas.microsoft.com/office/powerpoint/2010/main" val="32309397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1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000"/>
                                        <p:tgtEl>
                                          <p:spTgt spid="32"/>
                                        </p:tgtEl>
                                        <p:attrNameLst>
                                          <p:attrName>ppt_y</p:attrName>
                                        </p:attrNameLst>
                                      </p:cBhvr>
                                      <p:tavLst>
                                        <p:tav tm="0">
                                          <p:val>
                                            <p:strVal val="#ppt_y+#ppt_h*1.125000"/>
                                          </p:val>
                                        </p:tav>
                                        <p:tav tm="100000">
                                          <p:val>
                                            <p:strVal val="#ppt_y"/>
                                          </p:val>
                                        </p:tav>
                                      </p:tavLst>
                                    </p:anim>
                                    <p:animEffect transition="in" filter="wipe(up)">
                                      <p:cBhvr>
                                        <p:cTn id="13" dur="1000"/>
                                        <p:tgtEl>
                                          <p:spTgt spid="32"/>
                                        </p:tgtEl>
                                      </p:cBhvr>
                                    </p:animEffect>
                                  </p:childTnLst>
                                </p:cTn>
                              </p:par>
                            </p:childTnLst>
                          </p:cTn>
                        </p:par>
                        <p:par>
                          <p:cTn id="14" fill="hold">
                            <p:stCondLst>
                              <p:cond delay="1000"/>
                            </p:stCondLst>
                            <p:childTnLst>
                              <p:par>
                                <p:cTn id="15" presetID="52"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Scale>
                                      <p:cBhvr>
                                        <p:cTn id="1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3"/>
                                        </p:tgtEl>
                                        <p:attrNameLst>
                                          <p:attrName>ppt_x</p:attrName>
                                          <p:attrName>ppt_y</p:attrName>
                                        </p:attrNameLst>
                                      </p:cBhvr>
                                    </p:animMotion>
                                    <p:animEffect transition="in" filter="fade">
                                      <p:cBhvr>
                                        <p:cTn id="19" dur="10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1000"/>
                                        <p:tgtEl>
                                          <p:spTgt spid="34"/>
                                        </p:tgtEl>
                                        <p:attrNameLst>
                                          <p:attrName>ppt_y</p:attrName>
                                        </p:attrNameLst>
                                      </p:cBhvr>
                                      <p:tavLst>
                                        <p:tav tm="0">
                                          <p:val>
                                            <p:strVal val="#ppt_y+#ppt_h*1.125000"/>
                                          </p:val>
                                        </p:tav>
                                        <p:tav tm="100000">
                                          <p:val>
                                            <p:strVal val="#ppt_y"/>
                                          </p:val>
                                        </p:tav>
                                      </p:tavLst>
                                    </p:anim>
                                    <p:animEffect transition="in" filter="wipe(up)">
                                      <p:cBhvr>
                                        <p:cTn id="25" dur="1000"/>
                                        <p:tgtEl>
                                          <p:spTgt spid="34"/>
                                        </p:tgtEl>
                                      </p:cBhvr>
                                    </p:animEffect>
                                  </p:childTnLst>
                                </p:cTn>
                              </p:par>
                            </p:childTnLst>
                          </p:cTn>
                        </p:par>
                        <p:par>
                          <p:cTn id="26" fill="hold">
                            <p:stCondLst>
                              <p:cond delay="1000"/>
                            </p:stCondLst>
                            <p:childTnLst>
                              <p:par>
                                <p:cTn id="27" presetID="52"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Scale>
                                      <p:cBhvr>
                                        <p:cTn id="29"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5"/>
                                        </p:tgtEl>
                                        <p:attrNameLst>
                                          <p:attrName>ppt_x</p:attrName>
                                          <p:attrName>ppt_y</p:attrName>
                                        </p:attrNameLst>
                                      </p:cBhvr>
                                    </p:animMotion>
                                    <p:animEffect transition="in" filter="fade">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1000"/>
                                        <p:tgtEl>
                                          <p:spTgt spid="36"/>
                                        </p:tgtEl>
                                        <p:attrNameLst>
                                          <p:attrName>ppt_y</p:attrName>
                                        </p:attrNameLst>
                                      </p:cBhvr>
                                      <p:tavLst>
                                        <p:tav tm="0">
                                          <p:val>
                                            <p:strVal val="#ppt_y+#ppt_h*1.125000"/>
                                          </p:val>
                                        </p:tav>
                                        <p:tav tm="100000">
                                          <p:val>
                                            <p:strVal val="#ppt_y"/>
                                          </p:val>
                                        </p:tav>
                                      </p:tavLst>
                                    </p:anim>
                                    <p:animEffect transition="in" filter="wipe(up)">
                                      <p:cBhvr>
                                        <p:cTn id="37" dur="1000"/>
                                        <p:tgtEl>
                                          <p:spTgt spid="36"/>
                                        </p:tgtEl>
                                      </p:cBhvr>
                                    </p:animEffect>
                                  </p:childTnLst>
                                </p:cTn>
                              </p:par>
                            </p:childTnLst>
                          </p:cTn>
                        </p:par>
                        <p:par>
                          <p:cTn id="38" fill="hold">
                            <p:stCondLst>
                              <p:cond delay="1000"/>
                            </p:stCondLst>
                            <p:childTnLst>
                              <p:par>
                                <p:cTn id="39" presetID="52" presetClass="entr" presetSubtype="0"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Scale>
                                      <p:cBhvr>
                                        <p:cTn id="41"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37"/>
                                        </p:tgtEl>
                                        <p:attrNameLst>
                                          <p:attrName>ppt_x</p:attrName>
                                          <p:attrName>ppt_y</p:attrName>
                                        </p:attrNameLst>
                                      </p:cBhvr>
                                    </p:animMotion>
                                    <p:animEffect transition="in" filter="fade">
                                      <p:cBhvr>
                                        <p:cTn id="43" dur="1000"/>
                                        <p:tgtEl>
                                          <p:spTgt spid="37"/>
                                        </p:tgtEl>
                                      </p:cBhvr>
                                    </p:animEffect>
                                  </p:childTnLst>
                                </p:cTn>
                              </p:par>
                            </p:childTnLst>
                          </p:cTn>
                        </p:par>
                        <p:par>
                          <p:cTn id="44" fill="hold">
                            <p:stCondLst>
                              <p:cond delay="2000"/>
                            </p:stCondLst>
                            <p:childTnLst>
                              <p:par>
                                <p:cTn id="45" presetID="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000" fill="hold"/>
                                        <p:tgtEl>
                                          <p:spTgt spid="20"/>
                                        </p:tgtEl>
                                        <p:attrNameLst>
                                          <p:attrName>ppt_x</p:attrName>
                                        </p:attrNameLst>
                                      </p:cBhvr>
                                      <p:tavLst>
                                        <p:tav tm="0">
                                          <p:val>
                                            <p:strVal val="#ppt_x"/>
                                          </p:val>
                                        </p:tav>
                                        <p:tav tm="100000">
                                          <p:val>
                                            <p:strVal val="#ppt_x"/>
                                          </p:val>
                                        </p:tav>
                                      </p:tavLst>
                                    </p:anim>
                                    <p:anim calcmode="lin" valueType="num">
                                      <p:cBhvr additive="base">
                                        <p:cTn id="4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1000"/>
                                        <p:tgtEl>
                                          <p:spTgt spid="39"/>
                                        </p:tgtEl>
                                        <p:attrNameLst>
                                          <p:attrName>ppt_y</p:attrName>
                                        </p:attrNameLst>
                                      </p:cBhvr>
                                      <p:tavLst>
                                        <p:tav tm="0">
                                          <p:val>
                                            <p:strVal val="#ppt_y+#ppt_h*1.125000"/>
                                          </p:val>
                                        </p:tav>
                                        <p:tav tm="100000">
                                          <p:val>
                                            <p:strVal val="#ppt_y"/>
                                          </p:val>
                                        </p:tav>
                                      </p:tavLst>
                                    </p:anim>
                                    <p:animEffect transition="in" filter="wipe(up)">
                                      <p:cBhvr>
                                        <p:cTn id="54" dur="1000"/>
                                        <p:tgtEl>
                                          <p:spTgt spid="39"/>
                                        </p:tgtEl>
                                      </p:cBhvr>
                                    </p:animEffect>
                                  </p:childTnLst>
                                </p:cTn>
                              </p:par>
                            </p:childTnLst>
                          </p:cTn>
                        </p:par>
                        <p:par>
                          <p:cTn id="55" fill="hold">
                            <p:stCondLst>
                              <p:cond delay="1000"/>
                            </p:stCondLst>
                            <p:childTnLst>
                              <p:par>
                                <p:cTn id="56" presetID="5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Scale>
                                      <p:cBhvr>
                                        <p:cTn id="58"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40"/>
                                        </p:tgtEl>
                                        <p:attrNameLst>
                                          <p:attrName>ppt_x</p:attrName>
                                          <p:attrName>ppt_y</p:attrName>
                                        </p:attrNameLst>
                                      </p:cBhvr>
                                    </p:animMotion>
                                    <p:animEffect transition="in" filter="fade">
                                      <p:cBhvr>
                                        <p:cTn id="60" dur="1000"/>
                                        <p:tgtEl>
                                          <p:spTgt spid="40"/>
                                        </p:tgtEl>
                                      </p:cBhvr>
                                    </p:animEffect>
                                  </p:childTnLst>
                                </p:cTn>
                              </p:par>
                              <p:par>
                                <p:cTn id="61" presetID="26"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80">
                                          <p:stCondLst>
                                            <p:cond delay="0"/>
                                          </p:stCondLst>
                                        </p:cTn>
                                        <p:tgtEl>
                                          <p:spTgt spid="41"/>
                                        </p:tgtEl>
                                      </p:cBhvr>
                                    </p:animEffect>
                                    <p:anim calcmode="lin" valueType="num">
                                      <p:cBhvr>
                                        <p:cTn id="6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9" dur="26">
                                          <p:stCondLst>
                                            <p:cond delay="650"/>
                                          </p:stCondLst>
                                        </p:cTn>
                                        <p:tgtEl>
                                          <p:spTgt spid="41"/>
                                        </p:tgtEl>
                                      </p:cBhvr>
                                      <p:to x="100000" y="60000"/>
                                    </p:animScale>
                                    <p:animScale>
                                      <p:cBhvr>
                                        <p:cTn id="70" dur="166" decel="50000">
                                          <p:stCondLst>
                                            <p:cond delay="676"/>
                                          </p:stCondLst>
                                        </p:cTn>
                                        <p:tgtEl>
                                          <p:spTgt spid="41"/>
                                        </p:tgtEl>
                                      </p:cBhvr>
                                      <p:to x="100000" y="100000"/>
                                    </p:animScale>
                                    <p:animScale>
                                      <p:cBhvr>
                                        <p:cTn id="71" dur="26">
                                          <p:stCondLst>
                                            <p:cond delay="1312"/>
                                          </p:stCondLst>
                                        </p:cTn>
                                        <p:tgtEl>
                                          <p:spTgt spid="41"/>
                                        </p:tgtEl>
                                      </p:cBhvr>
                                      <p:to x="100000" y="80000"/>
                                    </p:animScale>
                                    <p:animScale>
                                      <p:cBhvr>
                                        <p:cTn id="72" dur="166" decel="50000">
                                          <p:stCondLst>
                                            <p:cond delay="1338"/>
                                          </p:stCondLst>
                                        </p:cTn>
                                        <p:tgtEl>
                                          <p:spTgt spid="41"/>
                                        </p:tgtEl>
                                      </p:cBhvr>
                                      <p:to x="100000" y="100000"/>
                                    </p:animScale>
                                    <p:animScale>
                                      <p:cBhvr>
                                        <p:cTn id="73" dur="26">
                                          <p:stCondLst>
                                            <p:cond delay="1642"/>
                                          </p:stCondLst>
                                        </p:cTn>
                                        <p:tgtEl>
                                          <p:spTgt spid="41"/>
                                        </p:tgtEl>
                                      </p:cBhvr>
                                      <p:to x="100000" y="90000"/>
                                    </p:animScale>
                                    <p:animScale>
                                      <p:cBhvr>
                                        <p:cTn id="74" dur="166" decel="50000">
                                          <p:stCondLst>
                                            <p:cond delay="1668"/>
                                          </p:stCondLst>
                                        </p:cTn>
                                        <p:tgtEl>
                                          <p:spTgt spid="41"/>
                                        </p:tgtEl>
                                      </p:cBhvr>
                                      <p:to x="100000" y="100000"/>
                                    </p:animScale>
                                    <p:animScale>
                                      <p:cBhvr>
                                        <p:cTn id="75" dur="26">
                                          <p:stCondLst>
                                            <p:cond delay="1808"/>
                                          </p:stCondLst>
                                        </p:cTn>
                                        <p:tgtEl>
                                          <p:spTgt spid="41"/>
                                        </p:tgtEl>
                                      </p:cBhvr>
                                      <p:to x="100000" y="95000"/>
                                    </p:animScale>
                                    <p:animScale>
                                      <p:cBhvr>
                                        <p:cTn id="76"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animBg="1"/>
      <p:bldP spid="33" grpId="0" animBg="1"/>
      <p:bldP spid="34" grpId="0" animBg="1"/>
      <p:bldP spid="35" grpId="0" animBg="1"/>
      <p:bldP spid="36" grpId="0" animBg="1"/>
      <p:bldP spid="37" grpId="0" animBg="1"/>
      <p:bldP spid="39" grpId="0" animBg="1"/>
      <p:bldP spid="4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88868BB7-5243-4102-9C27-770623700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7" name="مستطيل: زوايا مستديرة 6">
            <a:extLst>
              <a:ext uri="{FF2B5EF4-FFF2-40B4-BE49-F238E27FC236}">
                <a16:creationId xmlns:a16="http://schemas.microsoft.com/office/drawing/2014/main" id="{F4152B64-770B-4D6C-9C95-BF3394A55AE0}"/>
              </a:ext>
            </a:extLst>
          </p:cNvPr>
          <p:cNvSpPr/>
          <p:nvPr/>
        </p:nvSpPr>
        <p:spPr>
          <a:xfrm>
            <a:off x="2999933" y="3597862"/>
            <a:ext cx="6192130" cy="1371500"/>
          </a:xfrm>
          <a:prstGeom prst="roundRect">
            <a:avLst/>
          </a:prstGeom>
          <a:solidFill>
            <a:srgbClr val="C94666"/>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effectLst>
                  <a:glow rad="101600">
                    <a:schemeClr val="tx1">
                      <a:alpha val="60000"/>
                    </a:schemeClr>
                  </a:glow>
                </a:effectLst>
                <a:latin typeface="AbdoLine" panose="02000500030000020004" pitchFamily="50" charset="-78"/>
                <a:cs typeface="AbdoLine" panose="02000500030000020004" pitchFamily="50" charset="-78"/>
              </a:rPr>
              <a:t>التمثيل بالأعمدة وبالخطوط</a:t>
            </a:r>
          </a:p>
        </p:txBody>
      </p:sp>
      <p:sp>
        <p:nvSpPr>
          <p:cNvPr id="8" name="مستطيل: زاوية مطوية 7">
            <a:extLst>
              <a:ext uri="{FF2B5EF4-FFF2-40B4-BE49-F238E27FC236}">
                <a16:creationId xmlns:a16="http://schemas.microsoft.com/office/drawing/2014/main" id="{91691569-CCE4-40B2-9C57-C5700847B381}"/>
              </a:ext>
            </a:extLst>
          </p:cNvPr>
          <p:cNvSpPr/>
          <p:nvPr/>
        </p:nvSpPr>
        <p:spPr>
          <a:xfrm>
            <a:off x="3971779" y="1956984"/>
            <a:ext cx="4248443" cy="1125415"/>
          </a:xfrm>
          <a:prstGeom prst="foldedCorner">
            <a:avLst/>
          </a:prstGeom>
          <a:solidFill>
            <a:srgbClr val="084E6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effectLst>
                  <a:glow rad="101600">
                    <a:schemeClr val="tx1">
                      <a:alpha val="60000"/>
                    </a:schemeClr>
                  </a:glow>
                </a:effectLst>
                <a:latin typeface="29LT Bukra Bold" panose="000B0903020204020204" pitchFamily="34" charset="-78"/>
                <a:cs typeface="29LT Bukra Bold" panose="000B0903020204020204" pitchFamily="34" charset="-78"/>
              </a:rPr>
              <a:t>مــوضــوع اليوم :</a:t>
            </a:r>
          </a:p>
        </p:txBody>
      </p:sp>
      <p:sp>
        <p:nvSpPr>
          <p:cNvPr id="9" name="مربع نص 8">
            <a:extLst>
              <a:ext uri="{FF2B5EF4-FFF2-40B4-BE49-F238E27FC236}">
                <a16:creationId xmlns:a16="http://schemas.microsoft.com/office/drawing/2014/main" id="{D2A26D79-1286-4E08-AB97-CCEFE712A622}"/>
              </a:ext>
            </a:extLst>
          </p:cNvPr>
          <p:cNvSpPr txBox="1"/>
          <p:nvPr/>
        </p:nvSpPr>
        <p:spPr>
          <a:xfrm>
            <a:off x="5127624" y="5248854"/>
            <a:ext cx="1936749" cy="646331"/>
          </a:xfrm>
          <a:prstGeom prst="rect">
            <a:avLst/>
          </a:prstGeom>
          <a:noFill/>
        </p:spPr>
        <p:txBody>
          <a:bodyPr wrap="none" rtlCol="1">
            <a:spAutoFit/>
          </a:bodyPr>
          <a:lstStyle/>
          <a:p>
            <a:r>
              <a:rPr lang="ar-SA" sz="3600" b="1" dirty="0">
                <a:latin typeface="_PDMS_Saleem_QuranFont" panose="02010000000000000000" pitchFamily="2" charset="-78"/>
                <a:cs typeface="_PDMS_Saleem_QuranFont" panose="02010000000000000000" pitchFamily="2" charset="-78"/>
              </a:rPr>
              <a:t>أ / عبير الغامدي</a:t>
            </a:r>
          </a:p>
        </p:txBody>
      </p:sp>
    </p:spTree>
    <p:extLst>
      <p:ext uri="{BB962C8B-B14F-4D97-AF65-F5344CB8AC3E}">
        <p14:creationId xmlns:p14="http://schemas.microsoft.com/office/powerpoint/2010/main" val="3577968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0BC2B7-92E0-4BE2-A7C5-5F2CDD3D9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8" name="مجموعة 7">
            <a:extLst>
              <a:ext uri="{FF2B5EF4-FFF2-40B4-BE49-F238E27FC236}">
                <a16:creationId xmlns:a16="http://schemas.microsoft.com/office/drawing/2014/main" id="{BE197C61-6320-420D-A044-AD8E555E0871}"/>
              </a:ext>
            </a:extLst>
          </p:cNvPr>
          <p:cNvGrpSpPr/>
          <p:nvPr/>
        </p:nvGrpSpPr>
        <p:grpSpPr>
          <a:xfrm>
            <a:off x="1882470" y="5660382"/>
            <a:ext cx="1467729" cy="1467729"/>
            <a:chOff x="29852" y="4052667"/>
            <a:chExt cx="1467729" cy="1467729"/>
          </a:xfrm>
        </p:grpSpPr>
        <p:pic>
          <p:nvPicPr>
            <p:cNvPr id="9" name="صورة 8">
              <a:extLst>
                <a:ext uri="{FF2B5EF4-FFF2-40B4-BE49-F238E27FC236}">
                  <a16:creationId xmlns:a16="http://schemas.microsoft.com/office/drawing/2014/main" id="{F1A51FD2-CC93-439D-8970-5606365ED5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0" name="مربع نص 9">
              <a:extLst>
                <a:ext uri="{FF2B5EF4-FFF2-40B4-BE49-F238E27FC236}">
                  <a16:creationId xmlns:a16="http://schemas.microsoft.com/office/drawing/2014/main" id="{0C91B73F-222E-461F-837B-CEA40EFFBCE8}"/>
                </a:ext>
              </a:extLst>
            </p:cNvPr>
            <p:cNvSpPr txBox="1"/>
            <p:nvPr/>
          </p:nvSpPr>
          <p:spPr>
            <a:xfrm>
              <a:off x="393316" y="4358212"/>
              <a:ext cx="761748" cy="707886"/>
            </a:xfrm>
            <a:prstGeom prst="rect">
              <a:avLst/>
            </a:prstGeom>
            <a:noFill/>
          </p:spPr>
          <p:txBody>
            <a:bodyPr wrap="none" rtlCol="1">
              <a:spAutoFit/>
            </a:bodyPr>
            <a:lstStyle/>
            <a:p>
              <a:pPr algn="ctr"/>
              <a:r>
                <a:rPr lang="ar-SA" sz="4000" b="1" dirty="0"/>
                <a:t>57</a:t>
              </a:r>
              <a:endParaRPr lang="ar-SA" b="1" dirty="0"/>
            </a:p>
          </p:txBody>
        </p:sp>
      </p:grpSp>
      <p:sp>
        <p:nvSpPr>
          <p:cNvPr id="11" name="وسيلة الشرح: خط منحني مزدوج 10">
            <a:extLst>
              <a:ext uri="{FF2B5EF4-FFF2-40B4-BE49-F238E27FC236}">
                <a16:creationId xmlns:a16="http://schemas.microsoft.com/office/drawing/2014/main" id="{AB958DC4-5FDE-4259-95DD-87849760A25D}"/>
              </a:ext>
            </a:extLst>
          </p:cNvPr>
          <p:cNvSpPr/>
          <p:nvPr/>
        </p:nvSpPr>
        <p:spPr>
          <a:xfrm>
            <a:off x="710393" y="262102"/>
            <a:ext cx="3348312" cy="690257"/>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effectLst>
                  <a:glow rad="101600">
                    <a:schemeClr val="tx1">
                      <a:alpha val="60000"/>
                    </a:schemeClr>
                  </a:glow>
                </a:effectLst>
                <a:latin typeface="29LT Bukra Bold" panose="000B0903020204020204" pitchFamily="34" charset="-78"/>
                <a:cs typeface="29LT Bukra Bold" panose="000B0903020204020204" pitchFamily="34" charset="-78"/>
              </a:rPr>
              <a:t>تحقق من فهمك</a:t>
            </a:r>
          </a:p>
        </p:txBody>
      </p:sp>
      <p:pic>
        <p:nvPicPr>
          <p:cNvPr id="13" name="صورة 12">
            <a:extLst>
              <a:ext uri="{FF2B5EF4-FFF2-40B4-BE49-F238E27FC236}">
                <a16:creationId xmlns:a16="http://schemas.microsoft.com/office/drawing/2014/main" id="{1DC0074E-49F1-4504-982A-C4DDB2B368BE}"/>
              </a:ext>
            </a:extLst>
          </p:cNvPr>
          <p:cNvPicPr>
            <a:picLocks noChangeAspect="1"/>
          </p:cNvPicPr>
          <p:nvPr/>
        </p:nvPicPr>
        <p:blipFill rotWithShape="1">
          <a:blip r:embed="rId5"/>
          <a:srcRect l="11185" t="55954" r="31215" b="17406"/>
          <a:stretch/>
        </p:blipFill>
        <p:spPr>
          <a:xfrm>
            <a:off x="1882470" y="1257904"/>
            <a:ext cx="8381175" cy="2179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20017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invX="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زوايا قطرية مستديرة 10">
            <a:extLst>
              <a:ext uri="{FF2B5EF4-FFF2-40B4-BE49-F238E27FC236}">
                <a16:creationId xmlns:a16="http://schemas.microsoft.com/office/drawing/2014/main" id="{252A48C9-7E14-4B2F-B8E2-1A71DFB483D6}"/>
              </a:ext>
            </a:extLst>
          </p:cNvPr>
          <p:cNvSpPr/>
          <p:nvPr/>
        </p:nvSpPr>
        <p:spPr>
          <a:xfrm>
            <a:off x="6317613" y="1151997"/>
            <a:ext cx="4512821" cy="930402"/>
          </a:xfrm>
          <a:prstGeom prst="round2DiagRect">
            <a:avLst>
              <a:gd name="adj1" fmla="val 50000"/>
              <a:gd name="adj2" fmla="val 0"/>
            </a:avLst>
          </a:prstGeom>
          <a:solidFill>
            <a:srgbClr val="084E6B"/>
          </a:solidFill>
          <a:ln w="28575">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effectLst>
                  <a:glow rad="101600">
                    <a:schemeClr val="tx1">
                      <a:alpha val="60000"/>
                    </a:schemeClr>
                  </a:glow>
                </a:effectLst>
                <a:latin typeface="29LT Bukra Bold" panose="000B0903020204020204" pitchFamily="34" charset="-78"/>
                <a:cs typeface="29LT Bukra Bold" panose="000B0903020204020204" pitchFamily="34" charset="-78"/>
              </a:rPr>
              <a:t>الربط بالدين</a:t>
            </a:r>
          </a:p>
        </p:txBody>
      </p:sp>
      <p:sp>
        <p:nvSpPr>
          <p:cNvPr id="12" name="مستطيل: زوايا قطرية مستديرة 11">
            <a:extLst>
              <a:ext uri="{FF2B5EF4-FFF2-40B4-BE49-F238E27FC236}">
                <a16:creationId xmlns:a16="http://schemas.microsoft.com/office/drawing/2014/main" id="{A35FC66A-C48B-4AC0-A776-6CA04C03468D}"/>
              </a:ext>
            </a:extLst>
          </p:cNvPr>
          <p:cNvSpPr/>
          <p:nvPr/>
        </p:nvSpPr>
        <p:spPr>
          <a:xfrm>
            <a:off x="2252721" y="2470891"/>
            <a:ext cx="6645547" cy="2769911"/>
          </a:xfrm>
          <a:prstGeom prst="round2DiagRect">
            <a:avLst>
              <a:gd name="adj1" fmla="val 16667"/>
              <a:gd name="adj2" fmla="val 18114"/>
            </a:avLst>
          </a:prstGeom>
          <a:solidFill>
            <a:srgbClr val="F3BCD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effectLst>
                  <a:glow rad="101600">
                    <a:schemeClr val="bg1">
                      <a:alpha val="60000"/>
                    </a:schemeClr>
                  </a:glow>
                </a:effectLst>
                <a:latin typeface="AbdoLine" panose="02000500030000020004" pitchFamily="50" charset="-78"/>
                <a:cs typeface="AbdoLine" panose="02000500030000020004" pitchFamily="50" charset="-78"/>
              </a:rPr>
              <a:t>تحقق من فهمك صـ 58 ب</a:t>
            </a:r>
          </a:p>
          <a:p>
            <a:pPr algn="ctr"/>
            <a:r>
              <a:rPr lang="ar-SA" sz="2800" b="1" dirty="0">
                <a:solidFill>
                  <a:schemeClr val="tx1"/>
                </a:solidFill>
                <a:effectLst>
                  <a:glow rad="101600">
                    <a:schemeClr val="bg1">
                      <a:alpha val="60000"/>
                    </a:schemeClr>
                  </a:glow>
                </a:effectLst>
                <a:latin typeface="AbdoLine" panose="02000500030000020004" pitchFamily="50" charset="-78"/>
                <a:cs typeface="AbdoLine" panose="02000500030000020004" pitchFamily="50" charset="-78"/>
              </a:rPr>
              <a:t>للمدينة المنورة عدة أسماء توحي بتعدد فضلها خيرها فهي طيبة الطيبة وهي الحرم وهي الشافية وهي دار الإيمان ودار الهجرة ودار السلام ودار الفتح ودار السنة.</a:t>
            </a:r>
          </a:p>
        </p:txBody>
      </p:sp>
    </p:spTree>
    <p:extLst>
      <p:ext uri="{BB962C8B-B14F-4D97-AF65-F5344CB8AC3E}">
        <p14:creationId xmlns:p14="http://schemas.microsoft.com/office/powerpoint/2010/main" val="29833614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زوايا قطرية مستديرة 10">
            <a:extLst>
              <a:ext uri="{FF2B5EF4-FFF2-40B4-BE49-F238E27FC236}">
                <a16:creationId xmlns:a16="http://schemas.microsoft.com/office/drawing/2014/main" id="{252A48C9-7E14-4B2F-B8E2-1A71DFB483D6}"/>
              </a:ext>
            </a:extLst>
          </p:cNvPr>
          <p:cNvSpPr/>
          <p:nvPr/>
        </p:nvSpPr>
        <p:spPr>
          <a:xfrm>
            <a:off x="6317613" y="1151997"/>
            <a:ext cx="4512821" cy="930402"/>
          </a:xfrm>
          <a:prstGeom prst="round2DiagRect">
            <a:avLst>
              <a:gd name="adj1" fmla="val 50000"/>
              <a:gd name="adj2" fmla="val 0"/>
            </a:avLst>
          </a:prstGeom>
          <a:solidFill>
            <a:srgbClr val="084E6B"/>
          </a:solidFill>
          <a:ln w="28575">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effectLst>
                  <a:glow rad="101600">
                    <a:schemeClr val="tx1">
                      <a:alpha val="60000"/>
                    </a:schemeClr>
                  </a:glow>
                </a:effectLst>
                <a:latin typeface="29LT Bukra Bold" panose="000B0903020204020204" pitchFamily="34" charset="-78"/>
                <a:cs typeface="29LT Bukra Bold" panose="000B0903020204020204" pitchFamily="34" charset="-78"/>
              </a:rPr>
              <a:t>الربط بالوطن</a:t>
            </a:r>
          </a:p>
        </p:txBody>
      </p:sp>
      <p:sp>
        <p:nvSpPr>
          <p:cNvPr id="12" name="مستطيل: زوايا قطرية مستديرة 11">
            <a:extLst>
              <a:ext uri="{FF2B5EF4-FFF2-40B4-BE49-F238E27FC236}">
                <a16:creationId xmlns:a16="http://schemas.microsoft.com/office/drawing/2014/main" id="{A35FC66A-C48B-4AC0-A776-6CA04C03468D}"/>
              </a:ext>
            </a:extLst>
          </p:cNvPr>
          <p:cNvSpPr/>
          <p:nvPr/>
        </p:nvSpPr>
        <p:spPr>
          <a:xfrm>
            <a:off x="2252721" y="2470891"/>
            <a:ext cx="6645547" cy="2769911"/>
          </a:xfrm>
          <a:prstGeom prst="round2DiagRect">
            <a:avLst>
              <a:gd name="adj1" fmla="val 16667"/>
              <a:gd name="adj2" fmla="val 18114"/>
            </a:avLst>
          </a:prstGeom>
          <a:solidFill>
            <a:srgbClr val="F3BCD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effectLst>
                  <a:glow rad="101600">
                    <a:schemeClr val="bg1">
                      <a:alpha val="60000"/>
                    </a:schemeClr>
                  </a:glow>
                </a:effectLst>
                <a:latin typeface="AbdoLine" panose="02000500030000020004" pitchFamily="50" charset="-78"/>
                <a:cs typeface="AbdoLine" panose="02000500030000020004" pitchFamily="50" charset="-78"/>
              </a:rPr>
              <a:t>استعد صـ 56</a:t>
            </a:r>
          </a:p>
          <a:p>
            <a:pPr algn="ctr"/>
            <a:r>
              <a:rPr lang="ar-SA" sz="2800" b="1" dirty="0">
                <a:solidFill>
                  <a:schemeClr val="tx1"/>
                </a:solidFill>
                <a:effectLst>
                  <a:glow rad="101600">
                    <a:schemeClr val="bg1">
                      <a:alpha val="60000"/>
                    </a:schemeClr>
                  </a:glow>
                </a:effectLst>
                <a:latin typeface="AbdoLine" panose="02000500030000020004" pitchFamily="50" charset="-78"/>
                <a:cs typeface="AbdoLine" panose="02000500030000020004" pitchFamily="50" charset="-78"/>
              </a:rPr>
              <a:t>هيئة الاتصالات وتقنية المعلومات هي الجهة المسؤولة عن تنظيم قطاع الاتصالات وتقنية المعلومات في المملكة العربية السعودية.</a:t>
            </a:r>
          </a:p>
        </p:txBody>
      </p:sp>
    </p:spTree>
    <p:extLst>
      <p:ext uri="{BB962C8B-B14F-4D97-AF65-F5344CB8AC3E}">
        <p14:creationId xmlns:p14="http://schemas.microsoft.com/office/powerpoint/2010/main" val="20353442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2BBABDE6-BF47-48FC-BD22-AECBBE0CD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E31BAD09-2B5D-4D2E-A0FE-DE8396106CD6}"/>
              </a:ext>
            </a:extLst>
          </p:cNvPr>
          <p:cNvGrpSpPr/>
          <p:nvPr/>
        </p:nvGrpSpPr>
        <p:grpSpPr>
          <a:xfrm>
            <a:off x="3823863" y="5682565"/>
            <a:ext cx="1467729" cy="1467729"/>
            <a:chOff x="29852" y="4052667"/>
            <a:chExt cx="1467729" cy="1467729"/>
          </a:xfrm>
        </p:grpSpPr>
        <p:pic>
          <p:nvPicPr>
            <p:cNvPr id="11" name="صورة 10">
              <a:extLst>
                <a:ext uri="{FF2B5EF4-FFF2-40B4-BE49-F238E27FC236}">
                  <a16:creationId xmlns:a16="http://schemas.microsoft.com/office/drawing/2014/main" id="{F0448C74-3860-4AF1-8200-103F7527E9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350C3626-AB81-447B-907B-354E19ED6D6C}"/>
                </a:ext>
              </a:extLst>
            </p:cNvPr>
            <p:cNvSpPr txBox="1"/>
            <p:nvPr/>
          </p:nvSpPr>
          <p:spPr>
            <a:xfrm>
              <a:off x="365182" y="4358212"/>
              <a:ext cx="761748" cy="707886"/>
            </a:xfrm>
            <a:prstGeom prst="rect">
              <a:avLst/>
            </a:prstGeom>
            <a:noFill/>
          </p:spPr>
          <p:txBody>
            <a:bodyPr wrap="square" rtlCol="1">
              <a:spAutoFit/>
            </a:bodyPr>
            <a:lstStyle/>
            <a:p>
              <a:pPr algn="ctr"/>
              <a:r>
                <a:rPr lang="ar-SA" sz="4000" b="1" dirty="0"/>
                <a:t>58</a:t>
              </a:r>
              <a:endParaRPr lang="ar-SA" b="1" dirty="0"/>
            </a:p>
          </p:txBody>
        </p:sp>
      </p:grpSp>
      <p:grpSp>
        <p:nvGrpSpPr>
          <p:cNvPr id="14" name="مجموعة 13">
            <a:extLst>
              <a:ext uri="{FF2B5EF4-FFF2-40B4-BE49-F238E27FC236}">
                <a16:creationId xmlns:a16="http://schemas.microsoft.com/office/drawing/2014/main" id="{4AC62443-4A5C-4A04-9982-5217A5050A4D}"/>
              </a:ext>
            </a:extLst>
          </p:cNvPr>
          <p:cNvGrpSpPr/>
          <p:nvPr/>
        </p:nvGrpSpPr>
        <p:grpSpPr>
          <a:xfrm>
            <a:off x="3106613" y="1543867"/>
            <a:ext cx="5978773" cy="3770264"/>
            <a:chOff x="4788659" y="1819451"/>
            <a:chExt cx="2908272" cy="1241118"/>
          </a:xfrm>
        </p:grpSpPr>
        <p:sp>
          <p:nvSpPr>
            <p:cNvPr id="15" name="مستطيل ذو زاوية واحدة مخدوشة ودائرية 6">
              <a:extLst>
                <a:ext uri="{FF2B5EF4-FFF2-40B4-BE49-F238E27FC236}">
                  <a16:creationId xmlns:a16="http://schemas.microsoft.com/office/drawing/2014/main" id="{E606D34F-3C8B-46CA-AAB1-ACA55318A98D}"/>
                </a:ext>
              </a:extLst>
            </p:cNvPr>
            <p:cNvSpPr/>
            <p:nvPr/>
          </p:nvSpPr>
          <p:spPr>
            <a:xfrm>
              <a:off x="4788659" y="2224524"/>
              <a:ext cx="2582560" cy="540625"/>
            </a:xfrm>
            <a:prstGeom prst="snipRoundRect">
              <a:avLst>
                <a:gd name="adj1" fmla="val 50000"/>
                <a:gd name="adj2" fmla="val 16667"/>
              </a:avLst>
            </a:prstGeom>
            <a:solidFill>
              <a:srgbClr val="C33084"/>
            </a:solidFill>
            <a:ln w="76200">
              <a:solidFill>
                <a:srgbClr val="084E6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solidFill>
                    <a:schemeClr val="bg1"/>
                  </a:solidFill>
                  <a:effectLst>
                    <a:glow rad="101600">
                      <a:schemeClr val="tx1">
                        <a:alpha val="60000"/>
                      </a:schemeClr>
                    </a:glow>
                  </a:effectLst>
                </a:rPr>
                <a:t>    </a:t>
              </a:r>
              <a:r>
                <a:rPr lang="ar-SA" sz="8000" b="1" dirty="0">
                  <a:solidFill>
                    <a:schemeClr val="bg1"/>
                  </a:solidFill>
                  <a:effectLst>
                    <a:glow rad="101600">
                      <a:schemeClr val="tx1">
                        <a:alpha val="60000"/>
                      </a:schemeClr>
                    </a:glow>
                  </a:effectLst>
                  <a:latin typeface="(A) Arslan Wessam A" panose="03020402040406030203" pitchFamily="66" charset="-78"/>
                  <a:cs typeface="(A) Arslan Wessam A" panose="03020402040406030203" pitchFamily="66" charset="-78"/>
                </a:rPr>
                <a:t>تـــــــأكـــــد</a:t>
              </a:r>
            </a:p>
          </p:txBody>
        </p:sp>
        <p:sp>
          <p:nvSpPr>
            <p:cNvPr id="16" name="مربع نص 15">
              <a:extLst>
                <a:ext uri="{FF2B5EF4-FFF2-40B4-BE49-F238E27FC236}">
                  <a16:creationId xmlns:a16="http://schemas.microsoft.com/office/drawing/2014/main" id="{7A5BDD5C-7397-4885-9654-2F4F04ABBBA2}"/>
                </a:ext>
              </a:extLst>
            </p:cNvPr>
            <p:cNvSpPr txBox="1"/>
            <p:nvPr/>
          </p:nvSpPr>
          <p:spPr>
            <a:xfrm>
              <a:off x="6021865" y="1819451"/>
              <a:ext cx="1675066" cy="1241118"/>
            </a:xfrm>
            <a:prstGeom prst="rect">
              <a:avLst/>
            </a:prstGeom>
            <a:noFill/>
          </p:spPr>
          <p:txBody>
            <a:bodyPr wrap="none" rtlCol="1">
              <a:spAutoFit/>
            </a:bodyPr>
            <a:lstStyle/>
            <a:p>
              <a:pPr marL="285750" indent="-285750">
                <a:buFont typeface="Wingdings" panose="05000000000000000000" pitchFamily="2" charset="2"/>
                <a:buChar char="ü"/>
              </a:pPr>
              <a:r>
                <a:rPr lang="ar-SA" sz="239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accent5">
                        <a:lumMod val="60000"/>
                        <a:lumOff val="40000"/>
                      </a:schemeClr>
                    </a:outerShdw>
                  </a:effectLst>
                </a:rPr>
                <a:t> </a:t>
              </a:r>
            </a:p>
          </p:txBody>
        </p:sp>
      </p:grpSp>
    </p:spTree>
    <p:extLst>
      <p:ext uri="{BB962C8B-B14F-4D97-AF65-F5344CB8AC3E}">
        <p14:creationId xmlns:p14="http://schemas.microsoft.com/office/powerpoint/2010/main" val="598347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AB5637F7-47CD-4A78-8301-0225A1C97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11" name="مجموعة 10">
            <a:extLst>
              <a:ext uri="{FF2B5EF4-FFF2-40B4-BE49-F238E27FC236}">
                <a16:creationId xmlns:a16="http://schemas.microsoft.com/office/drawing/2014/main" id="{65341FD5-D38F-413F-973A-0D01E459CE77}"/>
              </a:ext>
            </a:extLst>
          </p:cNvPr>
          <p:cNvGrpSpPr/>
          <p:nvPr/>
        </p:nvGrpSpPr>
        <p:grpSpPr>
          <a:xfrm>
            <a:off x="595332" y="5390271"/>
            <a:ext cx="1467729" cy="1467729"/>
            <a:chOff x="29852" y="4052667"/>
            <a:chExt cx="1467729" cy="1467729"/>
          </a:xfrm>
        </p:grpSpPr>
        <p:pic>
          <p:nvPicPr>
            <p:cNvPr id="12" name="صورة 11">
              <a:extLst>
                <a:ext uri="{FF2B5EF4-FFF2-40B4-BE49-F238E27FC236}">
                  <a16:creationId xmlns:a16="http://schemas.microsoft.com/office/drawing/2014/main" id="{35519BDD-A883-4587-A8EC-8F573E2FCC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3" name="مربع نص 12">
              <a:extLst>
                <a:ext uri="{FF2B5EF4-FFF2-40B4-BE49-F238E27FC236}">
                  <a16:creationId xmlns:a16="http://schemas.microsoft.com/office/drawing/2014/main" id="{0A1940F8-C7B9-4882-9B63-330408A772EF}"/>
                </a:ext>
              </a:extLst>
            </p:cNvPr>
            <p:cNvSpPr txBox="1"/>
            <p:nvPr/>
          </p:nvSpPr>
          <p:spPr>
            <a:xfrm>
              <a:off x="365183" y="4358212"/>
              <a:ext cx="761748" cy="707886"/>
            </a:xfrm>
            <a:prstGeom prst="rect">
              <a:avLst/>
            </a:prstGeom>
            <a:noFill/>
          </p:spPr>
          <p:txBody>
            <a:bodyPr wrap="none" rtlCol="1">
              <a:spAutoFit/>
            </a:bodyPr>
            <a:lstStyle/>
            <a:p>
              <a:pPr algn="ctr"/>
              <a:r>
                <a:rPr lang="ar-SA" sz="4000" b="1" dirty="0"/>
                <a:t>58</a:t>
              </a:r>
              <a:endParaRPr lang="ar-SA" b="1" dirty="0"/>
            </a:p>
          </p:txBody>
        </p:sp>
      </p:grpSp>
      <p:pic>
        <p:nvPicPr>
          <p:cNvPr id="3" name="صورة 2">
            <a:extLst>
              <a:ext uri="{FF2B5EF4-FFF2-40B4-BE49-F238E27FC236}">
                <a16:creationId xmlns:a16="http://schemas.microsoft.com/office/drawing/2014/main" id="{CE9089A6-95BB-479D-AEE7-013CC163E37C}"/>
              </a:ext>
            </a:extLst>
          </p:cNvPr>
          <p:cNvPicPr>
            <a:picLocks noChangeAspect="1"/>
          </p:cNvPicPr>
          <p:nvPr/>
        </p:nvPicPr>
        <p:blipFill rotWithShape="1">
          <a:blip r:embed="rId5"/>
          <a:srcRect l="44077" t="19062" r="21769" b="15265"/>
          <a:stretch/>
        </p:blipFill>
        <p:spPr>
          <a:xfrm>
            <a:off x="6569612" y="1026862"/>
            <a:ext cx="4318782" cy="4668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490333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AB5637F7-47CD-4A78-8301-0225A1C97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11" name="مجموعة 10">
            <a:extLst>
              <a:ext uri="{FF2B5EF4-FFF2-40B4-BE49-F238E27FC236}">
                <a16:creationId xmlns:a16="http://schemas.microsoft.com/office/drawing/2014/main" id="{65341FD5-D38F-413F-973A-0D01E459CE77}"/>
              </a:ext>
            </a:extLst>
          </p:cNvPr>
          <p:cNvGrpSpPr/>
          <p:nvPr/>
        </p:nvGrpSpPr>
        <p:grpSpPr>
          <a:xfrm>
            <a:off x="595332" y="5390271"/>
            <a:ext cx="1467729" cy="1467729"/>
            <a:chOff x="29852" y="4052667"/>
            <a:chExt cx="1467729" cy="1467729"/>
          </a:xfrm>
        </p:grpSpPr>
        <p:pic>
          <p:nvPicPr>
            <p:cNvPr id="12" name="صورة 11">
              <a:extLst>
                <a:ext uri="{FF2B5EF4-FFF2-40B4-BE49-F238E27FC236}">
                  <a16:creationId xmlns:a16="http://schemas.microsoft.com/office/drawing/2014/main" id="{35519BDD-A883-4587-A8EC-8F573E2FCC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3" name="مربع نص 12">
              <a:extLst>
                <a:ext uri="{FF2B5EF4-FFF2-40B4-BE49-F238E27FC236}">
                  <a16:creationId xmlns:a16="http://schemas.microsoft.com/office/drawing/2014/main" id="{0A1940F8-C7B9-4882-9B63-330408A772EF}"/>
                </a:ext>
              </a:extLst>
            </p:cNvPr>
            <p:cNvSpPr txBox="1"/>
            <p:nvPr/>
          </p:nvSpPr>
          <p:spPr>
            <a:xfrm>
              <a:off x="365183" y="4358212"/>
              <a:ext cx="761748" cy="707886"/>
            </a:xfrm>
            <a:prstGeom prst="rect">
              <a:avLst/>
            </a:prstGeom>
            <a:noFill/>
          </p:spPr>
          <p:txBody>
            <a:bodyPr wrap="none" rtlCol="1">
              <a:spAutoFit/>
            </a:bodyPr>
            <a:lstStyle/>
            <a:p>
              <a:pPr algn="ctr"/>
              <a:r>
                <a:rPr lang="ar-SA" sz="4000" b="1" dirty="0"/>
                <a:t>58</a:t>
              </a:r>
              <a:endParaRPr lang="ar-SA" b="1" dirty="0"/>
            </a:p>
          </p:txBody>
        </p:sp>
      </p:grpSp>
      <p:pic>
        <p:nvPicPr>
          <p:cNvPr id="3" name="صورة 2">
            <a:extLst>
              <a:ext uri="{FF2B5EF4-FFF2-40B4-BE49-F238E27FC236}">
                <a16:creationId xmlns:a16="http://schemas.microsoft.com/office/drawing/2014/main" id="{CE9089A6-95BB-479D-AEE7-013CC163E37C}"/>
              </a:ext>
            </a:extLst>
          </p:cNvPr>
          <p:cNvPicPr>
            <a:picLocks noChangeAspect="1"/>
          </p:cNvPicPr>
          <p:nvPr/>
        </p:nvPicPr>
        <p:blipFill rotWithShape="1">
          <a:blip r:embed="rId5"/>
          <a:srcRect l="8590" t="16212" r="57256" b="18115"/>
          <a:stretch/>
        </p:blipFill>
        <p:spPr>
          <a:xfrm>
            <a:off x="6569612" y="1026862"/>
            <a:ext cx="4318782" cy="4668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489449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C2708086-0752-4DF5-8D27-C8CA08A2A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E31BAD09-2B5D-4D2E-A0FE-DE8396106CD6}"/>
              </a:ext>
            </a:extLst>
          </p:cNvPr>
          <p:cNvGrpSpPr/>
          <p:nvPr/>
        </p:nvGrpSpPr>
        <p:grpSpPr>
          <a:xfrm>
            <a:off x="3823862" y="5707404"/>
            <a:ext cx="1467729" cy="1467729"/>
            <a:chOff x="29852" y="4052667"/>
            <a:chExt cx="1467729" cy="1467729"/>
          </a:xfrm>
        </p:grpSpPr>
        <p:pic>
          <p:nvPicPr>
            <p:cNvPr id="11" name="صورة 10">
              <a:extLst>
                <a:ext uri="{FF2B5EF4-FFF2-40B4-BE49-F238E27FC236}">
                  <a16:creationId xmlns:a16="http://schemas.microsoft.com/office/drawing/2014/main" id="{F0448C74-3860-4AF1-8200-103F7527E9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2" name="مربع نص 11">
              <a:extLst>
                <a:ext uri="{FF2B5EF4-FFF2-40B4-BE49-F238E27FC236}">
                  <a16:creationId xmlns:a16="http://schemas.microsoft.com/office/drawing/2014/main" id="{350C3626-AB81-447B-907B-354E19ED6D6C}"/>
                </a:ext>
              </a:extLst>
            </p:cNvPr>
            <p:cNvSpPr txBox="1"/>
            <p:nvPr/>
          </p:nvSpPr>
          <p:spPr>
            <a:xfrm>
              <a:off x="379250" y="4358212"/>
              <a:ext cx="761748" cy="707886"/>
            </a:xfrm>
            <a:prstGeom prst="rect">
              <a:avLst/>
            </a:prstGeom>
            <a:noFill/>
          </p:spPr>
          <p:txBody>
            <a:bodyPr wrap="none" rtlCol="1">
              <a:spAutoFit/>
            </a:bodyPr>
            <a:lstStyle/>
            <a:p>
              <a:pPr algn="ctr"/>
              <a:r>
                <a:rPr lang="ar-SA" sz="4000" b="1" dirty="0"/>
                <a:t>59</a:t>
              </a:r>
              <a:endParaRPr lang="ar-SA" b="1" dirty="0"/>
            </a:p>
          </p:txBody>
        </p:sp>
      </p:grpSp>
      <p:grpSp>
        <p:nvGrpSpPr>
          <p:cNvPr id="14" name="مجموعة 13">
            <a:extLst>
              <a:ext uri="{FF2B5EF4-FFF2-40B4-BE49-F238E27FC236}">
                <a16:creationId xmlns:a16="http://schemas.microsoft.com/office/drawing/2014/main" id="{4AC62443-4A5C-4A04-9982-5217A5050A4D}"/>
              </a:ext>
            </a:extLst>
          </p:cNvPr>
          <p:cNvGrpSpPr/>
          <p:nvPr/>
        </p:nvGrpSpPr>
        <p:grpSpPr>
          <a:xfrm>
            <a:off x="2700995" y="1236868"/>
            <a:ext cx="5936569" cy="4004007"/>
            <a:chOff x="4822874" y="1666632"/>
            <a:chExt cx="2887743" cy="1318063"/>
          </a:xfrm>
        </p:grpSpPr>
        <p:sp>
          <p:nvSpPr>
            <p:cNvPr id="15" name="مستطيل ذو زاوية واحدة مخدوشة ودائرية 6">
              <a:extLst>
                <a:ext uri="{FF2B5EF4-FFF2-40B4-BE49-F238E27FC236}">
                  <a16:creationId xmlns:a16="http://schemas.microsoft.com/office/drawing/2014/main" id="{E606D34F-3C8B-46CA-AAB1-ACA55318A98D}"/>
                </a:ext>
              </a:extLst>
            </p:cNvPr>
            <p:cNvSpPr/>
            <p:nvPr/>
          </p:nvSpPr>
          <p:spPr>
            <a:xfrm>
              <a:off x="4822874" y="2039994"/>
              <a:ext cx="2548345" cy="944701"/>
            </a:xfrm>
            <a:prstGeom prst="snipRoundRect">
              <a:avLst>
                <a:gd name="adj1" fmla="val 50000"/>
                <a:gd name="adj2" fmla="val 16667"/>
              </a:avLst>
            </a:prstGeom>
            <a:solidFill>
              <a:srgbClr val="084E6B"/>
            </a:solidFill>
            <a:ln w="76200">
              <a:solidFill>
                <a:srgbClr val="C3308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solidFill>
                    <a:schemeClr val="bg1"/>
                  </a:solidFill>
                  <a:effectLst>
                    <a:glow rad="101600">
                      <a:schemeClr val="tx1">
                        <a:alpha val="60000"/>
                      </a:schemeClr>
                    </a:glow>
                  </a:effectLst>
                </a:rPr>
                <a:t>     </a:t>
              </a:r>
              <a:r>
                <a:rPr lang="ar-SA" sz="8000" b="1" dirty="0">
                  <a:solidFill>
                    <a:schemeClr val="bg1"/>
                  </a:solidFill>
                  <a:effectLst>
                    <a:glow rad="101600">
                      <a:schemeClr val="tx1">
                        <a:alpha val="60000"/>
                      </a:schemeClr>
                    </a:glow>
                  </a:effectLst>
                  <a:latin typeface="(A) Arslan Wessam A" panose="03020402040406030203" pitchFamily="66" charset="-78"/>
                  <a:cs typeface="(A) Arslan Wessam A" panose="03020402040406030203" pitchFamily="66" charset="-78"/>
                </a:rPr>
                <a:t>تـــدرب. وحل المسائل</a:t>
              </a:r>
            </a:p>
          </p:txBody>
        </p:sp>
        <p:sp>
          <p:nvSpPr>
            <p:cNvPr id="16" name="مربع نص 15">
              <a:extLst>
                <a:ext uri="{FF2B5EF4-FFF2-40B4-BE49-F238E27FC236}">
                  <a16:creationId xmlns:a16="http://schemas.microsoft.com/office/drawing/2014/main" id="{7A5BDD5C-7397-4885-9654-2F4F04ABBBA2}"/>
                </a:ext>
              </a:extLst>
            </p:cNvPr>
            <p:cNvSpPr txBox="1"/>
            <p:nvPr/>
          </p:nvSpPr>
          <p:spPr>
            <a:xfrm>
              <a:off x="6035551" y="1666632"/>
              <a:ext cx="1675066" cy="1241118"/>
            </a:xfrm>
            <a:prstGeom prst="rect">
              <a:avLst/>
            </a:prstGeom>
            <a:noFill/>
          </p:spPr>
          <p:txBody>
            <a:bodyPr wrap="none" rtlCol="1">
              <a:spAutoFit/>
            </a:bodyPr>
            <a:lstStyle/>
            <a:p>
              <a:pPr marL="285750" indent="-285750">
                <a:buFont typeface="Wingdings" panose="05000000000000000000" pitchFamily="2" charset="2"/>
                <a:buChar char="ü"/>
              </a:pPr>
              <a:r>
                <a:rPr lang="ar-SA" sz="239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accent5">
                        <a:lumMod val="60000"/>
                        <a:lumOff val="40000"/>
                      </a:schemeClr>
                    </a:outerShdw>
                  </a:effectLst>
                </a:rPr>
                <a:t> </a:t>
              </a:r>
            </a:p>
          </p:txBody>
        </p:sp>
      </p:grpSp>
    </p:spTree>
    <p:extLst>
      <p:ext uri="{BB962C8B-B14F-4D97-AF65-F5344CB8AC3E}">
        <p14:creationId xmlns:p14="http://schemas.microsoft.com/office/powerpoint/2010/main" val="1749268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AB5637F7-47CD-4A78-8301-0225A1C97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11" name="مجموعة 10">
            <a:extLst>
              <a:ext uri="{FF2B5EF4-FFF2-40B4-BE49-F238E27FC236}">
                <a16:creationId xmlns:a16="http://schemas.microsoft.com/office/drawing/2014/main" id="{65341FD5-D38F-413F-973A-0D01E459CE77}"/>
              </a:ext>
            </a:extLst>
          </p:cNvPr>
          <p:cNvGrpSpPr/>
          <p:nvPr/>
        </p:nvGrpSpPr>
        <p:grpSpPr>
          <a:xfrm>
            <a:off x="595332" y="5390271"/>
            <a:ext cx="1467729" cy="1467729"/>
            <a:chOff x="29852" y="4052667"/>
            <a:chExt cx="1467729" cy="1467729"/>
          </a:xfrm>
        </p:grpSpPr>
        <p:pic>
          <p:nvPicPr>
            <p:cNvPr id="12" name="صورة 11">
              <a:extLst>
                <a:ext uri="{FF2B5EF4-FFF2-40B4-BE49-F238E27FC236}">
                  <a16:creationId xmlns:a16="http://schemas.microsoft.com/office/drawing/2014/main" id="{35519BDD-A883-4587-A8EC-8F573E2FCC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3" name="مربع نص 12">
              <a:extLst>
                <a:ext uri="{FF2B5EF4-FFF2-40B4-BE49-F238E27FC236}">
                  <a16:creationId xmlns:a16="http://schemas.microsoft.com/office/drawing/2014/main" id="{0A1940F8-C7B9-4882-9B63-330408A772EF}"/>
                </a:ext>
              </a:extLst>
            </p:cNvPr>
            <p:cNvSpPr txBox="1"/>
            <p:nvPr/>
          </p:nvSpPr>
          <p:spPr>
            <a:xfrm>
              <a:off x="365183" y="4358212"/>
              <a:ext cx="761748" cy="707886"/>
            </a:xfrm>
            <a:prstGeom prst="rect">
              <a:avLst/>
            </a:prstGeom>
            <a:noFill/>
          </p:spPr>
          <p:txBody>
            <a:bodyPr wrap="none" rtlCol="1">
              <a:spAutoFit/>
            </a:bodyPr>
            <a:lstStyle/>
            <a:p>
              <a:pPr algn="ctr"/>
              <a:r>
                <a:rPr lang="ar-SA" sz="4000" b="1" dirty="0"/>
                <a:t>59</a:t>
              </a:r>
              <a:endParaRPr lang="ar-SA" b="1" dirty="0"/>
            </a:p>
          </p:txBody>
        </p:sp>
      </p:grpSp>
      <p:pic>
        <p:nvPicPr>
          <p:cNvPr id="2" name="صورة 1">
            <a:extLst>
              <a:ext uri="{FF2B5EF4-FFF2-40B4-BE49-F238E27FC236}">
                <a16:creationId xmlns:a16="http://schemas.microsoft.com/office/drawing/2014/main" id="{7B85EC77-80A0-4E19-8FBE-E90AC04F3EFA}"/>
              </a:ext>
            </a:extLst>
          </p:cNvPr>
          <p:cNvPicPr>
            <a:picLocks noChangeAspect="1"/>
          </p:cNvPicPr>
          <p:nvPr/>
        </p:nvPicPr>
        <p:blipFill rotWithShape="1">
          <a:blip r:embed="rId5"/>
          <a:srcRect l="10269" t="24604" r="59616" b="18959"/>
          <a:stretch/>
        </p:blipFill>
        <p:spPr>
          <a:xfrm>
            <a:off x="7202658" y="1305524"/>
            <a:ext cx="4192173" cy="4417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636257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AB5637F7-47CD-4A78-8301-0225A1C97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11" name="مجموعة 10">
            <a:extLst>
              <a:ext uri="{FF2B5EF4-FFF2-40B4-BE49-F238E27FC236}">
                <a16:creationId xmlns:a16="http://schemas.microsoft.com/office/drawing/2014/main" id="{65341FD5-D38F-413F-973A-0D01E459CE77}"/>
              </a:ext>
            </a:extLst>
          </p:cNvPr>
          <p:cNvGrpSpPr/>
          <p:nvPr/>
        </p:nvGrpSpPr>
        <p:grpSpPr>
          <a:xfrm>
            <a:off x="595332" y="5390271"/>
            <a:ext cx="1467729" cy="1467729"/>
            <a:chOff x="29852" y="4052667"/>
            <a:chExt cx="1467729" cy="1467729"/>
          </a:xfrm>
        </p:grpSpPr>
        <p:pic>
          <p:nvPicPr>
            <p:cNvPr id="12" name="صورة 11">
              <a:extLst>
                <a:ext uri="{FF2B5EF4-FFF2-40B4-BE49-F238E27FC236}">
                  <a16:creationId xmlns:a16="http://schemas.microsoft.com/office/drawing/2014/main" id="{35519BDD-A883-4587-A8EC-8F573E2FCC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3" name="مربع نص 12">
              <a:extLst>
                <a:ext uri="{FF2B5EF4-FFF2-40B4-BE49-F238E27FC236}">
                  <a16:creationId xmlns:a16="http://schemas.microsoft.com/office/drawing/2014/main" id="{0A1940F8-C7B9-4882-9B63-330408A772EF}"/>
                </a:ext>
              </a:extLst>
            </p:cNvPr>
            <p:cNvSpPr txBox="1"/>
            <p:nvPr/>
          </p:nvSpPr>
          <p:spPr>
            <a:xfrm>
              <a:off x="365183" y="4358212"/>
              <a:ext cx="761748" cy="707886"/>
            </a:xfrm>
            <a:prstGeom prst="rect">
              <a:avLst/>
            </a:prstGeom>
            <a:noFill/>
          </p:spPr>
          <p:txBody>
            <a:bodyPr wrap="none" rtlCol="1">
              <a:spAutoFit/>
            </a:bodyPr>
            <a:lstStyle/>
            <a:p>
              <a:pPr algn="ctr"/>
              <a:r>
                <a:rPr lang="ar-SA" sz="4000" b="1" dirty="0"/>
                <a:t>59</a:t>
              </a:r>
              <a:endParaRPr lang="ar-SA" b="1" dirty="0"/>
            </a:p>
          </p:txBody>
        </p:sp>
      </p:grpSp>
      <p:pic>
        <p:nvPicPr>
          <p:cNvPr id="3" name="صورة 2">
            <a:extLst>
              <a:ext uri="{FF2B5EF4-FFF2-40B4-BE49-F238E27FC236}">
                <a16:creationId xmlns:a16="http://schemas.microsoft.com/office/drawing/2014/main" id="{9C85A64B-0680-451E-A902-7D68B24C789D}"/>
              </a:ext>
            </a:extLst>
          </p:cNvPr>
          <p:cNvPicPr>
            <a:picLocks noChangeAspect="1"/>
          </p:cNvPicPr>
          <p:nvPr/>
        </p:nvPicPr>
        <p:blipFill rotWithShape="1">
          <a:blip r:embed="rId5"/>
          <a:srcRect l="41192" t="22961" r="29731" b="24500"/>
          <a:stretch/>
        </p:blipFill>
        <p:spPr>
          <a:xfrm>
            <a:off x="6443003" y="1242479"/>
            <a:ext cx="4304714" cy="4373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440800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7E8A78E2-0834-49DE-AD07-ED734606D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2998" y="-2662998"/>
            <a:ext cx="6866008" cy="12192001"/>
          </a:xfrm>
          <a:prstGeom prst="rect">
            <a:avLst/>
          </a:prstGeom>
        </p:spPr>
      </p:pic>
      <p:grpSp>
        <p:nvGrpSpPr>
          <p:cNvPr id="11" name="مجموعة 10">
            <a:extLst>
              <a:ext uri="{FF2B5EF4-FFF2-40B4-BE49-F238E27FC236}">
                <a16:creationId xmlns:a16="http://schemas.microsoft.com/office/drawing/2014/main" id="{65341FD5-D38F-413F-973A-0D01E459CE77}"/>
              </a:ext>
            </a:extLst>
          </p:cNvPr>
          <p:cNvGrpSpPr/>
          <p:nvPr/>
        </p:nvGrpSpPr>
        <p:grpSpPr>
          <a:xfrm>
            <a:off x="759655" y="5151119"/>
            <a:ext cx="1467729" cy="1467729"/>
            <a:chOff x="29852" y="4052667"/>
            <a:chExt cx="1467729" cy="1467729"/>
          </a:xfrm>
        </p:grpSpPr>
        <p:pic>
          <p:nvPicPr>
            <p:cNvPr id="12" name="صورة 11">
              <a:extLst>
                <a:ext uri="{FF2B5EF4-FFF2-40B4-BE49-F238E27FC236}">
                  <a16:creationId xmlns:a16="http://schemas.microsoft.com/office/drawing/2014/main" id="{35519BDD-A883-4587-A8EC-8F573E2FCC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3" name="مربع نص 12">
              <a:extLst>
                <a:ext uri="{FF2B5EF4-FFF2-40B4-BE49-F238E27FC236}">
                  <a16:creationId xmlns:a16="http://schemas.microsoft.com/office/drawing/2014/main" id="{0A1940F8-C7B9-4882-9B63-330408A772EF}"/>
                </a:ext>
              </a:extLst>
            </p:cNvPr>
            <p:cNvSpPr txBox="1"/>
            <p:nvPr/>
          </p:nvSpPr>
          <p:spPr>
            <a:xfrm>
              <a:off x="365183" y="4358212"/>
              <a:ext cx="761748" cy="707886"/>
            </a:xfrm>
            <a:prstGeom prst="rect">
              <a:avLst/>
            </a:prstGeom>
            <a:noFill/>
          </p:spPr>
          <p:txBody>
            <a:bodyPr wrap="none" rtlCol="1">
              <a:spAutoFit/>
            </a:bodyPr>
            <a:lstStyle/>
            <a:p>
              <a:pPr algn="ctr"/>
              <a:r>
                <a:rPr lang="ar-SA" sz="4000" b="1" dirty="0"/>
                <a:t>59</a:t>
              </a:r>
              <a:endParaRPr lang="ar-SA" b="1" dirty="0"/>
            </a:p>
          </p:txBody>
        </p:sp>
      </p:grpSp>
      <p:sp>
        <p:nvSpPr>
          <p:cNvPr id="7" name="وسيلة الشرح: خط منحني مزدوج مع حد وشريط تمييز 6">
            <a:extLst>
              <a:ext uri="{FF2B5EF4-FFF2-40B4-BE49-F238E27FC236}">
                <a16:creationId xmlns:a16="http://schemas.microsoft.com/office/drawing/2014/main" id="{E124AAEB-1711-43D2-A0BD-EBCD0652DB1C}"/>
              </a:ext>
            </a:extLst>
          </p:cNvPr>
          <p:cNvSpPr/>
          <p:nvPr/>
        </p:nvSpPr>
        <p:spPr>
          <a:xfrm>
            <a:off x="1226233" y="211016"/>
            <a:ext cx="3601329" cy="787790"/>
          </a:xfrm>
          <a:prstGeom prst="accentBorderCallout3">
            <a:avLst>
              <a:gd name="adj1" fmla="val 25893"/>
              <a:gd name="adj2" fmla="val -3646"/>
              <a:gd name="adj3" fmla="val 20536"/>
              <a:gd name="adj4" fmla="val -29558"/>
              <a:gd name="adj5" fmla="val 80357"/>
              <a:gd name="adj6" fmla="val -29558"/>
              <a:gd name="adj7" fmla="val 161177"/>
              <a:gd name="adj8" fmla="val -3255"/>
            </a:avLst>
          </a:prstGeom>
          <a:solidFill>
            <a:srgbClr val="C33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effectLst>
                  <a:glow rad="101600">
                    <a:schemeClr val="tx1">
                      <a:alpha val="60000"/>
                    </a:schemeClr>
                  </a:glow>
                </a:effectLst>
                <a:latin typeface="29LT Bukra Bold" panose="000B0903020204020204" pitchFamily="34" charset="-78"/>
                <a:cs typeface="29LT Bukra Bold" panose="000B0903020204020204" pitchFamily="34" charset="-78"/>
              </a:rPr>
              <a:t>مهارات التفكير العليا</a:t>
            </a:r>
          </a:p>
        </p:txBody>
      </p:sp>
      <p:pic>
        <p:nvPicPr>
          <p:cNvPr id="3" name="صورة 2">
            <a:extLst>
              <a:ext uri="{FF2B5EF4-FFF2-40B4-BE49-F238E27FC236}">
                <a16:creationId xmlns:a16="http://schemas.microsoft.com/office/drawing/2014/main" id="{CF353873-7204-4A41-8A90-27207D630593}"/>
              </a:ext>
            </a:extLst>
          </p:cNvPr>
          <p:cNvPicPr>
            <a:picLocks noChangeAspect="1"/>
          </p:cNvPicPr>
          <p:nvPr/>
        </p:nvPicPr>
        <p:blipFill rotWithShape="1">
          <a:blip r:embed="rId5"/>
          <a:srcRect l="10057" t="33428" r="29731" b="55079"/>
          <a:stretch/>
        </p:blipFill>
        <p:spPr>
          <a:xfrm>
            <a:off x="1338775" y="1320347"/>
            <a:ext cx="9226062" cy="990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929934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50F9792-15F2-4ADD-9DA2-FE29F55C3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6" name="سداسي 5">
            <a:extLst>
              <a:ext uri="{FF2B5EF4-FFF2-40B4-BE49-F238E27FC236}">
                <a16:creationId xmlns:a16="http://schemas.microsoft.com/office/drawing/2014/main" id="{CB64BAE2-3978-476E-94C4-06C41A46B9DD}"/>
              </a:ext>
            </a:extLst>
          </p:cNvPr>
          <p:cNvSpPr/>
          <p:nvPr/>
        </p:nvSpPr>
        <p:spPr>
          <a:xfrm>
            <a:off x="715108" y="70340"/>
            <a:ext cx="4797083" cy="731520"/>
          </a:xfrm>
          <a:prstGeom prst="hexagon">
            <a:avLst/>
          </a:prstGeom>
          <a:solidFill>
            <a:srgbClr val="084E6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effectLst>
                  <a:glow rad="101600">
                    <a:schemeClr val="tx1">
                      <a:alpha val="60000"/>
                    </a:schemeClr>
                  </a:glow>
                </a:effectLst>
                <a:cs typeface="AZ Topaz" pitchFamily="2" charset="-78"/>
              </a:rPr>
              <a:t>تـــــشـــويـــقــــيــــــة</a:t>
            </a:r>
          </a:p>
        </p:txBody>
      </p:sp>
      <p:pic>
        <p:nvPicPr>
          <p:cNvPr id="7" name="B5028BDC">
            <a:hlinkClick r:id="" action="ppaction://media"/>
            <a:extLst>
              <a:ext uri="{FF2B5EF4-FFF2-40B4-BE49-F238E27FC236}">
                <a16:creationId xmlns:a16="http://schemas.microsoft.com/office/drawing/2014/main" id="{F11413BF-9AA7-4236-8392-2CD4266312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1731" y="1281165"/>
            <a:ext cx="8348537" cy="46960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34694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مجموعة 12">
            <a:extLst>
              <a:ext uri="{FF2B5EF4-FFF2-40B4-BE49-F238E27FC236}">
                <a16:creationId xmlns:a16="http://schemas.microsoft.com/office/drawing/2014/main" id="{1195E395-3CFD-4718-B69F-6417DD3BD5A7}"/>
              </a:ext>
            </a:extLst>
          </p:cNvPr>
          <p:cNvGrpSpPr/>
          <p:nvPr/>
        </p:nvGrpSpPr>
        <p:grpSpPr>
          <a:xfrm>
            <a:off x="2480602" y="634563"/>
            <a:ext cx="7680961" cy="5194980"/>
            <a:chOff x="422030" y="685316"/>
            <a:chExt cx="7680961" cy="5194980"/>
          </a:xfrm>
        </p:grpSpPr>
        <p:sp>
          <p:nvSpPr>
            <p:cNvPr id="2" name="مستطيل: زوايا مستديرة 1">
              <a:extLst>
                <a:ext uri="{FF2B5EF4-FFF2-40B4-BE49-F238E27FC236}">
                  <a16:creationId xmlns:a16="http://schemas.microsoft.com/office/drawing/2014/main" id="{376EA15C-88EF-49D9-9501-B709623057D1}"/>
                </a:ext>
              </a:extLst>
            </p:cNvPr>
            <p:cNvSpPr/>
            <p:nvPr/>
          </p:nvSpPr>
          <p:spPr>
            <a:xfrm>
              <a:off x="5669280" y="2574388"/>
              <a:ext cx="2433711" cy="3305908"/>
            </a:xfrm>
            <a:prstGeom prst="roundRect">
              <a:avLst/>
            </a:prstGeom>
            <a:solidFill>
              <a:srgbClr val="E5799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زوايا مستديرة 6">
              <a:extLst>
                <a:ext uri="{FF2B5EF4-FFF2-40B4-BE49-F238E27FC236}">
                  <a16:creationId xmlns:a16="http://schemas.microsoft.com/office/drawing/2014/main" id="{D98CA659-753D-462E-9D8F-C3ADB9E348DB}"/>
                </a:ext>
              </a:extLst>
            </p:cNvPr>
            <p:cNvSpPr/>
            <p:nvPr/>
          </p:nvSpPr>
          <p:spPr>
            <a:xfrm>
              <a:off x="3038621" y="2574388"/>
              <a:ext cx="2433711" cy="3305908"/>
            </a:xfrm>
            <a:prstGeom prst="roundRect">
              <a:avLst/>
            </a:prstGeom>
            <a:solidFill>
              <a:srgbClr val="E5799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وايا مستديرة 8">
              <a:extLst>
                <a:ext uri="{FF2B5EF4-FFF2-40B4-BE49-F238E27FC236}">
                  <a16:creationId xmlns:a16="http://schemas.microsoft.com/office/drawing/2014/main" id="{641615D1-F05E-4524-983E-FF96F213C2C8}"/>
                </a:ext>
              </a:extLst>
            </p:cNvPr>
            <p:cNvSpPr/>
            <p:nvPr/>
          </p:nvSpPr>
          <p:spPr>
            <a:xfrm>
              <a:off x="422030" y="2574388"/>
              <a:ext cx="2433711" cy="3305908"/>
            </a:xfrm>
            <a:prstGeom prst="roundRect">
              <a:avLst/>
            </a:prstGeom>
            <a:solidFill>
              <a:srgbClr val="E5799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ربع نص 5">
              <a:extLst>
                <a:ext uri="{FF2B5EF4-FFF2-40B4-BE49-F238E27FC236}">
                  <a16:creationId xmlns:a16="http://schemas.microsoft.com/office/drawing/2014/main" id="{DE6504F2-453C-4621-AC9B-68B7E9DA292E}"/>
                </a:ext>
              </a:extLst>
            </p:cNvPr>
            <p:cNvSpPr txBox="1"/>
            <p:nvPr/>
          </p:nvSpPr>
          <p:spPr>
            <a:xfrm>
              <a:off x="2785362" y="685316"/>
              <a:ext cx="2940227" cy="584775"/>
            </a:xfrm>
            <a:prstGeom prst="rect">
              <a:avLst/>
            </a:prstGeom>
            <a:noFill/>
          </p:spPr>
          <p:txBody>
            <a:bodyPr wrap="none" rtlCol="1">
              <a:spAutoFit/>
            </a:bodyPr>
            <a:lstStyle/>
            <a:p>
              <a:r>
                <a:rPr lang="ar-SA" sz="3200" b="1" dirty="0">
                  <a:latin typeface="AbdoLine" panose="02000500030000020004" pitchFamily="50" charset="-78"/>
                  <a:cs typeface="AbdoLine" panose="02000500030000020004" pitchFamily="50" charset="-78"/>
                </a:rPr>
                <a:t>جدول التعلم  </a:t>
              </a:r>
              <a:r>
                <a:rPr lang="en-US" sz="3200" b="1" dirty="0">
                  <a:latin typeface="Adobe Fan Heiti Std B" panose="020B0700000000000000" pitchFamily="34" charset="-128"/>
                  <a:ea typeface="Adobe Fan Heiti Std B" panose="020B0700000000000000" pitchFamily="34" charset="-128"/>
                  <a:cs typeface="AbdoLine" panose="02000500030000020004" pitchFamily="50" charset="-78"/>
                </a:rPr>
                <a:t>KWL</a:t>
              </a:r>
              <a:endParaRPr lang="ar-SA" sz="3200" b="1" dirty="0">
                <a:latin typeface="Adobe Fan Heiti Std B" panose="020B0700000000000000" pitchFamily="34" charset="-128"/>
                <a:ea typeface="Adobe Fan Heiti Std B" panose="020B0700000000000000" pitchFamily="34" charset="-128"/>
                <a:cs typeface="AbdoLine" panose="02000500030000020004" pitchFamily="50" charset="-78"/>
              </a:endParaRPr>
            </a:p>
          </p:txBody>
        </p:sp>
        <p:sp>
          <p:nvSpPr>
            <p:cNvPr id="10" name="مستطيل 9">
              <a:extLst>
                <a:ext uri="{FF2B5EF4-FFF2-40B4-BE49-F238E27FC236}">
                  <a16:creationId xmlns:a16="http://schemas.microsoft.com/office/drawing/2014/main" id="{892970D8-F538-41DA-8838-0DDEF96A9121}"/>
                </a:ext>
              </a:extLst>
            </p:cNvPr>
            <p:cNvSpPr/>
            <p:nvPr/>
          </p:nvSpPr>
          <p:spPr>
            <a:xfrm>
              <a:off x="5669280" y="1716258"/>
              <a:ext cx="2433710" cy="675250"/>
            </a:xfrm>
            <a:prstGeom prst="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rPr>
                <a:t>ماذا اعرف ؟</a:t>
              </a:r>
            </a:p>
          </p:txBody>
        </p:sp>
        <p:sp>
          <p:nvSpPr>
            <p:cNvPr id="11" name="مستطيل 10">
              <a:extLst>
                <a:ext uri="{FF2B5EF4-FFF2-40B4-BE49-F238E27FC236}">
                  <a16:creationId xmlns:a16="http://schemas.microsoft.com/office/drawing/2014/main" id="{2BF1F315-FD22-485B-AE3F-502EFA7DB77C}"/>
                </a:ext>
              </a:extLst>
            </p:cNvPr>
            <p:cNvSpPr/>
            <p:nvPr/>
          </p:nvSpPr>
          <p:spPr>
            <a:xfrm>
              <a:off x="3038622" y="1716258"/>
              <a:ext cx="2433710" cy="675250"/>
            </a:xfrm>
            <a:prstGeom prst="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600" b="1" dirty="0">
                  <a:effectLst>
                    <a:glow rad="101600">
                      <a:schemeClr val="tx1">
                        <a:alpha val="60000"/>
                      </a:schemeClr>
                    </a:glow>
                  </a:effectLst>
                </a:rPr>
                <a:t>ماذا اريد ان اعرف ؟</a:t>
              </a:r>
            </a:p>
          </p:txBody>
        </p:sp>
        <p:sp>
          <p:nvSpPr>
            <p:cNvPr id="12" name="مستطيل 11">
              <a:extLst>
                <a:ext uri="{FF2B5EF4-FFF2-40B4-BE49-F238E27FC236}">
                  <a16:creationId xmlns:a16="http://schemas.microsoft.com/office/drawing/2014/main" id="{B10BE76C-ADA9-414C-A5E0-D2E75400F3E9}"/>
                </a:ext>
              </a:extLst>
            </p:cNvPr>
            <p:cNvSpPr/>
            <p:nvPr/>
          </p:nvSpPr>
          <p:spPr>
            <a:xfrm>
              <a:off x="422031" y="1716258"/>
              <a:ext cx="2433710" cy="675250"/>
            </a:xfrm>
            <a:prstGeom prst="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rPr>
                <a:t>ماذا تعلمت ؟</a:t>
              </a:r>
            </a:p>
          </p:txBody>
        </p:sp>
      </p:grpSp>
    </p:spTree>
    <p:extLst>
      <p:ext uri="{BB962C8B-B14F-4D97-AF65-F5344CB8AC3E}">
        <p14:creationId xmlns:p14="http://schemas.microsoft.com/office/powerpoint/2010/main" val="4104219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invX="1"/>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9934719-D413-4034-B375-590DD1253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3" name="صورة 22">
            <a:hlinkClick r:id="rId3"/>
            <a:extLst>
              <a:ext uri="{FF2B5EF4-FFF2-40B4-BE49-F238E27FC236}">
                <a16:creationId xmlns:a16="http://schemas.microsoft.com/office/drawing/2014/main" id="{726E4D92-D65C-4097-ABEE-004B83CCBE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667" l="444" r="98667"/>
                    </a14:imgEffect>
                  </a14:imgLayer>
                </a14:imgProps>
              </a:ext>
              <a:ext uri="{28A0092B-C50C-407E-A947-70E740481C1C}">
                <a14:useLocalDpi xmlns:a14="http://schemas.microsoft.com/office/drawing/2010/main" val="0"/>
              </a:ext>
            </a:extLst>
          </a:blip>
          <a:stretch>
            <a:fillRect/>
          </a:stretch>
        </p:blipFill>
        <p:spPr>
          <a:xfrm>
            <a:off x="4093256" y="2044940"/>
            <a:ext cx="4562204" cy="4562204"/>
          </a:xfrm>
          <a:prstGeom prst="rect">
            <a:avLst/>
          </a:prstGeom>
          <a:effectLst>
            <a:glow rad="63500">
              <a:schemeClr val="bg1"/>
            </a:glow>
          </a:effectLst>
        </p:spPr>
      </p:pic>
      <p:sp>
        <p:nvSpPr>
          <p:cNvPr id="7" name="وسيلة الشرح: خط منحني مزدوج 6">
            <a:extLst>
              <a:ext uri="{FF2B5EF4-FFF2-40B4-BE49-F238E27FC236}">
                <a16:creationId xmlns:a16="http://schemas.microsoft.com/office/drawing/2014/main" id="{E57EEF4F-F282-4B1B-815F-D44FD03A8BFB}"/>
              </a:ext>
            </a:extLst>
          </p:cNvPr>
          <p:cNvSpPr/>
          <p:nvPr/>
        </p:nvSpPr>
        <p:spPr>
          <a:xfrm>
            <a:off x="4476915" y="806897"/>
            <a:ext cx="3794885" cy="1101402"/>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084E6B"/>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effectLst>
                  <a:glow rad="101600">
                    <a:schemeClr val="tx1">
                      <a:alpha val="60000"/>
                    </a:schemeClr>
                  </a:glow>
                </a:effectLst>
                <a:latin typeface="29LT Bukra Bold" panose="000B0903020204020204" pitchFamily="34" charset="-78"/>
                <a:cs typeface="29LT Bukra Bold" panose="000B0903020204020204" pitchFamily="34" charset="-78"/>
              </a:rPr>
              <a:t>ورقة تفاعلية</a:t>
            </a:r>
          </a:p>
        </p:txBody>
      </p:sp>
    </p:spTree>
    <p:extLst>
      <p:ext uri="{BB962C8B-B14F-4D97-AF65-F5344CB8AC3E}">
        <p14:creationId xmlns:p14="http://schemas.microsoft.com/office/powerpoint/2010/main" val="24121013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555;p43">
            <a:extLst>
              <a:ext uri="{FF2B5EF4-FFF2-40B4-BE49-F238E27FC236}">
                <a16:creationId xmlns:a16="http://schemas.microsoft.com/office/drawing/2014/main" id="{6CD1BA3F-0D93-45E3-9720-8A6A585D71A5}"/>
              </a:ext>
            </a:extLst>
          </p:cNvPr>
          <p:cNvGrpSpPr/>
          <p:nvPr/>
        </p:nvGrpSpPr>
        <p:grpSpPr>
          <a:xfrm>
            <a:off x="2748646" y="2293370"/>
            <a:ext cx="5008993" cy="1450598"/>
            <a:chOff x="2856950" y="3677800"/>
            <a:chExt cx="402150" cy="139900"/>
          </a:xfrm>
        </p:grpSpPr>
        <p:sp>
          <p:nvSpPr>
            <p:cNvPr id="25" name="Google Shape;556;p43">
              <a:extLst>
                <a:ext uri="{FF2B5EF4-FFF2-40B4-BE49-F238E27FC236}">
                  <a16:creationId xmlns:a16="http://schemas.microsoft.com/office/drawing/2014/main" id="{D0C8CD3A-0391-4138-9CDA-4386BBBA0847}"/>
                </a:ext>
              </a:extLst>
            </p:cNvPr>
            <p:cNvSpPr/>
            <p:nvPr/>
          </p:nvSpPr>
          <p:spPr>
            <a:xfrm>
              <a:off x="3057400" y="3677800"/>
              <a:ext cx="117125" cy="97450"/>
            </a:xfrm>
            <a:custGeom>
              <a:avLst/>
              <a:gdLst/>
              <a:ahLst/>
              <a:cxnLst/>
              <a:rect l="l" t="t" r="r" b="b"/>
              <a:pathLst>
                <a:path w="4685" h="3898" extrusionOk="0">
                  <a:moveTo>
                    <a:pt x="3882" y="0"/>
                  </a:moveTo>
                  <a:cubicBezTo>
                    <a:pt x="3020" y="944"/>
                    <a:pt x="2402" y="1063"/>
                    <a:pt x="1562" y="1426"/>
                  </a:cubicBezTo>
                  <a:cubicBezTo>
                    <a:pt x="532" y="1854"/>
                    <a:pt x="0" y="3898"/>
                    <a:pt x="0" y="3898"/>
                  </a:cubicBezTo>
                  <a:lnTo>
                    <a:pt x="1030" y="3692"/>
                  </a:lnTo>
                  <a:cubicBezTo>
                    <a:pt x="1410" y="2250"/>
                    <a:pt x="2353" y="2060"/>
                    <a:pt x="2353" y="2060"/>
                  </a:cubicBezTo>
                  <a:cubicBezTo>
                    <a:pt x="4446" y="1269"/>
                    <a:pt x="4685" y="375"/>
                    <a:pt x="4685" y="375"/>
                  </a:cubicBezTo>
                  <a:lnTo>
                    <a:pt x="4685" y="375"/>
                  </a:lnTo>
                  <a:lnTo>
                    <a:pt x="3655" y="824"/>
                  </a:lnTo>
                  <a:lnTo>
                    <a:pt x="3882" y="0"/>
                  </a:lnTo>
                  <a:close/>
                </a:path>
              </a:pathLst>
            </a:custGeom>
            <a:solidFill>
              <a:srgbClr val="E84633"/>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26" name="Google Shape;557;p43">
              <a:extLst>
                <a:ext uri="{FF2B5EF4-FFF2-40B4-BE49-F238E27FC236}">
                  <a16:creationId xmlns:a16="http://schemas.microsoft.com/office/drawing/2014/main" id="{282E8918-F117-420A-BD33-1DF112A23EC4}"/>
                </a:ext>
              </a:extLst>
            </p:cNvPr>
            <p:cNvSpPr/>
            <p:nvPr/>
          </p:nvSpPr>
          <p:spPr>
            <a:xfrm>
              <a:off x="3057400" y="3722075"/>
              <a:ext cx="182850" cy="57825"/>
            </a:xfrm>
            <a:custGeom>
              <a:avLst/>
              <a:gdLst/>
              <a:ahLst/>
              <a:cxnLst/>
              <a:rect l="l" t="t" r="r" b="b"/>
              <a:pathLst>
                <a:path w="7314" h="2313" extrusionOk="0">
                  <a:moveTo>
                    <a:pt x="6137" y="1"/>
                  </a:moveTo>
                  <a:cubicBezTo>
                    <a:pt x="4620" y="1"/>
                    <a:pt x="1947" y="295"/>
                    <a:pt x="0" y="2127"/>
                  </a:cubicBezTo>
                  <a:lnTo>
                    <a:pt x="153" y="2312"/>
                  </a:lnTo>
                  <a:lnTo>
                    <a:pt x="2592" y="685"/>
                  </a:lnTo>
                  <a:cubicBezTo>
                    <a:pt x="2592" y="685"/>
                    <a:pt x="4299" y="164"/>
                    <a:pt x="6047" y="164"/>
                  </a:cubicBezTo>
                  <a:cubicBezTo>
                    <a:pt x="6475" y="164"/>
                    <a:pt x="6905" y="195"/>
                    <a:pt x="7314" y="273"/>
                  </a:cubicBezTo>
                  <a:lnTo>
                    <a:pt x="7314" y="67"/>
                  </a:lnTo>
                  <a:cubicBezTo>
                    <a:pt x="7314" y="67"/>
                    <a:pt x="6855" y="1"/>
                    <a:pt x="6137" y="1"/>
                  </a:cubicBezTo>
                  <a:close/>
                </a:path>
              </a:pathLst>
            </a:custGeom>
            <a:solidFill>
              <a:srgbClr val="C7E5E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27" name="Google Shape;558;p43">
              <a:extLst>
                <a:ext uri="{FF2B5EF4-FFF2-40B4-BE49-F238E27FC236}">
                  <a16:creationId xmlns:a16="http://schemas.microsoft.com/office/drawing/2014/main" id="{F260A6ED-F1B0-4061-B7B5-72D41194C749}"/>
                </a:ext>
              </a:extLst>
            </p:cNvPr>
            <p:cNvSpPr/>
            <p:nvPr/>
          </p:nvSpPr>
          <p:spPr>
            <a:xfrm>
              <a:off x="2874975" y="3722075"/>
              <a:ext cx="182450" cy="57825"/>
            </a:xfrm>
            <a:custGeom>
              <a:avLst/>
              <a:gdLst/>
              <a:ahLst/>
              <a:cxnLst/>
              <a:rect l="l" t="t" r="r" b="b"/>
              <a:pathLst>
                <a:path w="7298" h="2313" extrusionOk="0">
                  <a:moveTo>
                    <a:pt x="1177" y="1"/>
                  </a:moveTo>
                  <a:cubicBezTo>
                    <a:pt x="460" y="1"/>
                    <a:pt x="1" y="67"/>
                    <a:pt x="1" y="67"/>
                  </a:cubicBezTo>
                  <a:lnTo>
                    <a:pt x="1" y="273"/>
                  </a:lnTo>
                  <a:cubicBezTo>
                    <a:pt x="409" y="195"/>
                    <a:pt x="840" y="164"/>
                    <a:pt x="1268" y="164"/>
                  </a:cubicBezTo>
                  <a:cubicBezTo>
                    <a:pt x="3016" y="164"/>
                    <a:pt x="4722" y="685"/>
                    <a:pt x="4722" y="685"/>
                  </a:cubicBezTo>
                  <a:lnTo>
                    <a:pt x="7141" y="2312"/>
                  </a:lnTo>
                  <a:lnTo>
                    <a:pt x="7297" y="2127"/>
                  </a:lnTo>
                  <a:cubicBezTo>
                    <a:pt x="5362" y="295"/>
                    <a:pt x="2692" y="1"/>
                    <a:pt x="1177" y="1"/>
                  </a:cubicBezTo>
                  <a:close/>
                </a:path>
              </a:pathLst>
            </a:custGeom>
            <a:solidFill>
              <a:srgbClr val="C7E5E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28" name="Google Shape;559;p43">
              <a:extLst>
                <a:ext uri="{FF2B5EF4-FFF2-40B4-BE49-F238E27FC236}">
                  <a16:creationId xmlns:a16="http://schemas.microsoft.com/office/drawing/2014/main" id="{CF913A66-4085-4362-B589-F7F8BEFDE885}"/>
                </a:ext>
              </a:extLst>
            </p:cNvPr>
            <p:cNvSpPr/>
            <p:nvPr/>
          </p:nvSpPr>
          <p:spPr>
            <a:xfrm>
              <a:off x="3057400" y="3753700"/>
              <a:ext cx="201700" cy="64000"/>
            </a:xfrm>
            <a:custGeom>
              <a:avLst/>
              <a:gdLst/>
              <a:ahLst/>
              <a:cxnLst/>
              <a:rect l="l" t="t" r="r" b="b"/>
              <a:pathLst>
                <a:path w="8068" h="2560" extrusionOk="0">
                  <a:moveTo>
                    <a:pt x="4739" y="1"/>
                  </a:moveTo>
                  <a:lnTo>
                    <a:pt x="1220" y="738"/>
                  </a:lnTo>
                  <a:lnTo>
                    <a:pt x="0" y="2320"/>
                  </a:lnTo>
                  <a:lnTo>
                    <a:pt x="309" y="2559"/>
                  </a:lnTo>
                  <a:cubicBezTo>
                    <a:pt x="309" y="2559"/>
                    <a:pt x="2646" y="735"/>
                    <a:pt x="4129" y="735"/>
                  </a:cubicBezTo>
                  <a:cubicBezTo>
                    <a:pt x="4161" y="735"/>
                    <a:pt x="4192" y="736"/>
                    <a:pt x="4224" y="738"/>
                  </a:cubicBezTo>
                  <a:cubicBezTo>
                    <a:pt x="6061" y="825"/>
                    <a:pt x="6766" y="1084"/>
                    <a:pt x="7466" y="1290"/>
                  </a:cubicBezTo>
                  <a:cubicBezTo>
                    <a:pt x="7576" y="1316"/>
                    <a:pt x="7710" y="1353"/>
                    <a:pt x="7825" y="1353"/>
                  </a:cubicBezTo>
                  <a:cubicBezTo>
                    <a:pt x="7925" y="1353"/>
                    <a:pt x="8011" y="1325"/>
                    <a:pt x="8051" y="1237"/>
                  </a:cubicBezTo>
                  <a:lnTo>
                    <a:pt x="8068" y="1171"/>
                  </a:lnTo>
                  <a:lnTo>
                    <a:pt x="7742" y="1047"/>
                  </a:lnTo>
                  <a:lnTo>
                    <a:pt x="4739" y="1"/>
                  </a:lnTo>
                  <a:close/>
                </a:path>
              </a:pathLst>
            </a:custGeom>
            <a:solidFill>
              <a:srgbClr val="F4992D"/>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29" name="Google Shape;560;p43">
              <a:extLst>
                <a:ext uri="{FF2B5EF4-FFF2-40B4-BE49-F238E27FC236}">
                  <a16:creationId xmlns:a16="http://schemas.microsoft.com/office/drawing/2014/main" id="{5D87EDD0-7EBE-4C32-8CD6-A9A0F040F614}"/>
                </a:ext>
              </a:extLst>
            </p:cNvPr>
            <p:cNvSpPr/>
            <p:nvPr/>
          </p:nvSpPr>
          <p:spPr>
            <a:xfrm>
              <a:off x="3057400" y="3732700"/>
              <a:ext cx="193575" cy="79025"/>
            </a:xfrm>
            <a:custGeom>
              <a:avLst/>
              <a:gdLst/>
              <a:ahLst/>
              <a:cxnLst/>
              <a:rect l="l" t="t" r="r" b="b"/>
              <a:pathLst>
                <a:path w="7743" h="3161" extrusionOk="0">
                  <a:moveTo>
                    <a:pt x="4051" y="0"/>
                  </a:moveTo>
                  <a:cubicBezTo>
                    <a:pt x="2110" y="0"/>
                    <a:pt x="0" y="1702"/>
                    <a:pt x="0" y="1702"/>
                  </a:cubicBezTo>
                  <a:lnTo>
                    <a:pt x="0" y="3160"/>
                  </a:lnTo>
                  <a:cubicBezTo>
                    <a:pt x="0" y="3160"/>
                    <a:pt x="2313" y="1269"/>
                    <a:pt x="4144" y="1269"/>
                  </a:cubicBezTo>
                  <a:cubicBezTo>
                    <a:pt x="4159" y="1269"/>
                    <a:pt x="4175" y="1269"/>
                    <a:pt x="4191" y="1269"/>
                  </a:cubicBezTo>
                  <a:cubicBezTo>
                    <a:pt x="5818" y="1306"/>
                    <a:pt x="7742" y="1887"/>
                    <a:pt x="7742" y="1887"/>
                  </a:cubicBezTo>
                  <a:lnTo>
                    <a:pt x="7742" y="445"/>
                  </a:lnTo>
                  <a:cubicBezTo>
                    <a:pt x="7742" y="445"/>
                    <a:pt x="6008" y="0"/>
                    <a:pt x="4051" y="0"/>
                  </a:cubicBezTo>
                  <a:close/>
                </a:path>
              </a:pathLst>
            </a:custGeom>
            <a:solidFill>
              <a:srgbClr val="FBE3EB"/>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0" name="Google Shape;561;p43">
              <a:extLst>
                <a:ext uri="{FF2B5EF4-FFF2-40B4-BE49-F238E27FC236}">
                  <a16:creationId xmlns:a16="http://schemas.microsoft.com/office/drawing/2014/main" id="{D5419627-F46A-439C-B4E7-BB59B9A21476}"/>
                </a:ext>
              </a:extLst>
            </p:cNvPr>
            <p:cNvSpPr/>
            <p:nvPr/>
          </p:nvSpPr>
          <p:spPr>
            <a:xfrm>
              <a:off x="2856950" y="3753700"/>
              <a:ext cx="200475" cy="64000"/>
            </a:xfrm>
            <a:custGeom>
              <a:avLst/>
              <a:gdLst/>
              <a:ahLst/>
              <a:cxnLst/>
              <a:rect l="l" t="t" r="r" b="b"/>
              <a:pathLst>
                <a:path w="8019" h="2560" extrusionOk="0">
                  <a:moveTo>
                    <a:pt x="3297" y="1"/>
                  </a:moveTo>
                  <a:lnTo>
                    <a:pt x="277" y="1047"/>
                  </a:lnTo>
                  <a:lnTo>
                    <a:pt x="1" y="1134"/>
                  </a:lnTo>
                  <a:lnTo>
                    <a:pt x="17" y="1187"/>
                  </a:lnTo>
                  <a:cubicBezTo>
                    <a:pt x="57" y="1303"/>
                    <a:pt x="172" y="1342"/>
                    <a:pt x="305" y="1342"/>
                  </a:cubicBezTo>
                  <a:cubicBezTo>
                    <a:pt x="408" y="1342"/>
                    <a:pt x="522" y="1319"/>
                    <a:pt x="619" y="1290"/>
                  </a:cubicBezTo>
                  <a:cubicBezTo>
                    <a:pt x="1356" y="1068"/>
                    <a:pt x="2386" y="759"/>
                    <a:pt x="3812" y="738"/>
                  </a:cubicBezTo>
                  <a:cubicBezTo>
                    <a:pt x="3819" y="738"/>
                    <a:pt x="3826" y="738"/>
                    <a:pt x="3833" y="738"/>
                  </a:cubicBezTo>
                  <a:cubicBezTo>
                    <a:pt x="5394" y="738"/>
                    <a:pt x="7726" y="2559"/>
                    <a:pt x="7726" y="2559"/>
                  </a:cubicBezTo>
                  <a:lnTo>
                    <a:pt x="8018" y="2320"/>
                  </a:lnTo>
                  <a:lnTo>
                    <a:pt x="6815" y="738"/>
                  </a:lnTo>
                  <a:lnTo>
                    <a:pt x="3297" y="1"/>
                  </a:lnTo>
                  <a:close/>
                </a:path>
              </a:pathLst>
            </a:custGeom>
            <a:solidFill>
              <a:srgbClr val="F4992D"/>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1" name="Google Shape;562;p43">
              <a:extLst>
                <a:ext uri="{FF2B5EF4-FFF2-40B4-BE49-F238E27FC236}">
                  <a16:creationId xmlns:a16="http://schemas.microsoft.com/office/drawing/2014/main" id="{68DEE262-780B-442F-89A0-311831571D33}"/>
                </a:ext>
              </a:extLst>
            </p:cNvPr>
            <p:cNvSpPr/>
            <p:nvPr/>
          </p:nvSpPr>
          <p:spPr>
            <a:xfrm>
              <a:off x="2863850" y="3732700"/>
              <a:ext cx="193575" cy="79025"/>
            </a:xfrm>
            <a:custGeom>
              <a:avLst/>
              <a:gdLst/>
              <a:ahLst/>
              <a:cxnLst/>
              <a:rect l="l" t="t" r="r" b="b"/>
              <a:pathLst>
                <a:path w="7743" h="3161" extrusionOk="0">
                  <a:moveTo>
                    <a:pt x="3709" y="0"/>
                  </a:moveTo>
                  <a:cubicBezTo>
                    <a:pt x="1752" y="0"/>
                    <a:pt x="1" y="445"/>
                    <a:pt x="1" y="445"/>
                  </a:cubicBezTo>
                  <a:lnTo>
                    <a:pt x="1" y="1887"/>
                  </a:lnTo>
                  <a:cubicBezTo>
                    <a:pt x="1" y="1887"/>
                    <a:pt x="1941" y="1269"/>
                    <a:pt x="3569" y="1269"/>
                  </a:cubicBezTo>
                  <a:cubicBezTo>
                    <a:pt x="5423" y="1269"/>
                    <a:pt x="7742" y="3160"/>
                    <a:pt x="7742" y="3160"/>
                  </a:cubicBezTo>
                  <a:lnTo>
                    <a:pt x="7742" y="1702"/>
                  </a:lnTo>
                  <a:cubicBezTo>
                    <a:pt x="7742" y="1702"/>
                    <a:pt x="5649" y="0"/>
                    <a:pt x="3709" y="0"/>
                  </a:cubicBezTo>
                  <a:close/>
                </a:path>
              </a:pathLst>
            </a:custGeom>
            <a:solidFill>
              <a:srgbClr val="FBE3EB"/>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2" name="Google Shape;563;p43">
              <a:extLst>
                <a:ext uri="{FF2B5EF4-FFF2-40B4-BE49-F238E27FC236}">
                  <a16:creationId xmlns:a16="http://schemas.microsoft.com/office/drawing/2014/main" id="{D9B85080-FB5D-44E9-84DF-DFF7597DE791}"/>
                </a:ext>
              </a:extLst>
            </p:cNvPr>
            <p:cNvSpPr/>
            <p:nvPr/>
          </p:nvSpPr>
          <p:spPr>
            <a:xfrm>
              <a:off x="3050075" y="3811700"/>
              <a:ext cx="15075" cy="6000"/>
            </a:xfrm>
            <a:custGeom>
              <a:avLst/>
              <a:gdLst/>
              <a:ahLst/>
              <a:cxnLst/>
              <a:rect l="l" t="t" r="r" b="b"/>
              <a:pathLst>
                <a:path w="603" h="240" extrusionOk="0">
                  <a:moveTo>
                    <a:pt x="293" y="0"/>
                  </a:moveTo>
                  <a:lnTo>
                    <a:pt x="1" y="239"/>
                  </a:lnTo>
                  <a:lnTo>
                    <a:pt x="602" y="239"/>
                  </a:lnTo>
                  <a:lnTo>
                    <a:pt x="293" y="0"/>
                  </a:lnTo>
                  <a:close/>
                </a:path>
              </a:pathLst>
            </a:custGeom>
            <a:solidFill>
              <a:srgbClr val="E84633"/>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3" name="Google Shape;564;p43">
              <a:extLst>
                <a:ext uri="{FF2B5EF4-FFF2-40B4-BE49-F238E27FC236}">
                  <a16:creationId xmlns:a16="http://schemas.microsoft.com/office/drawing/2014/main" id="{E3267620-D46E-40E8-B580-AF1629F18200}"/>
                </a:ext>
              </a:extLst>
            </p:cNvPr>
            <p:cNvSpPr/>
            <p:nvPr/>
          </p:nvSpPr>
          <p:spPr>
            <a:xfrm>
              <a:off x="3040200" y="3775225"/>
              <a:ext cx="34825" cy="36500"/>
            </a:xfrm>
            <a:custGeom>
              <a:avLst/>
              <a:gdLst/>
              <a:ahLst/>
              <a:cxnLst/>
              <a:rect l="l" t="t" r="r" b="b"/>
              <a:pathLst>
                <a:path w="1393" h="1460" extrusionOk="0">
                  <a:moveTo>
                    <a:pt x="688" y="1"/>
                  </a:moveTo>
                  <a:lnTo>
                    <a:pt x="0" y="961"/>
                  </a:lnTo>
                  <a:lnTo>
                    <a:pt x="688" y="1459"/>
                  </a:lnTo>
                  <a:lnTo>
                    <a:pt x="1393" y="961"/>
                  </a:lnTo>
                  <a:lnTo>
                    <a:pt x="688" y="1"/>
                  </a:lnTo>
                  <a:close/>
                </a:path>
              </a:pathLst>
            </a:custGeom>
            <a:solidFill>
              <a:srgbClr val="009AA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4" name="Google Shape;565;p43">
              <a:extLst>
                <a:ext uri="{FF2B5EF4-FFF2-40B4-BE49-F238E27FC236}">
                  <a16:creationId xmlns:a16="http://schemas.microsoft.com/office/drawing/2014/main" id="{BFCCD682-E8F3-4D34-B26B-CE73E6C67E70}"/>
                </a:ext>
              </a:extLst>
            </p:cNvPr>
            <p:cNvSpPr/>
            <p:nvPr/>
          </p:nvSpPr>
          <p:spPr>
            <a:xfrm>
              <a:off x="3061725" y="3741225"/>
              <a:ext cx="189650" cy="41250"/>
            </a:xfrm>
            <a:custGeom>
              <a:avLst/>
              <a:gdLst/>
              <a:ahLst/>
              <a:cxnLst/>
              <a:rect l="l" t="t" r="r" b="b"/>
              <a:pathLst>
                <a:path w="7586" h="1650" extrusionOk="0">
                  <a:moveTo>
                    <a:pt x="3948" y="1"/>
                  </a:moveTo>
                  <a:cubicBezTo>
                    <a:pt x="3709" y="1"/>
                    <a:pt x="3482" y="22"/>
                    <a:pt x="3276" y="55"/>
                  </a:cubicBezTo>
                  <a:cubicBezTo>
                    <a:pt x="2452" y="174"/>
                    <a:pt x="1628" y="553"/>
                    <a:pt x="1031" y="912"/>
                  </a:cubicBezTo>
                  <a:cubicBezTo>
                    <a:pt x="412" y="1274"/>
                    <a:pt x="0" y="1583"/>
                    <a:pt x="0" y="1583"/>
                  </a:cubicBezTo>
                  <a:lnTo>
                    <a:pt x="50" y="1649"/>
                  </a:lnTo>
                  <a:cubicBezTo>
                    <a:pt x="50" y="1649"/>
                    <a:pt x="50" y="1633"/>
                    <a:pt x="66" y="1633"/>
                  </a:cubicBezTo>
                  <a:cubicBezTo>
                    <a:pt x="239" y="1497"/>
                    <a:pt x="1768" y="347"/>
                    <a:pt x="3297" y="125"/>
                  </a:cubicBezTo>
                  <a:cubicBezTo>
                    <a:pt x="3503" y="88"/>
                    <a:pt x="3709" y="71"/>
                    <a:pt x="3948" y="71"/>
                  </a:cubicBezTo>
                  <a:cubicBezTo>
                    <a:pt x="4739" y="71"/>
                    <a:pt x="5645" y="244"/>
                    <a:pt x="6350" y="397"/>
                  </a:cubicBezTo>
                  <a:cubicBezTo>
                    <a:pt x="6712" y="483"/>
                    <a:pt x="7021" y="570"/>
                    <a:pt x="7227" y="619"/>
                  </a:cubicBezTo>
                  <a:cubicBezTo>
                    <a:pt x="7330" y="656"/>
                    <a:pt x="7417" y="689"/>
                    <a:pt x="7483" y="706"/>
                  </a:cubicBezTo>
                  <a:cubicBezTo>
                    <a:pt x="7536" y="722"/>
                    <a:pt x="7569" y="722"/>
                    <a:pt x="7569" y="722"/>
                  </a:cubicBezTo>
                  <a:lnTo>
                    <a:pt x="7586" y="656"/>
                  </a:lnTo>
                  <a:cubicBezTo>
                    <a:pt x="7586" y="656"/>
                    <a:pt x="5563" y="1"/>
                    <a:pt x="3948" y="1"/>
                  </a:cubicBezTo>
                  <a:close/>
                </a:path>
              </a:pathLst>
            </a:custGeom>
            <a:solidFill>
              <a:srgbClr val="009AA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5" name="Google Shape;566;p43">
              <a:extLst>
                <a:ext uri="{FF2B5EF4-FFF2-40B4-BE49-F238E27FC236}">
                  <a16:creationId xmlns:a16="http://schemas.microsoft.com/office/drawing/2014/main" id="{26C077C5-243D-4C21-97B6-0EA766269D02}"/>
                </a:ext>
              </a:extLst>
            </p:cNvPr>
            <p:cNvSpPr/>
            <p:nvPr/>
          </p:nvSpPr>
          <p:spPr>
            <a:xfrm>
              <a:off x="3061725" y="3751550"/>
              <a:ext cx="189650" cy="40800"/>
            </a:xfrm>
            <a:custGeom>
              <a:avLst/>
              <a:gdLst/>
              <a:ahLst/>
              <a:cxnLst/>
              <a:rect l="l" t="t" r="r" b="b"/>
              <a:pathLst>
                <a:path w="7586" h="1632" extrusionOk="0">
                  <a:moveTo>
                    <a:pt x="3948" y="0"/>
                  </a:moveTo>
                  <a:cubicBezTo>
                    <a:pt x="3709" y="0"/>
                    <a:pt x="3482" y="21"/>
                    <a:pt x="3276" y="37"/>
                  </a:cubicBezTo>
                  <a:cubicBezTo>
                    <a:pt x="2452" y="173"/>
                    <a:pt x="1628" y="552"/>
                    <a:pt x="1031" y="911"/>
                  </a:cubicBezTo>
                  <a:cubicBezTo>
                    <a:pt x="412" y="1257"/>
                    <a:pt x="0" y="1582"/>
                    <a:pt x="0" y="1582"/>
                  </a:cubicBezTo>
                  <a:lnTo>
                    <a:pt x="50" y="1632"/>
                  </a:lnTo>
                  <a:lnTo>
                    <a:pt x="66" y="1632"/>
                  </a:lnTo>
                  <a:cubicBezTo>
                    <a:pt x="239" y="1479"/>
                    <a:pt x="1768" y="346"/>
                    <a:pt x="3297" y="103"/>
                  </a:cubicBezTo>
                  <a:cubicBezTo>
                    <a:pt x="3503" y="87"/>
                    <a:pt x="3709" y="70"/>
                    <a:pt x="3948" y="70"/>
                  </a:cubicBezTo>
                  <a:cubicBezTo>
                    <a:pt x="4739" y="70"/>
                    <a:pt x="5645" y="227"/>
                    <a:pt x="6350" y="396"/>
                  </a:cubicBezTo>
                  <a:cubicBezTo>
                    <a:pt x="6712" y="482"/>
                    <a:pt x="7021" y="569"/>
                    <a:pt x="7227" y="618"/>
                  </a:cubicBezTo>
                  <a:cubicBezTo>
                    <a:pt x="7330" y="655"/>
                    <a:pt x="7417" y="672"/>
                    <a:pt x="7483" y="688"/>
                  </a:cubicBezTo>
                  <a:cubicBezTo>
                    <a:pt x="7536" y="705"/>
                    <a:pt x="7569" y="721"/>
                    <a:pt x="7569" y="721"/>
                  </a:cubicBezTo>
                  <a:lnTo>
                    <a:pt x="7586" y="655"/>
                  </a:lnTo>
                  <a:cubicBezTo>
                    <a:pt x="7586" y="655"/>
                    <a:pt x="5563" y="0"/>
                    <a:pt x="3948" y="0"/>
                  </a:cubicBezTo>
                  <a:close/>
                </a:path>
              </a:pathLst>
            </a:custGeom>
            <a:solidFill>
              <a:srgbClr val="009AA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6" name="Google Shape;567;p43">
              <a:extLst>
                <a:ext uri="{FF2B5EF4-FFF2-40B4-BE49-F238E27FC236}">
                  <a16:creationId xmlns:a16="http://schemas.microsoft.com/office/drawing/2014/main" id="{EC53AF4B-ADDD-4FD6-A8EB-D77DF6CAA62F}"/>
                </a:ext>
              </a:extLst>
            </p:cNvPr>
            <p:cNvSpPr/>
            <p:nvPr/>
          </p:nvSpPr>
          <p:spPr>
            <a:xfrm>
              <a:off x="2864675" y="3741225"/>
              <a:ext cx="189750" cy="41250"/>
            </a:xfrm>
            <a:custGeom>
              <a:avLst/>
              <a:gdLst/>
              <a:ahLst/>
              <a:cxnLst/>
              <a:rect l="l" t="t" r="r" b="b"/>
              <a:pathLst>
                <a:path w="7590" h="1650" extrusionOk="0">
                  <a:moveTo>
                    <a:pt x="3639" y="1"/>
                  </a:moveTo>
                  <a:cubicBezTo>
                    <a:pt x="2028" y="1"/>
                    <a:pt x="1" y="656"/>
                    <a:pt x="1" y="656"/>
                  </a:cubicBezTo>
                  <a:lnTo>
                    <a:pt x="17" y="722"/>
                  </a:lnTo>
                  <a:cubicBezTo>
                    <a:pt x="17" y="722"/>
                    <a:pt x="54" y="722"/>
                    <a:pt x="104" y="706"/>
                  </a:cubicBezTo>
                  <a:cubicBezTo>
                    <a:pt x="516" y="570"/>
                    <a:pt x="2250" y="71"/>
                    <a:pt x="3639" y="71"/>
                  </a:cubicBezTo>
                  <a:cubicBezTo>
                    <a:pt x="3882" y="71"/>
                    <a:pt x="4104" y="88"/>
                    <a:pt x="4310" y="125"/>
                  </a:cubicBezTo>
                  <a:cubicBezTo>
                    <a:pt x="5118" y="244"/>
                    <a:pt x="5925" y="619"/>
                    <a:pt x="6543" y="982"/>
                  </a:cubicBezTo>
                  <a:cubicBezTo>
                    <a:pt x="6832" y="1155"/>
                    <a:pt x="7091" y="1324"/>
                    <a:pt x="7264" y="1443"/>
                  </a:cubicBezTo>
                  <a:cubicBezTo>
                    <a:pt x="7347" y="1497"/>
                    <a:pt x="7417" y="1546"/>
                    <a:pt x="7470" y="1583"/>
                  </a:cubicBezTo>
                  <a:cubicBezTo>
                    <a:pt x="7487" y="1600"/>
                    <a:pt x="7520" y="1616"/>
                    <a:pt x="7520" y="1633"/>
                  </a:cubicBezTo>
                  <a:cubicBezTo>
                    <a:pt x="7536" y="1633"/>
                    <a:pt x="7536" y="1649"/>
                    <a:pt x="7536" y="1649"/>
                  </a:cubicBezTo>
                  <a:lnTo>
                    <a:pt x="7590" y="1583"/>
                  </a:lnTo>
                  <a:cubicBezTo>
                    <a:pt x="7590" y="1583"/>
                    <a:pt x="7178" y="1274"/>
                    <a:pt x="6576" y="912"/>
                  </a:cubicBezTo>
                  <a:cubicBezTo>
                    <a:pt x="5958" y="553"/>
                    <a:pt x="5134" y="174"/>
                    <a:pt x="4310" y="55"/>
                  </a:cubicBezTo>
                  <a:cubicBezTo>
                    <a:pt x="4104" y="22"/>
                    <a:pt x="3882" y="1"/>
                    <a:pt x="3639" y="1"/>
                  </a:cubicBezTo>
                  <a:close/>
                </a:path>
              </a:pathLst>
            </a:custGeom>
            <a:solidFill>
              <a:srgbClr val="009AA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sp>
          <p:nvSpPr>
            <p:cNvPr id="37" name="Google Shape;568;p43">
              <a:extLst>
                <a:ext uri="{FF2B5EF4-FFF2-40B4-BE49-F238E27FC236}">
                  <a16:creationId xmlns:a16="http://schemas.microsoft.com/office/drawing/2014/main" id="{3F8488D4-104A-440C-89CD-53ADB584A79D}"/>
                </a:ext>
              </a:extLst>
            </p:cNvPr>
            <p:cNvSpPr/>
            <p:nvPr/>
          </p:nvSpPr>
          <p:spPr>
            <a:xfrm>
              <a:off x="2864675" y="3751550"/>
              <a:ext cx="189750" cy="40800"/>
            </a:xfrm>
            <a:custGeom>
              <a:avLst/>
              <a:gdLst/>
              <a:ahLst/>
              <a:cxnLst/>
              <a:rect l="l" t="t" r="r" b="b"/>
              <a:pathLst>
                <a:path w="7590" h="1632" extrusionOk="0">
                  <a:moveTo>
                    <a:pt x="3639" y="0"/>
                  </a:moveTo>
                  <a:cubicBezTo>
                    <a:pt x="2028" y="0"/>
                    <a:pt x="1" y="655"/>
                    <a:pt x="1" y="655"/>
                  </a:cubicBezTo>
                  <a:lnTo>
                    <a:pt x="17" y="721"/>
                  </a:lnTo>
                  <a:cubicBezTo>
                    <a:pt x="17" y="721"/>
                    <a:pt x="54" y="705"/>
                    <a:pt x="104" y="688"/>
                  </a:cubicBezTo>
                  <a:cubicBezTo>
                    <a:pt x="516" y="569"/>
                    <a:pt x="2250" y="70"/>
                    <a:pt x="3639" y="70"/>
                  </a:cubicBezTo>
                  <a:cubicBezTo>
                    <a:pt x="3882" y="70"/>
                    <a:pt x="4104" y="87"/>
                    <a:pt x="4310" y="103"/>
                  </a:cubicBezTo>
                  <a:cubicBezTo>
                    <a:pt x="5118" y="243"/>
                    <a:pt x="5925" y="618"/>
                    <a:pt x="6543" y="964"/>
                  </a:cubicBezTo>
                  <a:cubicBezTo>
                    <a:pt x="6832" y="1154"/>
                    <a:pt x="7091" y="1306"/>
                    <a:pt x="7264" y="1442"/>
                  </a:cubicBezTo>
                  <a:cubicBezTo>
                    <a:pt x="7347" y="1496"/>
                    <a:pt x="7417" y="1545"/>
                    <a:pt x="7470" y="1582"/>
                  </a:cubicBezTo>
                  <a:cubicBezTo>
                    <a:pt x="7487" y="1599"/>
                    <a:pt x="7520" y="1615"/>
                    <a:pt x="7520" y="1632"/>
                  </a:cubicBezTo>
                  <a:lnTo>
                    <a:pt x="7536" y="1632"/>
                  </a:lnTo>
                  <a:lnTo>
                    <a:pt x="7590" y="1582"/>
                  </a:lnTo>
                  <a:cubicBezTo>
                    <a:pt x="7590" y="1582"/>
                    <a:pt x="7178" y="1257"/>
                    <a:pt x="6576" y="911"/>
                  </a:cubicBezTo>
                  <a:cubicBezTo>
                    <a:pt x="5958" y="552"/>
                    <a:pt x="5134" y="173"/>
                    <a:pt x="4310" y="37"/>
                  </a:cubicBezTo>
                  <a:cubicBezTo>
                    <a:pt x="4104" y="21"/>
                    <a:pt x="3882" y="0"/>
                    <a:pt x="3639" y="0"/>
                  </a:cubicBezTo>
                  <a:close/>
                </a:path>
              </a:pathLst>
            </a:custGeom>
            <a:solidFill>
              <a:srgbClr val="009AA9"/>
            </a:solidFill>
            <a:ln>
              <a:noFill/>
            </a:ln>
          </p:spPr>
          <p:txBody>
            <a:bodyPr spcFirstLastPara="1" wrap="square" lIns="91425" tIns="91425" rIns="91425" bIns="91425" anchor="ctr" anchorCtr="0">
              <a:noAutofit/>
            </a:bodyPr>
            <a:lstStyle/>
            <a:p>
              <a:pPr>
                <a:defRPr/>
              </a:pPr>
              <a:endParaRPr kern="0">
                <a:solidFill>
                  <a:srgbClr val="F9EF84"/>
                </a:solidFill>
                <a:latin typeface="Arial"/>
              </a:endParaRPr>
            </a:p>
          </p:txBody>
        </p:sp>
      </p:grpSp>
      <p:sp>
        <p:nvSpPr>
          <p:cNvPr id="38" name="مستطيل: زوايا قطرية مستديرة 37">
            <a:extLst>
              <a:ext uri="{FF2B5EF4-FFF2-40B4-BE49-F238E27FC236}">
                <a16:creationId xmlns:a16="http://schemas.microsoft.com/office/drawing/2014/main" id="{2FEAAF68-DD93-4AE7-83E8-608D56DC7879}"/>
              </a:ext>
            </a:extLst>
          </p:cNvPr>
          <p:cNvSpPr/>
          <p:nvPr/>
        </p:nvSpPr>
        <p:spPr>
          <a:xfrm>
            <a:off x="8411972" y="1667357"/>
            <a:ext cx="2411080" cy="1252025"/>
          </a:xfrm>
          <a:prstGeom prst="round2DiagRect">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dirty="0">
                <a:effectLst>
                  <a:glow rad="101600">
                    <a:schemeClr val="tx1">
                      <a:alpha val="60000"/>
                    </a:schemeClr>
                  </a:glow>
                </a:effectLst>
                <a:latin typeface="A-bad kh@t2" panose="00000700000000000000" pitchFamily="2" charset="-78"/>
                <a:cs typeface="A-bad kh@t2" panose="00000700000000000000" pitchFamily="2" charset="-78"/>
              </a:rPr>
              <a:t>الواجب</a:t>
            </a:r>
          </a:p>
        </p:txBody>
      </p:sp>
      <p:sp>
        <p:nvSpPr>
          <p:cNvPr id="39" name="مستطيل: زوايا علوية مستديرة 38">
            <a:extLst>
              <a:ext uri="{FF2B5EF4-FFF2-40B4-BE49-F238E27FC236}">
                <a16:creationId xmlns:a16="http://schemas.microsoft.com/office/drawing/2014/main" id="{1FE7457A-C624-4F47-87F6-14B5CED72CC0}"/>
              </a:ext>
            </a:extLst>
          </p:cNvPr>
          <p:cNvSpPr/>
          <p:nvPr/>
        </p:nvSpPr>
        <p:spPr>
          <a:xfrm>
            <a:off x="2748646" y="3754161"/>
            <a:ext cx="5008993" cy="1696020"/>
          </a:xfrm>
          <a:prstGeom prst="round2SameRect">
            <a:avLst/>
          </a:prstGeom>
          <a:solidFill>
            <a:srgbClr val="084E6B"/>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effectLst>
                  <a:glow rad="101600">
                    <a:schemeClr val="tx1">
                      <a:alpha val="60000"/>
                    </a:schemeClr>
                  </a:glow>
                </a:effectLst>
                <a:latin typeface="Arabic Typesetting" panose="03020402040406030203" pitchFamily="66" charset="-78"/>
                <a:cs typeface="Arabic Typesetting" panose="03020402040406030203" pitchFamily="66" charset="-78"/>
              </a:rPr>
              <a:t>في منصة مدرستي</a:t>
            </a:r>
          </a:p>
        </p:txBody>
      </p:sp>
    </p:spTree>
    <p:extLst>
      <p:ext uri="{BB962C8B-B14F-4D97-AF65-F5344CB8AC3E}">
        <p14:creationId xmlns:p14="http://schemas.microsoft.com/office/powerpoint/2010/main" val="29902127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anim calcmode="lin" valueType="num">
                                      <p:cBhvr>
                                        <p:cTn id="14" dur="1000" fill="hold"/>
                                        <p:tgtEl>
                                          <p:spTgt spid="38"/>
                                        </p:tgtEl>
                                        <p:attrNameLst>
                                          <p:attrName>style.rotation</p:attrName>
                                        </p:attrNameLst>
                                      </p:cBhvr>
                                      <p:tavLst>
                                        <p:tav tm="0">
                                          <p:val>
                                            <p:fltVal val="90"/>
                                          </p:val>
                                        </p:tav>
                                        <p:tav tm="100000">
                                          <p:val>
                                            <p:fltVal val="0"/>
                                          </p:val>
                                        </p:tav>
                                      </p:tavLst>
                                    </p:anim>
                                    <p:animEffect transition="in" filter="fade">
                                      <p:cBhvr>
                                        <p:cTn id="15" dur="1000"/>
                                        <p:tgtEl>
                                          <p:spTgt spid="3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 calcmode="lin" valueType="num">
                                      <p:cBhvr>
                                        <p:cTn id="20" dur="1000" fill="hold"/>
                                        <p:tgtEl>
                                          <p:spTgt spid="39"/>
                                        </p:tgtEl>
                                        <p:attrNameLst>
                                          <p:attrName>style.rotation</p:attrName>
                                        </p:attrNameLst>
                                      </p:cBhvr>
                                      <p:tavLst>
                                        <p:tav tm="0">
                                          <p:val>
                                            <p:fltVal val="90"/>
                                          </p:val>
                                        </p:tav>
                                        <p:tav tm="100000">
                                          <p:val>
                                            <p:fltVal val="0"/>
                                          </p:val>
                                        </p:tav>
                                      </p:tavLst>
                                    </p:anim>
                                    <p:animEffect transition="in" filter="fade">
                                      <p:cBhvr>
                                        <p:cTn id="2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a:extLst>
              <a:ext uri="{FF2B5EF4-FFF2-40B4-BE49-F238E27FC236}">
                <a16:creationId xmlns:a16="http://schemas.microsoft.com/office/drawing/2014/main" id="{EFAE2ABF-9755-41DB-B61A-3078F4B02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0" name="مجموعة 9">
            <a:extLst>
              <a:ext uri="{FF2B5EF4-FFF2-40B4-BE49-F238E27FC236}">
                <a16:creationId xmlns:a16="http://schemas.microsoft.com/office/drawing/2014/main" id="{47BA98CD-0064-4E0A-8C43-0F7EDD0DC440}"/>
              </a:ext>
            </a:extLst>
          </p:cNvPr>
          <p:cNvGrpSpPr/>
          <p:nvPr/>
        </p:nvGrpSpPr>
        <p:grpSpPr>
          <a:xfrm>
            <a:off x="4052472" y="1828213"/>
            <a:ext cx="4342228" cy="3887372"/>
            <a:chOff x="3924886" y="881575"/>
            <a:chExt cx="4342228" cy="3887372"/>
          </a:xfrm>
        </p:grpSpPr>
        <p:sp>
          <p:nvSpPr>
            <p:cNvPr id="11" name="مستطيل: زوايا مستديرة 10">
              <a:extLst>
                <a:ext uri="{FF2B5EF4-FFF2-40B4-BE49-F238E27FC236}">
                  <a16:creationId xmlns:a16="http://schemas.microsoft.com/office/drawing/2014/main" id="{9D831893-3318-406A-92E4-26F2C55E691E}"/>
                </a:ext>
              </a:extLst>
            </p:cNvPr>
            <p:cNvSpPr/>
            <p:nvPr/>
          </p:nvSpPr>
          <p:spPr>
            <a:xfrm>
              <a:off x="6145261" y="3318262"/>
              <a:ext cx="1589649" cy="1424354"/>
            </a:xfrm>
            <a:prstGeom prst="roundRect">
              <a:avLst/>
            </a:prstGeom>
            <a:noFill/>
            <a:ln w="57150">
              <a:solidFill>
                <a:srgbClr val="084E6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زوايا مستديرة 12">
              <a:extLst>
                <a:ext uri="{FF2B5EF4-FFF2-40B4-BE49-F238E27FC236}">
                  <a16:creationId xmlns:a16="http://schemas.microsoft.com/office/drawing/2014/main" id="{172293B9-1D08-4BC5-A2A3-8500C3B92A59}"/>
                </a:ext>
              </a:extLst>
            </p:cNvPr>
            <p:cNvSpPr/>
            <p:nvPr/>
          </p:nvSpPr>
          <p:spPr>
            <a:xfrm>
              <a:off x="4635328" y="1332914"/>
              <a:ext cx="1589649" cy="1424354"/>
            </a:xfrm>
            <a:prstGeom prst="roundRect">
              <a:avLst/>
            </a:prstGeom>
            <a:noFill/>
            <a:ln w="57150">
              <a:solidFill>
                <a:srgbClr val="084E6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وتر 13">
              <a:extLst>
                <a:ext uri="{FF2B5EF4-FFF2-40B4-BE49-F238E27FC236}">
                  <a16:creationId xmlns:a16="http://schemas.microsoft.com/office/drawing/2014/main" id="{020B8E52-E328-480B-B552-14B952750A98}"/>
                </a:ext>
              </a:extLst>
            </p:cNvPr>
            <p:cNvSpPr/>
            <p:nvPr/>
          </p:nvSpPr>
          <p:spPr>
            <a:xfrm rot="10626166">
              <a:off x="5832231" y="1378656"/>
              <a:ext cx="1856936" cy="1856935"/>
            </a:xfrm>
            <a:prstGeom prst="chord">
              <a:avLst>
                <a:gd name="adj1" fmla="val 2700000"/>
                <a:gd name="adj2" fmla="val 14702647"/>
              </a:avLst>
            </a:prstGeom>
            <a:noFill/>
            <a:ln w="57150">
              <a:solidFill>
                <a:srgbClr val="084E6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وتر 14">
              <a:extLst>
                <a:ext uri="{FF2B5EF4-FFF2-40B4-BE49-F238E27FC236}">
                  <a16:creationId xmlns:a16="http://schemas.microsoft.com/office/drawing/2014/main" id="{63D0549B-5244-448C-AC70-DA8EDCB7B77C}"/>
                </a:ext>
              </a:extLst>
            </p:cNvPr>
            <p:cNvSpPr/>
            <p:nvPr/>
          </p:nvSpPr>
          <p:spPr>
            <a:xfrm>
              <a:off x="4639993" y="2912012"/>
              <a:ext cx="1856936" cy="1856935"/>
            </a:xfrm>
            <a:prstGeom prst="chord">
              <a:avLst>
                <a:gd name="adj1" fmla="val 2700000"/>
                <a:gd name="adj2" fmla="val 14702647"/>
              </a:avLst>
            </a:prstGeom>
            <a:noFill/>
            <a:ln w="57150">
              <a:solidFill>
                <a:srgbClr val="084E6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تمرير: أفقي 15">
              <a:extLst>
                <a:ext uri="{FF2B5EF4-FFF2-40B4-BE49-F238E27FC236}">
                  <a16:creationId xmlns:a16="http://schemas.microsoft.com/office/drawing/2014/main" id="{44B0F9C2-1B6B-49D6-8A68-90E8B2C32904}"/>
                </a:ext>
              </a:extLst>
            </p:cNvPr>
            <p:cNvSpPr/>
            <p:nvPr/>
          </p:nvSpPr>
          <p:spPr>
            <a:xfrm>
              <a:off x="3924886" y="2124221"/>
              <a:ext cx="4342228" cy="1856936"/>
            </a:xfrm>
            <a:prstGeom prst="horizontalScroll">
              <a:avLst/>
            </a:prstGeom>
            <a:solidFill>
              <a:srgbClr val="C3308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تمرير: أفقي 19">
              <a:extLst>
                <a:ext uri="{FF2B5EF4-FFF2-40B4-BE49-F238E27FC236}">
                  <a16:creationId xmlns:a16="http://schemas.microsoft.com/office/drawing/2014/main" id="{070CD34C-EC7C-498A-83C1-DADB0A0C5757}"/>
                </a:ext>
              </a:extLst>
            </p:cNvPr>
            <p:cNvSpPr/>
            <p:nvPr/>
          </p:nvSpPr>
          <p:spPr>
            <a:xfrm rot="16200000">
              <a:off x="4165224" y="1407953"/>
              <a:ext cx="3887372" cy="2834615"/>
            </a:xfrm>
            <a:prstGeom prst="horizontalScroll">
              <a:avLst/>
            </a:prstGeom>
            <a:solidFill>
              <a:srgbClr val="C3308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ربع نص 20">
              <a:extLst>
                <a:ext uri="{FF2B5EF4-FFF2-40B4-BE49-F238E27FC236}">
                  <a16:creationId xmlns:a16="http://schemas.microsoft.com/office/drawing/2014/main" id="{1D3740A7-C2DD-4900-AE7C-898F8EF30FDB}"/>
                </a:ext>
              </a:extLst>
            </p:cNvPr>
            <p:cNvSpPr txBox="1"/>
            <p:nvPr/>
          </p:nvSpPr>
          <p:spPr>
            <a:xfrm>
              <a:off x="5230587" y="1174652"/>
              <a:ext cx="1829348" cy="1200329"/>
            </a:xfrm>
            <a:prstGeom prst="rect">
              <a:avLst/>
            </a:prstGeom>
            <a:noFill/>
          </p:spPr>
          <p:txBody>
            <a:bodyPr wrap="square" rtlCol="1">
              <a:spAutoFit/>
            </a:bodyPr>
            <a:lstStyle/>
            <a:p>
              <a:pPr algn="ctr"/>
              <a:r>
                <a:rPr lang="ar-SA" sz="3600" b="1" dirty="0">
                  <a:solidFill>
                    <a:schemeClr val="bg1"/>
                  </a:solidFill>
                  <a:effectLst>
                    <a:glow rad="101600">
                      <a:schemeClr val="tx1">
                        <a:alpha val="60000"/>
                      </a:schemeClr>
                    </a:glow>
                  </a:effectLst>
                  <a:latin typeface="beIN Black " panose="02000000000000000000" pitchFamily="2" charset="-78"/>
                  <a:cs typeface="beIN Black " panose="02000000000000000000" pitchFamily="2" charset="-78"/>
                </a:rPr>
                <a:t>إعداد المعلمة:</a:t>
              </a:r>
            </a:p>
          </p:txBody>
        </p:sp>
        <p:sp>
          <p:nvSpPr>
            <p:cNvPr id="22" name="نجمة: 5 نقاط 21">
              <a:extLst>
                <a:ext uri="{FF2B5EF4-FFF2-40B4-BE49-F238E27FC236}">
                  <a16:creationId xmlns:a16="http://schemas.microsoft.com/office/drawing/2014/main" id="{101589D6-9347-47AA-AF36-092ED2509B0A}"/>
                </a:ext>
              </a:extLst>
            </p:cNvPr>
            <p:cNvSpPr/>
            <p:nvPr/>
          </p:nvSpPr>
          <p:spPr>
            <a:xfrm>
              <a:off x="4529797" y="1332912"/>
              <a:ext cx="3062018" cy="3070276"/>
            </a:xfrm>
            <a:prstGeom prst="star5">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ربع نص 22">
              <a:extLst>
                <a:ext uri="{FF2B5EF4-FFF2-40B4-BE49-F238E27FC236}">
                  <a16:creationId xmlns:a16="http://schemas.microsoft.com/office/drawing/2014/main" id="{34626387-9C24-400D-858F-639F3A0F022D}"/>
                </a:ext>
              </a:extLst>
            </p:cNvPr>
            <p:cNvSpPr txBox="1"/>
            <p:nvPr/>
          </p:nvSpPr>
          <p:spPr>
            <a:xfrm>
              <a:off x="4267222" y="2722881"/>
              <a:ext cx="3929551" cy="646331"/>
            </a:xfrm>
            <a:prstGeom prst="rect">
              <a:avLst/>
            </a:prstGeom>
            <a:noFill/>
          </p:spPr>
          <p:txBody>
            <a:bodyPr wrap="square" rtlCol="1">
              <a:spAutoFit/>
            </a:bodyPr>
            <a:lstStyle/>
            <a:p>
              <a:pPr algn="ctr"/>
              <a:r>
                <a:rPr lang="ar-SA" sz="3600" b="1" dirty="0">
                  <a:solidFill>
                    <a:schemeClr val="bg1"/>
                  </a:solidFill>
                  <a:effectLst>
                    <a:glow rad="101600">
                      <a:schemeClr val="tx1">
                        <a:alpha val="60000"/>
                      </a:schemeClr>
                    </a:glow>
                  </a:effectLst>
                  <a:latin typeface="beIN Black " panose="02000000000000000000" pitchFamily="2" charset="-78"/>
                  <a:cs typeface="beIN Black " panose="02000000000000000000" pitchFamily="2" charset="-78"/>
                </a:rPr>
                <a:t>عـــبـــيـــر الـــغـامـــدي</a:t>
              </a:r>
            </a:p>
          </p:txBody>
        </p:sp>
      </p:grpSp>
    </p:spTree>
    <p:extLst>
      <p:ext uri="{BB962C8B-B14F-4D97-AF65-F5344CB8AC3E}">
        <p14:creationId xmlns:p14="http://schemas.microsoft.com/office/powerpoint/2010/main" val="216029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مجموعة 12">
            <a:extLst>
              <a:ext uri="{FF2B5EF4-FFF2-40B4-BE49-F238E27FC236}">
                <a16:creationId xmlns:a16="http://schemas.microsoft.com/office/drawing/2014/main" id="{1195E395-3CFD-4718-B69F-6417DD3BD5A7}"/>
              </a:ext>
            </a:extLst>
          </p:cNvPr>
          <p:cNvGrpSpPr/>
          <p:nvPr/>
        </p:nvGrpSpPr>
        <p:grpSpPr>
          <a:xfrm>
            <a:off x="2480602" y="634563"/>
            <a:ext cx="7680961" cy="5194980"/>
            <a:chOff x="422030" y="685316"/>
            <a:chExt cx="7680961" cy="5194980"/>
          </a:xfrm>
        </p:grpSpPr>
        <p:sp>
          <p:nvSpPr>
            <p:cNvPr id="2" name="مستطيل: زوايا مستديرة 1">
              <a:extLst>
                <a:ext uri="{FF2B5EF4-FFF2-40B4-BE49-F238E27FC236}">
                  <a16:creationId xmlns:a16="http://schemas.microsoft.com/office/drawing/2014/main" id="{376EA15C-88EF-49D9-9501-B709623057D1}"/>
                </a:ext>
              </a:extLst>
            </p:cNvPr>
            <p:cNvSpPr/>
            <p:nvPr/>
          </p:nvSpPr>
          <p:spPr>
            <a:xfrm>
              <a:off x="5669280" y="2574388"/>
              <a:ext cx="2433711" cy="3305908"/>
            </a:xfrm>
            <a:prstGeom prst="roundRect">
              <a:avLst/>
            </a:prstGeom>
            <a:solidFill>
              <a:srgbClr val="E5799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زوايا مستديرة 6">
              <a:extLst>
                <a:ext uri="{FF2B5EF4-FFF2-40B4-BE49-F238E27FC236}">
                  <a16:creationId xmlns:a16="http://schemas.microsoft.com/office/drawing/2014/main" id="{D98CA659-753D-462E-9D8F-C3ADB9E348DB}"/>
                </a:ext>
              </a:extLst>
            </p:cNvPr>
            <p:cNvSpPr/>
            <p:nvPr/>
          </p:nvSpPr>
          <p:spPr>
            <a:xfrm>
              <a:off x="3038621" y="2574388"/>
              <a:ext cx="2433711" cy="3305908"/>
            </a:xfrm>
            <a:prstGeom prst="roundRect">
              <a:avLst/>
            </a:prstGeom>
            <a:solidFill>
              <a:srgbClr val="E5799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وايا مستديرة 8">
              <a:extLst>
                <a:ext uri="{FF2B5EF4-FFF2-40B4-BE49-F238E27FC236}">
                  <a16:creationId xmlns:a16="http://schemas.microsoft.com/office/drawing/2014/main" id="{641615D1-F05E-4524-983E-FF96F213C2C8}"/>
                </a:ext>
              </a:extLst>
            </p:cNvPr>
            <p:cNvSpPr/>
            <p:nvPr/>
          </p:nvSpPr>
          <p:spPr>
            <a:xfrm>
              <a:off x="422030" y="2574388"/>
              <a:ext cx="2433711" cy="3305908"/>
            </a:xfrm>
            <a:prstGeom prst="roundRect">
              <a:avLst/>
            </a:prstGeom>
            <a:solidFill>
              <a:srgbClr val="E5799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ربع نص 5">
              <a:extLst>
                <a:ext uri="{FF2B5EF4-FFF2-40B4-BE49-F238E27FC236}">
                  <a16:creationId xmlns:a16="http://schemas.microsoft.com/office/drawing/2014/main" id="{DE6504F2-453C-4621-AC9B-68B7E9DA292E}"/>
                </a:ext>
              </a:extLst>
            </p:cNvPr>
            <p:cNvSpPr txBox="1"/>
            <p:nvPr/>
          </p:nvSpPr>
          <p:spPr>
            <a:xfrm>
              <a:off x="2785362" y="685316"/>
              <a:ext cx="2940227" cy="584775"/>
            </a:xfrm>
            <a:prstGeom prst="rect">
              <a:avLst/>
            </a:prstGeom>
            <a:noFill/>
          </p:spPr>
          <p:txBody>
            <a:bodyPr wrap="none" rtlCol="1">
              <a:spAutoFit/>
            </a:bodyPr>
            <a:lstStyle/>
            <a:p>
              <a:r>
                <a:rPr lang="ar-SA" sz="3200" b="1" dirty="0">
                  <a:latin typeface="AbdoLine" panose="02000500030000020004" pitchFamily="50" charset="-78"/>
                  <a:cs typeface="AbdoLine" panose="02000500030000020004" pitchFamily="50" charset="-78"/>
                </a:rPr>
                <a:t>جدول التعلم  </a:t>
              </a:r>
              <a:r>
                <a:rPr lang="en-US" sz="3200" b="1" dirty="0">
                  <a:latin typeface="Adobe Fan Heiti Std B" panose="020B0700000000000000" pitchFamily="34" charset="-128"/>
                  <a:ea typeface="Adobe Fan Heiti Std B" panose="020B0700000000000000" pitchFamily="34" charset="-128"/>
                  <a:cs typeface="AbdoLine" panose="02000500030000020004" pitchFamily="50" charset="-78"/>
                </a:rPr>
                <a:t>KWL</a:t>
              </a:r>
              <a:endParaRPr lang="ar-SA" sz="3200" b="1" dirty="0">
                <a:latin typeface="Adobe Fan Heiti Std B" panose="020B0700000000000000" pitchFamily="34" charset="-128"/>
                <a:ea typeface="Adobe Fan Heiti Std B" panose="020B0700000000000000" pitchFamily="34" charset="-128"/>
                <a:cs typeface="AbdoLine" panose="02000500030000020004" pitchFamily="50" charset="-78"/>
              </a:endParaRPr>
            </a:p>
          </p:txBody>
        </p:sp>
        <p:sp>
          <p:nvSpPr>
            <p:cNvPr id="10" name="مستطيل 9">
              <a:extLst>
                <a:ext uri="{FF2B5EF4-FFF2-40B4-BE49-F238E27FC236}">
                  <a16:creationId xmlns:a16="http://schemas.microsoft.com/office/drawing/2014/main" id="{892970D8-F538-41DA-8838-0DDEF96A9121}"/>
                </a:ext>
              </a:extLst>
            </p:cNvPr>
            <p:cNvSpPr/>
            <p:nvPr/>
          </p:nvSpPr>
          <p:spPr>
            <a:xfrm>
              <a:off x="5669280" y="1716258"/>
              <a:ext cx="2433710" cy="675250"/>
            </a:xfrm>
            <a:prstGeom prst="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rPr>
                <a:t>ماذا اعرف ؟</a:t>
              </a:r>
            </a:p>
          </p:txBody>
        </p:sp>
        <p:sp>
          <p:nvSpPr>
            <p:cNvPr id="11" name="مستطيل 10">
              <a:extLst>
                <a:ext uri="{FF2B5EF4-FFF2-40B4-BE49-F238E27FC236}">
                  <a16:creationId xmlns:a16="http://schemas.microsoft.com/office/drawing/2014/main" id="{2BF1F315-FD22-485B-AE3F-502EFA7DB77C}"/>
                </a:ext>
              </a:extLst>
            </p:cNvPr>
            <p:cNvSpPr/>
            <p:nvPr/>
          </p:nvSpPr>
          <p:spPr>
            <a:xfrm>
              <a:off x="3038622" y="1716258"/>
              <a:ext cx="2433710" cy="675250"/>
            </a:xfrm>
            <a:prstGeom prst="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600" b="1" dirty="0">
                  <a:effectLst>
                    <a:glow rad="101600">
                      <a:schemeClr val="tx1">
                        <a:alpha val="60000"/>
                      </a:schemeClr>
                    </a:glow>
                  </a:effectLst>
                </a:rPr>
                <a:t>ماذا اريد ان اعرف ؟</a:t>
              </a:r>
            </a:p>
          </p:txBody>
        </p:sp>
        <p:sp>
          <p:nvSpPr>
            <p:cNvPr id="12" name="مستطيل 11">
              <a:extLst>
                <a:ext uri="{FF2B5EF4-FFF2-40B4-BE49-F238E27FC236}">
                  <a16:creationId xmlns:a16="http://schemas.microsoft.com/office/drawing/2014/main" id="{B10BE76C-ADA9-414C-A5E0-D2E75400F3E9}"/>
                </a:ext>
              </a:extLst>
            </p:cNvPr>
            <p:cNvSpPr/>
            <p:nvPr/>
          </p:nvSpPr>
          <p:spPr>
            <a:xfrm>
              <a:off x="422031" y="1716258"/>
              <a:ext cx="2433710" cy="675250"/>
            </a:xfrm>
            <a:prstGeom prst="rect">
              <a:avLst/>
            </a:prstGeom>
            <a:solidFill>
              <a:srgbClr val="C330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rPr>
                <a:t>ماذا تعلمت ؟</a:t>
              </a:r>
            </a:p>
          </p:txBody>
        </p:sp>
      </p:grpSp>
    </p:spTree>
    <p:extLst>
      <p:ext uri="{BB962C8B-B14F-4D97-AF65-F5344CB8AC3E}">
        <p14:creationId xmlns:p14="http://schemas.microsoft.com/office/powerpoint/2010/main" val="3021639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D435758-BE34-4BD6-9280-29F0E94C5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12" name="مجموعة 11">
            <a:extLst>
              <a:ext uri="{FF2B5EF4-FFF2-40B4-BE49-F238E27FC236}">
                <a16:creationId xmlns:a16="http://schemas.microsoft.com/office/drawing/2014/main" id="{021A401C-0A73-43C7-8F9C-52BB9B6228DF}"/>
              </a:ext>
            </a:extLst>
          </p:cNvPr>
          <p:cNvGrpSpPr/>
          <p:nvPr/>
        </p:nvGrpSpPr>
        <p:grpSpPr>
          <a:xfrm>
            <a:off x="544808" y="5758961"/>
            <a:ext cx="1467729" cy="1467729"/>
            <a:chOff x="29852" y="4052667"/>
            <a:chExt cx="1467729" cy="1467729"/>
          </a:xfrm>
        </p:grpSpPr>
        <p:pic>
          <p:nvPicPr>
            <p:cNvPr id="15" name="صورة 14">
              <a:extLst>
                <a:ext uri="{FF2B5EF4-FFF2-40B4-BE49-F238E27FC236}">
                  <a16:creationId xmlns:a16="http://schemas.microsoft.com/office/drawing/2014/main" id="{6A6CD265-44BE-4D65-BDF1-93B292432C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6" name="مربع نص 15">
              <a:extLst>
                <a:ext uri="{FF2B5EF4-FFF2-40B4-BE49-F238E27FC236}">
                  <a16:creationId xmlns:a16="http://schemas.microsoft.com/office/drawing/2014/main" id="{42E0A5AD-D121-4181-B8C6-D942B7A83697}"/>
                </a:ext>
              </a:extLst>
            </p:cNvPr>
            <p:cNvSpPr txBox="1"/>
            <p:nvPr/>
          </p:nvSpPr>
          <p:spPr>
            <a:xfrm>
              <a:off x="373130" y="4360855"/>
              <a:ext cx="761748" cy="707886"/>
            </a:xfrm>
            <a:prstGeom prst="rect">
              <a:avLst/>
            </a:prstGeom>
            <a:noFill/>
          </p:spPr>
          <p:txBody>
            <a:bodyPr wrap="none" rtlCol="1">
              <a:spAutoFit/>
            </a:bodyPr>
            <a:lstStyle/>
            <a:p>
              <a:pPr algn="ctr"/>
              <a:r>
                <a:rPr lang="ar-SA" sz="4000" b="1" dirty="0"/>
                <a:t>56</a:t>
              </a:r>
              <a:endParaRPr lang="ar-SA" b="1" dirty="0"/>
            </a:p>
          </p:txBody>
        </p:sp>
      </p:grpSp>
      <p:sp>
        <p:nvSpPr>
          <p:cNvPr id="17" name="مستطيل: زوايا قطرية مستديرة 16">
            <a:extLst>
              <a:ext uri="{FF2B5EF4-FFF2-40B4-BE49-F238E27FC236}">
                <a16:creationId xmlns:a16="http://schemas.microsoft.com/office/drawing/2014/main" id="{C7101FC1-85FF-40CC-9386-FC70F1553B72}"/>
              </a:ext>
            </a:extLst>
          </p:cNvPr>
          <p:cNvSpPr/>
          <p:nvPr/>
        </p:nvSpPr>
        <p:spPr>
          <a:xfrm>
            <a:off x="6976329" y="2915430"/>
            <a:ext cx="4025852" cy="2325287"/>
          </a:xfrm>
          <a:prstGeom prst="round2DiagRect">
            <a:avLst/>
          </a:prstGeom>
          <a:solidFill>
            <a:srgbClr val="084E6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effectLst>
                  <a:glow rad="101600">
                    <a:schemeClr val="tx1">
                      <a:alpha val="60000"/>
                    </a:schemeClr>
                  </a:glow>
                </a:effectLst>
                <a:latin typeface="AbdoLine" panose="02000500030000020004" pitchFamily="50" charset="-78"/>
                <a:cs typeface="AbdoLine" panose="02000500030000020004" pitchFamily="50" charset="-78"/>
              </a:rPr>
              <a:t>اعرض البيانات وأحللها بالتمثيل بالأعمدة وبالخطوط.</a:t>
            </a:r>
          </a:p>
        </p:txBody>
      </p:sp>
      <p:grpSp>
        <p:nvGrpSpPr>
          <p:cNvPr id="9" name="مجموعة 8">
            <a:extLst>
              <a:ext uri="{FF2B5EF4-FFF2-40B4-BE49-F238E27FC236}">
                <a16:creationId xmlns:a16="http://schemas.microsoft.com/office/drawing/2014/main" id="{1B9BF206-A4B8-4B0C-A692-DFE5774245FF}"/>
              </a:ext>
            </a:extLst>
          </p:cNvPr>
          <p:cNvGrpSpPr/>
          <p:nvPr/>
        </p:nvGrpSpPr>
        <p:grpSpPr>
          <a:xfrm>
            <a:off x="3924885" y="80686"/>
            <a:ext cx="5064370" cy="1536597"/>
            <a:chOff x="2996418" y="1600498"/>
            <a:chExt cx="4754880" cy="2938176"/>
          </a:xfrm>
        </p:grpSpPr>
        <p:sp>
          <p:nvSpPr>
            <p:cNvPr id="11" name="مخطط انسيابي: بيانات مخزّنة 10">
              <a:extLst>
                <a:ext uri="{FF2B5EF4-FFF2-40B4-BE49-F238E27FC236}">
                  <a16:creationId xmlns:a16="http://schemas.microsoft.com/office/drawing/2014/main" id="{94004D30-99BC-4EF7-85AD-2098F7F23356}"/>
                </a:ext>
              </a:extLst>
            </p:cNvPr>
            <p:cNvSpPr/>
            <p:nvPr/>
          </p:nvSpPr>
          <p:spPr>
            <a:xfrm>
              <a:off x="5176910" y="3427326"/>
              <a:ext cx="2363372" cy="1111348"/>
            </a:xfrm>
            <a:prstGeom prst="flowChartOnlineStorage">
              <a:avLst/>
            </a:prstGeom>
            <a:solidFill>
              <a:srgbClr val="E57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400" dirty="0"/>
            </a:p>
          </p:txBody>
        </p:sp>
        <p:sp>
          <p:nvSpPr>
            <p:cNvPr id="13" name="مخطط انسيابي: إدخال يدوي 12">
              <a:extLst>
                <a:ext uri="{FF2B5EF4-FFF2-40B4-BE49-F238E27FC236}">
                  <a16:creationId xmlns:a16="http://schemas.microsoft.com/office/drawing/2014/main" id="{6FE242D6-3286-41FC-8392-0DE55B29D7A0}"/>
                </a:ext>
              </a:extLst>
            </p:cNvPr>
            <p:cNvSpPr/>
            <p:nvPr/>
          </p:nvSpPr>
          <p:spPr>
            <a:xfrm flipH="1">
              <a:off x="3551890" y="1600498"/>
              <a:ext cx="2221599" cy="1111348"/>
            </a:xfrm>
            <a:prstGeom prst="flowChartManualInput">
              <a:avLst/>
            </a:prstGeom>
            <a:solidFill>
              <a:srgbClr val="E57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400" dirty="0"/>
            </a:p>
          </p:txBody>
        </p:sp>
        <p:sp>
          <p:nvSpPr>
            <p:cNvPr id="14" name="مخطط انسيابي: معالجة معرّفة مسبقاً 13">
              <a:extLst>
                <a:ext uri="{FF2B5EF4-FFF2-40B4-BE49-F238E27FC236}">
                  <a16:creationId xmlns:a16="http://schemas.microsoft.com/office/drawing/2014/main" id="{DDA123EF-5916-44E7-B7BF-33C90D646486}"/>
                </a:ext>
              </a:extLst>
            </p:cNvPr>
            <p:cNvSpPr/>
            <p:nvPr/>
          </p:nvSpPr>
          <p:spPr>
            <a:xfrm>
              <a:off x="2996418" y="2159392"/>
              <a:ext cx="4754880" cy="1602044"/>
            </a:xfrm>
            <a:prstGeom prst="flowChartPredefinedProcess">
              <a:avLst/>
            </a:prstGeom>
            <a:solidFill>
              <a:schemeClr val="bg1"/>
            </a:solidFill>
            <a:ln w="76200">
              <a:solidFill>
                <a:srgbClr val="C3308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latin typeface="29LT Bukra Bold" panose="000B0903020204020204" pitchFamily="34" charset="-78"/>
                  <a:cs typeface="29LT Bukra Bold" panose="000B0903020204020204" pitchFamily="34" charset="-78"/>
                </a:rPr>
                <a:t>فــكــرة الــدرس</a:t>
              </a:r>
            </a:p>
          </p:txBody>
        </p:sp>
      </p:grpSp>
      <p:sp>
        <p:nvSpPr>
          <p:cNvPr id="10" name="مستطيل: زوايا قطرية مستديرة 9">
            <a:extLst>
              <a:ext uri="{FF2B5EF4-FFF2-40B4-BE49-F238E27FC236}">
                <a16:creationId xmlns:a16="http://schemas.microsoft.com/office/drawing/2014/main" id="{3AB38E2E-F057-40CC-84BC-7550B784E90C}"/>
              </a:ext>
            </a:extLst>
          </p:cNvPr>
          <p:cNvSpPr/>
          <p:nvPr/>
        </p:nvSpPr>
        <p:spPr>
          <a:xfrm>
            <a:off x="2012537" y="1786597"/>
            <a:ext cx="4127863" cy="4487594"/>
          </a:xfrm>
          <a:prstGeom prst="round2DiagRect">
            <a:avLst>
              <a:gd name="adj1" fmla="val 28246"/>
              <a:gd name="adj2" fmla="val 23871"/>
            </a:avLst>
          </a:prstGeom>
          <a:solidFill>
            <a:srgbClr val="DA398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ar-SA" sz="3200" b="1" dirty="0">
                <a:solidFill>
                  <a:srgbClr val="FFFF00"/>
                </a:solidFill>
                <a:effectLst>
                  <a:glow rad="101600">
                    <a:schemeClr val="tx1">
                      <a:alpha val="60000"/>
                    </a:schemeClr>
                  </a:glow>
                </a:effectLst>
                <a:latin typeface="AbdoLine" panose="02000500030000020004" pitchFamily="50" charset="-78"/>
                <a:cs typeface="AbdoLine" panose="02000500030000020004" pitchFamily="50" charset="-78"/>
              </a:rPr>
              <a:t>المفردات :</a:t>
            </a:r>
            <a:endParaRPr lang="ar-SA" sz="32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endParaRP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البيانات</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التمثيل البياني</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التمثيل بالأعمدة</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التدريج</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المحور الرأسي</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الفترة</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المحور الافقي</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التكرار</a:t>
            </a:r>
          </a:p>
          <a:p>
            <a:pPr algn="ctr" rtl="0"/>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التمثيل بالخطوط</a:t>
            </a:r>
          </a:p>
        </p:txBody>
      </p:sp>
    </p:spTree>
    <p:extLst>
      <p:ext uri="{BB962C8B-B14F-4D97-AF65-F5344CB8AC3E}">
        <p14:creationId xmlns:p14="http://schemas.microsoft.com/office/powerpoint/2010/main" val="6344797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900" decel="100000" fill="hold"/>
                                        <p:tgtEl>
                                          <p:spTgt spid="1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1">
            <a:extLst>
              <a:ext uri="{FF2B5EF4-FFF2-40B4-BE49-F238E27FC236}">
                <a16:creationId xmlns:a16="http://schemas.microsoft.com/office/drawing/2014/main" id="{C0B068FD-AE48-4D52-9B6C-1AAF373B45E1}"/>
              </a:ext>
            </a:extLst>
          </p:cNvPr>
          <p:cNvGrpSpPr/>
          <p:nvPr/>
        </p:nvGrpSpPr>
        <p:grpSpPr>
          <a:xfrm>
            <a:off x="5106374" y="5783999"/>
            <a:ext cx="1467729" cy="1467729"/>
            <a:chOff x="29852" y="4052667"/>
            <a:chExt cx="1467729" cy="1467729"/>
          </a:xfrm>
        </p:grpSpPr>
        <p:pic>
          <p:nvPicPr>
            <p:cNvPr id="13" name="صورة 12">
              <a:extLst>
                <a:ext uri="{FF2B5EF4-FFF2-40B4-BE49-F238E27FC236}">
                  <a16:creationId xmlns:a16="http://schemas.microsoft.com/office/drawing/2014/main" id="{645D2B03-056B-48DA-8625-013DB449AF3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4" name="مربع نص 13">
              <a:extLst>
                <a:ext uri="{FF2B5EF4-FFF2-40B4-BE49-F238E27FC236}">
                  <a16:creationId xmlns:a16="http://schemas.microsoft.com/office/drawing/2014/main" id="{66746DD8-3B08-413A-A01A-00D0B69126BC}"/>
                </a:ext>
              </a:extLst>
            </p:cNvPr>
            <p:cNvSpPr txBox="1"/>
            <p:nvPr/>
          </p:nvSpPr>
          <p:spPr>
            <a:xfrm>
              <a:off x="337047" y="4344144"/>
              <a:ext cx="761748" cy="707886"/>
            </a:xfrm>
            <a:prstGeom prst="rect">
              <a:avLst/>
            </a:prstGeom>
            <a:noFill/>
          </p:spPr>
          <p:txBody>
            <a:bodyPr wrap="none" rtlCol="1">
              <a:spAutoFit/>
            </a:bodyPr>
            <a:lstStyle/>
            <a:p>
              <a:pPr algn="ctr"/>
              <a:r>
                <a:rPr lang="ar-SA" sz="4000" b="1" dirty="0"/>
                <a:t>56</a:t>
              </a:r>
              <a:endParaRPr lang="ar-SA" b="1" dirty="0"/>
            </a:p>
          </p:txBody>
        </p:sp>
      </p:grpSp>
      <p:sp>
        <p:nvSpPr>
          <p:cNvPr id="10" name="مستطيل مستدير الزوايا 11">
            <a:extLst>
              <a:ext uri="{FF2B5EF4-FFF2-40B4-BE49-F238E27FC236}">
                <a16:creationId xmlns:a16="http://schemas.microsoft.com/office/drawing/2014/main" id="{02F0D67B-DECA-457C-A7FE-A686D7866195}"/>
              </a:ext>
            </a:extLst>
          </p:cNvPr>
          <p:cNvSpPr/>
          <p:nvPr/>
        </p:nvSpPr>
        <p:spPr>
          <a:xfrm>
            <a:off x="6373494" y="2198830"/>
            <a:ext cx="5132487" cy="2456318"/>
          </a:xfrm>
          <a:prstGeom prst="roundRect">
            <a:avLst/>
          </a:prstGeom>
          <a:solidFill>
            <a:srgbClr val="084E6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اتصالات: الجدول المجاور يوضح بعض وسائل التواصل الاجتماعي وعدد الطلاب الذين يفضلون كل وسيلة منها:</a:t>
            </a:r>
          </a:p>
        </p:txBody>
      </p:sp>
      <p:sp>
        <p:nvSpPr>
          <p:cNvPr id="19" name="وسيلة الشرح: خط منحني مزدوج 18">
            <a:extLst>
              <a:ext uri="{FF2B5EF4-FFF2-40B4-BE49-F238E27FC236}">
                <a16:creationId xmlns:a16="http://schemas.microsoft.com/office/drawing/2014/main" id="{F45CDC6B-A6CB-4F7C-BA4A-37755A6CE0BD}"/>
              </a:ext>
            </a:extLst>
          </p:cNvPr>
          <p:cNvSpPr/>
          <p:nvPr/>
        </p:nvSpPr>
        <p:spPr>
          <a:xfrm>
            <a:off x="2813337" y="126692"/>
            <a:ext cx="1772529" cy="576775"/>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أستعد</a:t>
            </a:r>
          </a:p>
        </p:txBody>
      </p:sp>
      <p:pic>
        <p:nvPicPr>
          <p:cNvPr id="15" name="صورة 14">
            <a:extLst>
              <a:ext uri="{FF2B5EF4-FFF2-40B4-BE49-F238E27FC236}">
                <a16:creationId xmlns:a16="http://schemas.microsoft.com/office/drawing/2014/main" id="{FEE50DE8-AD1E-4A79-9EE0-9ABFCFCFD51D}"/>
              </a:ext>
            </a:extLst>
          </p:cNvPr>
          <p:cNvPicPr>
            <a:picLocks noChangeAspect="1"/>
          </p:cNvPicPr>
          <p:nvPr/>
        </p:nvPicPr>
        <p:blipFill rotWithShape="1">
          <a:blip r:embed="rId4"/>
          <a:srcRect l="3000" t="33633" r="67461" b="26758"/>
          <a:stretch/>
        </p:blipFill>
        <p:spPr>
          <a:xfrm>
            <a:off x="1209138" y="1738866"/>
            <a:ext cx="4478337" cy="3376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72208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07FE725B-423D-4232-9BE6-BDA464F43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7" name="وسيلة الشرح: خط منحني مزدوج 16">
            <a:extLst>
              <a:ext uri="{FF2B5EF4-FFF2-40B4-BE49-F238E27FC236}">
                <a16:creationId xmlns:a16="http://schemas.microsoft.com/office/drawing/2014/main" id="{C59136B1-639C-42B5-9C94-2EDC25AA3236}"/>
              </a:ext>
            </a:extLst>
          </p:cNvPr>
          <p:cNvSpPr/>
          <p:nvPr/>
        </p:nvSpPr>
        <p:spPr>
          <a:xfrm>
            <a:off x="4628068" y="132503"/>
            <a:ext cx="1772529" cy="576775"/>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أستعد</a:t>
            </a:r>
          </a:p>
        </p:txBody>
      </p:sp>
      <p:grpSp>
        <p:nvGrpSpPr>
          <p:cNvPr id="12" name="مجموعة 11">
            <a:extLst>
              <a:ext uri="{FF2B5EF4-FFF2-40B4-BE49-F238E27FC236}">
                <a16:creationId xmlns:a16="http://schemas.microsoft.com/office/drawing/2014/main" id="{C0B068FD-AE48-4D52-9B6C-1AAF373B45E1}"/>
              </a:ext>
            </a:extLst>
          </p:cNvPr>
          <p:cNvGrpSpPr/>
          <p:nvPr/>
        </p:nvGrpSpPr>
        <p:grpSpPr>
          <a:xfrm>
            <a:off x="5120641" y="5703314"/>
            <a:ext cx="1467729" cy="1467729"/>
            <a:chOff x="29852" y="4052667"/>
            <a:chExt cx="1467729" cy="1467729"/>
          </a:xfrm>
        </p:grpSpPr>
        <p:pic>
          <p:nvPicPr>
            <p:cNvPr id="13" name="صورة 12">
              <a:extLst>
                <a:ext uri="{FF2B5EF4-FFF2-40B4-BE49-F238E27FC236}">
                  <a16:creationId xmlns:a16="http://schemas.microsoft.com/office/drawing/2014/main" id="{645D2B03-056B-48DA-8625-013DB449AF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4" name="مربع نص 13">
              <a:extLst>
                <a:ext uri="{FF2B5EF4-FFF2-40B4-BE49-F238E27FC236}">
                  <a16:creationId xmlns:a16="http://schemas.microsoft.com/office/drawing/2014/main" id="{66746DD8-3B08-413A-A01A-00D0B69126BC}"/>
                </a:ext>
              </a:extLst>
            </p:cNvPr>
            <p:cNvSpPr txBox="1"/>
            <p:nvPr/>
          </p:nvSpPr>
          <p:spPr>
            <a:xfrm>
              <a:off x="337047" y="4344144"/>
              <a:ext cx="761748" cy="707886"/>
            </a:xfrm>
            <a:prstGeom prst="rect">
              <a:avLst/>
            </a:prstGeom>
            <a:noFill/>
          </p:spPr>
          <p:txBody>
            <a:bodyPr wrap="none" rtlCol="1">
              <a:spAutoFit/>
            </a:bodyPr>
            <a:lstStyle/>
            <a:p>
              <a:pPr algn="ctr"/>
              <a:r>
                <a:rPr lang="ar-SA" sz="4000" b="1" dirty="0"/>
                <a:t>56</a:t>
              </a:r>
              <a:endParaRPr lang="ar-SA" b="1" dirty="0"/>
            </a:p>
          </p:txBody>
        </p:sp>
      </p:grpSp>
      <p:sp>
        <p:nvSpPr>
          <p:cNvPr id="9" name="مستطيل: زوايا علوية مستديرة 8">
            <a:extLst>
              <a:ext uri="{FF2B5EF4-FFF2-40B4-BE49-F238E27FC236}">
                <a16:creationId xmlns:a16="http://schemas.microsoft.com/office/drawing/2014/main" id="{AF6D6AAD-1C6B-4798-B8DB-C026AB5D50A1}"/>
              </a:ext>
            </a:extLst>
          </p:cNvPr>
          <p:cNvSpPr/>
          <p:nvPr/>
        </p:nvSpPr>
        <p:spPr>
          <a:xfrm>
            <a:off x="4461803" y="1632753"/>
            <a:ext cx="7274698" cy="1467729"/>
          </a:xfrm>
          <a:prstGeom prst="round2SameRect">
            <a:avLst>
              <a:gd name="adj1" fmla="val 16667"/>
              <a:gd name="adj2" fmla="val 43982"/>
            </a:avLst>
          </a:prstGeom>
          <a:solidFill>
            <a:srgbClr val="084E6B"/>
          </a:solidFill>
          <a:ln w="76200">
            <a:solidFill>
              <a:srgbClr val="084E6B"/>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1 – ما وسيلة التواصل الأكثر تفضيلاً ؟</a:t>
            </a:r>
          </a:p>
        </p:txBody>
      </p:sp>
      <p:sp>
        <p:nvSpPr>
          <p:cNvPr id="15" name="مستطيل: زوايا علوية مستديرة 14">
            <a:extLst>
              <a:ext uri="{FF2B5EF4-FFF2-40B4-BE49-F238E27FC236}">
                <a16:creationId xmlns:a16="http://schemas.microsoft.com/office/drawing/2014/main" id="{9CD49207-E90B-4BB3-8ABA-5750B91FEA57}"/>
              </a:ext>
            </a:extLst>
          </p:cNvPr>
          <p:cNvSpPr/>
          <p:nvPr/>
        </p:nvSpPr>
        <p:spPr>
          <a:xfrm>
            <a:off x="4854360" y="3729916"/>
            <a:ext cx="6489583" cy="1598966"/>
          </a:xfrm>
          <a:prstGeom prst="round2SameRect">
            <a:avLst>
              <a:gd name="adj1" fmla="val 16667"/>
              <a:gd name="adj2" fmla="val 43982"/>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برامج الجوال الذكية</a:t>
            </a:r>
          </a:p>
        </p:txBody>
      </p:sp>
      <p:pic>
        <p:nvPicPr>
          <p:cNvPr id="18" name="صورة 17">
            <a:extLst>
              <a:ext uri="{FF2B5EF4-FFF2-40B4-BE49-F238E27FC236}">
                <a16:creationId xmlns:a16="http://schemas.microsoft.com/office/drawing/2014/main" id="{E8193A3B-19AC-460C-B30F-B032F09192E0}"/>
              </a:ext>
            </a:extLst>
          </p:cNvPr>
          <p:cNvPicPr>
            <a:picLocks noChangeAspect="1"/>
          </p:cNvPicPr>
          <p:nvPr/>
        </p:nvPicPr>
        <p:blipFill rotWithShape="1">
          <a:blip r:embed="rId5"/>
          <a:srcRect l="3000" t="33633" r="67461" b="26758"/>
          <a:stretch/>
        </p:blipFill>
        <p:spPr>
          <a:xfrm>
            <a:off x="309500" y="1148023"/>
            <a:ext cx="3645222" cy="2748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034784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07FE725B-423D-4232-9BE6-BDA464F43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7" name="وسيلة الشرح: خط منحني مزدوج 16">
            <a:extLst>
              <a:ext uri="{FF2B5EF4-FFF2-40B4-BE49-F238E27FC236}">
                <a16:creationId xmlns:a16="http://schemas.microsoft.com/office/drawing/2014/main" id="{C59136B1-639C-42B5-9C94-2EDC25AA3236}"/>
              </a:ext>
            </a:extLst>
          </p:cNvPr>
          <p:cNvSpPr/>
          <p:nvPr/>
        </p:nvSpPr>
        <p:spPr>
          <a:xfrm>
            <a:off x="4628068" y="132503"/>
            <a:ext cx="1772529" cy="576775"/>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أستعد</a:t>
            </a:r>
          </a:p>
        </p:txBody>
      </p:sp>
      <p:grpSp>
        <p:nvGrpSpPr>
          <p:cNvPr id="12" name="مجموعة 11">
            <a:extLst>
              <a:ext uri="{FF2B5EF4-FFF2-40B4-BE49-F238E27FC236}">
                <a16:creationId xmlns:a16="http://schemas.microsoft.com/office/drawing/2014/main" id="{C0B068FD-AE48-4D52-9B6C-1AAF373B45E1}"/>
              </a:ext>
            </a:extLst>
          </p:cNvPr>
          <p:cNvGrpSpPr/>
          <p:nvPr/>
        </p:nvGrpSpPr>
        <p:grpSpPr>
          <a:xfrm>
            <a:off x="5120641" y="5703314"/>
            <a:ext cx="1467729" cy="1467729"/>
            <a:chOff x="29852" y="4052667"/>
            <a:chExt cx="1467729" cy="1467729"/>
          </a:xfrm>
        </p:grpSpPr>
        <p:pic>
          <p:nvPicPr>
            <p:cNvPr id="13" name="صورة 12">
              <a:extLst>
                <a:ext uri="{FF2B5EF4-FFF2-40B4-BE49-F238E27FC236}">
                  <a16:creationId xmlns:a16="http://schemas.microsoft.com/office/drawing/2014/main" id="{645D2B03-056B-48DA-8625-013DB449AF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4" name="مربع نص 13">
              <a:extLst>
                <a:ext uri="{FF2B5EF4-FFF2-40B4-BE49-F238E27FC236}">
                  <a16:creationId xmlns:a16="http://schemas.microsoft.com/office/drawing/2014/main" id="{66746DD8-3B08-413A-A01A-00D0B69126BC}"/>
                </a:ext>
              </a:extLst>
            </p:cNvPr>
            <p:cNvSpPr txBox="1"/>
            <p:nvPr/>
          </p:nvSpPr>
          <p:spPr>
            <a:xfrm>
              <a:off x="337047" y="4344144"/>
              <a:ext cx="761748" cy="707886"/>
            </a:xfrm>
            <a:prstGeom prst="rect">
              <a:avLst/>
            </a:prstGeom>
            <a:noFill/>
          </p:spPr>
          <p:txBody>
            <a:bodyPr wrap="none" rtlCol="1">
              <a:spAutoFit/>
            </a:bodyPr>
            <a:lstStyle/>
            <a:p>
              <a:pPr algn="ctr"/>
              <a:r>
                <a:rPr lang="ar-SA" sz="4000" b="1" dirty="0"/>
                <a:t>56</a:t>
              </a:r>
              <a:endParaRPr lang="ar-SA" b="1" dirty="0"/>
            </a:p>
          </p:txBody>
        </p:sp>
      </p:grpSp>
      <p:sp>
        <p:nvSpPr>
          <p:cNvPr id="9" name="مستطيل: زوايا علوية مستديرة 8">
            <a:extLst>
              <a:ext uri="{FF2B5EF4-FFF2-40B4-BE49-F238E27FC236}">
                <a16:creationId xmlns:a16="http://schemas.microsoft.com/office/drawing/2014/main" id="{AF6D6AAD-1C6B-4798-B8DB-C026AB5D50A1}"/>
              </a:ext>
            </a:extLst>
          </p:cNvPr>
          <p:cNvSpPr/>
          <p:nvPr/>
        </p:nvSpPr>
        <p:spPr>
          <a:xfrm>
            <a:off x="4461803" y="1632753"/>
            <a:ext cx="7274698" cy="1467729"/>
          </a:xfrm>
          <a:prstGeom prst="round2SameRect">
            <a:avLst>
              <a:gd name="adj1" fmla="val 16667"/>
              <a:gd name="adj2" fmla="val 43982"/>
            </a:avLst>
          </a:prstGeom>
          <a:solidFill>
            <a:srgbClr val="084E6B"/>
          </a:solidFill>
          <a:ln w="76200">
            <a:solidFill>
              <a:srgbClr val="084E6B"/>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2 – ما وسيلة التواصل الاقل تفضيلاً ؟</a:t>
            </a:r>
          </a:p>
        </p:txBody>
      </p:sp>
      <p:sp>
        <p:nvSpPr>
          <p:cNvPr id="15" name="مستطيل: زوايا علوية مستديرة 14">
            <a:extLst>
              <a:ext uri="{FF2B5EF4-FFF2-40B4-BE49-F238E27FC236}">
                <a16:creationId xmlns:a16="http://schemas.microsoft.com/office/drawing/2014/main" id="{9CD49207-E90B-4BB3-8ABA-5750B91FEA57}"/>
              </a:ext>
            </a:extLst>
          </p:cNvPr>
          <p:cNvSpPr/>
          <p:nvPr/>
        </p:nvSpPr>
        <p:spPr>
          <a:xfrm>
            <a:off x="4854360" y="3729916"/>
            <a:ext cx="6489583" cy="1598966"/>
          </a:xfrm>
          <a:prstGeom prst="round2SameRect">
            <a:avLst>
              <a:gd name="adj1" fmla="val 16667"/>
              <a:gd name="adj2" fmla="val 43982"/>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الرسائل البريدية</a:t>
            </a:r>
          </a:p>
        </p:txBody>
      </p:sp>
      <p:pic>
        <p:nvPicPr>
          <p:cNvPr id="18" name="صورة 17">
            <a:extLst>
              <a:ext uri="{FF2B5EF4-FFF2-40B4-BE49-F238E27FC236}">
                <a16:creationId xmlns:a16="http://schemas.microsoft.com/office/drawing/2014/main" id="{E8193A3B-19AC-460C-B30F-B032F09192E0}"/>
              </a:ext>
            </a:extLst>
          </p:cNvPr>
          <p:cNvPicPr>
            <a:picLocks noChangeAspect="1"/>
          </p:cNvPicPr>
          <p:nvPr/>
        </p:nvPicPr>
        <p:blipFill rotWithShape="1">
          <a:blip r:embed="rId5"/>
          <a:srcRect l="3000" t="33633" r="67461" b="26758"/>
          <a:stretch/>
        </p:blipFill>
        <p:spPr>
          <a:xfrm>
            <a:off x="309500" y="1148023"/>
            <a:ext cx="3645222" cy="2748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6399018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extLst>
              <a:ext uri="{FF2B5EF4-FFF2-40B4-BE49-F238E27FC236}">
                <a16:creationId xmlns:a16="http://schemas.microsoft.com/office/drawing/2014/main" id="{07FE725B-423D-4232-9BE6-BDA464F43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17" name="وسيلة الشرح: خط منحني مزدوج 16">
            <a:extLst>
              <a:ext uri="{FF2B5EF4-FFF2-40B4-BE49-F238E27FC236}">
                <a16:creationId xmlns:a16="http://schemas.microsoft.com/office/drawing/2014/main" id="{C59136B1-639C-42B5-9C94-2EDC25AA3236}"/>
              </a:ext>
            </a:extLst>
          </p:cNvPr>
          <p:cNvSpPr/>
          <p:nvPr/>
        </p:nvSpPr>
        <p:spPr>
          <a:xfrm>
            <a:off x="4628068" y="132503"/>
            <a:ext cx="1772529" cy="576775"/>
          </a:xfrm>
          <a:prstGeom prst="borderCallout3">
            <a:avLst>
              <a:gd name="adj1" fmla="val 18750"/>
              <a:gd name="adj2" fmla="val -8333"/>
              <a:gd name="adj3" fmla="val 18750"/>
              <a:gd name="adj4" fmla="val -16667"/>
              <a:gd name="adj5" fmla="val 100000"/>
              <a:gd name="adj6" fmla="val -16667"/>
              <a:gd name="adj7" fmla="val 189245"/>
              <a:gd name="adj8" fmla="val 19012"/>
            </a:avLst>
          </a:prstGeom>
          <a:solidFill>
            <a:srgbClr val="DA398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effectLst>
                  <a:glow rad="101600">
                    <a:schemeClr val="tx1">
                      <a:alpha val="60000"/>
                    </a:schemeClr>
                  </a:glow>
                </a:effectLst>
                <a:latin typeface="29LT Bukra Bold" panose="000B0903020204020204" pitchFamily="34" charset="-78"/>
                <a:cs typeface="29LT Bukra Bold" panose="000B0903020204020204" pitchFamily="34" charset="-78"/>
              </a:rPr>
              <a:t>أستعد</a:t>
            </a:r>
          </a:p>
        </p:txBody>
      </p:sp>
      <p:grpSp>
        <p:nvGrpSpPr>
          <p:cNvPr id="12" name="مجموعة 11">
            <a:extLst>
              <a:ext uri="{FF2B5EF4-FFF2-40B4-BE49-F238E27FC236}">
                <a16:creationId xmlns:a16="http://schemas.microsoft.com/office/drawing/2014/main" id="{C0B068FD-AE48-4D52-9B6C-1AAF373B45E1}"/>
              </a:ext>
            </a:extLst>
          </p:cNvPr>
          <p:cNvGrpSpPr/>
          <p:nvPr/>
        </p:nvGrpSpPr>
        <p:grpSpPr>
          <a:xfrm>
            <a:off x="5120641" y="5703314"/>
            <a:ext cx="1467729" cy="1467729"/>
            <a:chOff x="29852" y="4052667"/>
            <a:chExt cx="1467729" cy="1467729"/>
          </a:xfrm>
        </p:grpSpPr>
        <p:pic>
          <p:nvPicPr>
            <p:cNvPr id="13" name="صورة 12">
              <a:extLst>
                <a:ext uri="{FF2B5EF4-FFF2-40B4-BE49-F238E27FC236}">
                  <a16:creationId xmlns:a16="http://schemas.microsoft.com/office/drawing/2014/main" id="{645D2B03-056B-48DA-8625-013DB449AF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50" b="97500" l="938" r="100000">
                          <a14:foregroundMark x1="66094" y1="67813" x2="55625" y2="67656"/>
                          <a14:foregroundMark x1="62813" y1="38594" x2="39844" y2="39688"/>
                          <a14:foregroundMark x1="25469" y1="31406" x2="50156" y2="58438"/>
                          <a14:foregroundMark x1="45781" y1="32969" x2="32813" y2="33750"/>
                          <a14:foregroundMark x1="23594" y1="40313" x2="33594" y2="50781"/>
                          <a14:foregroundMark x1="22969" y1="43750" x2="21094" y2="55781"/>
                          <a14:foregroundMark x1="70156" y1="33281" x2="78281" y2="61563"/>
                          <a14:foregroundMark x1="67656" y1="31875" x2="52500" y2="35000"/>
                          <a14:foregroundMark x1="67969" y1="44063" x2="49688" y2="50000"/>
                          <a14:foregroundMark x1="79688" y1="37188" x2="90000" y2="65938"/>
                          <a14:foregroundMark x1="85625" y1="66250" x2="23594" y2="62500"/>
                          <a14:foregroundMark x1="69844" y1="62813" x2="62813" y2="61563"/>
                          <a14:foregroundMark x1="18594" y1="37344" x2="8438" y2="64531"/>
                        </a14:backgroundRemoval>
                      </a14:imgEffect>
                    </a14:imgLayer>
                  </a14:imgProps>
                </a:ext>
                <a:ext uri="{28A0092B-C50C-407E-A947-70E740481C1C}">
                  <a14:useLocalDpi xmlns:a14="http://schemas.microsoft.com/office/drawing/2010/main" val="0"/>
                </a:ext>
              </a:extLst>
            </a:blip>
            <a:stretch>
              <a:fillRect/>
            </a:stretch>
          </p:blipFill>
          <p:spPr>
            <a:xfrm>
              <a:off x="29852" y="4052667"/>
              <a:ext cx="1467729" cy="1467729"/>
            </a:xfrm>
            <a:prstGeom prst="rect">
              <a:avLst/>
            </a:prstGeom>
          </p:spPr>
        </p:pic>
        <p:sp>
          <p:nvSpPr>
            <p:cNvPr id="14" name="مربع نص 13">
              <a:extLst>
                <a:ext uri="{FF2B5EF4-FFF2-40B4-BE49-F238E27FC236}">
                  <a16:creationId xmlns:a16="http://schemas.microsoft.com/office/drawing/2014/main" id="{66746DD8-3B08-413A-A01A-00D0B69126BC}"/>
                </a:ext>
              </a:extLst>
            </p:cNvPr>
            <p:cNvSpPr txBox="1"/>
            <p:nvPr/>
          </p:nvSpPr>
          <p:spPr>
            <a:xfrm>
              <a:off x="337047" y="4344144"/>
              <a:ext cx="761748" cy="707886"/>
            </a:xfrm>
            <a:prstGeom prst="rect">
              <a:avLst/>
            </a:prstGeom>
            <a:noFill/>
          </p:spPr>
          <p:txBody>
            <a:bodyPr wrap="none" rtlCol="1">
              <a:spAutoFit/>
            </a:bodyPr>
            <a:lstStyle/>
            <a:p>
              <a:pPr algn="ctr"/>
              <a:r>
                <a:rPr lang="ar-SA" sz="4000" b="1" dirty="0"/>
                <a:t>56</a:t>
              </a:r>
              <a:endParaRPr lang="ar-SA" b="1" dirty="0"/>
            </a:p>
          </p:txBody>
        </p:sp>
      </p:grpSp>
      <p:sp>
        <p:nvSpPr>
          <p:cNvPr id="9" name="مستطيل: زوايا علوية مستديرة 8">
            <a:extLst>
              <a:ext uri="{FF2B5EF4-FFF2-40B4-BE49-F238E27FC236}">
                <a16:creationId xmlns:a16="http://schemas.microsoft.com/office/drawing/2014/main" id="{AF6D6AAD-1C6B-4798-B8DB-C026AB5D50A1}"/>
              </a:ext>
            </a:extLst>
          </p:cNvPr>
          <p:cNvSpPr/>
          <p:nvPr/>
        </p:nvSpPr>
        <p:spPr>
          <a:xfrm>
            <a:off x="4461803" y="1632753"/>
            <a:ext cx="7274698" cy="1467729"/>
          </a:xfrm>
          <a:prstGeom prst="round2SameRect">
            <a:avLst>
              <a:gd name="adj1" fmla="val 16667"/>
              <a:gd name="adj2" fmla="val 43982"/>
            </a:avLst>
          </a:prstGeom>
          <a:solidFill>
            <a:srgbClr val="084E6B"/>
          </a:solidFill>
          <a:ln w="76200">
            <a:solidFill>
              <a:srgbClr val="084E6B"/>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effectLst>
                  <a:glow rad="101600">
                    <a:schemeClr val="tx1">
                      <a:alpha val="60000"/>
                    </a:schemeClr>
                  </a:glow>
                </a:effectLst>
                <a:latin typeface="AbdoLine" panose="02000500030000020004" pitchFamily="50" charset="-78"/>
                <a:cs typeface="AbdoLine" panose="02000500030000020004" pitchFamily="50" charset="-78"/>
              </a:rPr>
              <a:t>3 – ما مزايا تنظيم البيانات في جدول ؟</a:t>
            </a:r>
          </a:p>
        </p:txBody>
      </p:sp>
      <p:sp>
        <p:nvSpPr>
          <p:cNvPr id="15" name="مستطيل: زوايا علوية مستديرة 14">
            <a:extLst>
              <a:ext uri="{FF2B5EF4-FFF2-40B4-BE49-F238E27FC236}">
                <a16:creationId xmlns:a16="http://schemas.microsoft.com/office/drawing/2014/main" id="{9CD49207-E90B-4BB3-8ABA-5750B91FEA57}"/>
              </a:ext>
            </a:extLst>
          </p:cNvPr>
          <p:cNvSpPr/>
          <p:nvPr/>
        </p:nvSpPr>
        <p:spPr>
          <a:xfrm>
            <a:off x="4854360" y="3729916"/>
            <a:ext cx="6489583" cy="1598966"/>
          </a:xfrm>
          <a:prstGeom prst="round2SameRect">
            <a:avLst>
              <a:gd name="adj1" fmla="val 16667"/>
              <a:gd name="adj2" fmla="val 43982"/>
            </a:avLst>
          </a:prstGeom>
          <a:solidFill>
            <a:srgbClr val="C3308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bg1"/>
                </a:solidFill>
                <a:effectLst>
                  <a:glow rad="101600">
                    <a:schemeClr val="tx1">
                      <a:alpha val="60000"/>
                    </a:schemeClr>
                  </a:glow>
                </a:effectLst>
                <a:latin typeface="AbdoLine" panose="02000500030000020004" pitchFamily="50" charset="-78"/>
                <a:cs typeface="AbdoLine" panose="02000500030000020004" pitchFamily="50" charset="-78"/>
              </a:rPr>
              <a:t>يمكن إيجاد القيم بسهولة</a:t>
            </a:r>
          </a:p>
        </p:txBody>
      </p:sp>
      <p:pic>
        <p:nvPicPr>
          <p:cNvPr id="18" name="صورة 17">
            <a:extLst>
              <a:ext uri="{FF2B5EF4-FFF2-40B4-BE49-F238E27FC236}">
                <a16:creationId xmlns:a16="http://schemas.microsoft.com/office/drawing/2014/main" id="{E8193A3B-19AC-460C-B30F-B032F09192E0}"/>
              </a:ext>
            </a:extLst>
          </p:cNvPr>
          <p:cNvPicPr>
            <a:picLocks noChangeAspect="1"/>
          </p:cNvPicPr>
          <p:nvPr/>
        </p:nvPicPr>
        <p:blipFill rotWithShape="1">
          <a:blip r:embed="rId5"/>
          <a:srcRect l="3000" t="33633" r="67461" b="26758"/>
          <a:stretch/>
        </p:blipFill>
        <p:spPr>
          <a:xfrm>
            <a:off x="309500" y="1148023"/>
            <a:ext cx="3645222" cy="2748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218114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3524</TotalTime>
  <Words>642</Words>
  <Application>Microsoft Office PowerPoint</Application>
  <PresentationFormat>شاشة عريضة</PresentationFormat>
  <Paragraphs>124</Paragraphs>
  <Slides>33</Slides>
  <Notes>5</Notes>
  <HiddenSlides>0</HiddenSlides>
  <MMClips>1</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33</vt:i4>
      </vt:variant>
    </vt:vector>
  </HeadingPairs>
  <TitlesOfParts>
    <vt:vector size="47" baseType="lpstr">
      <vt:lpstr>29LT Bukra Bold</vt:lpstr>
      <vt:lpstr>Arial</vt:lpstr>
      <vt:lpstr>beIN Black </vt:lpstr>
      <vt:lpstr>AbdoLine</vt:lpstr>
      <vt:lpstr>Wingdings</vt:lpstr>
      <vt:lpstr>(A) Arslan Wessam A</vt:lpstr>
      <vt:lpstr>Adobe Fan Heiti Std B</vt:lpstr>
      <vt:lpstr>A-bad kh@t2</vt:lpstr>
      <vt:lpstr>Calibri</vt:lpstr>
      <vt:lpstr>_PDMS_Saleem_QuranFont</vt:lpstr>
      <vt:lpstr>Arabic Typesetting</vt:lpstr>
      <vt:lpstr>Calibri Light</vt:lpstr>
      <vt:lpstr>(A) Arslan Wessam B</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acer</cp:lastModifiedBy>
  <cp:revision>316</cp:revision>
  <dcterms:created xsi:type="dcterms:W3CDTF">2021-08-14T18:07:52Z</dcterms:created>
  <dcterms:modified xsi:type="dcterms:W3CDTF">2022-09-24T21:12:50Z</dcterms:modified>
</cp:coreProperties>
</file>