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FA58D-F683-4DBE-90C3-38B8F9495AA8}" type="datetimeFigureOut">
              <a:rPr lang="ar-SA" smtClean="0"/>
              <a:pPr/>
              <a:t>29/09/1434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1B83-0080-487A-8CF3-5E4EECDBAC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114280"/>
            <a:ext cx="819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785794"/>
            <a:ext cx="5962659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03596" y="4556854"/>
            <a:ext cx="3421326" cy="515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90622" y="5372980"/>
            <a:ext cx="2134307" cy="4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6072206"/>
            <a:ext cx="53625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مربع نص 17"/>
          <p:cNvSpPr txBox="1"/>
          <p:nvPr/>
        </p:nvSpPr>
        <p:spPr>
          <a:xfrm>
            <a:off x="5643570" y="5339943"/>
            <a:ext cx="9286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سليمان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714480" y="6072206"/>
            <a:ext cx="1643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ضرب 4 × 3</a:t>
            </a:r>
            <a:endParaRPr lang="ar-SA" sz="2400" b="1" dirty="0">
              <a:solidFill>
                <a:srgbClr val="FF0000"/>
              </a:solidFill>
            </a:endParaRPr>
          </a:p>
        </p:txBody>
      </p:sp>
      <p:grpSp>
        <p:nvGrpSpPr>
          <p:cNvPr id="26" name="مجموعة 25"/>
          <p:cNvGrpSpPr/>
          <p:nvPr/>
        </p:nvGrpSpPr>
        <p:grpSpPr>
          <a:xfrm>
            <a:off x="1643042" y="2143116"/>
            <a:ext cx="6929486" cy="1928826"/>
            <a:chOff x="1643042" y="2357430"/>
            <a:chExt cx="6929486" cy="1928826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5572132" y="2928934"/>
              <a:ext cx="3000396" cy="135732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   6 + 4 × 3</a:t>
              </a:r>
            </a:p>
            <a:p>
              <a:endParaRPr lang="ar-SA" sz="2400" b="1" dirty="0" smtClean="0">
                <a:solidFill>
                  <a:schemeClr val="tx1"/>
                </a:solidFill>
              </a:endParaRPr>
            </a:p>
            <a:p>
              <a:r>
                <a:rPr lang="ar-SA" sz="2400" b="1" dirty="0" smtClean="0">
                  <a:solidFill>
                    <a:schemeClr val="tx1"/>
                  </a:solidFill>
                </a:rPr>
                <a:t>= 6 +   12  =  18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ستطيل مستدير الزوايا 23"/>
            <p:cNvSpPr/>
            <p:nvPr/>
          </p:nvSpPr>
          <p:spPr>
            <a:xfrm>
              <a:off x="1643042" y="2928934"/>
              <a:ext cx="3000396" cy="135732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   6 + 4 × 3</a:t>
              </a:r>
            </a:p>
            <a:p>
              <a:endParaRPr lang="ar-SA" sz="2400" b="1" dirty="0" smtClean="0">
                <a:solidFill>
                  <a:schemeClr val="tx1"/>
                </a:solidFill>
              </a:endParaRPr>
            </a:p>
            <a:p>
              <a:r>
                <a:rPr lang="ar-SA" sz="2400" b="1" dirty="0" smtClean="0">
                  <a:solidFill>
                    <a:schemeClr val="tx1"/>
                  </a:solidFill>
                </a:rPr>
                <a:t>=   10   × 3 =  30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429388" y="2357430"/>
              <a:ext cx="1319214" cy="419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653895" y="2372210"/>
              <a:ext cx="989411" cy="375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3" name="خماسي 22"/>
          <p:cNvSpPr/>
          <p:nvPr/>
        </p:nvSpPr>
        <p:spPr>
          <a:xfrm rot="5400000">
            <a:off x="6915164" y="2786061"/>
            <a:ext cx="785819" cy="78581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خماسي 24"/>
          <p:cNvSpPr/>
          <p:nvPr/>
        </p:nvSpPr>
        <p:spPr>
          <a:xfrm rot="5400000">
            <a:off x="3500430" y="2786061"/>
            <a:ext cx="785818" cy="78581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وسيلة شرح مستطيلة مستديرة الزوايا 14"/>
          <p:cNvSpPr/>
          <p:nvPr/>
        </p:nvSpPr>
        <p:spPr>
          <a:xfrm>
            <a:off x="7115194" y="4271968"/>
            <a:ext cx="914408" cy="857256"/>
          </a:xfrm>
          <a:prstGeom prst="wedgeRoundRectCallout">
            <a:avLst>
              <a:gd name="adj1" fmla="val 27396"/>
              <a:gd name="adj2" fmla="val -892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جمع ثانيا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7" name="وسيلة شرح مستطيلة مستديرة الزوايا 16"/>
          <p:cNvSpPr/>
          <p:nvPr/>
        </p:nvSpPr>
        <p:spPr>
          <a:xfrm>
            <a:off x="2657460" y="4286256"/>
            <a:ext cx="914408" cy="785818"/>
          </a:xfrm>
          <a:prstGeom prst="wedgeRoundRectCallout">
            <a:avLst>
              <a:gd name="adj1" fmla="val 27396"/>
              <a:gd name="adj2" fmla="val -9514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ضرب ثانيا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4" name="وسيلة شرح مستطيلة مستديرة الزوايا 13"/>
          <p:cNvSpPr/>
          <p:nvPr/>
        </p:nvSpPr>
        <p:spPr>
          <a:xfrm>
            <a:off x="7072330" y="1714488"/>
            <a:ext cx="914408" cy="714380"/>
          </a:xfrm>
          <a:prstGeom prst="wedgeRoundRectCallout">
            <a:avLst>
              <a:gd name="adj1" fmla="val -24166"/>
              <a:gd name="adj2" fmla="val 1142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ضرب أولا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6" name="وسيلة شرح مستطيلة مستديرة الزوايا 15"/>
          <p:cNvSpPr/>
          <p:nvPr/>
        </p:nvSpPr>
        <p:spPr>
          <a:xfrm>
            <a:off x="3643306" y="1700200"/>
            <a:ext cx="914408" cy="714380"/>
          </a:xfrm>
          <a:prstGeom prst="wedgeRoundRectCallout">
            <a:avLst>
              <a:gd name="adj1" fmla="val -24166"/>
              <a:gd name="adj2" fmla="val 1142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جمع أولا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 animBg="1"/>
      <p:bldP spid="25" grpId="0" animBg="1"/>
      <p:bldP spid="15" grpId="0" animBg="1"/>
      <p:bldP spid="17" grpId="0" animBg="1"/>
      <p:bldP spid="14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21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( 5 ــ 1 )</a:t>
              </a:r>
              <a:r>
                <a:rPr lang="ar-SA" sz="2800" b="1" baseline="30000" dirty="0" smtClean="0">
                  <a:solidFill>
                    <a:schemeClr val="tx1"/>
                  </a:solidFill>
                </a:rPr>
                <a:t>3</a:t>
              </a:r>
              <a:r>
                <a:rPr lang="ar-SA" sz="2400" b="1" dirty="0" smtClean="0">
                  <a:solidFill>
                    <a:schemeClr val="tx1"/>
                  </a:solidFill>
                </a:rPr>
                <a:t> ÷ 4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مجموعة 20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843858" y="1100122"/>
                <a:ext cx="928694" cy="428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6" name="خماسي 15"/>
          <p:cNvSpPr/>
          <p:nvPr/>
        </p:nvSpPr>
        <p:spPr>
          <a:xfrm rot="5400000">
            <a:off x="7722414" y="2336004"/>
            <a:ext cx="785819" cy="1000132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( 5 ــ 1 )</a:t>
            </a:r>
            <a:r>
              <a:rPr lang="ar-SA" sz="2800" b="1" baseline="30000" dirty="0" smtClean="0"/>
              <a:t>3</a:t>
            </a:r>
            <a:r>
              <a:rPr lang="ar-SA" sz="2400" b="1" dirty="0" smtClean="0"/>
              <a:t> ÷ 4</a:t>
            </a:r>
            <a:endParaRPr lang="ar-SA" sz="2400" b="1" dirty="0"/>
          </a:p>
        </p:txBody>
      </p:sp>
      <p:sp>
        <p:nvSpPr>
          <p:cNvPr id="18" name="خماسي 17"/>
          <p:cNvSpPr/>
          <p:nvPr/>
        </p:nvSpPr>
        <p:spPr>
          <a:xfrm rot="5400000">
            <a:off x="7750990" y="3536161"/>
            <a:ext cx="785819" cy="428629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6772290" y="3324525"/>
            <a:ext cx="7143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÷ 4</a:t>
            </a:r>
            <a:endParaRPr lang="ar-SA" sz="2400" b="1" dirty="0"/>
          </a:p>
        </p:txBody>
      </p:sp>
      <p:sp>
        <p:nvSpPr>
          <p:cNvPr id="20" name="خماسي 19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خماسي 20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القوة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7829572" y="334327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baseline="30000" dirty="0" smtClean="0"/>
              <a:t>3</a:t>
            </a:r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23" name="خماسي 22"/>
          <p:cNvSpPr/>
          <p:nvPr/>
        </p:nvSpPr>
        <p:spPr>
          <a:xfrm rot="5400000">
            <a:off x="7265212" y="3964788"/>
            <a:ext cx="785819" cy="13716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7858148" y="421481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64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6758004" y="4181781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÷ 4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7343794" y="5214950"/>
            <a:ext cx="6286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16</a:t>
            </a:r>
            <a:endParaRPr lang="ar-SA" sz="2400" b="1" dirty="0"/>
          </a:p>
        </p:txBody>
      </p:sp>
      <p:sp>
        <p:nvSpPr>
          <p:cNvPr id="27" name="خماسي 26"/>
          <p:cNvSpPr/>
          <p:nvPr/>
        </p:nvSpPr>
        <p:spPr>
          <a:xfrm>
            <a:off x="2643174" y="432197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القسمة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7200917" y="2300285"/>
            <a:ext cx="785819" cy="107157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 + ( 5 ــ 2 )</a:t>
            </a:r>
            <a:endParaRPr lang="ar-SA" sz="2400" b="1" dirty="0"/>
          </a:p>
        </p:txBody>
      </p:sp>
      <p:sp>
        <p:nvSpPr>
          <p:cNvPr id="13" name="خماسي 12"/>
          <p:cNvSpPr/>
          <p:nvPr/>
        </p:nvSpPr>
        <p:spPr>
          <a:xfrm rot="5400000">
            <a:off x="7672409" y="3114675"/>
            <a:ext cx="785819" cy="127159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6858016" y="3324525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 +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الجمع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300932" y="334327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7786710" y="4229106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</a:t>
            </a:r>
            <a:endParaRPr lang="ar-SA" sz="2400" b="1" dirty="0"/>
          </a:p>
        </p:txBody>
      </p:sp>
      <p:grpSp>
        <p:nvGrpSpPr>
          <p:cNvPr id="18" name="مجموعة 17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8 + ( 5 ــ 2 )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743846" y="1000110"/>
                <a:ext cx="1138220" cy="57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1" grpId="0"/>
      <p:bldP spid="14" grpId="0" animBg="1"/>
      <p:bldP spid="15" grpId="0" animBg="1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7029468" y="2300285"/>
            <a:ext cx="785819" cy="107157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25 ÷ ( 9 ــ 4 )</a:t>
            </a:r>
            <a:endParaRPr lang="ar-SA" sz="2400" b="1" dirty="0"/>
          </a:p>
        </p:txBody>
      </p:sp>
      <p:sp>
        <p:nvSpPr>
          <p:cNvPr id="13" name="خماسي 12"/>
          <p:cNvSpPr/>
          <p:nvPr/>
        </p:nvSpPr>
        <p:spPr>
          <a:xfrm rot="5400000">
            <a:off x="7593829" y="3064668"/>
            <a:ext cx="785819" cy="1371613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6858016" y="3324525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25 ÷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القسمة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129480" y="334327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7700984" y="424339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</a:t>
            </a:r>
            <a:endParaRPr lang="ar-SA" sz="2400" b="1" dirty="0"/>
          </a:p>
        </p:txBody>
      </p:sp>
      <p:grpSp>
        <p:nvGrpSpPr>
          <p:cNvPr id="7" name="مجموعة 17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25 ÷ ( 9 ــ 4 )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مجموعة 16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743846" y="1000110"/>
                <a:ext cx="1138220" cy="57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1" grpId="0"/>
      <p:bldP spid="14" grpId="0" animBg="1"/>
      <p:bldP spid="15" grpId="0" animBg="1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خماسي 15"/>
          <p:cNvSpPr/>
          <p:nvPr/>
        </p:nvSpPr>
        <p:spPr>
          <a:xfrm rot="5400000">
            <a:off x="7250925" y="2478879"/>
            <a:ext cx="785819" cy="71438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14 ــ 2 × 6 + 9</a:t>
            </a:r>
            <a:endParaRPr lang="ar-SA" sz="2400" b="1" dirty="0"/>
          </a:p>
        </p:txBody>
      </p:sp>
      <p:sp>
        <p:nvSpPr>
          <p:cNvPr id="18" name="خماسي 17"/>
          <p:cNvSpPr/>
          <p:nvPr/>
        </p:nvSpPr>
        <p:spPr>
          <a:xfrm rot="5400000">
            <a:off x="7665264" y="3178970"/>
            <a:ext cx="785819" cy="11430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6572264" y="3324525"/>
            <a:ext cx="21431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14 ــ          + 9</a:t>
            </a:r>
            <a:endParaRPr lang="ar-SA" sz="2400" b="1" dirty="0"/>
          </a:p>
        </p:txBody>
      </p:sp>
      <p:sp>
        <p:nvSpPr>
          <p:cNvPr id="20" name="خماسي 19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الضرب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خماسي 20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الطرح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7358082" y="334327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</a:t>
            </a:r>
            <a:endParaRPr lang="ar-SA" sz="2400" b="1" dirty="0"/>
          </a:p>
        </p:txBody>
      </p:sp>
      <p:sp>
        <p:nvSpPr>
          <p:cNvPr id="23" name="خماسي 22"/>
          <p:cNvSpPr/>
          <p:nvPr/>
        </p:nvSpPr>
        <p:spPr>
          <a:xfrm rot="5400000">
            <a:off x="7115191" y="3857630"/>
            <a:ext cx="785819" cy="1585922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7786710" y="421481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6557978" y="4181781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+ 9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7200918" y="5214950"/>
            <a:ext cx="6143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</a:t>
            </a:r>
            <a:endParaRPr lang="ar-SA" sz="2400" b="1" dirty="0"/>
          </a:p>
        </p:txBody>
      </p:sp>
      <p:sp>
        <p:nvSpPr>
          <p:cNvPr id="27" name="خماسي 26"/>
          <p:cNvSpPr/>
          <p:nvPr/>
        </p:nvSpPr>
        <p:spPr>
          <a:xfrm>
            <a:off x="2643174" y="432197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الجمع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28" name="مجموعة 17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29" name="دبوس زينة 28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14 ــ 2 × 6 + 9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0" name="مجموعة 16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31" name="دبوس زينة 30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32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743846" y="1000110"/>
                <a:ext cx="1138220" cy="57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خماسي 15"/>
          <p:cNvSpPr/>
          <p:nvPr/>
        </p:nvSpPr>
        <p:spPr>
          <a:xfrm rot="5400000">
            <a:off x="6772290" y="1871656"/>
            <a:ext cx="785819" cy="1071571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286380" y="2000240"/>
            <a:ext cx="34290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17 + 2 ( 6 ــ 3 ) ــ 3 × 4</a:t>
            </a:r>
            <a:endParaRPr lang="ar-SA" sz="2400" b="1" dirty="0"/>
          </a:p>
        </p:txBody>
      </p:sp>
      <p:sp>
        <p:nvSpPr>
          <p:cNvPr id="18" name="خماسي 17"/>
          <p:cNvSpPr/>
          <p:nvPr/>
        </p:nvSpPr>
        <p:spPr>
          <a:xfrm rot="5400000">
            <a:off x="7108048" y="2893214"/>
            <a:ext cx="785819" cy="1000133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5572132" y="2967331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17 + 2 ×           ــ 3 × 4</a:t>
            </a:r>
            <a:endParaRPr lang="ar-SA" sz="2400" b="1" dirty="0"/>
          </a:p>
        </p:txBody>
      </p:sp>
      <p:sp>
        <p:nvSpPr>
          <p:cNvPr id="20" name="خماسي 19"/>
          <p:cNvSpPr/>
          <p:nvPr/>
        </p:nvSpPr>
        <p:spPr>
          <a:xfrm>
            <a:off x="1857356" y="2107398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خماسي 20"/>
          <p:cNvSpPr/>
          <p:nvPr/>
        </p:nvSpPr>
        <p:spPr>
          <a:xfrm>
            <a:off x="1857356" y="303609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الضرب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858016" y="2986080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</a:t>
            </a:r>
            <a:endParaRPr lang="ar-SA" sz="2400" b="1" dirty="0"/>
          </a:p>
        </p:txBody>
      </p:sp>
      <p:sp>
        <p:nvSpPr>
          <p:cNvPr id="23" name="خماسي 22"/>
          <p:cNvSpPr/>
          <p:nvPr/>
        </p:nvSpPr>
        <p:spPr>
          <a:xfrm rot="5400000">
            <a:off x="7643834" y="3738867"/>
            <a:ext cx="785819" cy="132874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6072198" y="3967467"/>
            <a:ext cx="26574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17 +                 ــ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7072330" y="3934430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</a:t>
            </a:r>
            <a:endParaRPr lang="ar-SA" sz="2400" b="1" dirty="0"/>
          </a:p>
        </p:txBody>
      </p:sp>
      <p:sp>
        <p:nvSpPr>
          <p:cNvPr id="27" name="خماسي 26"/>
          <p:cNvSpPr/>
          <p:nvPr/>
        </p:nvSpPr>
        <p:spPr>
          <a:xfrm>
            <a:off x="1857356" y="3979074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الجمع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3" name="مجموعة 17"/>
          <p:cNvGrpSpPr/>
          <p:nvPr/>
        </p:nvGrpSpPr>
        <p:grpSpPr>
          <a:xfrm>
            <a:off x="571472" y="714356"/>
            <a:ext cx="8358246" cy="928694"/>
            <a:chOff x="571472" y="857232"/>
            <a:chExt cx="8358246" cy="928694"/>
          </a:xfrm>
        </p:grpSpPr>
        <p:sp>
          <p:nvSpPr>
            <p:cNvPr id="29" name="دبوس زينة 28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17 + 2 ( 6 ــ 3 ) ــ 3 × 4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مجموعة 16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31" name="دبوس زينة 30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32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743846" y="1000110"/>
                <a:ext cx="1138220" cy="57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28" name="خماسي 27"/>
          <p:cNvSpPr/>
          <p:nvPr/>
        </p:nvSpPr>
        <p:spPr>
          <a:xfrm rot="5400000">
            <a:off x="5622137" y="3021804"/>
            <a:ext cx="785819" cy="742955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ربع نص 29"/>
          <p:cNvSpPr txBox="1"/>
          <p:nvPr/>
        </p:nvSpPr>
        <p:spPr>
          <a:xfrm>
            <a:off x="5586420" y="3938893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</a:t>
            </a:r>
            <a:endParaRPr lang="ar-SA" sz="2400" b="1" dirty="0"/>
          </a:p>
        </p:txBody>
      </p:sp>
      <p:sp>
        <p:nvSpPr>
          <p:cNvPr id="34" name="خماسي 33"/>
          <p:cNvSpPr/>
          <p:nvPr/>
        </p:nvSpPr>
        <p:spPr>
          <a:xfrm rot="5400000">
            <a:off x="6679419" y="4121950"/>
            <a:ext cx="785819" cy="240031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7729558" y="4967599"/>
            <a:ext cx="6143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23</a:t>
            </a:r>
            <a:endParaRPr lang="ar-SA" sz="24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5772158" y="4972060"/>
            <a:ext cx="9286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ــ   12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6758002" y="5929330"/>
            <a:ext cx="6143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</a:t>
            </a:r>
            <a:endParaRPr lang="ar-SA" sz="2400" b="1" dirty="0"/>
          </a:p>
        </p:txBody>
      </p:sp>
      <p:sp>
        <p:nvSpPr>
          <p:cNvPr id="36" name="خماسي 35"/>
          <p:cNvSpPr/>
          <p:nvPr/>
        </p:nvSpPr>
        <p:spPr>
          <a:xfrm>
            <a:off x="1857356" y="4964918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الطرح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  <p:bldP spid="27" grpId="0" animBg="1"/>
      <p:bldP spid="28" grpId="0" animBg="1"/>
      <p:bldP spid="30" grpId="0"/>
      <p:bldP spid="34" grpId="0" animBg="1"/>
      <p:bldP spid="26" grpId="0"/>
      <p:bldP spid="33" grpId="0"/>
      <p:bldP spid="35" grpId="0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7901011" y="2443162"/>
            <a:ext cx="785819" cy="78581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خماسي 12"/>
          <p:cNvSpPr/>
          <p:nvPr/>
        </p:nvSpPr>
        <p:spPr>
          <a:xfrm rot="5400000">
            <a:off x="7415233" y="3100383"/>
            <a:ext cx="785819" cy="1443051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8015312" y="3381677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40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الضرب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الطرح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015180" y="3410251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7529532" y="4396095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28</a:t>
            </a:r>
            <a:endParaRPr lang="ar-SA" sz="2400" b="1" dirty="0"/>
          </a:p>
        </p:txBody>
      </p:sp>
      <p:grpSp>
        <p:nvGrpSpPr>
          <p:cNvPr id="7" name="مجموعة 17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8 × 5 ــ 4 × 3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مجموعة 16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743846" y="1000110"/>
                <a:ext cx="1138220" cy="57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6" name="خماسي 15"/>
          <p:cNvSpPr/>
          <p:nvPr/>
        </p:nvSpPr>
        <p:spPr>
          <a:xfrm rot="5400000">
            <a:off x="6900879" y="2443157"/>
            <a:ext cx="785819" cy="78581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7486670" y="3381675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ــ</a:t>
            </a:r>
            <a:endParaRPr lang="ar-SA" sz="24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 × 5 ــ 4 × 3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1" grpId="0"/>
      <p:bldP spid="14" grpId="0" animBg="1"/>
      <p:bldP spid="15" grpId="0" animBg="1"/>
      <p:bldP spid="10" grpId="0"/>
      <p:bldP spid="12" grpId="0"/>
      <p:bldP spid="16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7050898" y="2321716"/>
            <a:ext cx="785819" cy="1028709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45 ÷ ( 4 ــ 1 )</a:t>
            </a:r>
            <a:r>
              <a:rPr lang="ar-SA" sz="3000" b="1" spc="-100" baseline="30000" dirty="0" smtClean="0"/>
              <a:t>2</a:t>
            </a:r>
            <a:endParaRPr lang="ar-SA" sz="3000" b="1" spc="-100" baseline="30000" dirty="0"/>
          </a:p>
        </p:txBody>
      </p:sp>
      <p:sp>
        <p:nvSpPr>
          <p:cNvPr id="13" name="خماسي 12"/>
          <p:cNvSpPr/>
          <p:nvPr/>
        </p:nvSpPr>
        <p:spPr>
          <a:xfrm rot="5400000">
            <a:off x="7050899" y="3674572"/>
            <a:ext cx="785819" cy="457207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6858016" y="3477226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45 ÷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545983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القوة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143768" y="3495975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spc="-100" baseline="30000" dirty="0" smtClean="0"/>
              <a:t>2</a:t>
            </a:r>
            <a:r>
              <a:rPr lang="ar-SA" sz="2400" b="1" dirty="0" smtClean="0"/>
              <a:t>3</a:t>
            </a:r>
            <a:endParaRPr lang="ar-SA" sz="2400" b="1" dirty="0"/>
          </a:p>
        </p:txBody>
      </p:sp>
      <p:grpSp>
        <p:nvGrpSpPr>
          <p:cNvPr id="7" name="مجموعة 17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45 ÷ ( 4 ــ 1 )</a:t>
              </a:r>
              <a:r>
                <a:rPr lang="ar-SA" sz="3000" b="1" spc="-100" baseline="30000" dirty="0" smtClean="0">
                  <a:solidFill>
                    <a:schemeClr val="tx1"/>
                  </a:solidFill>
                </a:rPr>
                <a:t>2</a:t>
              </a:r>
              <a:r>
                <a:rPr lang="ar-SA" sz="2400" b="1" dirty="0" smtClean="0">
                  <a:solidFill>
                    <a:schemeClr val="tx1"/>
                  </a:solidFill>
                </a:rPr>
                <a:t>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مجموعة 16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743846" y="1000110"/>
                <a:ext cx="1138220" cy="57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7" name="خماسي 16"/>
          <p:cNvSpPr/>
          <p:nvPr/>
        </p:nvSpPr>
        <p:spPr>
          <a:xfrm rot="5400000">
            <a:off x="7608113" y="4236248"/>
            <a:ext cx="785819" cy="1314463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7158056" y="4467531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9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6858016" y="4467533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45 ÷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715272" y="548641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</a:t>
            </a:r>
            <a:endParaRPr lang="ar-SA" sz="2400" b="1" dirty="0"/>
          </a:p>
        </p:txBody>
      </p:sp>
      <p:sp>
        <p:nvSpPr>
          <p:cNvPr id="19" name="خماسي 18"/>
          <p:cNvSpPr/>
          <p:nvPr/>
        </p:nvSpPr>
        <p:spPr>
          <a:xfrm>
            <a:off x="2643174" y="4564864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القسمة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1" grpId="0"/>
      <p:bldP spid="14" grpId="0" animBg="1"/>
      <p:bldP spid="15" grpId="0" animBg="1"/>
      <p:bldP spid="10" grpId="0"/>
      <p:bldP spid="17" grpId="0" animBg="1"/>
      <p:bldP spid="12" grpId="0"/>
      <p:bldP spid="16" grpId="0"/>
      <p:bldP spid="18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5000626" y="2810172"/>
            <a:ext cx="785819" cy="381479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خماسي 16"/>
          <p:cNvSpPr/>
          <p:nvPr/>
        </p:nvSpPr>
        <p:spPr>
          <a:xfrm rot="5400000">
            <a:off x="6657990" y="3167360"/>
            <a:ext cx="785819" cy="957273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5114928" y="5324789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67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6772290" y="4291620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24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142852"/>
            <a:ext cx="7143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785794"/>
            <a:ext cx="3543307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2571744"/>
            <a:ext cx="466725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مربع نص 25"/>
          <p:cNvSpPr txBox="1"/>
          <p:nvPr/>
        </p:nvSpPr>
        <p:spPr>
          <a:xfrm>
            <a:off x="5800734" y="3253087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4271960" y="3253087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6500826" y="3253087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 × 2</a:t>
            </a:r>
            <a:endParaRPr lang="ar-SA" sz="2400" b="1" dirty="0"/>
          </a:p>
        </p:txBody>
      </p:sp>
      <p:sp>
        <p:nvSpPr>
          <p:cNvPr id="28" name="خماسي 27"/>
          <p:cNvSpPr/>
          <p:nvPr/>
        </p:nvSpPr>
        <p:spPr>
          <a:xfrm rot="5400000">
            <a:off x="4822033" y="3231658"/>
            <a:ext cx="785819" cy="82867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خماسي 28"/>
          <p:cNvSpPr/>
          <p:nvPr/>
        </p:nvSpPr>
        <p:spPr>
          <a:xfrm rot="5400000">
            <a:off x="3307546" y="3231658"/>
            <a:ext cx="785819" cy="82867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4700590" y="3253087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 × 7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143240" y="3253087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 × 5</a:t>
            </a:r>
            <a:endParaRPr lang="ar-SA" sz="24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4929190" y="4291620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28</a:t>
            </a:r>
            <a:endParaRPr lang="ar-SA" sz="2400" b="1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3414704" y="4296081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</a:t>
            </a:r>
            <a:endParaRPr lang="ar-SA" sz="24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800734" y="429162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4271960" y="429162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4286248" y="5324789"/>
            <a:ext cx="7858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ريالا</a:t>
            </a:r>
            <a:endParaRPr lang="ar-SA" sz="2400" b="1" dirty="0"/>
          </a:p>
        </p:txBody>
      </p:sp>
      <p:grpSp>
        <p:nvGrpSpPr>
          <p:cNvPr id="39" name="مجموعة 38"/>
          <p:cNvGrpSpPr/>
          <p:nvPr/>
        </p:nvGrpSpPr>
        <p:grpSpPr>
          <a:xfrm>
            <a:off x="796222" y="714356"/>
            <a:ext cx="2747058" cy="1485910"/>
            <a:chOff x="796222" y="714356"/>
            <a:chExt cx="2747058" cy="148591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96222" y="714356"/>
              <a:ext cx="2747058" cy="14859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مربع نص 34"/>
            <p:cNvSpPr txBox="1"/>
            <p:nvPr/>
          </p:nvSpPr>
          <p:spPr>
            <a:xfrm>
              <a:off x="1914508" y="1142984"/>
              <a:ext cx="576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12</a:t>
              </a:r>
              <a:endParaRPr lang="ar-SA" sz="2000" b="1" dirty="0"/>
            </a:p>
          </p:txBody>
        </p:sp>
        <p:sp>
          <p:nvSpPr>
            <p:cNvPr id="37" name="مربع نص 36"/>
            <p:cNvSpPr txBox="1"/>
            <p:nvPr/>
          </p:nvSpPr>
          <p:spPr>
            <a:xfrm>
              <a:off x="1943080" y="1500174"/>
              <a:ext cx="576000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1943082" y="1855118"/>
              <a:ext cx="576000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2" grpId="0"/>
      <p:bldP spid="18" grpId="0"/>
      <p:bldP spid="26" grpId="0"/>
      <p:bldP spid="27" grpId="0"/>
      <p:bldP spid="11" grpId="0"/>
      <p:bldP spid="28" grpId="0" animBg="1"/>
      <p:bldP spid="29" grpId="0" animBg="1"/>
      <p:bldP spid="24" grpId="0"/>
      <p:bldP spid="25" grpId="0"/>
      <p:bldP spid="30" grpId="0"/>
      <p:bldP spid="31" grpId="0"/>
      <p:bldP spid="32" grpId="0"/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4436266" y="2531565"/>
            <a:ext cx="785819" cy="5800765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خماسي 16"/>
          <p:cNvSpPr/>
          <p:nvPr/>
        </p:nvSpPr>
        <p:spPr>
          <a:xfrm rot="5400000">
            <a:off x="7043754" y="3881740"/>
            <a:ext cx="785819" cy="957273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4557712" y="6039169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60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172342" y="5006000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21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142852"/>
            <a:ext cx="7143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مربع نص 25"/>
          <p:cNvSpPr txBox="1"/>
          <p:nvPr/>
        </p:nvSpPr>
        <p:spPr>
          <a:xfrm>
            <a:off x="6229362" y="3967467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4471986" y="3967467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6900878" y="3967467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 × 7</a:t>
            </a:r>
            <a:endParaRPr lang="ar-SA" sz="2400" b="1" dirty="0"/>
          </a:p>
        </p:txBody>
      </p:sp>
      <p:sp>
        <p:nvSpPr>
          <p:cNvPr id="28" name="خماسي 27"/>
          <p:cNvSpPr/>
          <p:nvPr/>
        </p:nvSpPr>
        <p:spPr>
          <a:xfrm rot="5400000">
            <a:off x="5122069" y="3946038"/>
            <a:ext cx="785819" cy="82867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خماسي 28"/>
          <p:cNvSpPr/>
          <p:nvPr/>
        </p:nvSpPr>
        <p:spPr>
          <a:xfrm rot="5400000">
            <a:off x="3436134" y="3946038"/>
            <a:ext cx="785819" cy="82867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000626" y="3967467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 × 4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271828" y="3967467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 × 5</a:t>
            </a:r>
            <a:endParaRPr lang="ar-SA" sz="24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229226" y="5006000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8</a:t>
            </a:r>
            <a:endParaRPr lang="ar-SA" sz="2400" b="1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3543292" y="5010461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10</a:t>
            </a:r>
            <a:endParaRPr lang="ar-SA" sz="24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6229362" y="500600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4471986" y="500600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729032" y="6039169"/>
            <a:ext cx="7858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ريالا</a:t>
            </a:r>
            <a:endParaRPr lang="ar-SA" sz="24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714356"/>
            <a:ext cx="71485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مربع نص 35"/>
          <p:cNvSpPr txBox="1"/>
          <p:nvPr/>
        </p:nvSpPr>
        <p:spPr>
          <a:xfrm>
            <a:off x="6715140" y="3071810"/>
            <a:ext cx="12858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ثمن التفاح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4786314" y="3071810"/>
            <a:ext cx="14144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ثمن البرتقال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3071802" y="3071810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ثمن الموز</a:t>
            </a:r>
            <a:endParaRPr lang="ar-SA" sz="2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1357290" y="3071810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ثمن الكعك</a:t>
            </a:r>
            <a:endParaRPr lang="ar-SA" sz="2400" b="1" dirty="0"/>
          </a:p>
        </p:txBody>
      </p:sp>
      <p:sp>
        <p:nvSpPr>
          <p:cNvPr id="43" name="خماسي 42"/>
          <p:cNvSpPr/>
          <p:nvPr/>
        </p:nvSpPr>
        <p:spPr>
          <a:xfrm rot="5400000">
            <a:off x="1735910" y="3950499"/>
            <a:ext cx="785819" cy="82867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ربع نص 41"/>
          <p:cNvSpPr txBox="1"/>
          <p:nvPr/>
        </p:nvSpPr>
        <p:spPr>
          <a:xfrm>
            <a:off x="1571604" y="3971930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 × 3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2786048" y="3976391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2786048" y="5014924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843070" y="501492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21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80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2" grpId="0"/>
      <p:bldP spid="18" grpId="0"/>
      <p:bldP spid="26" grpId="0"/>
      <p:bldP spid="27" grpId="0"/>
      <p:bldP spid="28" grpId="0" animBg="1"/>
      <p:bldP spid="29" grpId="0" animBg="1"/>
      <p:bldP spid="24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39" grpId="0"/>
      <p:bldP spid="40" grpId="0"/>
      <p:bldP spid="41" grpId="0"/>
      <p:bldP spid="43" grpId="0" animBg="1"/>
      <p:bldP spid="42" grpId="0"/>
      <p:bldP spid="45" grpId="0"/>
      <p:bldP spid="46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5857884" y="1071546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لاحظ العبارة 5 + 3 × 4</a:t>
            </a:r>
            <a:endParaRPr lang="ar-SA" sz="24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429124" y="2110079"/>
            <a:ext cx="43577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ما قيمة هذه العبارة إذا بدأت بالجمع أولا ؟</a:t>
            </a:r>
            <a:endParaRPr lang="ar-SA" sz="24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857620" y="2110079"/>
            <a:ext cx="7143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32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286248" y="3110211"/>
            <a:ext cx="45005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ما قيمة هذه العبارة إذا بدأت بالضرب أولا ؟</a:t>
            </a:r>
            <a:endParaRPr lang="ar-SA" sz="24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786182" y="3110211"/>
            <a:ext cx="7143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17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28992" y="4038905"/>
            <a:ext cx="53578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كيف يمكنك معرفة أي العمليات يجب إجراؤها أولا ؟</a:t>
            </a:r>
            <a:endParaRPr lang="ar-SA" sz="24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857356" y="4038905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ترتيب العمليات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5008" y="5000636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أي الإجابتين هي الصحيحة ؟</a:t>
            </a:r>
            <a:endParaRPr lang="ar-SA" sz="24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286380" y="5000636"/>
            <a:ext cx="6429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17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7538" y="1214422"/>
            <a:ext cx="5818808" cy="40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928802"/>
            <a:ext cx="4795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957523"/>
            <a:ext cx="7358114" cy="297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7108048" y="2193125"/>
            <a:ext cx="785819" cy="1285884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 + ( 12 ــ 3 )</a:t>
            </a:r>
            <a:endParaRPr lang="ar-SA" sz="2400" b="1" dirty="0"/>
          </a:p>
        </p:txBody>
      </p:sp>
      <p:grpSp>
        <p:nvGrpSpPr>
          <p:cNvPr id="9" name="مجموعة 8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5 + ( 12 ــ 3 )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مجموعة 7"/>
            <p:cNvGrpSpPr/>
            <p:nvPr/>
          </p:nvGrpSpPr>
          <p:grpSpPr>
            <a:xfrm>
              <a:off x="7715272" y="857232"/>
              <a:ext cx="1214446" cy="928694"/>
              <a:chOff x="6929454" y="5072074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6929454" y="5072074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986602" y="5314964"/>
                <a:ext cx="1100140" cy="461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3" name="خماسي 12"/>
          <p:cNvSpPr/>
          <p:nvPr/>
        </p:nvSpPr>
        <p:spPr>
          <a:xfrm rot="5400000">
            <a:off x="7636690" y="3107528"/>
            <a:ext cx="785819" cy="1285884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7729560" y="421481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14</a:t>
            </a:r>
            <a:endParaRPr lang="ar-SA" sz="24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7329506" y="3343274"/>
            <a:ext cx="357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9</a:t>
            </a:r>
            <a:endParaRPr lang="ar-SA" sz="24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7215206" y="3324525"/>
            <a:ext cx="15001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 +                  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نحسب القوس أولا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نجمع ثانيا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 animBg="1"/>
      <p:bldP spid="12" grpId="0"/>
      <p:bldP spid="10" grpId="0"/>
      <p:bldP spid="11" grpId="0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7436664" y="2478879"/>
            <a:ext cx="785819" cy="71438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 ــ 3 × 2 + 7</a:t>
            </a:r>
            <a:endParaRPr lang="ar-SA" sz="2400" b="1" dirty="0"/>
          </a:p>
        </p:txBody>
      </p:sp>
      <p:grpSp>
        <p:nvGrpSpPr>
          <p:cNvPr id="7" name="مجموعة 8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8 ــ 3 × 2 + 7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مجموعة 7"/>
            <p:cNvGrpSpPr/>
            <p:nvPr/>
          </p:nvGrpSpPr>
          <p:grpSpPr>
            <a:xfrm>
              <a:off x="7715272" y="857232"/>
              <a:ext cx="1214446" cy="928694"/>
              <a:chOff x="6929454" y="5072074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6929454" y="5072074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986602" y="5314964"/>
                <a:ext cx="1100140" cy="461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3" name="خماسي 12"/>
          <p:cNvSpPr/>
          <p:nvPr/>
        </p:nvSpPr>
        <p:spPr>
          <a:xfrm rot="5400000">
            <a:off x="7800998" y="3243262"/>
            <a:ext cx="785819" cy="101442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6858016" y="3324525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 ــ          + 7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الضرب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الطرح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643834" y="3343274"/>
            <a:ext cx="357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</a:t>
            </a:r>
            <a:endParaRPr lang="ar-SA" sz="2400" b="1" dirty="0"/>
          </a:p>
        </p:txBody>
      </p:sp>
      <p:sp>
        <p:nvSpPr>
          <p:cNvPr id="17" name="خماسي 16"/>
          <p:cNvSpPr/>
          <p:nvPr/>
        </p:nvSpPr>
        <p:spPr>
          <a:xfrm rot="5400000">
            <a:off x="7229492" y="3929066"/>
            <a:ext cx="785819" cy="144304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7901010" y="421481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6743714" y="4181781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+ 7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358082" y="521495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9</a:t>
            </a:r>
            <a:endParaRPr lang="ar-SA" sz="2400" b="1" dirty="0"/>
          </a:p>
        </p:txBody>
      </p:sp>
      <p:sp>
        <p:nvSpPr>
          <p:cNvPr id="19" name="خماسي 18"/>
          <p:cNvSpPr/>
          <p:nvPr/>
        </p:nvSpPr>
        <p:spPr>
          <a:xfrm>
            <a:off x="2643174" y="432197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الجمع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 animBg="1"/>
      <p:bldP spid="11" grpId="0"/>
      <p:bldP spid="14" grpId="0" animBg="1"/>
      <p:bldP spid="15" grpId="0" animBg="1"/>
      <p:bldP spid="10" grpId="0"/>
      <p:bldP spid="17" grpId="0" animBg="1"/>
      <p:bldP spid="12" grpId="0"/>
      <p:bldP spid="16" grpId="0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خماسي 2"/>
          <p:cNvSpPr/>
          <p:nvPr/>
        </p:nvSpPr>
        <p:spPr>
          <a:xfrm rot="5400000">
            <a:off x="6993749" y="2264565"/>
            <a:ext cx="785819" cy="1143009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39 ÷ ( 9 + 4 )</a:t>
            </a:r>
            <a:endParaRPr lang="ar-SA" sz="2400" b="1" dirty="0"/>
          </a:p>
        </p:txBody>
      </p:sp>
      <p:sp>
        <p:nvSpPr>
          <p:cNvPr id="13" name="خماسي 12"/>
          <p:cNvSpPr/>
          <p:nvPr/>
        </p:nvSpPr>
        <p:spPr>
          <a:xfrm rot="5400000">
            <a:off x="7529533" y="2971798"/>
            <a:ext cx="785819" cy="155735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6858016" y="3324525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39 ÷</a:t>
            </a:r>
            <a:endParaRPr lang="ar-SA" sz="2400" b="1" dirty="0"/>
          </a:p>
        </p:txBody>
      </p:sp>
      <p:sp>
        <p:nvSpPr>
          <p:cNvPr id="14" name="خماسي 13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5" name="خماسي 14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القسمة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100908" y="334327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13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7629546" y="421481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39 ÷ ( 9 + 4 )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1" name="مجموعة 20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843858" y="1100122"/>
                <a:ext cx="928694" cy="428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 animBg="1"/>
      <p:bldP spid="11" grpId="0"/>
      <p:bldP spid="14" grpId="0" animBg="1"/>
      <p:bldP spid="15" grpId="0" animBg="1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21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10 + 8 ÷ 2 ــ 6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مجموعة 20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843858" y="1100122"/>
                <a:ext cx="928694" cy="428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6" name="خماسي 15"/>
          <p:cNvSpPr/>
          <p:nvPr/>
        </p:nvSpPr>
        <p:spPr>
          <a:xfrm rot="5400000">
            <a:off x="7222349" y="2478879"/>
            <a:ext cx="785819" cy="71438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 + 8 ÷ 2 ــ 6</a:t>
            </a:r>
            <a:endParaRPr lang="ar-SA" sz="2400" b="1" dirty="0"/>
          </a:p>
        </p:txBody>
      </p:sp>
      <p:sp>
        <p:nvSpPr>
          <p:cNvPr id="18" name="خماسي 17"/>
          <p:cNvSpPr/>
          <p:nvPr/>
        </p:nvSpPr>
        <p:spPr>
          <a:xfrm rot="5400000">
            <a:off x="7679552" y="3178970"/>
            <a:ext cx="785819" cy="11430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6572264" y="3324525"/>
            <a:ext cx="21431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 +          ــ 6</a:t>
            </a:r>
            <a:endParaRPr lang="ar-SA" sz="2400" b="1" dirty="0"/>
          </a:p>
        </p:txBody>
      </p:sp>
      <p:sp>
        <p:nvSpPr>
          <p:cNvPr id="20" name="خماسي 19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القسمة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خماسي 20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الجمع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7429520" y="3343274"/>
            <a:ext cx="357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23" name="خماسي 22"/>
          <p:cNvSpPr/>
          <p:nvPr/>
        </p:nvSpPr>
        <p:spPr>
          <a:xfrm rot="5400000">
            <a:off x="7115191" y="3857630"/>
            <a:ext cx="785819" cy="1585922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7786710" y="421481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14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6529402" y="4181781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ــ 6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7258070" y="521495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8</a:t>
            </a:r>
            <a:endParaRPr lang="ar-SA" sz="2400" b="1" dirty="0"/>
          </a:p>
        </p:txBody>
      </p:sp>
      <p:sp>
        <p:nvSpPr>
          <p:cNvPr id="27" name="خماسي 26"/>
          <p:cNvSpPr/>
          <p:nvPr/>
        </p:nvSpPr>
        <p:spPr>
          <a:xfrm>
            <a:off x="2643174" y="432197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الطرح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21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20 ــ 2 ( 4 ــ 1 ) × 3 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مجموعة 20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843858" y="1100122"/>
                <a:ext cx="928694" cy="428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6" name="خماسي 15"/>
          <p:cNvSpPr/>
          <p:nvPr/>
        </p:nvSpPr>
        <p:spPr>
          <a:xfrm rot="5400000">
            <a:off x="6829440" y="2300284"/>
            <a:ext cx="785819" cy="1071571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786446" y="2428868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20 ــ 2 ( 4 ــ 1 ) × 3</a:t>
            </a:r>
            <a:endParaRPr lang="ar-SA" sz="2400" b="1" dirty="0"/>
          </a:p>
        </p:txBody>
      </p:sp>
      <p:sp>
        <p:nvSpPr>
          <p:cNvPr id="18" name="خماسي 17"/>
          <p:cNvSpPr/>
          <p:nvPr/>
        </p:nvSpPr>
        <p:spPr>
          <a:xfrm rot="5400000">
            <a:off x="6679420" y="2821781"/>
            <a:ext cx="785819" cy="185738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5929322" y="3324525"/>
            <a:ext cx="27860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20 ــ 2 ×           × 3</a:t>
            </a:r>
            <a:endParaRPr lang="ar-SA" sz="2400" b="1" dirty="0"/>
          </a:p>
        </p:txBody>
      </p:sp>
      <p:sp>
        <p:nvSpPr>
          <p:cNvPr id="20" name="خماسي 19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خماسي 20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الضرب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7029466" y="3343274"/>
            <a:ext cx="357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</a:t>
            </a:r>
            <a:endParaRPr lang="ar-SA" sz="2400" b="1" dirty="0"/>
          </a:p>
        </p:txBody>
      </p:sp>
      <p:sp>
        <p:nvSpPr>
          <p:cNvPr id="23" name="خماسي 22"/>
          <p:cNvSpPr/>
          <p:nvPr/>
        </p:nvSpPr>
        <p:spPr>
          <a:xfrm rot="5400000">
            <a:off x="7372369" y="3757617"/>
            <a:ext cx="785819" cy="178595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7915298" y="4214818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20 ــ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6643706" y="4210357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18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7515246" y="521495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  <p:sp>
        <p:nvSpPr>
          <p:cNvPr id="27" name="خماسي 26"/>
          <p:cNvSpPr/>
          <p:nvPr/>
        </p:nvSpPr>
        <p:spPr>
          <a:xfrm>
            <a:off x="2643174" y="432197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الطرح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52"/>
            <a:ext cx="2000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21"/>
          <p:cNvGrpSpPr/>
          <p:nvPr/>
        </p:nvGrpSpPr>
        <p:grpSpPr>
          <a:xfrm>
            <a:off x="571472" y="857232"/>
            <a:ext cx="8358246" cy="928694"/>
            <a:chOff x="571472" y="857232"/>
            <a:chExt cx="8358246" cy="928694"/>
          </a:xfrm>
        </p:grpSpPr>
        <p:sp>
          <p:nvSpPr>
            <p:cNvPr id="5" name="دبوس زينة 4"/>
            <p:cNvSpPr/>
            <p:nvPr/>
          </p:nvSpPr>
          <p:spPr>
            <a:xfrm>
              <a:off x="571472" y="857232"/>
              <a:ext cx="7143800" cy="928694"/>
            </a:xfrm>
            <a:prstGeom prst="plaqu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احسب قيمة :  6 + 8 ÷ 2 + 2 ( 3 ــ 1 ) وعلل كل خطوة في الحل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مجموعة 20"/>
            <p:cNvGrpSpPr/>
            <p:nvPr/>
          </p:nvGrpSpPr>
          <p:grpSpPr>
            <a:xfrm>
              <a:off x="7715272" y="857232"/>
              <a:ext cx="1214446" cy="928694"/>
              <a:chOff x="7715272" y="857232"/>
              <a:chExt cx="1214446" cy="928694"/>
            </a:xfrm>
          </p:grpSpPr>
          <p:sp>
            <p:nvSpPr>
              <p:cNvPr id="6" name="دبوس زينة 5"/>
              <p:cNvSpPr/>
              <p:nvPr/>
            </p:nvSpPr>
            <p:spPr>
              <a:xfrm>
                <a:off x="7715272" y="857232"/>
                <a:ext cx="1214446" cy="928694"/>
              </a:xfrm>
              <a:prstGeom prst="plaqu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843858" y="1100122"/>
                <a:ext cx="928694" cy="428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</p:pic>
        </p:grpSp>
      </p:grpSp>
      <p:sp>
        <p:nvSpPr>
          <p:cNvPr id="16" name="خماسي 15"/>
          <p:cNvSpPr/>
          <p:nvPr/>
        </p:nvSpPr>
        <p:spPr>
          <a:xfrm rot="5400000">
            <a:off x="5915034" y="2300284"/>
            <a:ext cx="785819" cy="1071571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572132" y="2428868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 + 8 ÷ 2 + 2 ( 3 ــ 1 )</a:t>
            </a:r>
            <a:endParaRPr lang="ar-SA" sz="2400" b="1" dirty="0"/>
          </a:p>
        </p:txBody>
      </p:sp>
      <p:sp>
        <p:nvSpPr>
          <p:cNvPr id="18" name="خماسي 17"/>
          <p:cNvSpPr/>
          <p:nvPr/>
        </p:nvSpPr>
        <p:spPr>
          <a:xfrm rot="5400000">
            <a:off x="7393800" y="3393286"/>
            <a:ext cx="785819" cy="714380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5929322" y="3324525"/>
            <a:ext cx="27860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 + 8 ÷ 2 + 2 ×</a:t>
            </a:r>
            <a:endParaRPr lang="ar-SA" sz="2400" b="1" dirty="0"/>
          </a:p>
        </p:txBody>
      </p:sp>
      <p:sp>
        <p:nvSpPr>
          <p:cNvPr id="20" name="خماسي 19"/>
          <p:cNvSpPr/>
          <p:nvPr/>
        </p:nvSpPr>
        <p:spPr>
          <a:xfrm>
            <a:off x="2643174" y="250030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القوس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خماسي 20"/>
          <p:cNvSpPr/>
          <p:nvPr/>
        </p:nvSpPr>
        <p:spPr>
          <a:xfrm>
            <a:off x="2643174" y="3393282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القسمة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115060" y="3343274"/>
            <a:ext cx="357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  <p:sp>
        <p:nvSpPr>
          <p:cNvPr id="23" name="خماسي 22"/>
          <p:cNvSpPr/>
          <p:nvPr/>
        </p:nvSpPr>
        <p:spPr>
          <a:xfrm rot="5400000">
            <a:off x="6272224" y="4200532"/>
            <a:ext cx="785819" cy="900121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6100772" y="4214818"/>
            <a:ext cx="26289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 +          + 2 ×   2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7343794" y="4210357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27" name="خماسي 26"/>
          <p:cNvSpPr/>
          <p:nvPr/>
        </p:nvSpPr>
        <p:spPr>
          <a:xfrm>
            <a:off x="2643174" y="4321976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الضرب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8" name="خماسي 27"/>
          <p:cNvSpPr/>
          <p:nvPr/>
        </p:nvSpPr>
        <p:spPr>
          <a:xfrm rot="5400000">
            <a:off x="7222349" y="4579153"/>
            <a:ext cx="785819" cy="2085989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6100773" y="5186372"/>
            <a:ext cx="26289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 +    4    +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6415100" y="5214950"/>
            <a:ext cx="5000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286644" y="6143644"/>
            <a:ext cx="6429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14</a:t>
            </a:r>
            <a:endParaRPr lang="ar-SA" sz="2400" b="1" dirty="0"/>
          </a:p>
        </p:txBody>
      </p:sp>
      <p:sp>
        <p:nvSpPr>
          <p:cNvPr id="31" name="خماسي 30"/>
          <p:cNvSpPr/>
          <p:nvPr/>
        </p:nvSpPr>
        <p:spPr>
          <a:xfrm>
            <a:off x="2643174" y="5250670"/>
            <a:ext cx="3000396" cy="392908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الجمع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  <p:bldP spid="27" grpId="0" animBg="1"/>
      <p:bldP spid="28" grpId="0" animBg="1"/>
      <p:bldP spid="29" grpId="0"/>
      <p:bldP spid="26" grpId="0"/>
      <p:bldP spid="30" grpId="0"/>
      <p:bldP spid="31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601</Words>
  <Application>Microsoft Office PowerPoint</Application>
  <PresentationFormat>عرض على الشاشة (3:4)‏</PresentationFormat>
  <Paragraphs>179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free-tech</dc:creator>
  <cp:lastModifiedBy>free-tech</cp:lastModifiedBy>
  <cp:revision>38</cp:revision>
  <dcterms:created xsi:type="dcterms:W3CDTF">2013-06-02T15:27:24Z</dcterms:created>
  <dcterms:modified xsi:type="dcterms:W3CDTF">2013-08-05T19:56:56Z</dcterms:modified>
</cp:coreProperties>
</file>