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97" r:id="rId6"/>
    <p:sldId id="298" r:id="rId7"/>
    <p:sldId id="258" r:id="rId8"/>
    <p:sldId id="259" r:id="rId9"/>
    <p:sldId id="266" r:id="rId10"/>
    <p:sldId id="260" r:id="rId11"/>
    <p:sldId id="261" r:id="rId12"/>
    <p:sldId id="262" r:id="rId13"/>
    <p:sldId id="299" r:id="rId14"/>
    <p:sldId id="268" r:id="rId15"/>
    <p:sldId id="269" r:id="rId16"/>
    <p:sldId id="263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76" r:id="rId27"/>
  </p:sldIdLst>
  <p:sldSz cx="9144000" cy="6858000" type="screen4x3"/>
  <p:notesSz cx="6858000" cy="9144000"/>
  <p:custDataLst>
    <p:tags r:id="rId28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CCFFCC"/>
    <a:srgbClr val="800080"/>
    <a:srgbClr val="FF33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293" autoAdjust="0"/>
  </p:normalViewPr>
  <p:slideViewPr>
    <p:cSldViewPr>
      <p:cViewPr>
        <p:scale>
          <a:sx n="40" d="100"/>
          <a:sy n="40" d="100"/>
        </p:scale>
        <p:origin x="-66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5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2D2F-79AC-4F2F-B3C5-E285CE960669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A65-7331-4BF5-B047-D3C183DAA51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B59E-EF86-4706-B520-274FD0E9DD5A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8136-E491-4655-9634-7C9F465DBEA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05E4-3BEC-43E7-9D70-6A17DA864686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0B666-04D7-4EDB-90CC-BE8EB7D739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22CD-83F3-4EAC-B308-75FB6F1B80E6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F8B5-8E7F-4167-B16A-0EABDCDBE4B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5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0BD4-A487-49CD-BBFB-DF1FAD75E1DB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BA32-DC98-4B9B-9094-8DDF8C9687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9328-7323-46CD-A500-CC45CB3980FE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4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CA94-51B3-453C-B90D-E66EDBFD106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953E-DBC8-4268-AA56-039E5F10D88A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3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209F5-E53C-4600-8F44-9AB6D3AC44B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5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8199-B971-4D18-8C6F-3CD73554CA1D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7" name="عنصر نائب للتذييل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FF76-8C9A-429C-9C05-16D0F9F7969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CA33-BEF1-4217-B556-7DF0301801A9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16B1-1B1D-48B4-971F-F05F881D77E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1632-2C13-4A17-BBC1-7D72BD0CBA67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65C5-6122-472C-96B5-92DF7960EF5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E2A926-4317-44A7-B1D1-986F3636CC9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ransition spd="slow">
    <p:pull dir="r"/>
    <p:sndAc>
      <p:stSnd>
        <p:snd r:embed="rId12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 bwMode="auto">
          <a:xfrm>
            <a:off x="6072198" y="0"/>
            <a:ext cx="3071802" cy="1928802"/>
          </a:xfrm>
          <a:prstGeom prst="irregularSeal2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  <a:flatTx/>
          </a:bodyPr>
          <a:lstStyle/>
          <a:p>
            <a:pPr algn="ctr" rtl="1"/>
            <a:endParaRPr lang="ar-EG" sz="8000" b="1" dirty="0">
              <a:solidFill>
                <a:srgbClr val="0033CC"/>
              </a:solidFill>
              <a:cs typeface="Tahoma"/>
            </a:endParaRPr>
          </a:p>
          <a:p>
            <a:pPr algn="ctr" rtl="1"/>
            <a:r>
              <a:rPr lang="ar-EG" sz="8000" b="1" dirty="0">
                <a:solidFill>
                  <a:srgbClr val="0033CC"/>
                </a:solidFill>
                <a:cs typeface="Tahoma"/>
              </a:rPr>
              <a:t>الفصل الأول</a:t>
            </a:r>
          </a:p>
        </p:txBody>
      </p:sp>
      <p:pic>
        <p:nvPicPr>
          <p:cNvPr id="6" name="Picture 5" descr="BANNR03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5991">
            <a:off x="1436721" y="1606379"/>
            <a:ext cx="5898413" cy="3524908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8890">
            <a:off x="3436938" y="3042950"/>
            <a:ext cx="243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علم الفيزياء</a:t>
            </a:r>
            <a:endParaRPr lang="ar-EG" sz="32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MC01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3071802" cy="14382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082694">
            <a:off x="609113" y="931882"/>
            <a:ext cx="20377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الطريقة العلمية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5" name="Picture 4" descr="BDRLN03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349500"/>
            <a:ext cx="7429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350" y="2562225"/>
            <a:ext cx="70723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 الطريقة العلمية</a:t>
            </a:r>
            <a:endParaRPr lang="en-US" sz="3200" dirty="0">
              <a:solidFill>
                <a:srgbClr val="FF0000"/>
              </a:solidFill>
            </a:endParaRPr>
          </a:p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أسلوب للإجابة عن تساؤلات علمية بهدف تفسير الظواهر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الطبيعية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المختلفة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1510" name="صورة 6"/>
          <p:cNvPicPr>
            <a:picLocks noChangeAspect="1" noChangeArrowheads="1"/>
          </p:cNvPicPr>
          <p:nvPr/>
        </p:nvPicPr>
        <p:blipFill>
          <a:blip r:embed="rId5"/>
          <a:srcRect t="6418" b="5215"/>
          <a:stretch>
            <a:fillRect/>
          </a:stretch>
        </p:blipFill>
        <p:spPr bwMode="auto">
          <a:xfrm>
            <a:off x="0" y="5445125"/>
            <a:ext cx="2555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85729"/>
            <a:ext cx="4286280" cy="1928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620713"/>
            <a:ext cx="29642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ar-SA" sz="3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الطريقة العلمية</a:t>
            </a:r>
            <a:endParaRPr lang="en-US" sz="3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BCKLC136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84978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2988" y="2400300"/>
            <a:ext cx="66706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sz="3200" b="1" dirty="0">
                <a:latin typeface="Arial" charset="0"/>
                <a:cs typeface="Arial" charset="0"/>
              </a:rPr>
              <a:t> </a:t>
            </a:r>
            <a:endParaRPr lang="en-US" sz="3200" dirty="0"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SA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خطوات الطريقة العلمية </a:t>
            </a:r>
            <a:endParaRPr lang="en-US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تحديد المشكلة     2- جمع المعلومات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3- وضع الفرضية    4  - اختبار صحة الفرضية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5- تحليل النتائج       6- الاستنتاج </a:t>
            </a:r>
          </a:p>
          <a:p>
            <a:pPr algn="r" rtl="1">
              <a:defRPr/>
            </a:pPr>
            <a:endParaRPr lang="ar-SA" sz="3200" b="1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ar-SA" sz="3200" b="1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75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754063"/>
            <a:ext cx="528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الطريقة العلمية</a:t>
            </a:r>
            <a:endParaRPr lang="en-US" sz="3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49363" y="2960688"/>
            <a:ext cx="72866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-275988">
            <a:off x="1382713" y="3055938"/>
            <a:ext cx="7005637" cy="1477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الفرضية 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تخمين علمي عن كيفية ارتباط المتغيرات بعضها ببعض .ويتم ذلك بإجراء التجارب.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825500"/>
            <a:ext cx="5286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5000" b="1"/>
              <a:t>الطريقة العلمية</a:t>
            </a:r>
            <a:endParaRPr lang="en-US" sz="5000"/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49363" y="2960688"/>
            <a:ext cx="72866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21324012">
            <a:off x="1382713" y="3040866"/>
            <a:ext cx="7005637" cy="150810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اختبار الفرضية : </a:t>
            </a:r>
            <a:endParaRPr lang="en-US" sz="3200" dirty="0">
              <a:solidFill>
                <a:srgbClr val="FF0000"/>
              </a:solidFill>
            </a:endParaRPr>
          </a:p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يكون عن طريق تصميم تجارب علمية وتنفيذها وتسجيل النتائج.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051050" y="898525"/>
            <a:ext cx="52863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5000" b="1"/>
              <a:t>النماذج العلمية</a:t>
            </a:r>
            <a:endParaRPr lang="ar-EG" sz="5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46188" y="2919413"/>
            <a:ext cx="72866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21324012">
            <a:off x="1382713" y="3535194"/>
            <a:ext cx="7005637" cy="144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النماذج العلمية:- 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نماذج تعتمد على التجريب لإثبات صحتها وفي حالة الفشل يعاد كل من النموذج والتجربة.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5606" name="صورة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448300"/>
            <a:ext cx="2124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2698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785938" y="758825"/>
            <a:ext cx="5286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5000" b="1"/>
              <a:t>النماذج العلمية</a:t>
            </a:r>
            <a:endParaRPr lang="ar-EG" sz="5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3" descr="BCKLC0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9187">
            <a:off x="1246188" y="2919413"/>
            <a:ext cx="72866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21324012">
            <a:off x="1382713" y="3089712"/>
            <a:ext cx="7005637" cy="233910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القانون العلمي:-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قاعدة تجمع مشاهدات مترابطة لوصف ظاهرة طبيعية متكررة ويعبر عنها بعبارة تصف العلاقة بين المتغيرين او اكثر.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مثل قانون اوم:- قانون نيوتن الأول – قانون الجذب العام 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1187450" y="3213100"/>
            <a:ext cx="6743700" cy="295275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57325" y="3097213"/>
            <a:ext cx="64992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/>
              <a:t> </a:t>
            </a:r>
            <a:endParaRPr lang="en-US" sz="2800" dirty="0"/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- النظرية العلمية:-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اطار يجمع بين عناصر البناء العلمي في موضوع من موضوعات العلم.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- النظرية تشمل عناصر البناء العلمي من فرضيات وحقائق ومفاهيم وقوانين ونماذج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7652" name="Picture 1" descr="BANNR03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-7938"/>
            <a:ext cx="6929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835150" y="908050"/>
            <a:ext cx="5286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5000" b="1"/>
              <a:t>النماذج العلمية</a:t>
            </a:r>
            <a:endParaRPr lang="ar-EG" sz="5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1314450" y="2852738"/>
            <a:ext cx="6357938" cy="2500312"/>
          </a:xfrm>
          <a:prstGeom prst="flowChartProcess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النظام الدولي </a:t>
            </a:r>
            <a:r>
              <a:rPr lang="ar-SA" sz="3200" b="1" dirty="0" err="1">
                <a:solidFill>
                  <a:srgbClr val="FF0000"/>
                </a:solidFill>
              </a:rPr>
              <a:t>للوحدات :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>
              <a:defRPr/>
            </a:pP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هو نظام يشمل سبع كميات أساسية وهذه الوحدات لها وحدات لكميات أساسية تقاس بالقياس المباشر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928926" y="500042"/>
            <a:ext cx="3658625" cy="1143008"/>
          </a:xfrm>
          <a:prstGeom prst="doubleWav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60713" y="727075"/>
            <a:ext cx="3021981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3600" b="1" dirty="0"/>
              <a:t> 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الدولي للوحدات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5" descr="BDRQN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7072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MC07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-15875"/>
            <a:ext cx="36417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1557398">
            <a:off x="334963" y="61972"/>
            <a:ext cx="26082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/>
              <a:t> 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الدولي للوحدات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5" descr="BCKLC164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133600"/>
            <a:ext cx="64801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2000240"/>
            <a:ext cx="63865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/>
              <a:t> </a:t>
            </a:r>
            <a:endParaRPr lang="en-US" sz="3200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الكمية الاساسية: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كمية معيارية يمكن تحديدها بالقياس المباشر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مثال يبلغ عدد الكميات الأساسية وهم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الطول -  الكتلة – الزمن – درجة الحرارة – كمية المادة – التيار الكهربي – شدة الاضاءة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CKLC1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20938"/>
            <a:ext cx="6337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51050" y="2492375"/>
            <a:ext cx="550068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 الكمية المشتقة:-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هي كمية تقاس بدلالة كمية اساسية واحدة او اكثر.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مثل الطاقة – القوة – التسارع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2" name="Picture 1" descr="BCKMC07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-15875"/>
            <a:ext cx="36417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 rot="21557398">
            <a:off x="334963" y="61972"/>
            <a:ext cx="26082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/>
              <a:t> 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النظام الدولي للوحدات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petaMILKdownl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21256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85065">
            <a:off x="-1398251" y="524937"/>
            <a:ext cx="5642891" cy="1323439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علم الفيزياء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8774">
            <a:off x="1990725" y="2593975"/>
            <a:ext cx="6481763" cy="1371600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3186113" y="2836863"/>
            <a:ext cx="5051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1">
              <a:buFontTx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الفيزياء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فرع من فروع العلم يعنى بدراسة العالم الطبيعي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047750" y="1335088"/>
            <a:ext cx="1023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القياس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2565400"/>
            <a:ext cx="7170737" cy="2376488"/>
            <a:chOff x="3357554" y="357166"/>
            <a:chExt cx="5000660" cy="2226278"/>
          </a:xfrm>
        </p:grpSpPr>
        <p:grpSp>
          <p:nvGrpSpPr>
            <p:cNvPr id="31751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18" name="Freeform 13"/>
              <p:cNvSpPr/>
              <p:nvPr/>
            </p:nvSpPr>
            <p:spPr>
              <a:xfrm>
                <a:off x="3571868" y="428604"/>
                <a:ext cx="4714908" cy="2071517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3785850" y="638678"/>
                <a:ext cx="4339136" cy="1647197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FF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1752" name="Rectangle 2"/>
            <p:cNvSpPr>
              <a:spLocks noChangeArrowheads="1"/>
            </p:cNvSpPr>
            <p:nvPr/>
          </p:nvSpPr>
          <p:spPr bwMode="auto">
            <a:xfrm>
              <a:off x="3427008" y="1198573"/>
              <a:ext cx="4861753" cy="138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SA" sz="6600">
                <a:latin typeface="Calibri" pitchFamily="34" charset="0"/>
              </a:endParaRPr>
            </a:p>
          </p:txBody>
        </p:sp>
      </p:grp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835150" y="3429000"/>
            <a:ext cx="551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ar-SA" sz="3000" b="1" dirty="0">
                <a:solidFill>
                  <a:srgbClr val="FF0000"/>
                </a:solidFill>
              </a:rPr>
              <a:t>القياس:-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مقارنة كمية مجهولة بكمية أخرى</a:t>
            </a:r>
          </a:p>
          <a:p>
            <a:pPr algn="r"/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معيارية.</a:t>
            </a:r>
          </a:p>
        </p:txBody>
      </p:sp>
      <p:pic>
        <p:nvPicPr>
          <p:cNvPr id="37894" name="صورة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5125"/>
            <a:ext cx="28432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2565400"/>
            <a:ext cx="7559675" cy="2376488"/>
            <a:chOff x="3357554" y="357166"/>
            <a:chExt cx="5000660" cy="2226278"/>
          </a:xfrm>
        </p:grpSpPr>
        <p:grpSp>
          <p:nvGrpSpPr>
            <p:cNvPr id="32774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12" name="Freeform 13"/>
              <p:cNvSpPr/>
              <p:nvPr/>
            </p:nvSpPr>
            <p:spPr>
              <a:xfrm>
                <a:off x="3571868" y="428604"/>
                <a:ext cx="4714908" cy="2071517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3" name="Freeform 14"/>
              <p:cNvSpPr/>
              <p:nvPr/>
            </p:nvSpPr>
            <p:spPr>
              <a:xfrm>
                <a:off x="3785732" y="638678"/>
                <a:ext cx="4339656" cy="1647197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FF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32775" name="Rectangle 2"/>
            <p:cNvSpPr>
              <a:spLocks noChangeArrowheads="1"/>
            </p:cNvSpPr>
            <p:nvPr/>
          </p:nvSpPr>
          <p:spPr bwMode="auto">
            <a:xfrm>
              <a:off x="3427008" y="1198573"/>
              <a:ext cx="4861753" cy="138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ar-SA" sz="6600">
                <a:latin typeface="Calibri" pitchFamily="34" charset="0"/>
              </a:endParaRPr>
            </a:p>
          </p:txBody>
        </p:sp>
      </p:grpSp>
      <p:pic>
        <p:nvPicPr>
          <p:cNvPr id="14" name="Picture 1" descr="anotac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47750" y="1335088"/>
            <a:ext cx="1023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القياس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476375" y="3284538"/>
            <a:ext cx="6161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أهمية القياس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تكمن أهمية القياس في أنه يحول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المشاهدات إلى مقادير كمية يعبر عنها بالأرقام </a:t>
            </a:r>
            <a:r>
              <a:rPr lang="ar-SA" sz="3000" b="1" dirty="0">
                <a:latin typeface="Calibri" pitchFamily="34" charset="0"/>
                <a:cs typeface="Times New Roman" pitchFamily="18" charset="0"/>
              </a:rPr>
              <a:t>.</a:t>
            </a:r>
            <a:endParaRPr lang="ar-SA" sz="30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4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RMN0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0"/>
            <a:ext cx="2643174" cy="17859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Flowchart: Terminator 9"/>
          <p:cNvSpPr/>
          <p:nvPr/>
        </p:nvSpPr>
        <p:spPr>
          <a:xfrm>
            <a:off x="900113" y="2420938"/>
            <a:ext cx="7778750" cy="2952750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</a:rPr>
              <a:t>عناصر عملية القياس </a:t>
            </a:r>
            <a:endParaRPr lang="en-US" sz="3000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 1- الكمية الفيزيائية  2- أداة القياس   3- وحدة القياس</a:t>
            </a:r>
            <a:endParaRPr lang="ar-EG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924300" y="692150"/>
            <a:ext cx="1023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>
              <a:tabLst>
                <a:tab pos="7067550" algn="l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القياس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RMN0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3075222" cy="17859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203575" y="836613"/>
            <a:ext cx="220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000" b="1"/>
              <a:t>الدقة والضبط في القياس</a:t>
            </a:r>
            <a:endParaRPr lang="ar-EG" sz="2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619250" y="2492375"/>
            <a:ext cx="6915150" cy="1935163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SA" sz="3000" b="1" dirty="0">
                <a:solidFill>
                  <a:schemeClr val="tx1"/>
                </a:solidFill>
              </a:rPr>
              <a:t> </a:t>
            </a:r>
            <a:endParaRPr lang="en-US" sz="3000" dirty="0">
              <a:solidFill>
                <a:schemeClr val="tx1"/>
              </a:solidFill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FF0000"/>
                </a:solidFill>
              </a:rPr>
              <a:t>شروط عملية القياس </a:t>
            </a:r>
            <a:endParaRPr lang="en-US" sz="3000" dirty="0">
              <a:solidFill>
                <a:srgbClr val="FF0000"/>
              </a:solidFill>
            </a:endParaRPr>
          </a:p>
          <a:p>
            <a:pPr algn="r" rtl="1">
              <a:defRPr/>
            </a:pP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يجب أن تتوفر في عملية القياس الدقة </a:t>
            </a:r>
            <a:r>
              <a:rPr lang="ar-SA" sz="3000" b="1" dirty="0" err="1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والضبط:-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000" b="1" dirty="0">
              <a:solidFill>
                <a:schemeClr val="tx1"/>
              </a:solidFill>
            </a:endParaRPr>
          </a:p>
        </p:txBody>
      </p:sp>
      <p:pic>
        <p:nvPicPr>
          <p:cNvPr id="40965" name="صورة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68863"/>
            <a:ext cx="33480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RMN0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0"/>
            <a:ext cx="5564152" cy="1785950"/>
          </a:xfrm>
          <a:prstGeom prst="rect">
            <a:avLst/>
          </a:prstGeom>
          <a:solidFill>
            <a:srgbClr val="CCFFCC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27919" y="908050"/>
            <a:ext cx="3182281" cy="5539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الدقة والضبط في القياس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331913" y="2997200"/>
            <a:ext cx="6915150" cy="1143000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0000"/>
                </a:solidFill>
              </a:rPr>
              <a:t>الدقة</a:t>
            </a:r>
            <a:r>
              <a:rPr lang="ar-SA" sz="3000" b="1" dirty="0">
                <a:solidFill>
                  <a:schemeClr val="tx1"/>
                </a:solidFill>
              </a:rPr>
              <a:t> </a:t>
            </a:r>
            <a:r>
              <a:rPr lang="ar-SA" sz="3000" b="1" dirty="0">
                <a:solidFill>
                  <a:srgbClr val="0000CC"/>
                </a:solidFill>
                <a:latin typeface="Arial" pitchFamily="34" charset="0"/>
                <a:cs typeface="Times New Roman" pitchFamily="18" charset="0"/>
              </a:rPr>
              <a:t>هي درجة الاتقان في القياس.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DRQC038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2586">
            <a:off x="496888" y="1731963"/>
            <a:ext cx="8396287" cy="39814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 rot="-587590">
            <a:off x="1947863" y="2290763"/>
            <a:ext cx="5329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العوامل المؤثرة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 الاداة المستخدمة    2- طريقة القياس 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 rot="21004782">
            <a:off x="2645911" y="3490932"/>
            <a:ext cx="51491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000" b="1" dirty="0" smtClean="0"/>
              <a:t>ا</a:t>
            </a:r>
            <a:r>
              <a:rPr lang="ar-SA" sz="3000" b="1" dirty="0" smtClean="0">
                <a:solidFill>
                  <a:srgbClr val="0000CC"/>
                </a:solidFill>
                <a:cs typeface="Times New Roman" pitchFamily="18" charset="0"/>
              </a:rPr>
              <a:t>الضبط: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اتفق</a:t>
            </a:r>
            <a:r>
              <a:rPr lang="ar-SA" sz="3000" b="1" dirty="0" smtClean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النتائج مع القيمة المقبولة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3" name="Picture 1" descr="BCKON00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8264">
            <a:off x="109538" y="239713"/>
            <a:ext cx="29321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>
            <a:spLocks noChangeArrowheads="1"/>
          </p:cNvSpPr>
          <p:nvPr/>
        </p:nvSpPr>
        <p:spPr bwMode="auto">
          <a:xfrm rot="20983006">
            <a:off x="222271" y="566886"/>
            <a:ext cx="2589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الدقة والضبط في القياس</a:t>
            </a:r>
            <a:endParaRPr lang="ar-EG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 rot="-553755">
            <a:off x="1662113" y="4138613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أن يكون الشخص دقيقاً ولكن ليس لديه عنصر الضبط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12" grpId="0"/>
      <p:bldP spid="14" grpId="0"/>
      <p:bldP spid="245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 rot="21095281">
            <a:off x="1498600" y="2260600"/>
            <a:ext cx="6486525" cy="342900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1" descr="BCKON00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8264">
            <a:off x="55563" y="239713"/>
            <a:ext cx="29321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 rot="20983006">
            <a:off x="167502" y="566886"/>
            <a:ext cx="2589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الدقة والضبط في القياس</a:t>
            </a:r>
            <a:endParaRPr lang="ar-EG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8" name="Picture 3" descr="BDRQC038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7414">
            <a:off x="496888" y="2019300"/>
            <a:ext cx="839628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 rot="-517054">
            <a:off x="1728788" y="2417763"/>
            <a:ext cx="5946775" cy="28622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اختلاف زاوية النظر</a:t>
            </a:r>
            <a:endParaRPr lang="en-US" sz="3000" dirty="0"/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من أكثر أسباب الخطأ شيوعا في القياس هو النظر بزاوية مائلة حيث نحصل علي قيمة مختلفة وغير مضبوطة لأننا نرى مواقع مختلفة للجسم عند النظر إليه من زوايا مختلفة . وهذا ما يعرف باختلاف زاوية النظر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5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1381125" y="2552700"/>
            <a:ext cx="70945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3065463" y="2858462"/>
            <a:ext cx="5173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من موضوعات الفيزياء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الطاقة – الموجات – الكهربية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3200"/>
            <a:ext cx="2125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985065">
            <a:off x="520447" y="923945"/>
            <a:ext cx="166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علم الفيزياء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2066925" y="2713038"/>
            <a:ext cx="642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3276600" y="2872750"/>
            <a:ext cx="4960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الهدف من دراسة الفيزياء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فهم العالم الطبيعي من حولنا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4313"/>
            <a:ext cx="21256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985065">
            <a:off x="703010" y="909657"/>
            <a:ext cx="166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علم الفيزياء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1298575" y="2660650"/>
            <a:ext cx="7131050" cy="2363788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2600325" y="3075305"/>
            <a:ext cx="5467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الرياضيات و الفيزياء:- </a:t>
            </a:r>
            <a:endParaRPr lang="en-US" sz="30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تستخدم الفيزياء الرياضيات باعتبارها لغة قادرة على التعبير عن القوانين والظواهر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2125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985065">
            <a:off x="629985" y="695345"/>
            <a:ext cx="166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علم الفيزياء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LN06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774">
            <a:off x="1260475" y="2657475"/>
            <a:ext cx="71294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464435">
            <a:off x="2268538" y="2866539"/>
            <a:ext cx="5867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مثال: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إذا كانت العلاقة الرياضية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   V=IR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وصل مصباح كهربائي مقاومته 20 أوم في دائرة كهربائية مع بطارية فرق جهدها 9 فولت . احسب  مقدار التيار الكهربي المار خلال المصباح؟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1" name="Picture 1" descr="carpetaMILKdownlo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21256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 rot="20985065">
            <a:off x="703010" y="695345"/>
            <a:ext cx="16610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علم الفيزياء</a:t>
            </a:r>
            <a:endParaRPr lang="ar-EG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KLC1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6744">
            <a:off x="188001" y="341039"/>
            <a:ext cx="4644020" cy="90684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 rot="20973723">
            <a:off x="682625" y="320050"/>
            <a:ext cx="3290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الفيزياء وباقي فروع العلم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" name="Picture 3" descr="BCKOC00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2387">
            <a:off x="1143984" y="2248353"/>
            <a:ext cx="7909827" cy="2459949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470851">
            <a:off x="2220913" y="1829565"/>
            <a:ext cx="5060950" cy="286232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الفيزياء والجاذبية </a:t>
            </a:r>
            <a:endParaRPr lang="en-US" sz="30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سقوط التفاحة علي الأرض جعلت العالم اسحق نيوتن يفكر في سبب سقوطها في هذا الاتجاه  وتوصل الي وجود قوة تجبرها علي السقوط  باتجاه الارض سماها قوة الجاذبية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7386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RedFolderBla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CKQC019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349500"/>
            <a:ext cx="59404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-85853">
            <a:off x="2111375" y="2576513"/>
            <a:ext cx="5389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800080"/>
                </a:solidFill>
                <a:cs typeface="Times New Roman" pitchFamily="18" charset="0"/>
              </a:rPr>
              <a:t>الفيزياء والطب </a:t>
            </a:r>
            <a:endParaRPr lang="en-US" sz="3000" b="1" dirty="0">
              <a:solidFill>
                <a:srgbClr val="800080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تعتمد الأجهزة الطبية  علي القوانين الفيزيائية  فجهاز الأشعة السينية يستطيع تصوير أجزاء الجسم من الداخل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9461" name="مستطيل 13"/>
          <p:cNvSpPr>
            <a:spLocks noChangeArrowheads="1"/>
          </p:cNvSpPr>
          <p:nvPr/>
        </p:nvSpPr>
        <p:spPr bwMode="auto">
          <a:xfrm rot="19691851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الفيزياء وباقي فروع العلم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00663"/>
            <a:ext cx="27717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QC019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628775"/>
            <a:ext cx="6337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32138" y="1844675"/>
            <a:ext cx="51133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>
                <a:solidFill>
                  <a:srgbClr val="FF0000"/>
                </a:solidFill>
              </a:rPr>
              <a:t>الفيزياء والطاقة الحرارية </a:t>
            </a:r>
            <a:endParaRPr lang="en-US" sz="3000">
              <a:solidFill>
                <a:srgbClr val="FF0000"/>
              </a:solidFill>
            </a:endParaRPr>
          </a:p>
          <a:p>
            <a:pPr algn="r" rtl="1"/>
            <a:r>
              <a:rPr lang="ar-SA" sz="3000" b="1"/>
              <a:t>اعتمد العلماء علي قوانين الفيزياء في توليد الطاقة الحركية من الطاقة الحرارية </a:t>
            </a:r>
            <a:endParaRPr lang="en-US" sz="3000"/>
          </a:p>
        </p:txBody>
      </p:sp>
      <p:pic>
        <p:nvPicPr>
          <p:cNvPr id="16" name="Picture 1" descr="PlainRedFolderBla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7069">
            <a:off x="-217488" y="247650"/>
            <a:ext cx="3973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مستطيل 16"/>
          <p:cNvSpPr>
            <a:spLocks noChangeArrowheads="1"/>
          </p:cNvSpPr>
          <p:nvPr/>
        </p:nvSpPr>
        <p:spPr bwMode="auto">
          <a:xfrm rot="19691851">
            <a:off x="436563" y="771694"/>
            <a:ext cx="2476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الفيزياء وباقي فروع العلم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648200"/>
            <a:ext cx="43926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ca0afe7118b673294537649485b0fb6be0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784</TotalTime>
  <Words>424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Franklin Gothic Medium</vt:lpstr>
      <vt:lpstr>Tahoma</vt:lpstr>
      <vt:lpstr>Franklin Gothic Book</vt:lpstr>
      <vt:lpstr>Wingdings 2</vt:lpstr>
      <vt:lpstr>Calibri</vt:lpstr>
      <vt:lpstr>Times New Roman</vt:lpstr>
      <vt:lpstr>رحلة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زاد المعلم</dc:creator>
  <cp:lastModifiedBy>CompuMarket</cp:lastModifiedBy>
  <cp:revision>141</cp:revision>
  <dcterms:created xsi:type="dcterms:W3CDTF">2010-06-19T19:59:19Z</dcterms:created>
  <dcterms:modified xsi:type="dcterms:W3CDTF">2016-01-09T10:39:06Z</dcterms:modified>
</cp:coreProperties>
</file>