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69" r:id="rId2"/>
    <p:sldId id="368" r:id="rId3"/>
    <p:sldId id="281" r:id="rId4"/>
    <p:sldId id="277" r:id="rId5"/>
    <p:sldId id="282" r:id="rId6"/>
    <p:sldId id="283" r:id="rId7"/>
    <p:sldId id="300" r:id="rId8"/>
    <p:sldId id="284" r:id="rId9"/>
    <p:sldId id="286" r:id="rId10"/>
    <p:sldId id="287" r:id="rId11"/>
    <p:sldId id="288" r:id="rId12"/>
    <p:sldId id="289" r:id="rId13"/>
    <p:sldId id="290" r:id="rId14"/>
    <p:sldId id="293" r:id="rId15"/>
    <p:sldId id="291" r:id="rId16"/>
    <p:sldId id="292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</p:sldIdLst>
  <p:sldSz cx="9144000" cy="6858000" type="screen4x3"/>
  <p:notesSz cx="6858000" cy="9144000"/>
  <p:custDataLst>
    <p:tags r:id="rId29"/>
  </p:custDataLst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clrMru>
    <a:srgbClr val="99FF99"/>
    <a:srgbClr val="FF33CC"/>
    <a:srgbClr val="0000CC"/>
    <a:srgbClr val="80008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2293" autoAdjust="0"/>
  </p:normalViewPr>
  <p:slideViewPr>
    <p:cSldViewPr>
      <p:cViewPr>
        <p:scale>
          <a:sx n="64" d="100"/>
          <a:sy n="64" d="100"/>
        </p:scale>
        <p:origin x="3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رابط مستقيم 5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5" name="عنصر نائب للتاريخ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4C78-8CD1-4AEC-81C3-DEB7A863F724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C73D7-1062-446A-AEC4-361200B15C5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DC4F-A9C4-413A-979F-B379E8730B94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240C-6E5D-4186-826D-2B1CF7AE4AB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F63C-7B9B-4FED-8F59-A7CE4F152E6B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B0F7-1894-4E48-94B5-951ED7E442E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1F9D-2217-477C-AEA8-31BFC3268722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F61D-88FB-422D-AF8E-BF3F3A1C5EA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5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8" name="عنصر نائب للتاريخ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5476-E715-487C-9B65-E1D9E0E7500E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C60B7-8F37-4A92-A530-74253408ECF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22952-D8A2-4517-A12B-21F7BC6E4E5B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4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802D-3920-4058-830F-E4A9572553D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769DE-38C7-43A0-B293-0B20CCCE2506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3" name="عنصر نائب للتذييل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ADC6D-0CE1-4707-AE83-842954F0AC2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5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063F6-C9E4-4E8B-B233-EA92189AC40A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7" name="عنصر نائب للتذييل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C35B-286C-4FDB-8909-6A2BE70A8C0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4C8A-AC8E-4B05-BA73-299A37B356E0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420D-4FF5-4B99-99EA-4B9BD08BC37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06D3-73FB-425F-8799-2AD8E669E80E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6373-40A8-4857-BA26-17438248171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4FAB75-C434-4AEA-89A3-9C1BC52BE1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ransition spd="slow">
    <p:pull dir="r"/>
    <p:sndAc>
      <p:stSnd>
        <p:snd r:embed="rId12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7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6.jpeg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-26988"/>
            <a:ext cx="91090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BRDR50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997200"/>
            <a:ext cx="69072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Connector 6"/>
          <p:cNvSpPr/>
          <p:nvPr/>
        </p:nvSpPr>
        <p:spPr>
          <a:xfrm>
            <a:off x="788988" y="430213"/>
            <a:ext cx="2100262" cy="1571625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987675" y="3429000"/>
            <a:ext cx="5019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en-US" sz="3000" b="1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الكمية المتجهة:-</a:t>
            </a:r>
            <a:r>
              <a:rPr lang="ar-SA" sz="3000" b="1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الكمية تُحدد بالمقدار والاتجاه  </a:t>
            </a:r>
          </a:p>
        </p:txBody>
      </p:sp>
      <p:pic>
        <p:nvPicPr>
          <p:cNvPr id="10" name="Picture 7" descr="BCKRC009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16024"/>
            <a:ext cx="2520280" cy="1714536"/>
          </a:xfrm>
          <a:prstGeom prst="flowChartConnec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6375" y="476250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النظام الإحداثي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924300" y="4437063"/>
            <a:ext cx="37274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مثل</a:t>
            </a:r>
            <a:r>
              <a:rPr lang="ar-SA" sz="3000" b="1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الإزاحة، القوة، السرعة.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798" grpId="0"/>
      <p:bldP spid="11" grpId="0"/>
      <p:bldP spid="337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BRDR50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2652713"/>
            <a:ext cx="6907213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9000" y="2000250"/>
            <a:ext cx="492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endParaRPr lang="en-US" sz="2800" b="1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6" name="Picture 7" descr="BCKRC009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520280" cy="1714536"/>
          </a:xfrm>
          <a:prstGeom prst="flowChartConnec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792163" y="449263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النظام الإحداثي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168650" y="3141663"/>
            <a:ext cx="46085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الكمية العددية ( القياسية )</a:t>
            </a:r>
            <a:endParaRPr lang="en-US" sz="3000" dirty="0"/>
          </a:p>
          <a:p>
            <a:pPr algn="r" rtl="1" eaLnBrk="0" hangingPunct="0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عي الكمية التي يكفي لتعينها معرفة مقدارها فقط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مثال </a:t>
            </a:r>
            <a:r>
              <a:rPr lang="ar-SA" sz="3000" b="1" dirty="0">
                <a:solidFill>
                  <a:srgbClr val="0D0D0D"/>
                </a:solidFill>
                <a:cs typeface="Times New Roman" pitchFamily="18" charset="0"/>
              </a:rPr>
              <a:t>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المسافة – الزمن – درجة الحرارة – الكتلة .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48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CKRC009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6024"/>
            <a:ext cx="3816424" cy="2204864"/>
          </a:xfrm>
          <a:prstGeom prst="flowChartConnec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Picture 1" descr="BANNR02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068638"/>
            <a:ext cx="6215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755650" y="692150"/>
            <a:ext cx="2484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جمع وطرح الكميات المتجهة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 rot="-210954">
            <a:off x="1973263" y="3292475"/>
            <a:ext cx="55800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لكمية العددية </a:t>
            </a:r>
            <a:r>
              <a:rPr lang="ar-SA" sz="3000" b="1" dirty="0">
                <a:solidFill>
                  <a:srgbClr val="FF33CC"/>
                </a:solidFill>
                <a:cs typeface="Times New Roman" pitchFamily="18" charset="0"/>
              </a:rPr>
              <a:t>( الكمية القياسية )</a:t>
            </a:r>
            <a:endParaRPr lang="en-US" sz="3000" b="1" dirty="0">
              <a:solidFill>
                <a:srgbClr val="FF33CC"/>
              </a:solidFill>
              <a:cs typeface="Times New Roman" pitchFamily="18" charset="0"/>
            </a:endParaRPr>
          </a:p>
          <a:p>
            <a:pPr algn="r" rtl="1" eaLnBrk="0" hangingPunct="0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الكمية التي يكفي لتعيينها المقدار فقط.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 eaLnBrk="0" hangingPunct="0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مثل</a:t>
            </a:r>
            <a:r>
              <a:rPr lang="ar-SA" sz="3000" b="1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المسافة، الزمن ، والكتلة</a:t>
            </a:r>
          </a:p>
        </p:txBody>
      </p:sp>
      <p:pic>
        <p:nvPicPr>
          <p:cNvPr id="23558" name="صورة 3" descr="C:\Users\ACER\Desktop\111\صور متحركة\1\رياضة\spt38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45125"/>
            <a:ext cx="226853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8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2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284538"/>
            <a:ext cx="6215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410017">
            <a:off x="2224088" y="3768765"/>
            <a:ext cx="54292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1"/>
            <a:r>
              <a:rPr lang="ar-SA" sz="3600" b="1" dirty="0"/>
              <a:t>*- </a:t>
            </a:r>
            <a:r>
              <a:rPr lang="ar-SA" sz="3600" b="1" dirty="0">
                <a:solidFill>
                  <a:srgbClr val="FF0000"/>
                </a:solidFill>
              </a:rPr>
              <a:t>جمع كميات متجهه:-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هو جمع مع مراعاة الاتجاه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ook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57188"/>
            <a:ext cx="28860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CKRC009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16024"/>
            <a:ext cx="3816424" cy="2204864"/>
          </a:xfrm>
          <a:prstGeom prst="flowChartConnec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5076825" y="692150"/>
            <a:ext cx="2482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جمع وطرح الكميات المتجهة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63713" y="2276475"/>
            <a:ext cx="5737225" cy="34559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28875" y="2713038"/>
            <a:ext cx="50260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طرح الكميات المتجهة:-</a:t>
            </a:r>
            <a:endParaRPr lang="en-US" sz="30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لطرح متجه من متجه اخر نعكس اشارة اتجاه المتجه المراد طرحه ثم نجمعه على المتجه.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 – B = A + ( - B )</a:t>
            </a:r>
          </a:p>
        </p:txBody>
      </p:sp>
      <p:pic>
        <p:nvPicPr>
          <p:cNvPr id="5" name="Picture 7" descr="BCKRC009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6024"/>
            <a:ext cx="3816424" cy="2204864"/>
          </a:xfrm>
          <a:prstGeom prst="flowChartConnec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755650" y="692150"/>
            <a:ext cx="2484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جمع وطرح الكميات المتجهة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KMC045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76250"/>
            <a:ext cx="4400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92500" y="981075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/>
              <a:t>الموقع – الزمن </a:t>
            </a:r>
            <a:endParaRPr lang="ar-EG" sz="3600" b="1">
              <a:solidFill>
                <a:srgbClr val="FF33CC"/>
              </a:solidFill>
              <a:latin typeface="Calibri" pitchFamily="34" charset="0"/>
            </a:endParaRPr>
          </a:p>
        </p:txBody>
      </p:sp>
      <p:pic>
        <p:nvPicPr>
          <p:cNvPr id="4" name="Picture 3" descr="BCKQC035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149600"/>
            <a:ext cx="835818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6938" y="3292475"/>
            <a:ext cx="7143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عوامل تحليل الحركة :- </a:t>
            </a:r>
            <a:endParaRPr lang="en-US" sz="30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 تحليل حركة جسم نحتاج إلى تحديد  الموقع – الزمن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الفترة الزمنية:-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الزمن النهائي مطروحاُ منه الزمن الابتدائي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en-US" sz="3000" b="1" dirty="0"/>
              <a:t>T  = </a:t>
            </a:r>
            <a:r>
              <a:rPr lang="en-US" sz="3000" b="1" dirty="0" err="1"/>
              <a:t>t</a:t>
            </a:r>
            <a:r>
              <a:rPr lang="en-US" sz="3000" b="1" baseline="-25000" dirty="0" err="1"/>
              <a:t>f</a:t>
            </a:r>
            <a:r>
              <a:rPr lang="en-US" sz="3000" b="1" dirty="0"/>
              <a:t>  -  </a:t>
            </a:r>
            <a:r>
              <a:rPr lang="en-US" sz="3000" b="1" dirty="0" err="1"/>
              <a:t>t</a:t>
            </a:r>
            <a:r>
              <a:rPr lang="en-US" sz="3000" b="1" baseline="-25000" dirty="0" err="1"/>
              <a:t>i</a:t>
            </a:r>
            <a:endParaRPr lang="en-US" sz="3000" dirty="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QC035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428875"/>
            <a:ext cx="83581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2571750"/>
            <a:ext cx="714375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500" b="1" dirty="0">
                <a:solidFill>
                  <a:srgbClr val="FF0000"/>
                </a:solidFill>
              </a:rPr>
              <a:t>الموقع ( الإزاحة ):</a:t>
            </a:r>
            <a:endParaRPr lang="en-US" sz="35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كمية فيزيائية متجهة تمثل مقدار التغير الذي يحدث لموقع جسم في اتجاه معين.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en-US" sz="3500" b="1" dirty="0">
                <a:solidFill>
                  <a:srgbClr val="FF0000"/>
                </a:solidFill>
              </a:rPr>
              <a:t>  </a:t>
            </a:r>
            <a:r>
              <a:rPr lang="en-US" sz="3500" b="1" dirty="0" err="1">
                <a:solidFill>
                  <a:srgbClr val="FF0000"/>
                </a:solidFill>
              </a:rPr>
              <a:t>d</a:t>
            </a:r>
            <a:r>
              <a:rPr lang="en-US" sz="3500" b="1" baseline="-25000" dirty="0" err="1">
                <a:solidFill>
                  <a:srgbClr val="FF0000"/>
                </a:solidFill>
              </a:rPr>
              <a:t>f</a:t>
            </a:r>
            <a:r>
              <a:rPr lang="en-US" sz="3500" b="1" dirty="0">
                <a:solidFill>
                  <a:srgbClr val="FF0000"/>
                </a:solidFill>
              </a:rPr>
              <a:t>  - </a:t>
            </a:r>
            <a:r>
              <a:rPr lang="en-US" sz="3500" b="1" dirty="0" err="1">
                <a:solidFill>
                  <a:srgbClr val="FF0000"/>
                </a:solidFill>
              </a:rPr>
              <a:t>d</a:t>
            </a:r>
            <a:r>
              <a:rPr lang="en-US" sz="3500" b="1" baseline="-25000" dirty="0" err="1">
                <a:solidFill>
                  <a:srgbClr val="FF0000"/>
                </a:solidFill>
              </a:rPr>
              <a:t>i</a:t>
            </a:r>
            <a:r>
              <a:rPr lang="ar-SA" sz="3500" b="1" dirty="0">
                <a:solidFill>
                  <a:srgbClr val="FF0000"/>
                </a:solidFill>
              </a:rPr>
              <a:t>  =  </a:t>
            </a:r>
            <a:r>
              <a:rPr lang="en-US" sz="3500" b="1" dirty="0">
                <a:solidFill>
                  <a:srgbClr val="FF0000"/>
                </a:solidFill>
              </a:rPr>
              <a:t>d  </a:t>
            </a:r>
            <a:endParaRPr lang="ar-SA" sz="3500" b="1" dirty="0">
              <a:solidFill>
                <a:srgbClr val="FF0000"/>
              </a:solidFill>
            </a:endParaRPr>
          </a:p>
          <a:p>
            <a:pPr algn="r" rtl="1"/>
            <a:endParaRPr lang="ar-SA" sz="3600" b="1" dirty="0"/>
          </a:p>
          <a:p>
            <a:pPr algn="r" rtl="1"/>
            <a:r>
              <a:rPr lang="ar-SA" sz="3600" b="1" dirty="0"/>
              <a:t>(</a:t>
            </a:r>
            <a:r>
              <a:rPr lang="en-US" sz="3600" b="1" dirty="0" err="1"/>
              <a:t>d</a:t>
            </a:r>
            <a:r>
              <a:rPr lang="en-US" sz="3600" b="1" baseline="-25000" dirty="0" err="1"/>
              <a:t>i</a:t>
            </a:r>
            <a:r>
              <a:rPr lang="ar-SA" sz="3600" b="1" dirty="0"/>
              <a:t>  الإزاحة الابتدائية.</a:t>
            </a:r>
            <a:r>
              <a:rPr lang="en-US" sz="3600" b="1" dirty="0"/>
              <a:t>  </a:t>
            </a:r>
            <a:r>
              <a:rPr lang="en-US" sz="3600" b="1" dirty="0" err="1"/>
              <a:t>d</a:t>
            </a:r>
            <a:r>
              <a:rPr lang="en-US" sz="3600" b="1" baseline="-25000" dirty="0" err="1"/>
              <a:t>f</a:t>
            </a:r>
            <a:r>
              <a:rPr lang="ar-SA" sz="3600" b="1" dirty="0"/>
              <a:t> الإزاحة النهائية </a:t>
            </a:r>
            <a:endParaRPr lang="en-US" sz="3600" dirty="0"/>
          </a:p>
          <a:p>
            <a:pPr algn="r" rtl="1"/>
            <a:endParaRPr lang="en-US" sz="3500" dirty="0">
              <a:solidFill>
                <a:srgbClr val="FF0000"/>
              </a:solidFill>
            </a:endParaRPr>
          </a:p>
        </p:txBody>
      </p:sp>
      <p:pic>
        <p:nvPicPr>
          <p:cNvPr id="6" name="Picture 1" descr="BCKMC045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76250"/>
            <a:ext cx="4400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92500" y="981075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/>
              <a:t>الموقع – الزمن </a:t>
            </a:r>
            <a:endParaRPr lang="ar-EG" sz="3600" b="1">
              <a:solidFill>
                <a:srgbClr val="FF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fau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QC035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428875"/>
            <a:ext cx="83581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2571750"/>
            <a:ext cx="7143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تمثيل الإزاحة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يمثل بسهم يكون ذيله بداية الحركة – رأسه نهاية الحركة – طوله يمثل مقدار المسافة المقطوعة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1" descr="BCKMC045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76250"/>
            <a:ext cx="4400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92500" y="981075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/>
              <a:t>الموقع – الزمن </a:t>
            </a:r>
            <a:endParaRPr lang="ar-EG" sz="3600" b="1">
              <a:solidFill>
                <a:srgbClr val="FF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3" descr="BANNR022.WM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331961" y="1916832"/>
            <a:ext cx="7344495" cy="34563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76375" y="2503488"/>
            <a:ext cx="6829425" cy="2062162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منحنى الموقع الزمن 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تمثيل بياني لموقع ومن جسم ما بحيث يكون الزمن على المحور الأفقي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X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والموقع </a:t>
            </a:r>
            <a:r>
              <a:rPr lang="ar-SA" sz="3200" b="1" dirty="0"/>
              <a:t>( </a:t>
            </a:r>
            <a:r>
              <a:rPr lang="ar-SA" sz="3200" b="1" dirty="0">
                <a:solidFill>
                  <a:srgbClr val="FF0000"/>
                </a:solidFill>
              </a:rPr>
              <a:t>الإزاحة</a:t>
            </a:r>
            <a:r>
              <a:rPr lang="ar-SA" sz="3200" b="1" dirty="0"/>
              <a:t> )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على المحور الرأسي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Y</a:t>
            </a: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مستطيل 9"/>
          <p:cNvSpPr>
            <a:spLocks noChangeArrowheads="1"/>
          </p:cNvSpPr>
          <p:nvPr/>
        </p:nvSpPr>
        <p:spPr bwMode="auto">
          <a:xfrm>
            <a:off x="755650" y="1196975"/>
            <a:ext cx="1944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/>
              <a:t>منحنى الموقع الزمن</a:t>
            </a:r>
            <a:endParaRPr lang="en-US" sz="3000"/>
          </a:p>
        </p:txBody>
      </p:sp>
      <p:pic>
        <p:nvPicPr>
          <p:cNvPr id="29703" name="صورة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45125"/>
            <a:ext cx="31242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3" descr="BANNR022.WM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43608" y="2636912"/>
            <a:ext cx="7344495" cy="388843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284538"/>
            <a:ext cx="68310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>
              <a:defRPr/>
            </a:pPr>
            <a:r>
              <a:rPr lang="ar-SA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أهمية منحنى الموقع الزمن </a:t>
            </a:r>
            <a:endParaRPr lang="en-US" sz="3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يمكن بواسطته تحديد موقع الجسم عند أي زمن.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يمكن بواسطته إيجاد قيمة الزمن عند أي موضع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مستطيل 6"/>
          <p:cNvSpPr>
            <a:spLocks noChangeArrowheads="1"/>
          </p:cNvSpPr>
          <p:nvPr/>
        </p:nvSpPr>
        <p:spPr bwMode="auto">
          <a:xfrm>
            <a:off x="755650" y="1196975"/>
            <a:ext cx="1944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/>
              <a:t>منحنى الموقع الزمن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صور أبوزيد\صور\مجلد الصور\صور طبيعية\صور\براويــظ 162\0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1125538"/>
            <a:ext cx="55372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 rot="20724731">
            <a:off x="3022164" y="3284607"/>
            <a:ext cx="35044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rtl="1" eaLnBrk="0" hangingPunct="0">
              <a:tabLst>
                <a:tab pos="2636838" algn="ctr"/>
                <a:tab pos="5273675" algn="r"/>
              </a:tabLst>
            </a:pPr>
            <a:r>
              <a:rPr lang="ar-SA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الفصل الثاني </a:t>
            </a:r>
            <a:endParaRPr lang="ar-SA" sz="4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3" descr="BANNR022.WM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43608" y="2636912"/>
            <a:ext cx="7344495" cy="34563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224213"/>
            <a:ext cx="683101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>
              <a:defRPr/>
            </a:pPr>
            <a:r>
              <a:rPr lang="ar-SA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التمثيلات</a:t>
            </a:r>
            <a:r>
              <a:rPr lang="ar-SA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المتكافئة </a:t>
            </a:r>
            <a:endParaRPr lang="en-US" sz="3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طرق متكافئة لوصف الحركة وتكون عن طريق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الكلمات    2- مخطط الحركة 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الصور       4- جداول البيانات  5- الرسوم</a:t>
            </a:r>
          </a:p>
        </p:txBody>
      </p:sp>
      <p:pic>
        <p:nvPicPr>
          <p:cNvPr id="6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مستطيل 6"/>
          <p:cNvSpPr>
            <a:spLocks noChangeArrowheads="1"/>
          </p:cNvSpPr>
          <p:nvPr/>
        </p:nvSpPr>
        <p:spPr bwMode="auto">
          <a:xfrm>
            <a:off x="755650" y="1196975"/>
            <a:ext cx="1944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000" b="1"/>
              <a:t>منحنى الموقع الزمن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3" descr="BANNR022.WM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43608" y="2708920"/>
            <a:ext cx="7488832" cy="2880320"/>
          </a:xfrm>
          <a:prstGeom prst="wave">
            <a:avLst>
              <a:gd name="adj1" fmla="val 12500"/>
              <a:gd name="adj2" fmla="val 8367"/>
            </a:avLst>
          </a:prstGeom>
          <a:noFill/>
          <a:ln>
            <a:noFill/>
          </a:ln>
          <a:ex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051050" y="3470275"/>
            <a:ext cx="54737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200" b="1" dirty="0">
                <a:solidFill>
                  <a:srgbClr val="FF0000"/>
                </a:solidFill>
              </a:rPr>
              <a:t>أنواع السرعة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 السرعة المتجهة المتوسطة 2- السرعة المتوسطة   3- السرعة المتجهة اللحظية</a:t>
            </a:r>
            <a:r>
              <a:rPr lang="ar-SA" sz="3200" b="1" dirty="0"/>
              <a:t>.</a:t>
            </a:r>
            <a:endParaRPr lang="ar-SA" sz="3000" dirty="0">
              <a:latin typeface="Calibri" pitchFamily="34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مستطيل 6"/>
          <p:cNvSpPr>
            <a:spLocks noChangeArrowheads="1"/>
          </p:cNvSpPr>
          <p:nvPr/>
        </p:nvSpPr>
        <p:spPr bwMode="auto">
          <a:xfrm rot="-478787">
            <a:off x="827088" y="1484313"/>
            <a:ext cx="1873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000" b="1"/>
              <a:t>أنواع السرعة 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BANNR022.WM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115616" y="2276872"/>
            <a:ext cx="8028384" cy="4581128"/>
          </a:xfrm>
          <a:prstGeom prst="wave">
            <a:avLst>
              <a:gd name="adj1" fmla="val 12500"/>
              <a:gd name="adj2" fmla="val 8367"/>
            </a:avLst>
          </a:prstGeom>
          <a:noFill/>
          <a:ln>
            <a:noFill/>
          </a:ln>
          <a:extLst/>
        </p:spPr>
      </p:pic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1258888" y="3224213"/>
            <a:ext cx="68310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السرعة المتجهة المتوسطة:-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التغير في الموقع مقسوماً على مقدار التغير في الفترة الزمنية التي حدث خلالها التغير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العلاقة الرياضية 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3797" name="Picture 1" descr="anotacio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مستطيل 6"/>
          <p:cNvSpPr>
            <a:spLocks noChangeArrowheads="1"/>
          </p:cNvSpPr>
          <p:nvPr/>
        </p:nvSpPr>
        <p:spPr bwMode="auto">
          <a:xfrm rot="-478787">
            <a:off x="827088" y="1484313"/>
            <a:ext cx="1873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000" b="1"/>
              <a:t>أنواع السرعة </a:t>
            </a:r>
            <a:endParaRPr lang="en-US" sz="3000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800" name="Object 4"/>
          <p:cNvGraphicFramePr>
            <a:graphicFrameLocks noChangeAspect="1"/>
          </p:cNvGraphicFramePr>
          <p:nvPr/>
        </p:nvGraphicFramePr>
        <p:xfrm>
          <a:off x="2627313" y="4437063"/>
          <a:ext cx="2359025" cy="930275"/>
        </p:xfrm>
        <a:graphic>
          <a:graphicData uri="http://schemas.openxmlformats.org/presentationml/2006/ole">
            <p:oleObj spid="_x0000_s33800" name="Equation" r:id="rId7" imgW="990170" imgH="393529" progId="Equation.3">
              <p:embed/>
            </p:oleObj>
          </a:graphicData>
        </a:graphic>
      </p:graphicFrame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2" name="Rectangle 7"/>
          <p:cNvSpPr>
            <a:spLocks noChangeArrowheads="1"/>
          </p:cNvSpPr>
          <p:nvPr/>
        </p:nvSpPr>
        <p:spPr bwMode="auto">
          <a:xfrm>
            <a:off x="3225800" y="5213350"/>
            <a:ext cx="47418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200" b="1">
                <a:solidFill>
                  <a:srgbClr val="FF0000"/>
                </a:solidFill>
              </a:rPr>
              <a:t> وحدة قياس السرعة  </a:t>
            </a:r>
            <a:r>
              <a:rPr lang="ar-SA" sz="3200" b="1"/>
              <a:t>هي</a:t>
            </a:r>
            <a:r>
              <a:rPr lang="ar-SA" sz="3000" b="1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en-US" sz="3200" b="1"/>
              <a:t>(m/s) </a:t>
            </a:r>
          </a:p>
        </p:txBody>
      </p:sp>
      <p:pic>
        <p:nvPicPr>
          <p:cNvPr id="33803" name="صورة 10" descr="C:\Users\ACER\Desktop\111\صور متحركة\1\وسائل المواصلات\سيارات\0000021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73688"/>
            <a:ext cx="197961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ANNR022.WM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115616" y="2708920"/>
            <a:ext cx="7776864" cy="2880320"/>
          </a:xfrm>
          <a:prstGeom prst="wave">
            <a:avLst>
              <a:gd name="adj1" fmla="val 12500"/>
              <a:gd name="adj2" fmla="val 8367"/>
            </a:avLst>
          </a:prstGeom>
          <a:noFill/>
          <a:ln>
            <a:noFill/>
          </a:ln>
          <a:extLst/>
        </p:spPr>
      </p:pic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1258888" y="3470275"/>
            <a:ext cx="68310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طريقة الحصول علي السرعة المتجهة المتوسطة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ميل منحني الموقع والزمن يساوي السرعة المتجهة المتوسطة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34821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مستطيل 6"/>
          <p:cNvSpPr>
            <a:spLocks noChangeArrowheads="1"/>
          </p:cNvSpPr>
          <p:nvPr/>
        </p:nvSpPr>
        <p:spPr bwMode="auto">
          <a:xfrm rot="-478787">
            <a:off x="827088" y="1484313"/>
            <a:ext cx="1873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000" b="1"/>
              <a:t>أنواع السرعة 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ANNR022.WM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475656" y="2708920"/>
            <a:ext cx="7488832" cy="2880320"/>
          </a:xfrm>
          <a:prstGeom prst="wave">
            <a:avLst>
              <a:gd name="adj1" fmla="val 12500"/>
              <a:gd name="adj2" fmla="val 8367"/>
            </a:avLst>
          </a:prstGeom>
          <a:noFill/>
          <a:ln>
            <a:noFill/>
          </a:ln>
          <a:extLst/>
        </p:spPr>
      </p:pic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716338"/>
            <a:ext cx="68310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الميل</a:t>
            </a:r>
            <a:r>
              <a:rPr lang="ar-SA" sz="32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التغير في الموقع مقسوماً على الفترة الزمنية التي حدث فيها التغير.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35845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مستطيل 6"/>
          <p:cNvSpPr>
            <a:spLocks noChangeArrowheads="1"/>
          </p:cNvSpPr>
          <p:nvPr/>
        </p:nvSpPr>
        <p:spPr bwMode="auto">
          <a:xfrm rot="-478787">
            <a:off x="827088" y="1484313"/>
            <a:ext cx="1873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000" b="1"/>
              <a:t>أنواع السرعة 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ANNR022.WM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31032" y="2708920"/>
            <a:ext cx="8712968" cy="2880320"/>
          </a:xfrm>
          <a:prstGeom prst="wave">
            <a:avLst>
              <a:gd name="adj1" fmla="val 12500"/>
              <a:gd name="adj2" fmla="val 8367"/>
            </a:avLst>
          </a:prstGeom>
          <a:noFill/>
          <a:ln>
            <a:noFill/>
          </a:ln>
          <a:extLst/>
        </p:spPr>
      </p:pic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716338"/>
            <a:ext cx="68310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السرعة المتجهة المتوسطة هي كمية  متجهة لها مقدارها واتجاهها</a:t>
            </a:r>
          </a:p>
        </p:txBody>
      </p:sp>
      <p:pic>
        <p:nvPicPr>
          <p:cNvPr id="36869" name="Picture 2" descr="C:\Users\TOSHIBA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908050"/>
            <a:ext cx="15875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مستطيل 5"/>
          <p:cNvSpPr>
            <a:spLocks noChangeArrowheads="1"/>
          </p:cNvSpPr>
          <p:nvPr/>
        </p:nvSpPr>
        <p:spPr bwMode="auto">
          <a:xfrm>
            <a:off x="4427538" y="1196975"/>
            <a:ext cx="1136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500" b="1">
                <a:solidFill>
                  <a:srgbClr val="FF0000"/>
                </a:solidFill>
              </a:rPr>
              <a:t>ملحوظة</a:t>
            </a:r>
            <a:endParaRPr lang="en-US" sz="2500">
              <a:solidFill>
                <a:srgbClr val="FF0000"/>
              </a:solidFill>
            </a:endParaRPr>
          </a:p>
        </p:txBody>
      </p:sp>
      <p:pic>
        <p:nvPicPr>
          <p:cNvPr id="36871" name="Picture 1" descr="anotacio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مستطيل 10"/>
          <p:cNvSpPr>
            <a:spLocks noChangeArrowheads="1"/>
          </p:cNvSpPr>
          <p:nvPr/>
        </p:nvSpPr>
        <p:spPr bwMode="auto">
          <a:xfrm rot="-478787">
            <a:off x="827088" y="1484313"/>
            <a:ext cx="1873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000" b="1"/>
              <a:t>أنواع السرعة 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863600" y="3500438"/>
            <a:ext cx="8280400" cy="266541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619250" y="3860800"/>
            <a:ext cx="68310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200" b="1" dirty="0">
                <a:solidFill>
                  <a:srgbClr val="FF0000"/>
                </a:solidFill>
              </a:rPr>
              <a:t>السرعة المتوسطة </a:t>
            </a:r>
            <a:r>
              <a:rPr lang="en-US" sz="3200" b="1" dirty="0">
                <a:solidFill>
                  <a:srgbClr val="FF0000"/>
                </a:solidFill>
              </a:rPr>
              <a:t>V</a:t>
            </a:r>
            <a:r>
              <a:rPr lang="ar-SA" sz="3200" b="1" dirty="0">
                <a:solidFill>
                  <a:srgbClr val="FF0000"/>
                </a:solidFill>
              </a:rPr>
              <a:t>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القيمة المطلقة لميل الخط المستقيم لمنحنى الموقع – الزمن</a:t>
            </a:r>
          </a:p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200" b="1" dirty="0">
                <a:solidFill>
                  <a:srgbClr val="FF0000"/>
                </a:solidFill>
              </a:rPr>
              <a:t>ملحوظة</a:t>
            </a:r>
            <a:r>
              <a:rPr lang="ar-SA" sz="3200" b="1" dirty="0"/>
              <a:t>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السرعة المتوسطة  كمية عددية ليس لها اتجاه .</a:t>
            </a: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863600" y="3284538"/>
            <a:ext cx="8280400" cy="23764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284538"/>
            <a:ext cx="68310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السرعة المتجهة اللحظية :</a:t>
            </a:r>
            <a:endParaRPr lang="en-US" sz="30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السرعة المتجهة عند لحظة معينة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ملحوظة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عندما تكون السرعة المتجهة المتوسطة ثابتة تتساوى السرعة المتوسطة مع السرعة اللحظية</a:t>
            </a: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" descr="BCKON003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8264">
            <a:off x="92075" y="271463"/>
            <a:ext cx="29321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 rot="20983006">
            <a:off x="75597" y="521514"/>
            <a:ext cx="28825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الحركة وأنواع الحركة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1" name="Picture 3" descr="BCKLN042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916113"/>
            <a:ext cx="62976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>
              <a:tabLst>
                <a:tab pos="2636838" algn="ctr"/>
                <a:tab pos="5273675" algn="r"/>
              </a:tabLst>
            </a:pPr>
            <a:endParaRPr lang="en-US">
              <a:latin typeface="Calibri" pitchFamily="34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>
              <a:tabLst>
                <a:tab pos="2636838" algn="ctr"/>
                <a:tab pos="5273675" algn="r"/>
              </a:tabLst>
            </a:pPr>
            <a:endParaRPr lang="en-US">
              <a:latin typeface="Calibri" pitchFamily="34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>
              <a:tabLst>
                <a:tab pos="2636838" algn="ctr"/>
                <a:tab pos="5273675" algn="r"/>
              </a:tabLst>
            </a:pPr>
            <a:endParaRPr lang="en-US">
              <a:latin typeface="Calibri" pitchFamily="34" charset="0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>
              <a:tabLst>
                <a:tab pos="2636838" algn="ctr"/>
                <a:tab pos="5273675" algn="r"/>
              </a:tabLst>
            </a:pPr>
            <a:endParaRPr lang="en-US">
              <a:latin typeface="Calibri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 rot="-192802">
            <a:off x="1403350" y="2349500"/>
            <a:ext cx="5930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C00000"/>
                </a:solidFill>
                <a:cs typeface="Times New Roman" pitchFamily="18" charset="0"/>
              </a:rPr>
              <a:t>الحركة:-</a:t>
            </a:r>
            <a:r>
              <a:rPr lang="ar-SA" sz="3000" b="1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تغير موقع الجسم بالنسبة للزمن </a:t>
            </a:r>
            <a:endParaRPr lang="ar-SA" sz="3000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738" y="5300663"/>
            <a:ext cx="1539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2.71676E-6 L 0.79115 0.00416 " pathEditMode="relative" rAng="0" ptsTypes="AA">
                                      <p:cBhvr>
                                        <p:cTn id="27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6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 descr="BDRMC002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60350"/>
            <a:ext cx="39354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3348038" y="765175"/>
            <a:ext cx="2606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500" b="1"/>
              <a:t>الحركة وأنواع الحركة</a:t>
            </a:r>
            <a:endParaRPr lang="ar-EG" sz="25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8" name="Picture 3" descr="BANNR022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636838"/>
            <a:ext cx="73453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284538"/>
            <a:ext cx="68310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C00000"/>
                </a:solidFill>
                <a:cs typeface="Times New Roman" pitchFamily="18" charset="0"/>
              </a:rPr>
              <a:t> أنواع الحركة: </a:t>
            </a:r>
            <a:endParaRPr lang="en-US" sz="3000" dirty="0"/>
          </a:p>
          <a:p>
            <a:pPr algn="just" rtl="1" eaLnBrk="0" hangingPunct="0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حركة دائرية – في خط مستقيم – منحنية  -  اهتزازية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just" rtl="1" eaLnBrk="0" hangingPunct="0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أي أن الحركة ترتبط بالمكان والزمان.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6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3" descr="BANNR022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349500"/>
            <a:ext cx="77930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BDRMC002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60350"/>
            <a:ext cx="39354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3348038" y="765175"/>
            <a:ext cx="2606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500" b="1"/>
              <a:t>الحركة وأنواع الحركة</a:t>
            </a:r>
            <a:endParaRPr lang="ar-EG" sz="25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835150" y="2997200"/>
            <a:ext cx="64912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تمثيل الحركة :</a:t>
            </a:r>
            <a:endParaRPr lang="en-US" sz="3000" dirty="0"/>
          </a:p>
          <a:p>
            <a:pPr algn="just" rtl="1" eaLnBrk="0" hangingPunct="0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يمكن تمثيل الحركة بأخذ سلسلة من الصور المتتابعة تظهر مواقع للجسم المتحرك .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6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2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420938"/>
            <a:ext cx="62658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410017">
            <a:off x="1952625" y="2687697"/>
            <a:ext cx="54292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 مخطط الحركة </a:t>
            </a:r>
            <a:endParaRPr lang="en-US" sz="3600" dirty="0">
              <a:solidFill>
                <a:srgbClr val="FF0000"/>
              </a:solidFill>
            </a:endParaRPr>
          </a:p>
          <a:p>
            <a:pPr algn="r" rtl="1"/>
            <a:r>
              <a:rPr lang="ar-SA" sz="36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مواقع لجسم متحرك في فترات زمنية متساوية.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ook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28860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DRMC002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8588" y="0"/>
            <a:ext cx="39354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5856288" y="504825"/>
            <a:ext cx="260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الحركة وأنواع الحركة</a:t>
            </a:r>
            <a:endParaRPr lang="ar-EG" sz="2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2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420938"/>
            <a:ext cx="62658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410017">
            <a:off x="1952625" y="2918529"/>
            <a:ext cx="5429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نموذج الجسيم النقطي </a:t>
            </a:r>
            <a:endParaRPr lang="en-US" sz="3600" dirty="0">
              <a:solidFill>
                <a:srgbClr val="FF0000"/>
              </a:solidFill>
            </a:endParaRPr>
          </a:p>
          <a:p>
            <a:pPr algn="r" rtl="1"/>
            <a:r>
              <a:rPr lang="ar-SA" sz="36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يتم فيه التعبير عن الجسم بنقطة صغيرة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ook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28860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DRMC002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8588" y="0"/>
            <a:ext cx="39354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5856288" y="504825"/>
            <a:ext cx="260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الحركة وأنواع الحركة</a:t>
            </a:r>
            <a:endParaRPr lang="ar-EG" sz="2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7" name="صورة 6" descr="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97425"/>
            <a:ext cx="39957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339975" y="2781300"/>
            <a:ext cx="5214938" cy="244951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55875" y="3141663"/>
            <a:ext cx="502602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أنظمة الاحداثيات:- </a:t>
            </a:r>
            <a:endParaRPr lang="en-US" sz="28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نظام يحدد موقع نقطة الاصل بالنسبة لمتغير المراد دراسته، والاتجاه الذي تزيد فيه قيمته.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3" descr="D:\الشفل\صور واطارات\زخارف1\أخرى\O (20).WM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75856" y="476672"/>
            <a:ext cx="3357484" cy="129071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prst="slope"/>
          </a:sp3d>
          <a:extLst/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4067175" y="765175"/>
            <a:ext cx="20145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النظام</a:t>
            </a:r>
            <a:r>
              <a:rPr lang="ar-SA" sz="30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الإحداثي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9462" name="صورة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00663"/>
            <a:ext cx="24114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KRC009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2520280" cy="1714536"/>
          </a:xfrm>
          <a:prstGeom prst="flowChartConnec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 descr="PGBRDR50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636838"/>
            <a:ext cx="69072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59113" y="3068638"/>
            <a:ext cx="50720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*- نقطة الاصل:-</a:t>
            </a:r>
            <a:endParaRPr lang="en-US" sz="30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القيمة التي عندها تكون قيمة كل متغير من المتغيرين صفر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116013" y="404813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النظام الإحداثي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aca0afe7118b673294537649485b0fb6be02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758</TotalTime>
  <Words>532</Words>
  <Application>Microsoft Office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Franklin Gothic Medium</vt:lpstr>
      <vt:lpstr>Tahoma</vt:lpstr>
      <vt:lpstr>Franklin Gothic Book</vt:lpstr>
      <vt:lpstr>Wingdings 2</vt:lpstr>
      <vt:lpstr>Calibri</vt:lpstr>
      <vt:lpstr>Times New Roman</vt:lpstr>
      <vt:lpstr>رحلة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vortex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زاد المعلم</dc:creator>
  <cp:lastModifiedBy>CompuMarket</cp:lastModifiedBy>
  <cp:revision>138</cp:revision>
  <dcterms:created xsi:type="dcterms:W3CDTF">2010-06-19T19:59:19Z</dcterms:created>
  <dcterms:modified xsi:type="dcterms:W3CDTF">2016-01-09T12:32:19Z</dcterms:modified>
</cp:coreProperties>
</file>