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386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</p:sldIdLst>
  <p:sldSz cx="9144000" cy="6858000" type="screen4x3"/>
  <p:notesSz cx="6858000" cy="9144000"/>
  <p:custDataLst>
    <p:tags r:id="rId48"/>
  </p:custDataLst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6"/>
  <p:clrMru>
    <a:srgbClr val="800080"/>
    <a:srgbClr val="CCFFCC"/>
    <a:srgbClr val="FF33CC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2293" autoAdjust="0"/>
  </p:normalViewPr>
  <p:slideViewPr>
    <p:cSldViewPr>
      <p:cViewPr>
        <p:scale>
          <a:sx n="64" d="100"/>
          <a:sy n="64" d="100"/>
        </p:scale>
        <p:origin x="3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رابط مستقيم 5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</p:spPr>
        <p:txBody>
          <a:bodyPr anchor="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5" name="عنصر نائب للتاريخ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1AFA1-3FD4-46D5-9745-2C8EFE9590DB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6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6F91-5981-479B-9310-CE4AE30D965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CC749-AA44-46B7-B2D6-716E7CBA54F5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A448-D131-417E-BF92-27C567499A6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42876-E295-4CDC-A174-241800B1EE77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5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064D-5E1E-410F-A059-4DE1056743F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F28AE-6789-486D-8F16-571D5DFF615C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6" name="عنصر نائب للتذييل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8522-4BAF-436B-9CDF-82BEF3E2CA8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5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8" name="عنصر نائب للتاريخ 9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643B7-52F3-4AC4-9F01-CA3EF5E372BC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9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D866C-EB14-42BC-8EC5-5C5EBAB4F80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B11A6-ED41-452D-9A78-47659FD76AFA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4" name="عنصر نائب للتذييل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02B0-39FB-43D0-B051-918F6B0EBE9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9133D-E715-40A4-A8FD-9167AF2B585F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3" name="عنصر نائب للتذييل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A7A5-3D01-4A68-B605-A9038D54AE9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ابط مستقيم 5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اريخ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18D8-836B-4A51-872E-8354DDE1E891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7" name="عنصر نائب للتذييل 28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115B-BE02-4A77-8F6D-BC015BE9393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E13A8-27FE-4DCE-BDEF-AB1FE277B18B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9968-0AEF-4930-ABEA-F993CC9D28C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FAC-0EB9-4328-B237-5AAF7BE6DD45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5" name="عنصر نائب للتذييل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0AAC5-1CB3-4B4D-AC02-A08FBF28948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8657C7-BA65-4CBA-B8CD-60C6AC93375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</p:sldLayoutIdLst>
  <p:transition spd="slow">
    <p:pull dir="r"/>
    <p:sndAc>
      <p:stSnd>
        <p:snd r:embed="rId12" name="camera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w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4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6156325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مستطيل 6"/>
          <p:cNvSpPr>
            <a:spLocks noChangeArrowheads="1"/>
          </p:cNvSpPr>
          <p:nvPr/>
        </p:nvSpPr>
        <p:spPr bwMode="auto">
          <a:xfrm rot="-393143">
            <a:off x="1741488" y="1333500"/>
            <a:ext cx="1990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2800" b="1"/>
              <a:t>القوى في بعد واحد</a:t>
            </a:r>
            <a:endParaRPr lang="en-US" sz="2500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مستطيل 3"/>
          <p:cNvSpPr>
            <a:spLocks noChangeArrowheads="1"/>
          </p:cNvSpPr>
          <p:nvPr/>
        </p:nvSpPr>
        <p:spPr bwMode="auto">
          <a:xfrm rot="-930679">
            <a:off x="636588" y="1611313"/>
            <a:ext cx="2085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500" b="1"/>
              <a:t>القوة المحصلة</a:t>
            </a:r>
            <a:endParaRPr lang="en-US" sz="2500"/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تمرير عمودي 6"/>
          <p:cNvSpPr/>
          <p:nvPr/>
        </p:nvSpPr>
        <p:spPr>
          <a:xfrm>
            <a:off x="1907704" y="2492896"/>
            <a:ext cx="5976664" cy="2088232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Arial" charset="0"/>
                <a:cs typeface="Arial" charset="0"/>
              </a:rPr>
              <a:t>القوة </a:t>
            </a:r>
            <a:r>
              <a:rPr lang="ar-SA" sz="3000" b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Arial" charset="0"/>
                <a:cs typeface="Arial" charset="0"/>
              </a:rPr>
              <a:t>المحصلة </a:t>
            </a:r>
            <a:r>
              <a:rPr lang="ar-SA" sz="3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قوة تعمل عمل مجموعة قوى مقداراً واتجاهاً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US" sz="3000" dirty="0"/>
          </a:p>
        </p:txBody>
      </p:sp>
      <p:pic>
        <p:nvPicPr>
          <p:cNvPr id="21510" name="صورة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84763"/>
            <a:ext cx="262731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907704" y="2492896"/>
            <a:ext cx="5976664" cy="2664296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000" b="1" dirty="0">
                <a:solidFill>
                  <a:srgbClr val="800080"/>
                </a:solidFill>
                <a:latin typeface="Arial" pitchFamily="34" charset="0"/>
                <a:cs typeface="Times New Roman" pitchFamily="18" charset="0"/>
              </a:rPr>
              <a:t>قيمة القوة المحصلة 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تساوى ناتج جمع متجهات جميع القوى المؤثرة على الجسم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ar-SA" sz="3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sz="3000" dirty="0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مستطيل 3"/>
          <p:cNvSpPr>
            <a:spLocks noChangeArrowheads="1"/>
          </p:cNvSpPr>
          <p:nvPr/>
        </p:nvSpPr>
        <p:spPr bwMode="auto">
          <a:xfrm rot="-930679">
            <a:off x="636588" y="1611313"/>
            <a:ext cx="2085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500" b="1"/>
              <a:t>القوة المحصلة</a:t>
            </a:r>
            <a:endParaRPr lang="en-US" sz="2500"/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907704" y="2348880"/>
            <a:ext cx="5976664" cy="3600400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حساب القوة المحصلة </a:t>
            </a:r>
            <a:endParaRPr lang="en-US" sz="25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1-</a:t>
            </a: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لقوتين</a:t>
            </a:r>
            <a:r>
              <a:rPr lang="ar-SA" sz="24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متساويتين وفى نفس الاتجاه فإن القوة المحصلة لهما تساوى </a:t>
            </a:r>
            <a:r>
              <a:rPr lang="ar-SA" sz="24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مجموعهما .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ar-SA" sz="24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2- لقوتين متساويتين وفى اتجاهين متعاكسين فإن القوة المحصلة لهما تساوى </a:t>
            </a:r>
            <a:r>
              <a:rPr lang="ar-SA" sz="24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صفراً .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ar-SA" sz="24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3-        لقوتين غير متساويتين وفى اتجاهين متعاكسين فإن القوة المحصلة لهما تساوى الفرق بينهما</a:t>
            </a: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sz="2500" dirty="0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مستطيل 3"/>
          <p:cNvSpPr>
            <a:spLocks noChangeArrowheads="1"/>
          </p:cNvSpPr>
          <p:nvPr/>
        </p:nvSpPr>
        <p:spPr bwMode="auto">
          <a:xfrm rot="-930679">
            <a:off x="636588" y="1611313"/>
            <a:ext cx="2085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500" b="1"/>
              <a:t>القوة المحصلة</a:t>
            </a:r>
            <a:endParaRPr lang="en-US" sz="2500"/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907704" y="2348880"/>
            <a:ext cx="5976664" cy="3600400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مثال</a:t>
            </a:r>
            <a:r>
              <a:rPr lang="ar-SA" sz="2800" b="1" dirty="0"/>
              <a:t>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قارب يؤثر عليه رجل بقوة قدرها 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80 N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فإذا كان الماء يؤثر بقوة مقدراها 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60 N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في عكس اتجاه تأثير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الرجل.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احسب محصلة القوة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المؤثرة .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الحل  لأن القوتين متعاكستان                     </a:t>
            </a:r>
            <a:r>
              <a:rPr lang="en-US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F = </a:t>
            </a: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r>
              <a:rPr lang="en-US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80  -60 = 20 N</a:t>
            </a:r>
          </a:p>
          <a:p>
            <a:pPr algn="r" rtl="1">
              <a:defRPr/>
            </a:pPr>
            <a:endParaRPr lang="en-US" sz="2500" dirty="0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مستطيل 3"/>
          <p:cNvSpPr>
            <a:spLocks noChangeArrowheads="1"/>
          </p:cNvSpPr>
          <p:nvPr/>
        </p:nvSpPr>
        <p:spPr bwMode="auto">
          <a:xfrm rot="20669321">
            <a:off x="636588" y="1572439"/>
            <a:ext cx="20859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القوة المحصلة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907704" y="2348880"/>
            <a:ext cx="5976664" cy="2664296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000" b="1" dirty="0">
                <a:solidFill>
                  <a:srgbClr val="800080"/>
                </a:solidFill>
                <a:latin typeface="Arial" pitchFamily="34" charset="0"/>
                <a:cs typeface="Times New Roman" pitchFamily="18" charset="0"/>
              </a:rPr>
              <a:t>قانون نيوتن الثاني</a:t>
            </a:r>
            <a:endParaRPr lang="en-US" sz="3000" b="1" dirty="0">
              <a:solidFill>
                <a:srgbClr val="800080"/>
              </a:solidFill>
              <a:latin typeface="Arial" pitchFamily="34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تسارع الجسم يساوى محصلة القوى المؤثرة عليه مقسوماً على كتلته 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مستطيل 3"/>
          <p:cNvSpPr>
            <a:spLocks noChangeArrowheads="1"/>
          </p:cNvSpPr>
          <p:nvPr/>
        </p:nvSpPr>
        <p:spPr bwMode="auto">
          <a:xfrm rot="20669321">
            <a:off x="635000" y="1329700"/>
            <a:ext cx="2173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قانون نيوتن الثاني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606" name="صورة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57788"/>
            <a:ext cx="262731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907704" y="2348880"/>
            <a:ext cx="5976664" cy="3600400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صيغة أخرى لقانون نيوتن الثاني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تسارع الجسم يتناسب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طردياً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مع القوة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الحصلة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المؤثرة عليه وعكسياً مع الكتلة.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الصيغة الرياضية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مستطيل 3"/>
          <p:cNvSpPr>
            <a:spLocks noChangeArrowheads="1"/>
          </p:cNvSpPr>
          <p:nvPr/>
        </p:nvSpPr>
        <p:spPr bwMode="auto">
          <a:xfrm rot="20669321">
            <a:off x="636588" y="1341606"/>
            <a:ext cx="2085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قانون نيوتن الثاني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631" name="Object 1"/>
          <p:cNvGraphicFramePr>
            <a:graphicFrameLocks noChangeAspect="1"/>
          </p:cNvGraphicFramePr>
          <p:nvPr/>
        </p:nvGraphicFramePr>
        <p:xfrm>
          <a:off x="3132138" y="4941888"/>
          <a:ext cx="1427162" cy="881062"/>
        </p:xfrm>
        <a:graphic>
          <a:graphicData uri="http://schemas.openxmlformats.org/presentationml/2006/ole">
            <p:oleObj spid="_x0000_s26631" name="Equation" r:id="rId6" imgW="418918" imgH="393529" progId="Equation.3">
              <p:embed/>
            </p:oleObj>
          </a:graphicData>
        </a:graphic>
      </p:graphicFrame>
      <p:sp>
        <p:nvSpPr>
          <p:cNvPr id="26632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907704" y="2276872"/>
            <a:ext cx="5976664" cy="3600400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وحدة</a:t>
            </a:r>
            <a:r>
              <a:rPr lang="ar-SA" sz="3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قياس التسارع تعادل 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m/s2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أو 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N/kg</a:t>
            </a: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صيغة رياضية أخرى لقانون نيوتن الثاني </a:t>
            </a:r>
            <a:r>
              <a:rPr lang="en-US" sz="3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F = ma  </a:t>
            </a:r>
          </a:p>
          <a:p>
            <a:pPr algn="r" rtl="1">
              <a:defRPr/>
            </a:pPr>
            <a:endParaRPr lang="en-US" sz="3000" dirty="0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مستطيل 3"/>
          <p:cNvSpPr>
            <a:spLocks noChangeArrowheads="1"/>
          </p:cNvSpPr>
          <p:nvPr/>
        </p:nvSpPr>
        <p:spPr bwMode="auto">
          <a:xfrm rot="20669321">
            <a:off x="636588" y="1341606"/>
            <a:ext cx="2085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قانون نيوتن الثاني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763688" y="2132856"/>
            <a:ext cx="7128792" cy="2880320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قانون نيوتن الأول</a:t>
            </a:r>
            <a:r>
              <a:rPr lang="ar-SA" sz="3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sz="3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يبقى الجسم على حالته من حيث السكون أو الحركة المنتظمة على خط مستقيم ما لم تؤثر عليه قوة محصلة تغير من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حالته .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rtl="1">
              <a:defRPr/>
            </a:pP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مستطيل 3"/>
          <p:cNvSpPr>
            <a:spLocks noChangeArrowheads="1"/>
          </p:cNvSpPr>
          <p:nvPr/>
        </p:nvSpPr>
        <p:spPr bwMode="auto">
          <a:xfrm rot="20669321">
            <a:off x="636588" y="1341606"/>
            <a:ext cx="2085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قانون نيوتن الأول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678" name="صورة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73688"/>
            <a:ext cx="2484438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907704" y="2348880"/>
            <a:ext cx="5976664" cy="3600400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تطبيق القانون </a:t>
            </a:r>
            <a:endParaRPr lang="en-US" sz="3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يطبق قانون نيوتن الأول عندما تكون القوة المحصلة المؤثرة على الجسم تساوي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صفراً .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 rtl="1">
              <a:defRPr/>
            </a:pPr>
            <a:endParaRPr lang="en-US" sz="3000" dirty="0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مستطيل 3"/>
          <p:cNvSpPr>
            <a:spLocks noChangeArrowheads="1"/>
          </p:cNvSpPr>
          <p:nvPr/>
        </p:nvSpPr>
        <p:spPr bwMode="auto">
          <a:xfrm rot="20669321">
            <a:off x="439738" y="1368594"/>
            <a:ext cx="228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قانون نيوتن الأول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907704" y="2348880"/>
            <a:ext cx="5976664" cy="3600400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000" b="1" dirty="0">
                <a:solidFill>
                  <a:srgbClr val="800080"/>
                </a:solidFill>
                <a:latin typeface="Arial" pitchFamily="34" charset="0"/>
                <a:cs typeface="Times New Roman" pitchFamily="18" charset="0"/>
              </a:rPr>
              <a:t>الاتزان</a:t>
            </a: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حالة الجسم عندما تكون محصلة القوى المؤثرة عليه مساوية للصفر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حالات اتزان  جسم يكون الجسم متزن عندما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يكون :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ساكناً            2- متحركاً بسرعة منتظمة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مستطيل 3"/>
          <p:cNvSpPr>
            <a:spLocks noChangeArrowheads="1"/>
          </p:cNvSpPr>
          <p:nvPr/>
        </p:nvSpPr>
        <p:spPr bwMode="auto">
          <a:xfrm rot="20669321">
            <a:off x="636588" y="1341606"/>
            <a:ext cx="2085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قانون نيوتن الأول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وسيلة شرح مستطيلة مستديرة الزوايا 9"/>
          <p:cNvSpPr/>
          <p:nvPr/>
        </p:nvSpPr>
        <p:spPr>
          <a:xfrm>
            <a:off x="468313" y="2636838"/>
            <a:ext cx="8675687" cy="3744912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2730500"/>
            <a:ext cx="683101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/>
              <a:t> 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تؤثر بعض المؤثرات في الأجسام فتغير من حالتها وتسمى تلك المؤثرات بالقوى 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القوة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كمية متجهة تؤثر في الأجسام فتكسبها تسارعاً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أنواع القوى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يوجد نوعان من القوى هما       قوة سحب      2- قوة دفع</a:t>
            </a:r>
          </a:p>
        </p:txBody>
      </p:sp>
      <p:pic>
        <p:nvPicPr>
          <p:cNvPr id="6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مستطيل 6"/>
          <p:cNvSpPr>
            <a:spLocks noChangeArrowheads="1"/>
          </p:cNvSpPr>
          <p:nvPr/>
        </p:nvSpPr>
        <p:spPr bwMode="auto">
          <a:xfrm rot="21206857">
            <a:off x="582613" y="1302713"/>
            <a:ext cx="1990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القوى في بعد واحد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907704" y="2348880"/>
            <a:ext cx="5976664" cy="2160240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ar-SA" sz="25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r" rtl="1">
              <a:defRPr/>
            </a:pPr>
            <a:endParaRPr lang="ar-SA" sz="25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800080"/>
                </a:solidFill>
                <a:latin typeface="Arial" pitchFamily="34" charset="0"/>
                <a:cs typeface="Times New Roman" pitchFamily="18" charset="0"/>
              </a:rPr>
              <a:t>القصور الذاتي 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ممانعة الجسم لأي تغيير في حالته من حيث السكون أو الحركة .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 rtl="1">
              <a:defRPr/>
            </a:pPr>
            <a:endParaRPr lang="en-US" sz="25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r" rtl="1">
              <a:defRPr/>
            </a:pPr>
            <a:endParaRPr lang="en-US" sz="25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مستطيل 3"/>
          <p:cNvSpPr>
            <a:spLocks noChangeArrowheads="1"/>
          </p:cNvSpPr>
          <p:nvPr/>
        </p:nvSpPr>
        <p:spPr bwMode="auto">
          <a:xfrm rot="20669321">
            <a:off x="636588" y="1342400"/>
            <a:ext cx="2085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القصور الذاتي وتطبيقاته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750" name="صورة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57788"/>
            <a:ext cx="262731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907704" y="2348880"/>
            <a:ext cx="5976664" cy="3600400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2800" b="1" dirty="0">
                <a:solidFill>
                  <a:srgbClr val="FF0000"/>
                </a:solidFill>
              </a:rPr>
              <a:t>ملاحظات</a:t>
            </a:r>
            <a:r>
              <a:rPr lang="ar-SA" sz="2800" b="1" dirty="0"/>
              <a:t> </a:t>
            </a:r>
            <a:endParaRPr lang="en-US" sz="2800" dirty="0"/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الجسم الساكن  يميل لأن يظل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ساكناً .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الجسم المتحرك بسرعة ثابتة يميل إلى البقاء متحركاً بالسرعة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نفسها .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 rtl="1">
              <a:defRPr/>
            </a:pPr>
            <a:endParaRPr lang="en-US" sz="2500" dirty="0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مستطيل 3"/>
          <p:cNvSpPr>
            <a:spLocks noChangeArrowheads="1"/>
          </p:cNvSpPr>
          <p:nvPr/>
        </p:nvSpPr>
        <p:spPr bwMode="auto">
          <a:xfrm rot="20669321">
            <a:off x="636588" y="1341607"/>
            <a:ext cx="2085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القصور الذاتي وتطبيقاته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907704" y="2348880"/>
            <a:ext cx="5976664" cy="3600400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تطبيقات القصور الذاتي</a:t>
            </a:r>
            <a:endParaRPr lang="en-US" sz="25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يندفع راكب السيارة للخلف عند حركتها 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تسقط العملة المعدنية في الكوب عند سحب الورقة من تحتها بسرعة 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مستطيل 3"/>
          <p:cNvSpPr>
            <a:spLocks noChangeArrowheads="1"/>
          </p:cNvSpPr>
          <p:nvPr/>
        </p:nvSpPr>
        <p:spPr bwMode="auto">
          <a:xfrm rot="20669321">
            <a:off x="636588" y="1341607"/>
            <a:ext cx="2085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القصور الذاتي وتطبيقاته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907704" y="2348880"/>
            <a:ext cx="5976664" cy="2808312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ar-SA" sz="25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r" rtl="1">
              <a:defRPr/>
            </a:pP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قوة الاحتكاك </a:t>
            </a:r>
            <a:r>
              <a:rPr lang="en-US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F</a:t>
            </a:r>
            <a:r>
              <a:rPr lang="en-US" sz="1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f</a:t>
            </a: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قوة تلامس اتجاه تأثيرها معاكس لاتجاه الحركة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الانزلاقية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2500" b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اتجاهها </a:t>
            </a: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يكون دائماً عكس اتجاه الحركة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 rtl="1">
              <a:defRPr/>
            </a:pPr>
            <a:endParaRPr lang="en-US" sz="2500" dirty="0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مستطيل 3"/>
          <p:cNvSpPr>
            <a:spLocks noChangeArrowheads="1"/>
          </p:cNvSpPr>
          <p:nvPr/>
        </p:nvSpPr>
        <p:spPr bwMode="auto">
          <a:xfrm rot="20537148">
            <a:off x="627063" y="1375738"/>
            <a:ext cx="22367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بعض القوى في الطبيعة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822" name="صورة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00663"/>
            <a:ext cx="23399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907704" y="2348880"/>
            <a:ext cx="5976664" cy="3600400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rtl="1">
              <a:defRPr/>
            </a:pP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القوة العمودية </a:t>
            </a:r>
            <a:r>
              <a:rPr lang="en-US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F</a:t>
            </a:r>
            <a:r>
              <a:rPr lang="en-US" sz="1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N</a:t>
            </a: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قوة تلامس يؤثر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بها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سطح على جسم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ما </a:t>
            </a:r>
            <a:r>
              <a:rPr lang="ar-SA" sz="2500" b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endParaRPr lang="en-US" sz="25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rtl="1">
              <a:defRPr/>
            </a:pP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اتجاهها</a:t>
            </a: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يكون دائماً عمودياً  على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السطح .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rtl="1">
              <a:defRPr/>
            </a:pPr>
            <a:endParaRPr lang="en-US" sz="2500" dirty="0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مستطيل 3"/>
          <p:cNvSpPr>
            <a:spLocks noChangeArrowheads="1"/>
          </p:cNvSpPr>
          <p:nvPr/>
        </p:nvSpPr>
        <p:spPr bwMode="auto">
          <a:xfrm rot="20669321">
            <a:off x="633413" y="1318588"/>
            <a:ext cx="22621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بعض القوى في الطبيعة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2411760" y="2348880"/>
            <a:ext cx="5976664" cy="2520280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قوة الشد 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F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T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القوة التي يؤثر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بها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خيط أو حبل على جسم متصل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به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6869" name="مستطيل 5"/>
          <p:cNvSpPr>
            <a:spLocks noChangeArrowheads="1"/>
          </p:cNvSpPr>
          <p:nvPr/>
        </p:nvSpPr>
        <p:spPr bwMode="auto">
          <a:xfrm rot="20669321">
            <a:off x="633413" y="1318588"/>
            <a:ext cx="22621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بعض القوى في الطبيعة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36870" name="صورة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00663"/>
            <a:ext cx="19081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907704" y="2348880"/>
            <a:ext cx="5976664" cy="3600400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000" b="1" dirty="0">
                <a:solidFill>
                  <a:srgbClr val="800080"/>
                </a:solidFill>
                <a:latin typeface="Arial" pitchFamily="34" charset="0"/>
                <a:cs typeface="Times New Roman" pitchFamily="18" charset="0"/>
              </a:rPr>
              <a:t>قوة النابض </a:t>
            </a:r>
            <a:r>
              <a:rPr lang="en-US" sz="2500" b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F</a:t>
            </a:r>
            <a:r>
              <a:rPr lang="en-US" b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sp</a:t>
            </a:r>
            <a:r>
              <a:rPr lang="en-US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اتجاه القوة التي تؤثر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بها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نابض على جسم  يكون عكس  اتجاه إزاحته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3000" b="1" dirty="0" err="1">
                <a:solidFill>
                  <a:srgbClr val="800080"/>
                </a:solidFill>
                <a:latin typeface="Arial" pitchFamily="34" charset="0"/>
                <a:cs typeface="Times New Roman" pitchFamily="18" charset="0"/>
              </a:rPr>
              <a:t>الوزن</a:t>
            </a:r>
            <a:r>
              <a:rPr lang="ar-SA" sz="2500" b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قوة مجال تنتج من جذب الأرض للأجسام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3000" b="1" dirty="0" err="1">
                <a:solidFill>
                  <a:srgbClr val="800080"/>
                </a:solidFill>
                <a:latin typeface="Arial" pitchFamily="34" charset="0"/>
                <a:cs typeface="Times New Roman" pitchFamily="18" charset="0"/>
              </a:rPr>
              <a:t>اتجاهها</a:t>
            </a:r>
            <a:r>
              <a:rPr lang="ar-SA" sz="2500" b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ar-SA" sz="25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يكون دائما باتجاه الأرض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 rtl="1">
              <a:defRPr/>
            </a:pPr>
            <a:endParaRPr lang="en-US" sz="2500" dirty="0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7893" name="مستطيل 5"/>
          <p:cNvSpPr>
            <a:spLocks noChangeArrowheads="1"/>
          </p:cNvSpPr>
          <p:nvPr/>
        </p:nvSpPr>
        <p:spPr bwMode="auto">
          <a:xfrm rot="20669321">
            <a:off x="633413" y="1318588"/>
            <a:ext cx="22621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بعض القوى في الطبيعة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37894" name="صورة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45125"/>
            <a:ext cx="16922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908175" y="2420938"/>
            <a:ext cx="6408738" cy="3240087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الوزن  :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هو قوة جذب الأرض للجسم</a:t>
            </a:r>
          </a:p>
          <a:p>
            <a:pPr algn="r" rtl="1">
              <a:defRPr/>
            </a:pPr>
            <a:endParaRPr lang="en-US" sz="3500" b="1" dirty="0">
              <a:latin typeface="Arial" pitchFamily="34" charset="0"/>
              <a:cs typeface="Arial" pitchFamily="34" charset="0"/>
            </a:endParaRPr>
          </a:p>
          <a:p>
            <a:pPr algn="r" rtl="1">
              <a:defRPr/>
            </a:pPr>
            <a:r>
              <a:rPr lang="ar-SA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العلاقة الرياضية         </a:t>
            </a:r>
            <a:r>
              <a:rPr lang="en-US" sz="35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Fg</a:t>
            </a:r>
            <a:r>
              <a:rPr lang="en-US" sz="3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35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m.g</a:t>
            </a:r>
            <a:endParaRPr lang="en-US" sz="3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مستطيل 3"/>
          <p:cNvSpPr>
            <a:spLocks noChangeArrowheads="1"/>
          </p:cNvSpPr>
          <p:nvPr/>
        </p:nvSpPr>
        <p:spPr bwMode="auto">
          <a:xfrm rot="20669321">
            <a:off x="636588" y="1572439"/>
            <a:ext cx="20859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الوزن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8918" name="صورة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84763"/>
            <a:ext cx="183515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908175" y="2349500"/>
            <a:ext cx="5976938" cy="3600450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وحدة قياس الوزن  حيث أن الوزن هو قوة فيكون نفس وحدة القياس  هي النيوتن 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N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وتكافئ 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kg. m/s</a:t>
            </a:r>
            <a:r>
              <a:rPr lang="en-US" sz="3500" b="1" baseline="30000" dirty="0">
                <a:latin typeface="Arial" pitchFamily="34" charset="0"/>
                <a:cs typeface="Arial" pitchFamily="34" charset="0"/>
              </a:rPr>
              <a:t>2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9941" name="مستطيل 3"/>
          <p:cNvSpPr>
            <a:spLocks noChangeArrowheads="1"/>
          </p:cNvSpPr>
          <p:nvPr/>
        </p:nvSpPr>
        <p:spPr bwMode="auto">
          <a:xfrm rot="20669321">
            <a:off x="636588" y="1572439"/>
            <a:ext cx="20859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الوزن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2627313" y="2349500"/>
            <a:ext cx="5976937" cy="2663825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العوامل المؤثرة على وزن الجسم هى 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كتلة الجسم     2- تسارع الجاذبية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0965" name="مستطيل 3"/>
          <p:cNvSpPr>
            <a:spLocks noChangeArrowheads="1"/>
          </p:cNvSpPr>
          <p:nvPr/>
        </p:nvSpPr>
        <p:spPr bwMode="auto">
          <a:xfrm rot="20669321">
            <a:off x="636588" y="1572439"/>
            <a:ext cx="20859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الوزن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وسيلة شرح مستطيلة مستديرة الزوايا 10"/>
          <p:cNvSpPr/>
          <p:nvPr/>
        </p:nvSpPr>
        <p:spPr>
          <a:xfrm>
            <a:off x="468313" y="2492375"/>
            <a:ext cx="8675687" cy="1944688"/>
          </a:xfrm>
          <a:prstGeom prst="wedgeRoundRectCallout">
            <a:avLst>
              <a:gd name="adj1" fmla="val -19969"/>
              <a:gd name="adj2" fmla="val 57874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3203575" y="2924175"/>
            <a:ext cx="5173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النظام والمحيط الخارجي</a:t>
            </a:r>
            <a:endParaRPr lang="en-US" sz="3000" dirty="0"/>
          </a:p>
          <a:p>
            <a:pPr algn="r" rtl="1" eaLnBrk="0" hangingPunct="0"/>
            <a:r>
              <a:rPr lang="ar-SA" sz="3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النظام </a:t>
            </a:r>
            <a:r>
              <a:rPr lang="ar-SA" sz="3000" b="1" dirty="0">
                <a:latin typeface="Calibri" pitchFamily="34" charset="0"/>
                <a:cs typeface="Times New Roman" pitchFamily="18" charset="0"/>
              </a:rPr>
              <a:t>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هو الجسم الذي تؤثر فيه القوة .</a:t>
            </a:r>
          </a:p>
        </p:txBody>
      </p:sp>
      <p:pic>
        <p:nvPicPr>
          <p:cNvPr id="7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مستطيل 9"/>
          <p:cNvSpPr>
            <a:spLocks noChangeArrowheads="1"/>
          </p:cNvSpPr>
          <p:nvPr/>
        </p:nvSpPr>
        <p:spPr bwMode="auto">
          <a:xfrm rot="-393143">
            <a:off x="582613" y="1333500"/>
            <a:ext cx="1990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2800" b="1"/>
              <a:t>القوى في بعد واحد</a:t>
            </a:r>
            <a:endParaRPr lang="en-US" sz="2500"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468313" y="4652963"/>
            <a:ext cx="8675687" cy="1944687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المحيط الخارجي </a:t>
            </a:r>
            <a:r>
              <a:rPr lang="ar-SA" sz="30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: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هو كل ما يحيط بالنظام ويوثر فيه بقوة 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مثال : عندما ندفع كتاباً باليد فإن الكتاب يمثل النظام  بينما المحيط الخارجي هو اليد – الجاذبية  الأرضية.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 rtl="1">
              <a:defRPr/>
            </a:pPr>
            <a:endParaRPr lang="en-US" sz="3000" b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ستند 6"/>
          <p:cNvSpPr/>
          <p:nvPr/>
        </p:nvSpPr>
        <p:spPr>
          <a:xfrm>
            <a:off x="1476375" y="2781300"/>
            <a:ext cx="6983413" cy="338455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1692275" y="2781300"/>
            <a:ext cx="6551613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>
              <a:tabLst>
                <a:tab pos="7067550" algn="l"/>
              </a:tabLst>
            </a:pPr>
            <a:r>
              <a:rPr lang="ar-SA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أداوت قياس الوزن </a:t>
            </a:r>
            <a:endParaRPr lang="en-US" sz="3500" dirty="0"/>
          </a:p>
          <a:p>
            <a:pPr algn="r" rtl="1" eaLnBrk="0" hangingPunct="0">
              <a:tabLst>
                <a:tab pos="7067550" algn="l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1-- الميزان المنزلي    2- الميزان ذو النابض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 eaLnBrk="0" hangingPunct="0">
              <a:tabLst>
                <a:tab pos="7067550" algn="l"/>
              </a:tabLst>
            </a:pPr>
            <a:r>
              <a:rPr lang="ar-SA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ملحوظة</a:t>
            </a:r>
            <a:r>
              <a:rPr lang="ar-SA" sz="3500" b="1" dirty="0">
                <a:latin typeface="Calibri" pitchFamily="34" charset="0"/>
                <a:cs typeface="Times New Roman" pitchFamily="18" charset="0"/>
              </a:rPr>
              <a:t> 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قيمة الوزن غير ثابتة تتغير من مكان لأخر</a:t>
            </a:r>
          </a:p>
        </p:txBody>
      </p:sp>
      <p:pic>
        <p:nvPicPr>
          <p:cNvPr id="7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مستطيل 3"/>
          <p:cNvSpPr>
            <a:spLocks noChangeArrowheads="1"/>
          </p:cNvSpPr>
          <p:nvPr/>
        </p:nvSpPr>
        <p:spPr bwMode="auto">
          <a:xfrm rot="20669321">
            <a:off x="636588" y="1572439"/>
            <a:ext cx="20859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الوزن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ستطيلة مستديرة الزوايا 9"/>
          <p:cNvSpPr/>
          <p:nvPr/>
        </p:nvSpPr>
        <p:spPr>
          <a:xfrm>
            <a:off x="395288" y="3141663"/>
            <a:ext cx="8459787" cy="1511300"/>
          </a:xfrm>
          <a:prstGeom prst="wedgeRoundRectCallout">
            <a:avLst>
              <a:gd name="adj1" fmla="val -20833"/>
              <a:gd name="adj2" fmla="val 755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مستطيل 3"/>
          <p:cNvSpPr>
            <a:spLocks noChangeArrowheads="1"/>
          </p:cNvSpPr>
          <p:nvPr/>
        </p:nvSpPr>
        <p:spPr bwMode="auto">
          <a:xfrm rot="20669321">
            <a:off x="636588" y="1572439"/>
            <a:ext cx="20859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الوزن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1715082" y="3573463"/>
            <a:ext cx="696536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0" hangingPunct="0">
              <a:tabLst>
                <a:tab pos="7067550" algn="l"/>
              </a:tabLst>
            </a:pPr>
            <a:r>
              <a:rPr lang="ar-SA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السبب</a:t>
            </a:r>
            <a:r>
              <a:rPr lang="ar-SA" sz="3500" b="1" dirty="0">
                <a:latin typeface="Calibri" pitchFamily="34" charset="0"/>
                <a:cs typeface="Times New Roman" pitchFamily="18" charset="0"/>
              </a:rPr>
              <a:t>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لأن قيمة تسارع الجاذبية تتغير من مكان لأخر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BRDR50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413" y="2420938"/>
            <a:ext cx="75184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1"/>
          <p:cNvSpPr>
            <a:spLocks noChangeArrowheads="1"/>
          </p:cNvSpPr>
          <p:nvPr/>
        </p:nvSpPr>
        <p:spPr bwMode="auto">
          <a:xfrm>
            <a:off x="2525713" y="3049588"/>
            <a:ext cx="522446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>
              <a:tabLst>
                <a:tab pos="7067550" algn="l"/>
              </a:tabLst>
            </a:pPr>
            <a:r>
              <a:rPr lang="ar-SA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مثال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جسم كتلته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5kg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فإذا كان مقدار تسارع الجاذبية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9.8m/s2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فاحسب وزن الجسم ؟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eaLnBrk="0" hangingPunct="0">
              <a:tabLst>
                <a:tab pos="7067550" algn="l"/>
              </a:tabLst>
            </a:pPr>
            <a:endParaRPr lang="en-US" sz="3500" dirty="0"/>
          </a:p>
        </p:txBody>
      </p:sp>
      <p:pic>
        <p:nvPicPr>
          <p:cNvPr id="4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مستطيل 3"/>
          <p:cNvSpPr>
            <a:spLocks noChangeArrowheads="1"/>
          </p:cNvSpPr>
          <p:nvPr/>
        </p:nvSpPr>
        <p:spPr bwMode="auto">
          <a:xfrm rot="20669321">
            <a:off x="636588" y="1572439"/>
            <a:ext cx="20859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الوزن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ستند 6"/>
          <p:cNvSpPr/>
          <p:nvPr/>
        </p:nvSpPr>
        <p:spPr>
          <a:xfrm>
            <a:off x="1547813" y="2997200"/>
            <a:ext cx="6983412" cy="230505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44275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3"/>
          <p:cNvSpPr>
            <a:spLocks noChangeArrowheads="1"/>
          </p:cNvSpPr>
          <p:nvPr/>
        </p:nvSpPr>
        <p:spPr bwMode="auto">
          <a:xfrm rot="20945694">
            <a:off x="768350" y="1239212"/>
            <a:ext cx="2797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الوزن الحقيقي والوزن الظاهري</a:t>
            </a:r>
          </a:p>
        </p:txBody>
      </p:sp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1187450" y="3068638"/>
            <a:ext cx="7343775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الوزن الحقيقي والوزن الظاهري</a:t>
            </a:r>
            <a:endParaRPr lang="en-US" sz="3500" dirty="0"/>
          </a:p>
          <a:p>
            <a:pPr algn="r" rtl="1" eaLnBrk="0" hangingPunct="0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عندما نصعد في المصعد تشعر بأن وزنك قد زاد . فما السبب ؟</a:t>
            </a:r>
          </a:p>
        </p:txBody>
      </p:sp>
      <p:pic>
        <p:nvPicPr>
          <p:cNvPr id="45062" name="صورة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5157788"/>
            <a:ext cx="313213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ستطيلة مستديرة الزوايا 9"/>
          <p:cNvSpPr/>
          <p:nvPr/>
        </p:nvSpPr>
        <p:spPr>
          <a:xfrm>
            <a:off x="250825" y="2925763"/>
            <a:ext cx="8459788" cy="2374900"/>
          </a:xfrm>
          <a:prstGeom prst="wedgeRoundRectCallout">
            <a:avLst>
              <a:gd name="adj1" fmla="val -9315"/>
              <a:gd name="adj2" fmla="val 4591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44275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3"/>
          <p:cNvSpPr>
            <a:spLocks noChangeArrowheads="1"/>
          </p:cNvSpPr>
          <p:nvPr/>
        </p:nvSpPr>
        <p:spPr bwMode="auto">
          <a:xfrm rot="20945694">
            <a:off x="768350" y="1239212"/>
            <a:ext cx="2797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الوزن الحقيقي والوزن الظاهري</a:t>
            </a:r>
          </a:p>
        </p:txBody>
      </p:sp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611188" y="3163888"/>
            <a:ext cx="78486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الوزن الحقيقي:</a:t>
            </a:r>
            <a:r>
              <a:rPr lang="ar-SA" sz="35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r-SA" sz="3500" b="1" u="sng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sz="3500" dirty="0"/>
          </a:p>
          <a:p>
            <a:pPr algn="r" rtl="1" eaLnBrk="0" hangingPunct="0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قراءة الميزان عندما تكون القوة الوحيدة المؤثرة على الجسم ناتجة عن نابض الميزان واتجاهها لأعلى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BRDR50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997200"/>
            <a:ext cx="77041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3850" y="-363538"/>
            <a:ext cx="44275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3"/>
          <p:cNvSpPr>
            <a:spLocks noChangeArrowheads="1"/>
          </p:cNvSpPr>
          <p:nvPr/>
        </p:nvSpPr>
        <p:spPr bwMode="auto">
          <a:xfrm rot="20945694">
            <a:off x="444500" y="1118562"/>
            <a:ext cx="2795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الوزن الحقيقي والوزن الظاهري</a:t>
            </a:r>
          </a:p>
        </p:txBody>
      </p:sp>
      <p:sp>
        <p:nvSpPr>
          <p:cNvPr id="47109" name="Rectangle 2"/>
          <p:cNvSpPr>
            <a:spLocks noChangeArrowheads="1"/>
          </p:cNvSpPr>
          <p:nvPr/>
        </p:nvSpPr>
        <p:spPr bwMode="auto">
          <a:xfrm>
            <a:off x="1979613" y="3554413"/>
            <a:ext cx="53990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الوزن الظاهري :</a:t>
            </a:r>
            <a:r>
              <a:rPr lang="ar-SA" sz="35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قراءة الميزان عند وجود قوى أخرى تؤثر على الجسم </a:t>
            </a:r>
            <a:r>
              <a:rPr lang="ar-SA" sz="3500" b="1" dirty="0">
                <a:latin typeface="Calibri" pitchFamily="34" charset="0"/>
                <a:cs typeface="Times New Roman" pitchFamily="18" charset="0"/>
              </a:rPr>
              <a:t>.</a:t>
            </a:r>
            <a:endParaRPr lang="ar-SA" sz="3500" dirty="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ستند 6"/>
          <p:cNvSpPr/>
          <p:nvPr/>
        </p:nvSpPr>
        <p:spPr>
          <a:xfrm>
            <a:off x="1116013" y="2852738"/>
            <a:ext cx="7343775" cy="345598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44275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3"/>
          <p:cNvSpPr>
            <a:spLocks noChangeArrowheads="1"/>
          </p:cNvSpPr>
          <p:nvPr/>
        </p:nvSpPr>
        <p:spPr bwMode="auto">
          <a:xfrm rot="20945694">
            <a:off x="768350" y="1200740"/>
            <a:ext cx="2797175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الوزن الحقيقي والوزن</a:t>
            </a:r>
            <a:r>
              <a:rPr lang="ar-SA" sz="3500" b="1" dirty="0"/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الظاهري</a:t>
            </a:r>
          </a:p>
        </p:txBody>
      </p:sp>
      <p:sp>
        <p:nvSpPr>
          <p:cNvPr id="48133" name="Rectangle 1"/>
          <p:cNvSpPr>
            <a:spLocks noChangeArrowheads="1"/>
          </p:cNvSpPr>
          <p:nvPr/>
        </p:nvSpPr>
        <p:spPr bwMode="auto">
          <a:xfrm>
            <a:off x="1187450" y="2924175"/>
            <a:ext cx="7227888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2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العلاقة بين الوزن الحقيقي والوزن الظاهري</a:t>
            </a:r>
            <a:endParaRPr lang="en-US" sz="2500" dirty="0"/>
          </a:p>
          <a:p>
            <a:pPr algn="r" rtl="1" eaLnBrk="0" hangingPunct="0">
              <a:buFont typeface="Franklin Gothic Medium" pitchFamily="34" charset="0"/>
              <a:buAutoNum type="arabicPeriod"/>
            </a:pPr>
            <a:r>
              <a:rPr lang="ar-SA" sz="2400" b="1" dirty="0">
                <a:solidFill>
                  <a:srgbClr val="0000CC"/>
                </a:solidFill>
                <a:cs typeface="Times New Roman" pitchFamily="18" charset="0"/>
              </a:rPr>
              <a:t>إذا كان الجسم وزنه الظاهري أكبر من  وزنه الحقيقي فإنه يتسارع لأعلى</a:t>
            </a:r>
            <a:endParaRPr lang="en-US" sz="24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 eaLnBrk="0" hangingPunct="0">
              <a:buFont typeface="Franklin Gothic Medium" pitchFamily="34" charset="0"/>
              <a:buAutoNum type="arabicPeriod"/>
            </a:pPr>
            <a:r>
              <a:rPr lang="ar-SA" sz="2400" b="1" dirty="0">
                <a:solidFill>
                  <a:srgbClr val="0000CC"/>
                </a:solidFill>
                <a:cs typeface="Times New Roman" pitchFamily="18" charset="0"/>
              </a:rPr>
              <a:t>إذا كان الوزن الظاهري لجسم أقل من وزنه الحقيقي فمعنى ذلك أن الجسم يتسارع لأسفل</a:t>
            </a:r>
            <a:endParaRPr lang="en-US" sz="24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 eaLnBrk="0" hangingPunct="0">
              <a:buFont typeface="Franklin Gothic Medium" pitchFamily="34" charset="0"/>
              <a:buAutoNum type="arabicPeriod"/>
            </a:pPr>
            <a:r>
              <a:rPr lang="ar-SA" sz="2400" b="1" dirty="0">
                <a:solidFill>
                  <a:srgbClr val="0000CC"/>
                </a:solidFill>
                <a:cs typeface="Times New Roman" pitchFamily="18" charset="0"/>
              </a:rPr>
              <a:t>أذا كان الوزن الحقيقي يساوي  والوزن الظاهري</a:t>
            </a:r>
            <a:endParaRPr lang="en-US" sz="24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 eaLnBrk="0" hangingPunct="0">
              <a:buFont typeface="Franklin Gothic Medium" pitchFamily="34" charset="0"/>
              <a:buAutoNum type="arabicPeriod"/>
            </a:pPr>
            <a:r>
              <a:rPr lang="ar-SA" sz="2400" b="1" dirty="0">
                <a:solidFill>
                  <a:srgbClr val="0000CC"/>
                </a:solidFill>
                <a:cs typeface="Times New Roman" pitchFamily="18" charset="0"/>
              </a:rPr>
              <a:t>فإن الجسم يكون ساكنا أو متحركا بسرعة منتظمة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ستطيلة مستديرة الزوايا 9"/>
          <p:cNvSpPr/>
          <p:nvPr/>
        </p:nvSpPr>
        <p:spPr>
          <a:xfrm>
            <a:off x="395288" y="2636838"/>
            <a:ext cx="8459787" cy="2879725"/>
          </a:xfrm>
          <a:prstGeom prst="wedgeRoundRectCallout">
            <a:avLst>
              <a:gd name="adj1" fmla="val -16403"/>
              <a:gd name="adj2" fmla="val 217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44275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1"/>
          <p:cNvSpPr>
            <a:spLocks noChangeArrowheads="1"/>
          </p:cNvSpPr>
          <p:nvPr/>
        </p:nvSpPr>
        <p:spPr bwMode="auto">
          <a:xfrm rot="-578751">
            <a:off x="1038225" y="1185863"/>
            <a:ext cx="2538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7067550" algn="l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القوة المعيقة والسرعة الحدية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9157" name="Rectangle 2"/>
          <p:cNvSpPr>
            <a:spLocks noChangeArrowheads="1"/>
          </p:cNvSpPr>
          <p:nvPr/>
        </p:nvSpPr>
        <p:spPr bwMode="auto">
          <a:xfrm>
            <a:off x="755650" y="2697163"/>
            <a:ext cx="7920038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القوة المعيقة والسرعة الحدية</a:t>
            </a:r>
            <a:endParaRPr lang="en-US" sz="3500" dirty="0"/>
          </a:p>
          <a:p>
            <a:pPr algn="r" rtl="1" eaLnBrk="0" hangingPunct="0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القوة المعيقة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قوة الممانعة التي يؤثر بها مائع على جسم يتحرك خلاله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 eaLnBrk="0" hangingPunct="0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مثال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قوة ممانعة الهواء التي يلقاها شخص يهبط بمظلة </a:t>
            </a:r>
          </a:p>
        </p:txBody>
      </p:sp>
      <p:pic>
        <p:nvPicPr>
          <p:cNvPr id="49158" name="صورة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16563"/>
            <a:ext cx="23399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BRDR50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852738"/>
            <a:ext cx="80645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44275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1"/>
          <p:cNvSpPr>
            <a:spLocks noChangeArrowheads="1"/>
          </p:cNvSpPr>
          <p:nvPr/>
        </p:nvSpPr>
        <p:spPr bwMode="auto">
          <a:xfrm rot="-578751">
            <a:off x="1038225" y="1185863"/>
            <a:ext cx="2538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7067550" algn="l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القوة المعيقة والسرعة الحدية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195513" y="2997200"/>
            <a:ext cx="56880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العوامل المؤثرة على القوة المعيقة</a:t>
            </a:r>
            <a:endParaRPr lang="en-US" sz="3500" dirty="0"/>
          </a:p>
          <a:p>
            <a:pPr algn="r" rtl="1" eaLnBrk="0" hangingPunct="0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1-خصائص الجسم مثل الحجم – الكتلة – مساحة السطح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 eaLnBrk="0" hangingPunct="0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2- خصائص المائع مثل اللزوجة – الكثافة 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 eaLnBrk="0" hangingPunct="0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3- سرعة الجسم </a:t>
            </a:r>
            <a:r>
              <a:rPr lang="ar-SA" sz="3500" b="1" dirty="0">
                <a:latin typeface="Calibri" pitchFamily="34" charset="0"/>
                <a:cs typeface="Times New Roman" pitchFamily="18" charset="0"/>
              </a:rPr>
              <a:t>.</a:t>
            </a:r>
            <a:endParaRPr lang="ar-SA" sz="3500" dirty="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ستند 6"/>
          <p:cNvSpPr/>
          <p:nvPr/>
        </p:nvSpPr>
        <p:spPr>
          <a:xfrm>
            <a:off x="971550" y="3068638"/>
            <a:ext cx="7488238" cy="345598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116013" y="3068638"/>
            <a:ext cx="733425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السرعة الحدية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السرعة المنتظمة النهائية التي يسقط بها جسم في مائع عندما تتساوى القوة المعيقة وقوة الجاذبية 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 eaLnBrk="0" hangingPunct="0"/>
            <a:r>
              <a:rPr lang="ar-SA" sz="3200" b="1" dirty="0">
                <a:solidFill>
                  <a:srgbClr val="800080"/>
                </a:solidFill>
                <a:cs typeface="Times New Roman" pitchFamily="18" charset="0"/>
              </a:rPr>
              <a:t>العوامل المؤثرة على القوة المعيقة</a:t>
            </a:r>
            <a:endParaRPr lang="en-US" sz="3200" b="1" dirty="0">
              <a:solidFill>
                <a:srgbClr val="800080"/>
              </a:solidFill>
              <a:cs typeface="Times New Roman" pitchFamily="18" charset="0"/>
            </a:endParaRPr>
          </a:p>
          <a:p>
            <a:pPr algn="r" rtl="1" eaLnBrk="0" hangingPunct="0">
              <a:buFont typeface="Franklin Gothic Medium" pitchFamily="34" charset="0"/>
              <a:buAutoNum type="arabicPeriod"/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مساحة سطح الجسم  2- القوة المعيقة للجسم</a:t>
            </a:r>
          </a:p>
        </p:txBody>
      </p:sp>
      <p:pic>
        <p:nvPicPr>
          <p:cNvPr id="4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44275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1"/>
          <p:cNvSpPr>
            <a:spLocks noChangeArrowheads="1"/>
          </p:cNvSpPr>
          <p:nvPr/>
        </p:nvSpPr>
        <p:spPr bwMode="auto">
          <a:xfrm rot="-578751">
            <a:off x="1038225" y="1185863"/>
            <a:ext cx="2538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7067550" algn="l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القوة المعيقة والسرعة الحدية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وسيلة شرح مستطيلة مستديرة الزوايا 9"/>
          <p:cNvSpPr/>
          <p:nvPr/>
        </p:nvSpPr>
        <p:spPr>
          <a:xfrm>
            <a:off x="3132138" y="2420938"/>
            <a:ext cx="6011862" cy="1439862"/>
          </a:xfrm>
          <a:prstGeom prst="wedgeRoundRectCallout">
            <a:avLst>
              <a:gd name="adj1" fmla="val -22560"/>
              <a:gd name="adj2" fmla="val 4583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en-US" sz="30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6353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مستطيل 5"/>
          <p:cNvSpPr>
            <a:spLocks noChangeArrowheads="1"/>
          </p:cNvSpPr>
          <p:nvPr/>
        </p:nvSpPr>
        <p:spPr bwMode="auto">
          <a:xfrm rot="20425577">
            <a:off x="598488" y="1343452"/>
            <a:ext cx="20843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2400" b="1" dirty="0">
                <a:solidFill>
                  <a:srgbClr val="0000CC"/>
                </a:solidFill>
                <a:cs typeface="Times New Roman" pitchFamily="18" charset="0"/>
              </a:rPr>
              <a:t>قوى التلامس وقوى المجال</a:t>
            </a:r>
            <a:endParaRPr lang="en-US" sz="24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3276600" y="2492375"/>
            <a:ext cx="5457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أنواع القوى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يوجد نوعان من القوى هما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 eaLnBrk="0" hangingPunct="0">
              <a:buFont typeface="Franklin Gothic Medium" pitchFamily="34" charset="0"/>
              <a:buAutoNum type="arabicPeriod"/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قوى التلامس      2- قوى المجال</a:t>
            </a:r>
          </a:p>
        </p:txBody>
      </p:sp>
      <p:sp>
        <p:nvSpPr>
          <p:cNvPr id="11" name="وسيلة شرح مستطيلة مستديرة الزوايا 10"/>
          <p:cNvSpPr/>
          <p:nvPr/>
        </p:nvSpPr>
        <p:spPr>
          <a:xfrm>
            <a:off x="323850" y="4868863"/>
            <a:ext cx="8675688" cy="1728787"/>
          </a:xfrm>
          <a:prstGeom prst="wedgeRoundRectCallout">
            <a:avLst>
              <a:gd name="adj1" fmla="val -22215"/>
              <a:gd name="adj2" fmla="val 4984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en-US" sz="30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971550" y="5013325"/>
            <a:ext cx="80279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قوى التلامس 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قوة تتولد عندما يلامس جسم من المحيط الخارجي النظام ويوثر فيه 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l" rtl="1" eaLnBrk="0" hangingPunct="0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مثال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عندما نحمل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كتاباً باليد فإنها تؤثر عليه بقوة تلامس</a:t>
            </a:r>
            <a:r>
              <a:rPr lang="en-US" sz="3000" b="1" dirty="0">
                <a:latin typeface="Calibri" pitchFamily="34" charset="0"/>
                <a:cs typeface="Times New Roman" pitchFamily="18" charset="0"/>
              </a:rPr>
              <a:t> </a:t>
            </a:r>
            <a:endParaRPr lang="en-US" sz="3000" dirty="0">
              <a:latin typeface="Calibri" pitchFamily="34" charset="0"/>
            </a:endParaRPr>
          </a:p>
        </p:txBody>
      </p:sp>
      <p:pic>
        <p:nvPicPr>
          <p:cNvPr id="15369" name="صورة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924175"/>
            <a:ext cx="26638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ستطيلة مستديرة الزوايا 9"/>
          <p:cNvSpPr/>
          <p:nvPr/>
        </p:nvSpPr>
        <p:spPr>
          <a:xfrm>
            <a:off x="504825" y="2781300"/>
            <a:ext cx="8459788" cy="2016125"/>
          </a:xfrm>
          <a:prstGeom prst="wedgeRoundRectCallout">
            <a:avLst>
              <a:gd name="adj1" fmla="val -24023"/>
              <a:gd name="adj2" fmla="val 7713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31800" y="2800350"/>
            <a:ext cx="8410575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قانون نيوتن الثالث</a:t>
            </a:r>
            <a:r>
              <a:rPr lang="ar-SA" sz="3500" b="1" u="sng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القوة التي يؤثر بها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A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على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B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تساوى في المقدار وتعاكس في الاتجاه القوة التي يؤثر بها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B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على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A</a:t>
            </a:r>
          </a:p>
        </p:txBody>
      </p:sp>
      <p:pic>
        <p:nvPicPr>
          <p:cNvPr id="4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42888"/>
            <a:ext cx="44275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4"/>
          <p:cNvSpPr>
            <a:spLocks noChangeArrowheads="1"/>
          </p:cNvSpPr>
          <p:nvPr/>
        </p:nvSpPr>
        <p:spPr bwMode="auto">
          <a:xfrm rot="20842950">
            <a:off x="925513" y="1309062"/>
            <a:ext cx="24272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قانون نيوتن الثالث</a:t>
            </a:r>
          </a:p>
        </p:txBody>
      </p:sp>
      <p:pic>
        <p:nvPicPr>
          <p:cNvPr id="52230" name="صورة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41888"/>
            <a:ext cx="20510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BRDR50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2636838"/>
            <a:ext cx="9324976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692275" y="3140075"/>
            <a:ext cx="66579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3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نص أخر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كل فعل له رد فعل مساو له في المقدار ومعاكس له في الاتجاه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 eaLnBrk="0" hangingPunct="0"/>
            <a:r>
              <a:rPr lang="ar-SA" sz="3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الصيغة  الرياضية</a:t>
            </a:r>
            <a:r>
              <a:rPr lang="ar-SA" sz="3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         </a:t>
            </a:r>
            <a:r>
              <a:rPr lang="en-US" sz="3000" b="1" baseline="-300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ar-SA" sz="3000" b="1" baseline="-300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على</a:t>
            </a:r>
            <a:r>
              <a:rPr lang="en-US" sz="3000" b="1" baseline="-300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B</a:t>
            </a:r>
            <a:r>
              <a:rPr lang="en-US" sz="3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F</a:t>
            </a:r>
            <a:r>
              <a:rPr lang="ar-SA" sz="3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= </a:t>
            </a:r>
            <a:r>
              <a:rPr lang="en-US" sz="3000" b="1" baseline="-300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B</a:t>
            </a:r>
            <a:r>
              <a:rPr lang="ar-SA" sz="3000" b="1" baseline="-300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على</a:t>
            </a:r>
            <a:r>
              <a:rPr lang="en-US" sz="3000" b="1" baseline="-300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A</a:t>
            </a:r>
            <a:r>
              <a:rPr lang="en-US" sz="3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F</a:t>
            </a:r>
            <a:endParaRPr lang="en-US" sz="3000" dirty="0"/>
          </a:p>
          <a:p>
            <a:pPr algn="r" rtl="1" eaLnBrk="0" hangingPunct="0"/>
            <a:r>
              <a:rPr lang="ar-SA" sz="3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صيغة أخرى</a:t>
            </a:r>
            <a:r>
              <a:rPr lang="ar-SA" sz="3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                         </a:t>
            </a:r>
            <a:r>
              <a:rPr lang="en-US" sz="3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= </a:t>
            </a:r>
            <a:r>
              <a:rPr lang="en-US" sz="3000" b="1" dirty="0">
                <a:solidFill>
                  <a:srgbClr val="0070C0"/>
                </a:solidFill>
                <a:cs typeface="Times New Roman" pitchFamily="18" charset="0"/>
              </a:rPr>
              <a:t>- F</a:t>
            </a:r>
            <a:r>
              <a:rPr lang="en-US" sz="3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cs typeface="Times New Roman" pitchFamily="18" charset="0"/>
              </a:rPr>
              <a:t>F</a:t>
            </a:r>
            <a:endParaRPr lang="en-US" sz="3000" dirty="0"/>
          </a:p>
        </p:txBody>
      </p:sp>
      <p:pic>
        <p:nvPicPr>
          <p:cNvPr id="4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0363" y="-292100"/>
            <a:ext cx="44275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60"/>
          <p:cNvSpPr>
            <a:spLocks noChangeArrowheads="1"/>
          </p:cNvSpPr>
          <p:nvPr/>
        </p:nvSpPr>
        <p:spPr bwMode="auto">
          <a:xfrm rot="20842950">
            <a:off x="566738" y="1364625"/>
            <a:ext cx="2425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قانون نيوتن الثالث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ستند 6"/>
          <p:cNvSpPr/>
          <p:nvPr/>
        </p:nvSpPr>
        <p:spPr>
          <a:xfrm>
            <a:off x="1476375" y="3068638"/>
            <a:ext cx="6983413" cy="28813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0363" y="-387350"/>
            <a:ext cx="44275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3"/>
          <p:cNvSpPr>
            <a:spLocks noChangeArrowheads="1"/>
          </p:cNvSpPr>
          <p:nvPr/>
        </p:nvSpPr>
        <p:spPr bwMode="auto">
          <a:xfrm rot="20842950">
            <a:off x="566738" y="1269375"/>
            <a:ext cx="2425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قانون نيوتن الثالث</a:t>
            </a: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1763713" y="3213100"/>
            <a:ext cx="662305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3600" b="1" dirty="0">
                <a:solidFill>
                  <a:srgbClr val="800080"/>
                </a:solidFill>
                <a:cs typeface="Times New Roman" pitchFamily="18" charset="0"/>
              </a:rPr>
              <a:t>تطبيقات على قانون نيوتن الثالث</a:t>
            </a:r>
            <a:endParaRPr lang="en-US" sz="3600" b="1" dirty="0">
              <a:solidFill>
                <a:srgbClr val="800080"/>
              </a:solidFill>
              <a:cs typeface="Times New Roman" pitchFamily="18" charset="0"/>
            </a:endParaRPr>
          </a:p>
          <a:p>
            <a:pPr algn="r" rtl="1" eaLnBrk="0" hangingPunct="0"/>
            <a:r>
              <a:rPr lang="ar-SA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زوج التأثير المتبادل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قوتان متساويتا المقدار ومتعاكستا الاتجاه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ستطيلة مستديرة الزوايا 9"/>
          <p:cNvSpPr/>
          <p:nvPr/>
        </p:nvSpPr>
        <p:spPr>
          <a:xfrm>
            <a:off x="323850" y="2636838"/>
            <a:ext cx="8459788" cy="2232025"/>
          </a:xfrm>
          <a:prstGeom prst="wedgeRoundRectCallout">
            <a:avLst>
              <a:gd name="adj1" fmla="val -20833"/>
              <a:gd name="adj2" fmla="val 755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0363" y="-387350"/>
            <a:ext cx="44275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3"/>
          <p:cNvSpPr>
            <a:spLocks noChangeArrowheads="1"/>
          </p:cNvSpPr>
          <p:nvPr/>
        </p:nvSpPr>
        <p:spPr bwMode="auto">
          <a:xfrm rot="-757050">
            <a:off x="566738" y="1192213"/>
            <a:ext cx="24257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500" b="1"/>
              <a:t>قانون نيوتن الثالث</a:t>
            </a:r>
            <a:endParaRPr lang="ar-SA" sz="3500"/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468313" y="2852738"/>
            <a:ext cx="81343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خصائص زوج التأثير المتبادل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زوج التأثير المتبادل عبارة عن قوتين لا  تلغي إحداهما الأخرى 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 eaLnBrk="0" hangingPunct="0"/>
            <a:r>
              <a:rPr lang="ar-SA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السبب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لأن القوتين تؤثران على جسمين مختلفين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BRDR50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492375"/>
            <a:ext cx="77041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0363" y="-387350"/>
            <a:ext cx="44275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3"/>
          <p:cNvSpPr>
            <a:spLocks noChangeArrowheads="1"/>
          </p:cNvSpPr>
          <p:nvPr/>
        </p:nvSpPr>
        <p:spPr bwMode="auto">
          <a:xfrm rot="-373102">
            <a:off x="711200" y="1387475"/>
            <a:ext cx="22304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500" b="1"/>
              <a:t>القوة العمودية</a:t>
            </a:r>
            <a:endParaRPr lang="ar-SA" sz="3500"/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2195513" y="2852738"/>
            <a:ext cx="558165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القوة العمودية </a:t>
            </a:r>
            <a:r>
              <a:rPr lang="en-US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F</a:t>
            </a:r>
            <a:r>
              <a:rPr lang="en-US" sz="3500" b="1" baseline="-30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N</a:t>
            </a:r>
            <a:r>
              <a:rPr lang="ar-SA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:</a:t>
            </a:r>
            <a:r>
              <a:rPr lang="ar-SA" sz="35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قوة تلامس يؤثر بها سطح على جسم آخر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 eaLnBrk="0" hangingPunct="0"/>
            <a:r>
              <a:rPr lang="ar-SA" sz="3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اتجاهها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دائماً عمودي على  مستوى التلامس بين الجسمين</a:t>
            </a:r>
          </a:p>
        </p:txBody>
      </p:sp>
      <p:pic>
        <p:nvPicPr>
          <p:cNvPr id="56326" name="صورة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5661025"/>
            <a:ext cx="24844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ستند 6"/>
          <p:cNvSpPr/>
          <p:nvPr/>
        </p:nvSpPr>
        <p:spPr>
          <a:xfrm>
            <a:off x="1476375" y="2781300"/>
            <a:ext cx="6983413" cy="374332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476375" y="2852738"/>
            <a:ext cx="6910388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2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علاقة القوة العمودية بالوزن</a:t>
            </a:r>
            <a:endParaRPr lang="en-US" sz="2500" dirty="0"/>
          </a:p>
          <a:p>
            <a:pPr algn="r" rtl="1" eaLnBrk="0" hangingPunct="0">
              <a:buFont typeface="Franklin Gothic Medium" pitchFamily="34" charset="0"/>
              <a:buAutoNum type="arabicPeriod"/>
            </a:pPr>
            <a:r>
              <a:rPr lang="ar-SA" sz="2800" b="1" dirty="0">
                <a:solidFill>
                  <a:srgbClr val="0000CC"/>
                </a:solidFill>
                <a:cs typeface="Times New Roman" pitchFamily="18" charset="0"/>
              </a:rPr>
              <a:t>القوة العمودية أكبر  من وزن الجسم عندما تؤثر على الجسم بقوة ضغط  لأسفل .</a:t>
            </a:r>
            <a:endParaRPr lang="en-US" sz="28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 eaLnBrk="0" hangingPunct="0">
              <a:buFont typeface="Franklin Gothic Medium" pitchFamily="34" charset="0"/>
              <a:buAutoNum type="arabicPeriod"/>
            </a:pPr>
            <a:r>
              <a:rPr lang="ar-SA" sz="2800" b="1" dirty="0">
                <a:solidFill>
                  <a:srgbClr val="0000CC"/>
                </a:solidFill>
                <a:cs typeface="Times New Roman" pitchFamily="18" charset="0"/>
              </a:rPr>
              <a:t>القوة العمودية أصغر من وزن الجسم عندما تؤثر على الجسم بقوة شد لأعلى</a:t>
            </a:r>
            <a:endParaRPr lang="en-US" sz="28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 eaLnBrk="0" hangingPunct="0">
              <a:buFont typeface="Franklin Gothic Medium" pitchFamily="34" charset="0"/>
              <a:buAutoNum type="arabicPeriod"/>
            </a:pPr>
            <a:r>
              <a:rPr lang="ar-SA" sz="2800" b="1" dirty="0">
                <a:solidFill>
                  <a:srgbClr val="0000CC"/>
                </a:solidFill>
                <a:cs typeface="Times New Roman" pitchFamily="18" charset="0"/>
              </a:rPr>
              <a:t>القوة العمودية تساوي وزن الجسم عندما  لاتؤثر على الجسم أي قوة .</a:t>
            </a:r>
          </a:p>
        </p:txBody>
      </p:sp>
      <p:pic>
        <p:nvPicPr>
          <p:cNvPr id="4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0363" y="-387350"/>
            <a:ext cx="44275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4"/>
          <p:cNvSpPr>
            <a:spLocks noChangeArrowheads="1"/>
          </p:cNvSpPr>
          <p:nvPr/>
        </p:nvSpPr>
        <p:spPr bwMode="auto">
          <a:xfrm rot="-373102">
            <a:off x="711200" y="1387475"/>
            <a:ext cx="22304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500" b="1"/>
              <a:t>القوة العمودية</a:t>
            </a:r>
            <a:endParaRPr lang="ar-SA" sz="350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ستطيلة مستديرة الزوايا 9"/>
          <p:cNvSpPr/>
          <p:nvPr/>
        </p:nvSpPr>
        <p:spPr>
          <a:xfrm>
            <a:off x="395288" y="2636838"/>
            <a:ext cx="8459787" cy="2879725"/>
          </a:xfrm>
          <a:prstGeom prst="wedgeRoundRectCallout">
            <a:avLst>
              <a:gd name="adj1" fmla="val -20833"/>
              <a:gd name="adj2" fmla="val 755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0363" y="-387350"/>
            <a:ext cx="44275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3"/>
          <p:cNvSpPr>
            <a:spLocks noChangeArrowheads="1"/>
          </p:cNvSpPr>
          <p:nvPr/>
        </p:nvSpPr>
        <p:spPr bwMode="auto">
          <a:xfrm rot="-373102">
            <a:off x="711200" y="1387475"/>
            <a:ext cx="22304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500" b="1"/>
              <a:t>القوة العمودية</a:t>
            </a:r>
            <a:endParaRPr lang="ar-SA" sz="3500"/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684213" y="2781300"/>
            <a:ext cx="8064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1" eaLnBrk="0" hangingPunct="0"/>
            <a:r>
              <a:rPr lang="ar-SA" sz="3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مثال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رجل كتلته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75 kg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يحمل صندوقاً كتلته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25 kg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ويقف على منصة كم مقدار القوة العمودية التي تؤثر بها المنصة على الرجل ؟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justLow" rtl="1" eaLnBrk="0" hangingPunct="0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الحل :   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F</a:t>
            </a:r>
            <a:r>
              <a:rPr lang="en-US" sz="3000" b="1" baseline="-30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N= </a:t>
            </a:r>
            <a:r>
              <a:rPr lang="en-US" sz="3000" b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F</a:t>
            </a:r>
            <a:r>
              <a:rPr lang="en-US" sz="3000" b="1" baseline="-30000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g</a:t>
            </a:r>
            <a:r>
              <a:rPr lang="en-US" sz="3000" b="1" baseline="-30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= ( 25+75 ) x9.8 = 100 x9.8 = 980 N              </a:t>
            </a:r>
            <a:endParaRPr lang="en-US" sz="3000" dirty="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3" descr="BANNR022.WMF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043608" y="2636912"/>
            <a:ext cx="7344495" cy="345638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3470275"/>
            <a:ext cx="68310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قوى المجال  </a:t>
            </a:r>
            <a:r>
              <a:rPr lang="ar-SA" sz="3200" dirty="0">
                <a:solidFill>
                  <a:srgbClr val="FF0000"/>
                </a:solidFill>
              </a:rPr>
              <a:t>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قوة تؤثر في الأجسام بغض النظر عن وجود تلامس أم لا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مثال : قوة الجاذبية – القوة المغناطيسية </a:t>
            </a:r>
            <a:r>
              <a:rPr lang="ar-SA" sz="3200" b="1" dirty="0"/>
              <a:t>.</a:t>
            </a:r>
            <a:r>
              <a:rPr lang="ar-SA" sz="3200" dirty="0"/>
              <a:t>  </a:t>
            </a:r>
            <a:endParaRPr lang="en-US" sz="3200" dirty="0"/>
          </a:p>
        </p:txBody>
      </p:sp>
      <p:pic>
        <p:nvPicPr>
          <p:cNvPr id="7" name="Picture 1" descr="anotac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مستطيل 9"/>
          <p:cNvSpPr>
            <a:spLocks noChangeArrowheads="1"/>
          </p:cNvSpPr>
          <p:nvPr/>
        </p:nvSpPr>
        <p:spPr bwMode="auto">
          <a:xfrm rot="-1174423">
            <a:off x="598488" y="1525588"/>
            <a:ext cx="2084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2000" b="1"/>
              <a:t>قوى التلامس وقوى المجال</a:t>
            </a:r>
            <a:endParaRPr lang="en-US" sz="200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NNR022.WMF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043608" y="2636912"/>
            <a:ext cx="7344495" cy="237626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مستطيل 3"/>
          <p:cNvSpPr>
            <a:spLocks noChangeArrowheads="1"/>
          </p:cNvSpPr>
          <p:nvPr/>
        </p:nvSpPr>
        <p:spPr bwMode="auto">
          <a:xfrm rot="20425577">
            <a:off x="598488" y="1371769"/>
            <a:ext cx="20843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قوى التلامس وقوى </a:t>
            </a:r>
            <a:r>
              <a:rPr lang="ar-SA" sz="2000" b="1" dirty="0"/>
              <a:t>المجال</a:t>
            </a:r>
            <a:endParaRPr lang="en-US" sz="2000" dirty="0"/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2051050" y="3429000"/>
            <a:ext cx="5903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نموذج الجسم الحر</a:t>
            </a:r>
            <a:r>
              <a:rPr lang="ar-SA" sz="3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ar-SA" sz="3000" dirty="0">
                <a:latin typeface="Calibri" pitchFamily="34" charset="0"/>
                <a:cs typeface="Times New Roman" pitchFamily="18" charset="0"/>
              </a:rPr>
              <a:t>:</a:t>
            </a:r>
            <a:r>
              <a:rPr lang="ar-SA" sz="30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نموذج فيزيائى يمثل القوى المؤثرة على جسم ما واتجاهها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NNR022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9925" y="2276475"/>
            <a:ext cx="64484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مستطيل 3"/>
          <p:cNvSpPr>
            <a:spLocks noChangeArrowheads="1"/>
          </p:cNvSpPr>
          <p:nvPr/>
        </p:nvSpPr>
        <p:spPr bwMode="auto">
          <a:xfrm rot="-1174423">
            <a:off x="644525" y="1601788"/>
            <a:ext cx="20843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القوة والتسارع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2155825" y="3170238"/>
            <a:ext cx="604678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ماذا يحدث للجسم إذا أثرت عليه قوة معينة ؟ </a:t>
            </a:r>
            <a:endParaRPr lang="en-US" sz="3000" b="1" dirty="0">
              <a:solidFill>
                <a:srgbClr val="800080"/>
              </a:solidFill>
              <a:cs typeface="Times New Roman" pitchFamily="18" charset="0"/>
            </a:endParaRPr>
          </a:p>
          <a:p>
            <a:pPr algn="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القوة والتسارع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عندما تؤثر قوة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F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على جسم كتلته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m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فإنها تكسبه تسارعاً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a </a:t>
            </a:r>
          </a:p>
        </p:txBody>
      </p:sp>
      <p:pic>
        <p:nvPicPr>
          <p:cNvPr id="18439" name="صورة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5516563"/>
            <a:ext cx="3132137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NNR022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781300"/>
            <a:ext cx="64484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2051050" y="3182938"/>
            <a:ext cx="59039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en-US" sz="3000" b="1" dirty="0">
                <a:solidFill>
                  <a:srgbClr val="FF0000"/>
                </a:solidFill>
              </a:rPr>
              <a:t> </a:t>
            </a:r>
            <a:r>
              <a:rPr lang="ar-SA" sz="3000" b="1" dirty="0">
                <a:solidFill>
                  <a:srgbClr val="FF0000"/>
                </a:solidFill>
              </a:rPr>
              <a:t>العلاقة بين القوة والتسارع </a:t>
            </a:r>
            <a:endParaRPr lang="en-US" sz="30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العلاقة بين القوة والتسارع علاقة طردية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/>
            <a:r>
              <a:rPr lang="en-US" sz="3200" b="1" dirty="0"/>
              <a:t>F = m .a</a:t>
            </a:r>
            <a:r>
              <a:rPr lang="ar-SA" sz="3000" b="1" dirty="0">
                <a:solidFill>
                  <a:srgbClr val="FF0000"/>
                </a:solidFill>
              </a:rPr>
              <a:t>العلاقة الرياضية     </a:t>
            </a:r>
            <a:endParaRPr lang="ar-SA" sz="3000" dirty="0">
              <a:solidFill>
                <a:srgbClr val="FF0000"/>
              </a:solidFill>
            </a:endParaRPr>
          </a:p>
        </p:txBody>
      </p:sp>
      <p:pic>
        <p:nvPicPr>
          <p:cNvPr id="7" name="Picture 1" descr="anotac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0"/>
            <a:ext cx="3532188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مستطيل 7"/>
          <p:cNvSpPr>
            <a:spLocks noChangeArrowheads="1"/>
          </p:cNvSpPr>
          <p:nvPr/>
        </p:nvSpPr>
        <p:spPr bwMode="auto">
          <a:xfrm rot="-1174423">
            <a:off x="644525" y="1746250"/>
            <a:ext cx="20843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القوة والتسارع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NNR022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420938"/>
            <a:ext cx="7632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1403350" y="2978150"/>
            <a:ext cx="6335713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وحدة قياس القوة هو  النيوتن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N 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 وتكافئ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kg . m/s2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النيوتن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N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 هو القوة التي إذا أثرت على جسم كتلته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1 Kg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أكسبته تسارعاً مقداره</a:t>
            </a:r>
            <a:r>
              <a:rPr lang="ar-SA" sz="3200" b="1" dirty="0"/>
              <a:t> </a:t>
            </a:r>
            <a:r>
              <a:rPr lang="en-US" sz="3200" b="1" dirty="0"/>
              <a:t>1 m/s</a:t>
            </a:r>
            <a:r>
              <a:rPr lang="en-US" sz="3200" b="1" baseline="30000" dirty="0"/>
              <a:t>2</a:t>
            </a:r>
            <a:endParaRPr lang="en-US" sz="3200" dirty="0"/>
          </a:p>
        </p:txBody>
      </p:sp>
      <p:pic>
        <p:nvPicPr>
          <p:cNvPr id="7" name="Picture 1" descr="anotac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مستطيل 7"/>
          <p:cNvSpPr>
            <a:spLocks noChangeArrowheads="1"/>
          </p:cNvSpPr>
          <p:nvPr/>
        </p:nvSpPr>
        <p:spPr bwMode="auto">
          <a:xfrm rot="-1174423">
            <a:off x="644525" y="1674813"/>
            <a:ext cx="20843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القوة والتسارع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2aca0afe7118b673294537649485b0fb6be02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806</TotalTime>
  <Words>1118</Words>
  <Application>Microsoft Office PowerPoint</Application>
  <PresentationFormat>On-screen Show (4:3)</PresentationFormat>
  <Paragraphs>155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Franklin Gothic Medium</vt:lpstr>
      <vt:lpstr>Tahoma</vt:lpstr>
      <vt:lpstr>Franklin Gothic Book</vt:lpstr>
      <vt:lpstr>Wingdings 2</vt:lpstr>
      <vt:lpstr>Calibri</vt:lpstr>
      <vt:lpstr>Times New Roman</vt:lpstr>
      <vt:lpstr>رحلة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vortex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زاد المعلم</dc:creator>
  <cp:lastModifiedBy>CompuMarket</cp:lastModifiedBy>
  <cp:revision>147</cp:revision>
  <dcterms:created xsi:type="dcterms:W3CDTF">2010-06-19T19:59:19Z</dcterms:created>
  <dcterms:modified xsi:type="dcterms:W3CDTF">2016-01-09T11:05:38Z</dcterms:modified>
</cp:coreProperties>
</file>