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79" r:id="rId4"/>
    <p:sldId id="280" r:id="rId5"/>
    <p:sldId id="281" r:id="rId6"/>
    <p:sldId id="282" r:id="rId7"/>
    <p:sldId id="257" r:id="rId8"/>
    <p:sldId id="258" r:id="rId9"/>
    <p:sldId id="259" r:id="rId10"/>
    <p:sldId id="260" r:id="rId11"/>
    <p:sldId id="261" r:id="rId12"/>
    <p:sldId id="262" r:id="rId13"/>
    <p:sldId id="283" r:id="rId14"/>
    <p:sldId id="264" r:id="rId15"/>
    <p:sldId id="265" r:id="rId16"/>
    <p:sldId id="291" r:id="rId17"/>
    <p:sldId id="285" r:id="rId18"/>
    <p:sldId id="289" r:id="rId19"/>
    <p:sldId id="267" r:id="rId20"/>
    <p:sldId id="268" r:id="rId21"/>
    <p:sldId id="269" r:id="rId22"/>
    <p:sldId id="286" r:id="rId23"/>
    <p:sldId id="270" r:id="rId24"/>
    <p:sldId id="271" r:id="rId25"/>
    <p:sldId id="272" r:id="rId26"/>
    <p:sldId id="273" r:id="rId27"/>
    <p:sldId id="274" r:id="rId28"/>
    <p:sldId id="275" r:id="rId29"/>
    <p:sldId id="288" r:id="rId30"/>
    <p:sldId id="287" r:id="rId31"/>
    <p:sldId id="290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6" autoAdjust="0"/>
    <p:restoredTop sz="94737" autoAdjust="0"/>
  </p:normalViewPr>
  <p:slideViewPr>
    <p:cSldViewPr>
      <p:cViewPr varScale="1">
        <p:scale>
          <a:sx n="67" d="100"/>
          <a:sy n="67" d="100"/>
        </p:scale>
        <p:origin x="16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709665-F70F-4EAC-96CE-EE67A7E15A0E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FFE939-9548-4906-AEA6-854F2FCB985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E939-9548-4906-AEA6-854F2FCB9854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6A2D-48D4-49FF-ABF1-1C786B9A875C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E939-9548-4906-AEA6-854F2FCB9854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C3AA-00BE-405D-8F53-063337CC3D73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B37D-2330-4FCF-915C-C2E60E25BD8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hyperlink" Target="file:///C:\Documents%20and%20Settings\ACER\Desktop\&#1576;&#1608;&#1585;%20&#1575;&#1604;&#1576;&#1575;&#1576;%20&#1575;&#1604;&#1579;&#1575;&#1606;&#1610;\&#1575;&#1604;&#1604;&#1608;&#1594;&#1575;&#1585;&#1610;&#1578;&#1605;&#1575;&#1578;%20&#1608;&#1575;&#1604;&#1583;&#1608;&#1575;&#1604;%20&#1575;&#1604;&#1604;&#1608;&#1594;&#1575;&#1585;&#1610;&#1578;&#1605;&#1610;&#1577;\&#1575;&#1604;&#1578;&#1581;&#1608;&#1610;&#1604;%20&#1605;&#1606;%20&#1575;&#1587;&#1610;&#1577;%20&#1604;&#1604;&#1608;&#1594;&#1575;&#1585;&#1610;&#1578;&#1605;&#1610;&#1577;.swf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audio" Target="../media/audio1.wav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.bin"/><Relationship Id="rId4" Type="http://schemas.openxmlformats.org/officeDocument/2006/relationships/hyperlink" Target="logarithm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hyperlink" Target="Logarithms%20in%20the%20Real%20World.mp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CER\Desktop\&#1576;&#1608;&#1585;%20&#1575;&#1604;&#1576;&#1575;&#1576;%20&#1575;&#1604;&#1579;&#1575;&#1606;&#1610;\&#1575;&#1604;&#1604;&#1608;&#1594;&#1575;&#1585;&#1610;&#1578;&#1605;&#1575;&#1578;%20&#1608;&#1575;&#1604;&#1583;&#1608;&#1575;&#1604;%20&#1575;&#1604;&#1604;&#1608;&#1594;&#1575;&#1585;&#1610;&#1578;&#1605;&#1610;&#1577;\log10_ml.swf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5.bin"/><Relationship Id="rId4" Type="http://schemas.openxmlformats.org/officeDocument/2006/relationships/hyperlink" Target="ex6.ggb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99.wmf"/><Relationship Id="rId3" Type="http://schemas.openxmlformats.org/officeDocument/2006/relationships/image" Target="../media/image95.pn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8.wmf"/><Relationship Id="rId4" Type="http://schemas.openxmlformats.org/officeDocument/2006/relationships/hyperlink" Target="ex%206(b).ggb" TargetMode="External"/><Relationship Id="rId9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8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39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1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solid_000\Dropbox\3&#1593;%20&#1585;&#1610;&#1575;&#1590;&#1610;&#1575;&#1578;5\&#1575;&#1604;&#1576;&#1575;&#1576;%202%20&#1582;&#1575;&#1589;\&#1575;&#1604;&#1604;&#1608;&#1594;&#1575;&#1585;&#1610;&#1578;&#1605;&#1575;&#1578;%20&#1608;&#1575;&#1604;&#1583;&#1608;&#1575;&#1604;%20&#1575;&#1604;&#1604;&#1608;&#1594;&#1575;&#1585;&#1610;&#1578;&#1605;&#1610;&#1577;\&#1608;&#1601;&#1610;%20&#1575;&#1604;&#1575;&#1585;&#1590;%20&#1575;&#1610;&#1575;&#1578;.mp3" TargetMode="External"/><Relationship Id="rId1" Type="http://schemas.microsoft.com/office/2007/relationships/media" Target="file:///C:\Users\solid_000\Dropbox\3&#1593;%20&#1585;&#1610;&#1575;&#1590;&#1610;&#1575;&#1578;5\&#1575;&#1604;&#1576;&#1575;&#1576;%202%20&#1582;&#1575;&#1589;\&#1575;&#1604;&#1604;&#1608;&#1594;&#1575;&#1585;&#1610;&#1578;&#1605;&#1575;&#1578;%20&#1608;&#1575;&#1604;&#1583;&#1608;&#1575;&#1604;%20&#1575;&#1604;&#1604;&#1608;&#1594;&#1575;&#1585;&#1610;&#1578;&#1605;&#1610;&#1577;\&#1608;&#1601;&#1610;%20&#1575;&#1604;&#1575;&#1585;&#1590;%20&#1575;&#1610;&#1575;&#1578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.wikipedia.org/wiki/14" TargetMode="External"/><Relationship Id="rId13" Type="http://schemas.openxmlformats.org/officeDocument/2006/relationships/hyperlink" Target="http://ar.wikipedia.org/wiki/1924" TargetMode="External"/><Relationship Id="rId3" Type="http://schemas.openxmlformats.org/officeDocument/2006/relationships/hyperlink" Target="http://ar.wikipedia.org/wiki/%D8%A7%D9%84%D8%B1%D9%8A%D8%A7%D8%B6%D9%8A%D8%A7%D8%AA" TargetMode="External"/><Relationship Id="rId7" Type="http://schemas.openxmlformats.org/officeDocument/2006/relationships/hyperlink" Target="http://ar.wikipedia.org/wiki/10" TargetMode="External"/><Relationship Id="rId12" Type="http://schemas.openxmlformats.org/officeDocument/2006/relationships/hyperlink" Target="http://ar.wikipedia.org/wiki/%D9%81%D9%8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.wikipedia.org/wiki/%D8%B3%D9%88%D9%8A%D8%B3%D8%B1%D8%A7" TargetMode="External"/><Relationship Id="rId11" Type="http://schemas.openxmlformats.org/officeDocument/2006/relationships/hyperlink" Target="http://ar.wikipedia.org/wiki/%D8%A8%D8%B1%D9%8A%D8%B7%D8%A7%D9%86%D9%8A%D8%A7" TargetMode="External"/><Relationship Id="rId5" Type="http://schemas.openxmlformats.org/officeDocument/2006/relationships/hyperlink" Target="http://ar.wikipedia.org/wiki/1614" TargetMode="External"/><Relationship Id="rId15" Type="http://schemas.openxmlformats.org/officeDocument/2006/relationships/hyperlink" Target="http://rowad.al-islam.com/rowad/?action=Display&amp;id=65&amp;doc=1&amp;root=1&amp;from=doc" TargetMode="External"/><Relationship Id="rId10" Type="http://schemas.openxmlformats.org/officeDocument/2006/relationships/hyperlink" Target="http://ar.wikipedia.org/wiki/1622" TargetMode="External"/><Relationship Id="rId4" Type="http://schemas.openxmlformats.org/officeDocument/2006/relationships/hyperlink" Target="http://ar.wikipedia.org/wiki/%D8%A5%D8%B3%D9%83%D9%88%D8%AA%D9%84%D9%86%D8%AF%D8%A7" TargetMode="External"/><Relationship Id="rId9" Type="http://schemas.openxmlformats.org/officeDocument/2006/relationships/hyperlink" Target="http://ar.wikipedia.org/wiki/%D9%87%D9%88%D9%84%D9%86%D8%AF%D8%A7" TargetMode="External"/><Relationship Id="rId14" Type="http://schemas.openxmlformats.org/officeDocument/2006/relationships/hyperlink" Target="http://ar.wikipedia.org/wiki/194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1314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7632847" cy="1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1259632" y="4509120"/>
            <a:ext cx="410445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/>
              <a:t>إعداد </a:t>
            </a:r>
            <a:r>
              <a:rPr lang="ar-SA" sz="3600" dirty="0" err="1"/>
              <a:t>المعلمة :</a:t>
            </a:r>
            <a:endParaRPr lang="ar-SA" sz="3600" dirty="0"/>
          </a:p>
          <a:p>
            <a:pPr algn="ctr"/>
            <a:r>
              <a:rPr lang="ar-SA" sz="3600" dirty="0"/>
              <a:t>      هند </a:t>
            </a:r>
            <a:r>
              <a:rPr lang="ar-SA" sz="3600" dirty="0" err="1"/>
              <a:t>العديني</a:t>
            </a:r>
            <a:endParaRPr lang="ar-SA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48464" cy="36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83529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6086053"/>
            <a:ext cx="1429122" cy="58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6021288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رابط كسهم مستقيم 8"/>
          <p:cNvCxnSpPr/>
          <p:nvPr/>
        </p:nvCxnSpPr>
        <p:spPr>
          <a:xfrm flipV="1">
            <a:off x="7380312" y="5517232"/>
            <a:ext cx="504000" cy="14401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V="1">
            <a:off x="1907704" y="5445224"/>
            <a:ext cx="864096" cy="21602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7452320" y="5661248"/>
            <a:ext cx="8384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2115344" y="5733256"/>
            <a:ext cx="8384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42" y="44624"/>
            <a:ext cx="86764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720" y="1988840"/>
            <a:ext cx="3153280" cy="7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3176203" cy="82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7" name="Object 1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1691680" y="4509120"/>
          <a:ext cx="1733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6" imgW="1733400" imgH="485640" progId="Package">
                  <p:embed/>
                </p:oleObj>
              </mc:Choice>
              <mc:Fallback>
                <p:oleObj name="Package" r:id="rId6" imgW="1733400" imgH="4856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09120"/>
                        <a:ext cx="17335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204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4644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مستقيم 4"/>
          <p:cNvCxnSpPr/>
          <p:nvPr/>
        </p:nvCxnSpPr>
        <p:spPr>
          <a:xfrm flipH="1">
            <a:off x="4427984" y="548680"/>
            <a:ext cx="0" cy="6309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7986" y="2780928"/>
            <a:ext cx="3406502" cy="6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3528392" cy="69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65104"/>
            <a:ext cx="4176464" cy="6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5085184"/>
            <a:ext cx="3295253" cy="7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5949280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772816"/>
            <a:ext cx="3888432" cy="7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708920"/>
            <a:ext cx="4032448" cy="7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717032"/>
            <a:ext cx="3816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08" y="4797152"/>
            <a:ext cx="3995936" cy="70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5661248"/>
            <a:ext cx="2551162" cy="8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رابط كسهم مستقيم 15"/>
          <p:cNvCxnSpPr/>
          <p:nvPr/>
        </p:nvCxnSpPr>
        <p:spPr>
          <a:xfrm flipV="1">
            <a:off x="7884424" y="2204864"/>
            <a:ext cx="504000" cy="14401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3203848" y="2132856"/>
            <a:ext cx="720080" cy="14401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7956376" y="2348880"/>
            <a:ext cx="0" cy="57606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3347864" y="2276872"/>
            <a:ext cx="0" cy="72008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285720" y="3351854"/>
          <a:ext cx="3929091" cy="32918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96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تحقق</a:t>
                      </a:r>
                      <a:r>
                        <a:rPr lang="ar-SA" sz="2000" baseline="0" dirty="0"/>
                        <a:t> من فهمك</a:t>
                      </a:r>
                    </a:p>
                    <a:p>
                      <a:pPr algn="ctr" rtl="1"/>
                      <a:r>
                        <a:rPr lang="ar-SA" sz="2000" baseline="0" dirty="0"/>
                        <a:t> </a:t>
                      </a:r>
                      <a:r>
                        <a:rPr lang="en-US" sz="2000" baseline="0" dirty="0"/>
                        <a:t>1A      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تحقق</a:t>
                      </a:r>
                      <a:r>
                        <a:rPr lang="ar-SA" sz="2000" baseline="0" dirty="0"/>
                        <a:t> من فهمك</a:t>
                      </a:r>
                    </a:p>
                    <a:p>
                      <a:pPr algn="ctr" rtl="1"/>
                      <a:r>
                        <a:rPr lang="en-US" sz="2000" baseline="0" dirty="0"/>
                        <a:t>1B      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dirty="0"/>
                    </a:p>
                    <a:p>
                      <a:pPr algn="ctr" rtl="1"/>
                      <a:r>
                        <a:rPr lang="ar-SA" sz="2000" dirty="0"/>
                        <a:t>تدرب</a:t>
                      </a:r>
                      <a:endParaRPr lang="en-US" sz="2000" dirty="0"/>
                    </a:p>
                    <a:p>
                      <a:pPr algn="ctr" rtl="1"/>
                      <a:r>
                        <a:rPr lang="en-US" sz="2000" dirty="0"/>
                        <a:t>5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تحقق</a:t>
                      </a:r>
                      <a:r>
                        <a:rPr lang="ar-SA" sz="2000" baseline="0" dirty="0"/>
                        <a:t> من فهمك</a:t>
                      </a:r>
                    </a:p>
                    <a:p>
                      <a:pPr algn="ctr" rtl="1"/>
                      <a:r>
                        <a:rPr lang="ar-SA" sz="2000" baseline="0" dirty="0"/>
                        <a:t> </a:t>
                      </a:r>
                      <a:r>
                        <a:rPr lang="en-US" sz="2000" baseline="0" dirty="0"/>
                        <a:t>2 A    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تحقق</a:t>
                      </a:r>
                      <a:r>
                        <a:rPr lang="ar-SA" sz="2000" baseline="0" dirty="0"/>
                        <a:t> من فهمك</a:t>
                      </a:r>
                    </a:p>
                    <a:p>
                      <a:pPr algn="ctr" rtl="1"/>
                      <a:r>
                        <a:rPr lang="ar-SA" sz="2000" baseline="0" dirty="0"/>
                        <a:t> </a:t>
                      </a:r>
                      <a:r>
                        <a:rPr lang="en-US" sz="2000" baseline="0" dirty="0"/>
                        <a:t>2B  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تدرب</a:t>
                      </a:r>
                    </a:p>
                    <a:p>
                      <a:pPr algn="ctr" rtl="1"/>
                      <a:r>
                        <a:rPr lang="en-US" sz="2000" dirty="0"/>
                        <a:t>9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تحقق</a:t>
                      </a:r>
                      <a:r>
                        <a:rPr lang="ar-SA" sz="2000" baseline="0" dirty="0"/>
                        <a:t> من فهمك</a:t>
                      </a:r>
                    </a:p>
                    <a:p>
                      <a:pPr algn="ctr" rtl="1"/>
                      <a:r>
                        <a:rPr lang="ar-SA" sz="2000" baseline="0" dirty="0"/>
                        <a:t> </a:t>
                      </a:r>
                      <a:r>
                        <a:rPr lang="en-US" sz="2000" baseline="0" dirty="0"/>
                        <a:t>3 A    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تدرب</a:t>
                      </a:r>
                    </a:p>
                    <a:p>
                      <a:pPr algn="ctr" rtl="1"/>
                      <a:r>
                        <a:rPr lang="en-US" sz="2000" dirty="0"/>
                        <a:t>17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تحقق</a:t>
                      </a:r>
                      <a:r>
                        <a:rPr lang="ar-SA" sz="2000" baseline="0" dirty="0"/>
                        <a:t> من فهمك</a:t>
                      </a:r>
                    </a:p>
                    <a:p>
                      <a:pPr algn="ctr" rtl="1"/>
                      <a:r>
                        <a:rPr lang="ar-SA" sz="2000" baseline="0" dirty="0"/>
                        <a:t> </a:t>
                      </a:r>
                      <a:r>
                        <a:rPr lang="en-US" sz="2000" baseline="0" dirty="0"/>
                        <a:t>3 B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358082" y="428604"/>
            <a:ext cx="1571636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إستراتيجية</a:t>
            </a:r>
          </a:p>
          <a:p>
            <a:pPr algn="ctr"/>
            <a:r>
              <a:rPr lang="en-US" sz="2800" dirty="0"/>
              <a:t>X-O</a:t>
            </a:r>
            <a:r>
              <a:rPr lang="ar-SA" sz="2800" dirty="0"/>
              <a:t> </a:t>
            </a:r>
          </a:p>
        </p:txBody>
      </p:sp>
      <p:pic>
        <p:nvPicPr>
          <p:cNvPr id="13" name="صورة 12" descr="تنزي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9" y="71405"/>
            <a:ext cx="1357322" cy="1357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صورة 17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/>
          <p:cNvSpPr txBox="1"/>
          <p:nvPr/>
        </p:nvSpPr>
        <p:spPr>
          <a:xfrm>
            <a:off x="285720" y="282340"/>
            <a:ext cx="8587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5 </a:t>
            </a:r>
            <a:r>
              <a:rPr lang="ar-SA" b="1" dirty="0">
                <a:solidFill>
                  <a:srgbClr val="C00000"/>
                </a:solidFill>
              </a:rPr>
              <a:t>دقائق</a:t>
            </a: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40" y="1500174"/>
            <a:ext cx="17859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928802"/>
            <a:ext cx="1514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2714620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1" y="3000372"/>
            <a:ext cx="142876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488" y="5024454"/>
            <a:ext cx="1714512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5357826"/>
            <a:ext cx="1571636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76847" y="4714884"/>
            <a:ext cx="3867153" cy="38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43240" y="1500174"/>
            <a:ext cx="399573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14744" y="2714620"/>
            <a:ext cx="3733800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34280" y="378619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85918" y="1885950"/>
            <a:ext cx="1604964" cy="6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81710" y="6134118"/>
            <a:ext cx="133825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88204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4139952" y="4149080"/>
            <a:ext cx="3600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b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816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140968"/>
            <a:ext cx="851148" cy="42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97038"/>
            <a:ext cx="3380656" cy="8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717032"/>
            <a:ext cx="7776864" cy="6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/>
          <p:cNvSpPr/>
          <p:nvPr/>
        </p:nvSpPr>
        <p:spPr>
          <a:xfrm>
            <a:off x="7884368" y="2276872"/>
            <a:ext cx="360040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1835696" y="2132856"/>
            <a:ext cx="79208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996952"/>
            <a:ext cx="1440159" cy="5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653136"/>
            <a:ext cx="40324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373216"/>
            <a:ext cx="1285106" cy="74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373216"/>
            <a:ext cx="108802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032" y="4797152"/>
            <a:ext cx="3563888" cy="12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رابط مستقيم 13"/>
          <p:cNvCxnSpPr/>
          <p:nvPr/>
        </p:nvCxnSpPr>
        <p:spPr>
          <a:xfrm flipH="1">
            <a:off x="4139952" y="548680"/>
            <a:ext cx="0" cy="6309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2987824" y="2204864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3" name="Picture 2" descr="image-4907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4" name="مستطيل 3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5" name="صورة 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دقيقة واحدة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786058"/>
            <a:ext cx="77768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69847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484784"/>
            <a:ext cx="64087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620688"/>
            <a:ext cx="117613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97152"/>
            <a:ext cx="322780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301208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5 </a:t>
            </a:r>
            <a:r>
              <a:rPr lang="ar-SA" b="1" dirty="0">
                <a:solidFill>
                  <a:srgbClr val="C00000"/>
                </a:solidFill>
              </a:rPr>
              <a:t>دقائق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7858180" cy="206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929058" y="857232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37381"/>
            <a:ext cx="8748464" cy="10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3999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كائن 4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4205288" y="3186113"/>
          <a:ext cx="733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5" imgW="733320" imgH="485640" progId="Package">
                  <p:embed/>
                </p:oleObj>
              </mc:Choice>
              <mc:Fallback>
                <p:oleObj name="Package" r:id="rId5" imgW="73332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186113"/>
                        <a:ext cx="7334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get-7-2008-ua019g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مربع نص 1"/>
          <p:cNvSpPr txBox="1"/>
          <p:nvPr/>
        </p:nvSpPr>
        <p:spPr>
          <a:xfrm>
            <a:off x="2285984" y="1357298"/>
            <a:ext cx="65008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ويطلق مصطلح اللوغاريتمات الآن على أنواع عديدة من حل </a:t>
            </a:r>
          </a:p>
          <a:p>
            <a:r>
              <a:rPr lang="ar-SA" sz="2400" b="1" dirty="0">
                <a:solidFill>
                  <a:srgbClr val="C00000"/>
                </a:solidFill>
              </a:rPr>
              <a:t>المشاكل باستخدام سلسلة من الخطوات الميكانيكية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000100" y="4573984"/>
            <a:ext cx="79296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3333FF"/>
                </a:solidFill>
              </a:rPr>
              <a:t>وفي أجهزة الكمبيوتر المركب </a:t>
            </a:r>
            <a:r>
              <a:rPr lang="ar-SA" sz="2400" b="1" dirty="0" err="1">
                <a:solidFill>
                  <a:srgbClr val="3333FF"/>
                </a:solidFill>
              </a:rPr>
              <a:t>بها</a:t>
            </a:r>
            <a:r>
              <a:rPr lang="ar-SA" sz="2400" b="1" dirty="0">
                <a:solidFill>
                  <a:srgbClr val="3333FF"/>
                </a:solidFill>
              </a:rPr>
              <a:t> دائرة كمبيوتر دقيقة، تعتبر هذه الدائرة نوعا من أنواع اللوغاريتمات. وحيث أن أجهزة الكمبيوتر تزداد تعقيدا ، فإن عددا أكبر وأكبر من لوغاريتمات برامج الكمبيوتر تأخذ شكل ما يعرف باسم البرامج التي تتحكم في الأجهزة، بمعنى أنها تصبح جزءا من دائرة الكمبيوتر الأساسية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928794" y="3357562"/>
            <a:ext cx="67866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C0099"/>
                </a:solidFill>
              </a:rPr>
              <a:t> تستخدم اللوغاريتمات في علم الكمبيوتر </a:t>
            </a:r>
            <a:r>
              <a:rPr lang="ar-SA" sz="2400" b="1" dirty="0" err="1">
                <a:solidFill>
                  <a:srgbClr val="CC0099"/>
                </a:solidFill>
              </a:rPr>
              <a:t>و</a:t>
            </a:r>
            <a:r>
              <a:rPr lang="ar-SA" sz="2400" b="1" dirty="0">
                <a:solidFill>
                  <a:srgbClr val="CC0099"/>
                </a:solidFill>
              </a:rPr>
              <a:t> معناها التسلسل الذي يضعه المبرمج حتى يصف البرنامج المراد </a:t>
            </a:r>
            <a:r>
              <a:rPr lang="ar-SA" sz="2400" b="1" dirty="0" err="1">
                <a:solidFill>
                  <a:srgbClr val="CC0099"/>
                </a:solidFill>
              </a:rPr>
              <a:t>تنفيذة</a:t>
            </a:r>
            <a:r>
              <a:rPr lang="ar-SA" sz="2400" b="1" dirty="0">
                <a:solidFill>
                  <a:srgbClr val="CC0099"/>
                </a:solidFill>
              </a:rPr>
              <a:t> وبرمجته</a:t>
            </a:r>
          </a:p>
        </p:txBody>
      </p:sp>
      <p:sp>
        <p:nvSpPr>
          <p:cNvPr id="6" name="مجسم مشطوف الحواف 5"/>
          <p:cNvSpPr/>
          <p:nvPr/>
        </p:nvSpPr>
        <p:spPr>
          <a:xfrm>
            <a:off x="6072198" y="428604"/>
            <a:ext cx="2714644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C0099"/>
                </a:solidFill>
              </a:rPr>
              <a:t>معنى اللوغاريتم :</a:t>
            </a:r>
          </a:p>
        </p:txBody>
      </p:sp>
      <p:sp>
        <p:nvSpPr>
          <p:cNvPr id="7" name="مجسم مشطوف الحواف 6"/>
          <p:cNvSpPr/>
          <p:nvPr/>
        </p:nvSpPr>
        <p:spPr>
          <a:xfrm>
            <a:off x="4929190" y="2285992"/>
            <a:ext cx="4000528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C0099"/>
                </a:solidFill>
              </a:rPr>
              <a:t> اللوغاريتمات والكمبيوتر :</a:t>
            </a:r>
          </a:p>
        </p:txBody>
      </p:sp>
      <p:graphicFrame>
        <p:nvGraphicFramePr>
          <p:cNvPr id="9" name="كائن 8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0" y="428604"/>
          <a:ext cx="2873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5" imgW="2873160" imgH="685440" progId="Package">
                  <p:embed/>
                </p:oleObj>
              </mc:Choice>
              <mc:Fallback>
                <p:oleObj name="Packager Shell Object" r:id="rId5" imgW="2873160" imgH="6854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04"/>
                        <a:ext cx="28733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96813"/>
            <a:ext cx="6840760" cy="167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874044" cy="9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685" y="2996952"/>
            <a:ext cx="37417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36712"/>
            <a:ext cx="4306218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068960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484784"/>
            <a:ext cx="2216447" cy="15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097955" cy="75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249" y="1052736"/>
            <a:ext cx="26502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060848"/>
            <a:ext cx="55446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573016"/>
            <a:ext cx="2376264" cy="7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466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71546"/>
            <a:ext cx="8208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1520" y="2348880"/>
          <a:ext cx="4022515" cy="416722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788024" y="2348880"/>
          <a:ext cx="4022515" cy="416722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0868" y="-23"/>
            <a:ext cx="23717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مستدير الزوايا 6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8" name="صورة 7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ar-SA" b="1" dirty="0">
                <a:solidFill>
                  <a:srgbClr val="C00000"/>
                </a:solidFill>
              </a:rPr>
              <a:t>  دقائق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7645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09" name="Object 1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1043608" y="4509120"/>
          <a:ext cx="781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4" imgW="781200" imgH="485640" progId="Package">
                  <p:embed/>
                </p:oleObj>
              </mc:Choice>
              <mc:Fallback>
                <p:oleObj name="Package" r:id="rId4" imgW="781200" imgH="4856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509120"/>
                        <a:ext cx="781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369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10028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39552" y="908720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(   </a:t>
            </a:r>
            <a:r>
              <a:rPr lang="en-US" sz="2400" u="sng" dirty="0"/>
              <a:t>1  </a:t>
            </a:r>
            <a:r>
              <a:rPr lang="en-US" sz="2400" dirty="0"/>
              <a:t>, -1 )     ,      ( 1  , 0)      ,  ( 10 , 1) </a:t>
            </a:r>
          </a:p>
          <a:p>
            <a:pPr algn="l"/>
            <a:r>
              <a:rPr lang="ar-SA" sz="2400" dirty="0"/>
              <a:t>  </a:t>
            </a:r>
            <a:r>
              <a:rPr lang="en-US" sz="2400" dirty="0"/>
              <a:t>    10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39552" y="1877923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(   </a:t>
            </a:r>
            <a:r>
              <a:rPr lang="en-US" sz="2400" u="sng" dirty="0"/>
              <a:t>1  </a:t>
            </a:r>
            <a:r>
              <a:rPr lang="en-US" sz="2400" dirty="0"/>
              <a:t>, -3 )     ,      ( 1  , 0)      ,  ( 10 , 3) </a:t>
            </a:r>
          </a:p>
          <a:p>
            <a:pPr algn="l"/>
            <a:r>
              <a:rPr lang="ar-SA" sz="2400" dirty="0"/>
              <a:t>  </a:t>
            </a:r>
            <a:r>
              <a:rPr lang="en-US" sz="2400" dirty="0"/>
              <a:t>    10</a:t>
            </a:r>
            <a:endParaRPr lang="ar-SA" sz="2400" dirty="0"/>
          </a:p>
        </p:txBody>
      </p:sp>
      <p:sp>
        <p:nvSpPr>
          <p:cNvPr id="8" name="سهم منحني إلى اليمين 7"/>
          <p:cNvSpPr/>
          <p:nvPr/>
        </p:nvSpPr>
        <p:spPr>
          <a:xfrm>
            <a:off x="0" y="1196752"/>
            <a:ext cx="61156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  <a:latin typeface="Cambria Math"/>
                <a:ea typeface="Cambria Math"/>
              </a:rPr>
              <a:t>𝑦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47056" y="3102059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(   </a:t>
            </a:r>
            <a:r>
              <a:rPr lang="en-US" sz="2400" u="sng" dirty="0"/>
              <a:t>1  </a:t>
            </a:r>
            <a:r>
              <a:rPr lang="en-US" sz="2400" dirty="0"/>
              <a:t>, -2 )     ,      ( 1  , 1)      ,  ( 10 , 4) </a:t>
            </a:r>
          </a:p>
          <a:p>
            <a:pPr algn="l"/>
            <a:r>
              <a:rPr lang="ar-SA" sz="2400" dirty="0"/>
              <a:t>  </a:t>
            </a:r>
            <a:r>
              <a:rPr lang="en-US" sz="2400" dirty="0"/>
              <a:t>    10</a:t>
            </a:r>
            <a:endParaRPr lang="ar-SA" sz="2400" dirty="0"/>
          </a:p>
        </p:txBody>
      </p:sp>
      <p:sp>
        <p:nvSpPr>
          <p:cNvPr id="10" name="سهم منحني إلى اليمين 9"/>
          <p:cNvSpPr/>
          <p:nvPr/>
        </p:nvSpPr>
        <p:spPr>
          <a:xfrm>
            <a:off x="107504" y="2420888"/>
            <a:ext cx="61156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/>
                <a:ea typeface="Cambria Math"/>
              </a:rPr>
              <a:t>𝑦+1</a:t>
            </a:r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11" name="كائن 10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1979712" y="4941168"/>
          <a:ext cx="476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5" imgW="476280" imgH="485640" progId="Package">
                  <p:embed/>
                </p:oleObj>
              </mc:Choice>
              <mc:Fallback>
                <p:oleObj name="Package" r:id="rId5" imgW="476280" imgH="48564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941168"/>
                        <a:ext cx="4762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855" y="104006"/>
            <a:ext cx="3388593" cy="94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39552" y="908720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( 4, -1 )     ,      ( 1  , 0)      ,  ( </a:t>
            </a:r>
            <a:r>
              <a:rPr lang="en-US" sz="2400" u="sng" dirty="0"/>
              <a:t>1 </a:t>
            </a:r>
            <a:r>
              <a:rPr lang="en-US" sz="2400" dirty="0"/>
              <a:t>, 1) </a:t>
            </a:r>
          </a:p>
          <a:p>
            <a:pPr algn="ctr"/>
            <a:r>
              <a:rPr lang="en-US" sz="2400" dirty="0"/>
              <a:t>                          4</a:t>
            </a:r>
            <a:r>
              <a:rPr lang="ar-SA" sz="2400" dirty="0"/>
              <a:t>  </a:t>
            </a:r>
            <a:r>
              <a:rPr lang="en-US" sz="2400" dirty="0"/>
              <a:t>    </a:t>
            </a:r>
            <a:endParaRPr lang="ar-SA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39552" y="2021939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(   7   ,  -1 )     ,    ( 4  , 0)      ,  (      ,  1 ) </a:t>
            </a:r>
          </a:p>
          <a:p>
            <a:r>
              <a:rPr lang="ar-SA" sz="2400" dirty="0"/>
              <a:t>  </a:t>
            </a:r>
          </a:p>
        </p:txBody>
      </p:sp>
      <p:sp>
        <p:nvSpPr>
          <p:cNvPr id="6" name="سهم منحني إلى اليمين 5"/>
          <p:cNvSpPr/>
          <p:nvPr/>
        </p:nvSpPr>
        <p:spPr>
          <a:xfrm>
            <a:off x="0" y="2420888"/>
            <a:ext cx="61156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 1  </a:t>
            </a:r>
            <a:r>
              <a:rPr lang="en-US" dirty="0">
                <a:solidFill>
                  <a:schemeClr val="tx1"/>
                </a:solidFill>
                <a:latin typeface="Cambria Math"/>
                <a:ea typeface="Cambria Math"/>
              </a:rPr>
              <a:t>𝑦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mbria Math"/>
                <a:ea typeface="Cambria Math"/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9552" y="3255367"/>
            <a:ext cx="51125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/>
              <a:t>(  7 ,         )    ,    ( 4  , 0)      ,  (         ,        ) </a:t>
            </a:r>
          </a:p>
        </p:txBody>
      </p:sp>
      <p:sp>
        <p:nvSpPr>
          <p:cNvPr id="8" name="سهم منحني إلى اليمين 7"/>
          <p:cNvSpPr/>
          <p:nvPr/>
        </p:nvSpPr>
        <p:spPr>
          <a:xfrm>
            <a:off x="0" y="1052736"/>
            <a:ext cx="611560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 Math"/>
                <a:ea typeface="Cambria Math"/>
              </a:rPr>
              <a:t>x+3</a:t>
            </a:r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9" name="كائن 8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1835696" y="4941168"/>
          <a:ext cx="638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5" imgW="638280" imgH="485640" progId="Package">
                  <p:embed/>
                </p:oleObj>
              </mc:Choice>
              <mc:Fallback>
                <p:oleObj name="Package" r:id="rId5" imgW="638280" imgH="48564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941168"/>
                        <a:ext cx="638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139952" y="1916832"/>
          <a:ext cx="402332" cy="70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916832"/>
                        <a:ext cx="402332" cy="70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187624" y="3212976"/>
          <a:ext cx="63105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393480" progId="Equation.DSMT4">
                  <p:embed/>
                </p:oleObj>
              </mc:Choice>
              <mc:Fallback>
                <p:oleObj name="Equation" r:id="rId9" imgW="2538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212976"/>
                        <a:ext cx="631056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4067944" y="3212976"/>
          <a:ext cx="4016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600" imgH="393480" progId="Equation.DSMT4">
                  <p:embed/>
                </p:oleObj>
              </mc:Choice>
              <mc:Fallback>
                <p:oleObj name="Equation" r:id="rId11" imgW="22860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212976"/>
                        <a:ext cx="4016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4855840" y="3232150"/>
          <a:ext cx="436240" cy="70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393480" progId="Equation.DSMT4">
                  <p:embed/>
                </p:oleObj>
              </mc:Choice>
              <mc:Fallback>
                <p:oleObj name="Equation" r:id="rId12" imgW="1522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840" y="3232150"/>
                        <a:ext cx="436240" cy="70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66038"/>
            <a:ext cx="7632847" cy="16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51520" y="2547922"/>
          <a:ext cx="4022515" cy="416722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4788024" y="2571744"/>
          <a:ext cx="4022515" cy="416722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00868" y="-23"/>
            <a:ext cx="23717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مستدير الزوايا 6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8" name="صورة 7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ar-SA" b="1" dirty="0">
                <a:solidFill>
                  <a:srgbClr val="C00000"/>
                </a:solidFill>
              </a:rPr>
              <a:t>  دقائق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6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4610"/>
            <a:ext cx="8413168" cy="271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66429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5" y="2636912"/>
            <a:ext cx="2664297" cy="50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2158" y="3074284"/>
            <a:ext cx="2818234" cy="55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3877" y="3668740"/>
            <a:ext cx="3266555" cy="6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1B5F9-C75D-45C5-AD66-2891B6D41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262" y="4377877"/>
            <a:ext cx="7325666" cy="41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F1B8E-F88B-4EBB-89D8-A29263A6D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429" y="4745965"/>
            <a:ext cx="4347171" cy="424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08A36-9AF9-4B04-A906-C828B9CB7F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516" y="5170359"/>
            <a:ext cx="3354200" cy="419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2F5A-E4CA-4EE1-BB2E-834363BA9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7904" y="5589634"/>
            <a:ext cx="4181108" cy="41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6B0DE6-9E9A-44BA-95AA-0DDE1BDD14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18" y="6034061"/>
            <a:ext cx="3456186" cy="419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3A69A-0B11-4D1B-B08B-A6E587AA4C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0361" y="6402207"/>
            <a:ext cx="4330031" cy="455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85992"/>
            <a:ext cx="62281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0768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44824"/>
            <a:ext cx="2460104" cy="61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44824"/>
            <a:ext cx="2736304" cy="66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340768"/>
            <a:ext cx="26475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251520" y="2564904"/>
          <a:ext cx="4022515" cy="416722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4788024" y="2564904"/>
          <a:ext cx="4022515" cy="4167226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8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14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صورة 7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285720" y="282340"/>
            <a:ext cx="8587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15 </a:t>
            </a:r>
            <a:r>
              <a:rPr lang="ar-SA" b="1" dirty="0">
                <a:solidFill>
                  <a:srgbClr val="C00000"/>
                </a:solidFill>
              </a:rPr>
              <a:t>دقيقة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get-7-2008-ua019gn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384"/>
            <a:ext cx="928687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مربع نص 1"/>
          <p:cNvSpPr txBox="1"/>
          <p:nvPr/>
        </p:nvSpPr>
        <p:spPr>
          <a:xfrm>
            <a:off x="1142976" y="214290"/>
            <a:ext cx="75724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C0099"/>
                </a:solidFill>
              </a:rPr>
              <a:t>والآن هناك أنواع كثيرة مختلفة من لوغاريتمات البرامج التطبيقية</a:t>
            </a:r>
          </a:p>
          <a:p>
            <a:r>
              <a:rPr lang="ar-SA" sz="2400" b="1" dirty="0">
                <a:solidFill>
                  <a:srgbClr val="CC0099"/>
                </a:solidFill>
              </a:rPr>
              <a:t> كما أن نظما متقدمة جدا مثل لوغاريتمات الذكاء الاصطناعي قد </a:t>
            </a:r>
          </a:p>
          <a:p>
            <a:r>
              <a:rPr lang="ar-SA" sz="2400" b="1" dirty="0">
                <a:solidFill>
                  <a:srgbClr val="CC0099"/>
                </a:solidFill>
              </a:rPr>
              <a:t>تصبح من الأمور الشائعة في المستقبل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000100" y="1429298"/>
            <a:ext cx="764386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C0099"/>
                </a:solidFill>
              </a:rPr>
              <a:t>علم الذكاء الاصطناعي هو احد علوم الحاسب الآلي الحديثة التي تبحث عن أساليب متطورة لبرمجته للقيام بأعمال و استنتاجات تشابه ولو في حدود ضيقة تلك الأساليب التي تنسب إلى الإنسان لذكائه فهو بذلك علم يبحث أولا في تعريف الذكاء الإنساني و تحديد أبعاده ومن ثم محاكاة بعض خواصه </a:t>
            </a:r>
            <a:r>
              <a:rPr lang="ar-SA" sz="2400" b="1" dirty="0" err="1">
                <a:solidFill>
                  <a:srgbClr val="CC0099"/>
                </a:solidFill>
              </a:rPr>
              <a:t>و</a:t>
            </a:r>
            <a:r>
              <a:rPr lang="ar-SA" sz="2400" b="1" dirty="0">
                <a:solidFill>
                  <a:srgbClr val="CC0099"/>
                </a:solidFill>
              </a:rPr>
              <a:t> هنا يجب توضيح إن العلم لا يهدف </a:t>
            </a:r>
            <a:r>
              <a:rPr lang="ar-SA" sz="2400" b="1" dirty="0" err="1">
                <a:solidFill>
                  <a:srgbClr val="CC0099"/>
                </a:solidFill>
              </a:rPr>
              <a:t>الى</a:t>
            </a:r>
            <a:r>
              <a:rPr lang="ar-SA" sz="2400" b="1" dirty="0">
                <a:solidFill>
                  <a:srgbClr val="CC0099"/>
                </a:solidFill>
              </a:rPr>
              <a:t> مقارنة </a:t>
            </a:r>
            <a:r>
              <a:rPr lang="ar-SA" sz="2400" b="1" dirty="0" err="1">
                <a:solidFill>
                  <a:srgbClr val="CC0099"/>
                </a:solidFill>
              </a:rPr>
              <a:t>او</a:t>
            </a:r>
            <a:r>
              <a:rPr lang="ar-SA" sz="2400" b="1" dirty="0">
                <a:solidFill>
                  <a:srgbClr val="CC0099"/>
                </a:solidFill>
              </a:rPr>
              <a:t> ما شبه العقل البشري الذي خلقه الله جلت قدرته </a:t>
            </a:r>
            <a:r>
              <a:rPr lang="ar-SA" sz="2400" b="1" dirty="0" err="1">
                <a:solidFill>
                  <a:srgbClr val="CC0099"/>
                </a:solidFill>
              </a:rPr>
              <a:t>و</a:t>
            </a:r>
            <a:r>
              <a:rPr lang="ar-SA" sz="2400" b="1" dirty="0">
                <a:solidFill>
                  <a:srgbClr val="CC0099"/>
                </a:solidFill>
              </a:rPr>
              <a:t> عظمته بالآلة التي هي من صنع المخلوق بل يهدف هذا العلم الجديد إلى فهم العمليات الذهنية المعقدة التي يقوم </a:t>
            </a:r>
            <a:r>
              <a:rPr lang="ar-SA" sz="2400" b="1" dirty="0" err="1">
                <a:solidFill>
                  <a:srgbClr val="CC0099"/>
                </a:solidFill>
              </a:rPr>
              <a:t>بها</a:t>
            </a:r>
            <a:r>
              <a:rPr lang="ar-SA" sz="2400" b="1" dirty="0">
                <a:solidFill>
                  <a:srgbClr val="CC0099"/>
                </a:solidFill>
              </a:rPr>
              <a:t> العقل البشري </a:t>
            </a:r>
            <a:r>
              <a:rPr lang="ar-SA" sz="2400" b="1" dirty="0" err="1">
                <a:solidFill>
                  <a:srgbClr val="CC0099"/>
                </a:solidFill>
              </a:rPr>
              <a:t>اثناء</a:t>
            </a:r>
            <a:r>
              <a:rPr lang="ar-SA" sz="2400" b="1" dirty="0">
                <a:solidFill>
                  <a:srgbClr val="CC0099"/>
                </a:solidFill>
              </a:rPr>
              <a:t> ممارسته التفكير ومن ثم ترجمة هذه العمليات الذهنية إلى ما يوازيها من عمليات محاسبية تزيد من قدرة الحاسب على حل المشاكل المعقدة.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57190" y="5072074"/>
            <a:ext cx="85725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اعتقد علماء الكمبيوتر </a:t>
            </a:r>
            <a:r>
              <a:rPr lang="ar-SA" sz="2400" b="1" dirty="0" err="1">
                <a:solidFill>
                  <a:srgbClr val="C00000"/>
                </a:solidFill>
              </a:rPr>
              <a:t>ان</a:t>
            </a:r>
            <a:r>
              <a:rPr lang="ar-SA" sz="2400" b="1" dirty="0">
                <a:solidFill>
                  <a:srgbClr val="C00000"/>
                </a:solidFill>
              </a:rPr>
              <a:t> هذا ممكن </a:t>
            </a:r>
            <a:r>
              <a:rPr lang="ar-SA" sz="2400" b="1" dirty="0" err="1">
                <a:solidFill>
                  <a:srgbClr val="C00000"/>
                </a:solidFill>
              </a:rPr>
              <a:t>و</a:t>
            </a:r>
            <a:r>
              <a:rPr lang="ar-SA" sz="2400" b="1" dirty="0">
                <a:solidFill>
                  <a:srgbClr val="C00000"/>
                </a:solidFill>
              </a:rPr>
              <a:t> سهل </a:t>
            </a:r>
            <a:r>
              <a:rPr lang="ar-SA" sz="2400" b="1" dirty="0" err="1">
                <a:solidFill>
                  <a:srgbClr val="C00000"/>
                </a:solidFill>
              </a:rPr>
              <a:t>و</a:t>
            </a:r>
            <a:r>
              <a:rPr lang="ar-SA" sz="2400" b="1" dirty="0">
                <a:solidFill>
                  <a:srgbClr val="C00000"/>
                </a:solidFill>
              </a:rPr>
              <a:t> لكنهم لم يتمكنوا من الوصول </a:t>
            </a:r>
            <a:r>
              <a:rPr lang="ar-SA" sz="2400" b="1" dirty="0" err="1">
                <a:solidFill>
                  <a:srgbClr val="C00000"/>
                </a:solidFill>
              </a:rPr>
              <a:t>الى</a:t>
            </a:r>
            <a:r>
              <a:rPr lang="ar-SA" sz="2400" b="1" dirty="0">
                <a:solidFill>
                  <a:srgbClr val="C00000"/>
                </a:solidFill>
              </a:rPr>
              <a:t> ذلك </a:t>
            </a:r>
          </a:p>
          <a:p>
            <a:r>
              <a:rPr lang="ar-SA" sz="2400" b="1" dirty="0">
                <a:solidFill>
                  <a:srgbClr val="C00000"/>
                </a:solidFill>
              </a:rPr>
              <a:t>بعد </a:t>
            </a:r>
            <a:r>
              <a:rPr lang="ar-SA" sz="2400" b="1" dirty="0" err="1">
                <a:solidFill>
                  <a:srgbClr val="C00000"/>
                </a:solidFill>
              </a:rPr>
              <a:t>و</a:t>
            </a:r>
            <a:r>
              <a:rPr lang="ar-SA" sz="2400" b="1" dirty="0">
                <a:solidFill>
                  <a:srgbClr val="C00000"/>
                </a:solidFill>
              </a:rPr>
              <a:t> بدلا من ذلك فان معظم أجهزة الكمبيوتر ما زالت تظهر درجة واضحة من الغباء الصناعي.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57158" y="6072206"/>
            <a:ext cx="7500958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tx1"/>
                </a:solidFill>
                <a:effectLst/>
                <a:latin typeface="Al-QuranAlKareem" pitchFamily="2" charset="-78"/>
                <a:cs typeface="Al-QuranAlKareem" pitchFamily="2" charset="-78"/>
              </a:rPr>
              <a:t>قال تعالى : (( وفي الأرض آيات للموقنين وفي أنفسكم أفلا تبصرون ))</a:t>
            </a:r>
          </a:p>
        </p:txBody>
      </p:sp>
      <p:pic>
        <p:nvPicPr>
          <p:cNvPr id="9" name="وفي الارض ايات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116632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8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30070"/>
            <a:ext cx="83529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340768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3733056" y="472388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829582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مستطيل مستدير الزوايا 14"/>
          <p:cNvSpPr/>
          <p:nvPr/>
        </p:nvSpPr>
        <p:spPr>
          <a:xfrm>
            <a:off x="928662" y="1524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162800" y="16002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"/>
            <a:ext cx="221457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5643570" y="119698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2400" b="1" dirty="0" err="1">
                <a:solidFill>
                  <a:schemeClr val="bg1"/>
                </a:solidFill>
              </a:rPr>
              <a:t>استراتيجية</a:t>
            </a:r>
            <a:r>
              <a:rPr lang="ar-SA" sz="2400" b="1" dirty="0">
                <a:solidFill>
                  <a:schemeClr val="bg1"/>
                </a:solidFill>
              </a:rPr>
              <a:t> الأركان الأربعة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/>
          <p:cNvSpPr txBox="1"/>
          <p:nvPr/>
        </p:nvSpPr>
        <p:spPr>
          <a:xfrm>
            <a:off x="3786182" y="2857496"/>
            <a:ext cx="50006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3">
                    <a:lumMod val="50000"/>
                  </a:schemeClr>
                </a:solidFill>
              </a:rPr>
              <a:t>للوغاريتمات أهمية كبيرة في تبسيط الحسابات المعقدة في العلوم الطبيعية والهندسية والرياضية العملية ، كالحسابات التجارية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714612" y="1287836"/>
            <a:ext cx="60722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دراسة الدوال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</a:rPr>
              <a:t>اللوغاريتمية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أساسية في الرياضيات البحتة </a:t>
            </a:r>
          </a:p>
          <a:p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والرياضيات التطبيقية وفي العلوم البيولوجية حيث تصف </a:t>
            </a:r>
          </a:p>
          <a:p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الدالة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</a:rPr>
              <a:t>اللوغاريتمية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منحنيات النمو أو الطبيعة وخاصة </a:t>
            </a:r>
          </a:p>
          <a:p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في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</a:rPr>
              <a:t>تخميد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المواد المشعة وتمثيلها وكذلك في الاقتصاد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857224" y="4214818"/>
            <a:ext cx="778671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قياس الهزات بجهاز يسمى «</a:t>
            </a:r>
            <a:r>
              <a:rPr lang="ar-SA" sz="2400" b="1" dirty="0" err="1">
                <a:solidFill>
                  <a:schemeClr val="accent6">
                    <a:lumMod val="50000"/>
                  </a:schemeClr>
                </a:solidFill>
              </a:rPr>
              <a:t>سيسموغراف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Sesimograph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وفقاً لأحد أنظمة القياس العالمية، وأشهرها نظام «</a:t>
            </a:r>
            <a:r>
              <a:rPr lang="ar-SA" sz="2400" b="1" dirty="0" err="1">
                <a:solidFill>
                  <a:schemeClr val="accent6">
                    <a:lumMod val="50000"/>
                  </a:schemeClr>
                </a:solidFill>
              </a:rPr>
              <a:t>ريختر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». وفي ذلك المقياس، تتراوح قوة الهزّات بين صفر (هدوء تام) و9 (الزلزال الأشد قوة). ويعتمد «</a:t>
            </a:r>
            <a:r>
              <a:rPr lang="ar-SA" sz="2400" b="1" dirty="0" err="1">
                <a:solidFill>
                  <a:schemeClr val="accent6">
                    <a:lumMod val="50000"/>
                  </a:schemeClr>
                </a:solidFill>
              </a:rPr>
              <a:t>ريختر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» على مقياس لوغاريتمي له قاعدة عشرية، ما يعني أن فارق الدرجة بين هزّتين يعني أن تفوق الأقوى الأضعف بعشر مرات.</a:t>
            </a:r>
          </a:p>
        </p:txBody>
      </p:sp>
      <p:pic>
        <p:nvPicPr>
          <p:cNvPr id="5" name="صورة 4" descr="articl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5021"/>
            <a:ext cx="3000396" cy="2138359"/>
          </a:xfrm>
          <a:prstGeom prst="rect">
            <a:avLst/>
          </a:prstGeom>
        </p:spPr>
      </p:pic>
      <p:sp>
        <p:nvSpPr>
          <p:cNvPr id="7" name="مجسم مشطوف الحواف 6"/>
          <p:cNvSpPr/>
          <p:nvPr/>
        </p:nvSpPr>
        <p:spPr>
          <a:xfrm>
            <a:off x="4786314" y="357166"/>
            <a:ext cx="4000528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C0099"/>
                </a:solidFill>
              </a:rPr>
              <a:t> اللوغاريتمات في الحياة: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/>
          <p:cNvSpPr txBox="1"/>
          <p:nvPr/>
        </p:nvSpPr>
        <p:spPr>
          <a:xfrm>
            <a:off x="785786" y="714356"/>
            <a:ext cx="7929618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في الكيمياء تتم قياس درجة الحموضة للمواد باستخدام القانون:</a:t>
            </a:r>
          </a:p>
          <a:p>
            <a:r>
              <a:rPr lang="ar-SA" sz="2400" b="1" dirty="0">
                <a:solidFill>
                  <a:srgbClr val="CC0099"/>
                </a:solidFill>
              </a:rPr>
              <a:t> </a:t>
            </a:r>
            <a:r>
              <a:rPr lang="ar-SA" sz="2400" b="1" dirty="0" err="1">
                <a:solidFill>
                  <a:srgbClr val="CC0099"/>
                </a:solidFill>
              </a:rPr>
              <a:t>[</a:t>
            </a:r>
            <a:r>
              <a:rPr lang="en-US" sz="2400" b="1" baseline="-25000" dirty="0">
                <a:solidFill>
                  <a:srgbClr val="CC0099"/>
                </a:solidFill>
              </a:rPr>
              <a:t>3</a:t>
            </a:r>
            <a:r>
              <a:rPr lang="en-US" sz="2800" b="1" dirty="0">
                <a:solidFill>
                  <a:srgbClr val="CC0099"/>
                </a:solidFill>
              </a:rPr>
              <a:t>o</a:t>
            </a:r>
            <a:r>
              <a:rPr lang="ar-SA" sz="2400" b="1" dirty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CC0099"/>
                </a:solidFill>
              </a:rPr>
              <a:t>H</a:t>
            </a:r>
            <a:r>
              <a:rPr lang="ar-SA" sz="2400" b="1" dirty="0">
                <a:solidFill>
                  <a:srgbClr val="CC0099"/>
                </a:solidFill>
              </a:rPr>
              <a:t> </a:t>
            </a:r>
            <a:r>
              <a:rPr lang="ar-SA" sz="2400" b="1" dirty="0" err="1">
                <a:solidFill>
                  <a:srgbClr val="CC0099"/>
                </a:solidFill>
              </a:rPr>
              <a:t>]</a:t>
            </a:r>
            <a:r>
              <a:rPr lang="en-US" sz="2400" b="1" dirty="0">
                <a:solidFill>
                  <a:srgbClr val="CC0099"/>
                </a:solidFill>
              </a:rPr>
              <a:t>log </a:t>
            </a:r>
            <a:r>
              <a:rPr lang="ar-SA" sz="2400" b="1" dirty="0" err="1">
                <a:solidFill>
                  <a:srgbClr val="CC0099"/>
                </a:solidFill>
              </a:rPr>
              <a:t>-=</a:t>
            </a:r>
            <a:r>
              <a:rPr lang="en-US" sz="2400" b="1" dirty="0">
                <a:solidFill>
                  <a:srgbClr val="CC0099"/>
                </a:solidFill>
              </a:rPr>
              <a:t>pH  </a:t>
            </a:r>
            <a:endParaRPr lang="ar-SA" sz="2400" b="1" dirty="0">
              <a:solidFill>
                <a:srgbClr val="CC0099"/>
              </a:solidFill>
            </a:endParaRPr>
          </a:p>
          <a:p>
            <a:r>
              <a:rPr lang="ar-SA" sz="2400" b="1" baseline="-25000" dirty="0">
                <a:solidFill>
                  <a:srgbClr val="CC0099"/>
                </a:solidFill>
              </a:rPr>
              <a:t>                           </a:t>
            </a:r>
            <a:endParaRPr lang="ar-SA" sz="2400" b="1" baseline="-250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971600" y="2060848"/>
            <a:ext cx="778674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في الزراعة :</a:t>
            </a:r>
          </a:p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عند استصلاح الأرضي الزراعية يتم إضافة كربونات الكالسيوم  لتعديل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pH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التربة </a:t>
            </a:r>
            <a:r>
              <a:rPr lang="ar-SA" sz="2400" b="1" dirty="0" err="1">
                <a:solidFill>
                  <a:schemeClr val="accent6">
                    <a:lumMod val="50000"/>
                  </a:schemeClr>
                </a:solidFill>
              </a:rPr>
              <a:t>الحامضية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أما في الترب القاعدية فتتم إضافة الكبريت  . يعبر عن حموضة التربة بالرقم الهيدروجيني (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pH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) ويعرف </a:t>
            </a:r>
            <a:r>
              <a:rPr lang="ar-SA" sz="2400" b="1" dirty="0" err="1">
                <a:solidFill>
                  <a:schemeClr val="accent6">
                    <a:lumMod val="50000"/>
                  </a:schemeClr>
                </a:solidFill>
              </a:rPr>
              <a:t>الـ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pH 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  للتربة  بأنه اللوغاريتم السالب لتركيز أيونات الهيدروجين النشطة في محلول التربة </a:t>
            </a:r>
          </a:p>
          <a:p>
            <a:r>
              <a:rPr lang="ar-SA" sz="2400" b="1" dirty="0">
                <a:solidFill>
                  <a:schemeClr val="accent6">
                    <a:lumMod val="50000"/>
                  </a:schemeClr>
                </a:solidFill>
              </a:rPr>
              <a:t>وبحسابه يتم تحديد الكمية المناسبة وأضافتها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428596" y="2786058"/>
            <a:ext cx="8358246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نشر عالم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3" tooltip="الرياضيات"/>
              </a:rPr>
              <a:t>ا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hlinkClick r:id="rId3" tooltip="الرياضيات"/>
              </a:rPr>
              <a:t>لرياضيات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400" dirty="0" err="1">
                <a:solidFill>
                  <a:schemeClr val="accent6">
                    <a:lumMod val="75000"/>
                  </a:schemeClr>
                </a:solidFill>
                <a:hlinkClick r:id="rId4" tooltip="إسكوتلندا"/>
              </a:rPr>
              <a:t>الأسكتلندي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جون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</a:rPr>
              <a:t>نايبير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أول بحث وجدول للوغاريتمات عام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5" tooltip="1614"/>
              </a:rPr>
              <a:t>1614م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. وقد اكتشف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6" tooltip="سويسرا"/>
              </a:rPr>
              <a:t>السويسري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</a:rPr>
              <a:t>جوبست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برجي اللوغاريتمات على نحو مستقل في نفس الوقت تقريبا. وفي أوائل القرن السابع عشر، قدم الإنجليزي هنري برجز للرقم الأساسي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7" tooltip="10"/>
              </a:rPr>
              <a:t>10،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وبدأ في وضع جدول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</a:rPr>
              <a:t>به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8" tooltip="14"/>
              </a:rPr>
              <a:t>14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خانة للوغاريتمات العشرية، ثم أكمل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9" tooltip="هولندا"/>
              </a:rPr>
              <a:t>الهولندي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أدريان فلاك العمل الذي بدأه برجز. و حوالي عام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10" tooltip="1622"/>
              </a:rPr>
              <a:t>1622م،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وضع الإنجليزي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</a:rPr>
              <a:t>إدموند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</a:rPr>
              <a:t>جنتر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، تصورًا لفكرة كتابة الأعداد على مستطيلات رفيعة وفقًا للوغاريتم الخاص بكلٍ منها، وضربها وقسمتها عن طريق انزلاق مستطيل على الآخر. وتمثل هذه الفكرة أساس المسطرة المنزلقة. استمر استخدام جداول برجز - فلاك حتى تم وضع جداول لوغاريتمات عادية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</a:rPr>
              <a:t>بها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20 خانة في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11" tooltip="بريطانيا"/>
              </a:rPr>
              <a:t>بريطانيا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في الفترة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12" tooltip="في"/>
              </a:rPr>
              <a:t>في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الفترة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13" tooltip="1924"/>
              </a:rPr>
              <a:t>1924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</a:rPr>
              <a:t>و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hlinkClick r:id="rId14" tooltip="1949"/>
              </a:rPr>
              <a:t>1949م</a:t>
            </a:r>
            <a:endParaRPr 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4348" y="1214422"/>
            <a:ext cx="79296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مؤسس علم </a:t>
            </a:r>
            <a:r>
              <a:rPr lang="ar-SA" sz="2400" b="1" u="sng" dirty="0">
                <a:solidFill>
                  <a:srgbClr val="7030A0"/>
                </a:solidFill>
                <a:hlinkClick r:id="rId15"/>
              </a:rPr>
              <a:t>اللوغاريتمات.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ar-SA" sz="2400" b="1" dirty="0">
                <a:solidFill>
                  <a:srgbClr val="7030A0"/>
                </a:solidFill>
              </a:rPr>
              <a:t>علي بن ولي المعروف بابن حمزة المغربي، </a:t>
            </a:r>
          </a:p>
          <a:p>
            <a:r>
              <a:rPr lang="ar-SA" sz="2400" b="1" dirty="0">
                <a:solidFill>
                  <a:srgbClr val="7030A0"/>
                </a:solidFill>
              </a:rPr>
              <a:t>عالم رياضي اشتهر في (القرن العاشر الهجري - السادس عشر الميلادي). ولد بالجزائر من أب جزائري وأم تركية ابن حمزة المغربي (القرن 10هـ / 16 </a:t>
            </a:r>
            <a:r>
              <a:rPr lang="ar-SA" sz="2400" b="1" dirty="0" err="1">
                <a:solidFill>
                  <a:srgbClr val="7030A0"/>
                </a:solidFill>
              </a:rPr>
              <a:t>م</a:t>
            </a:r>
            <a:r>
              <a:rPr lang="ar-SA" sz="2400" b="1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7" name="مجسم مشطوف الحواف 6"/>
          <p:cNvSpPr/>
          <p:nvPr/>
        </p:nvSpPr>
        <p:spPr>
          <a:xfrm>
            <a:off x="5000628" y="214290"/>
            <a:ext cx="3857652" cy="785818"/>
          </a:xfrm>
          <a:prstGeom prst="bevel">
            <a:avLst>
              <a:gd name="adj" fmla="val 183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C0099"/>
                </a:solidFill>
              </a:rPr>
              <a:t>تاريخ نشأة  اللوغاريتمات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8726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251520" y="500612"/>
            <a:ext cx="4034728" cy="14162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ما هي شروط وجود الدالة </a:t>
            </a:r>
            <a:r>
              <a:rPr lang="ar-SA" sz="2800" b="1" dirty="0" err="1">
                <a:solidFill>
                  <a:srgbClr val="C00000"/>
                </a:solidFill>
              </a:rPr>
              <a:t>العكسية ؟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3287613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وسيلة شرح على شكل سحابة 4"/>
          <p:cNvSpPr/>
          <p:nvPr/>
        </p:nvSpPr>
        <p:spPr>
          <a:xfrm>
            <a:off x="403920" y="2084788"/>
            <a:ext cx="4034728" cy="14162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عددي خطوات ايجاد الدالة </a:t>
            </a:r>
            <a:r>
              <a:rPr lang="ar-SA" sz="2800" b="1" dirty="0" err="1">
                <a:solidFill>
                  <a:srgbClr val="C00000"/>
                </a:solidFill>
              </a:rPr>
              <a:t>العكسية ؟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05064"/>
            <a:ext cx="288032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36471" cy="358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251520" y="3596956"/>
            <a:ext cx="4034728" cy="14162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سمي اجسام تسبح في الفضاء بالقرب من الكرة </a:t>
            </a:r>
            <a:r>
              <a:rPr lang="ar-SA" sz="2800" b="1" dirty="0" err="1">
                <a:solidFill>
                  <a:srgbClr val="C00000"/>
                </a:solidFill>
              </a:rPr>
              <a:t>الأرضية؟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403920" y="5253140"/>
            <a:ext cx="4034728" cy="14162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ما المقصود بمدى </a:t>
            </a:r>
            <a:r>
              <a:rPr lang="ar-SA" sz="2800" b="1" dirty="0" err="1">
                <a:solidFill>
                  <a:srgbClr val="C00000"/>
                </a:solidFill>
              </a:rPr>
              <a:t>التاثير؟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339"/>
            <a:ext cx="8748464" cy="11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4401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24744"/>
            <a:ext cx="14401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24744"/>
            <a:ext cx="34680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157192"/>
            <a:ext cx="8064896" cy="128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879</Words>
  <Application>Microsoft Office PowerPoint</Application>
  <PresentationFormat>عرض على الشاشة (4:3)</PresentationFormat>
  <Paragraphs>105</Paragraphs>
  <Slides>31</Slides>
  <Notes>3</Notes>
  <HiddenSlides>0</HiddenSlides>
  <MMClips>1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3</vt:i4>
      </vt:variant>
      <vt:variant>
        <vt:lpstr>عناوين الشرائح</vt:lpstr>
      </vt:variant>
      <vt:variant>
        <vt:i4>31</vt:i4>
      </vt:variant>
    </vt:vector>
  </HeadingPairs>
  <TitlesOfParts>
    <vt:vector size="40" baseType="lpstr">
      <vt:lpstr>Al-QuranAlKareem</vt:lpstr>
      <vt:lpstr>Arial</vt:lpstr>
      <vt:lpstr>Calibri</vt:lpstr>
      <vt:lpstr>Cambria Math</vt:lpstr>
      <vt:lpstr>Times New Roman</vt:lpstr>
      <vt:lpstr>سمة Office</vt:lpstr>
      <vt:lpstr>Packager Shell Object</vt:lpstr>
      <vt:lpstr>Package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eMachines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Valued eMachines Customer</dc:creator>
  <cp:lastModifiedBy>منال الرويلي</cp:lastModifiedBy>
  <cp:revision>28</cp:revision>
  <dcterms:created xsi:type="dcterms:W3CDTF">2012-11-01T17:46:47Z</dcterms:created>
  <dcterms:modified xsi:type="dcterms:W3CDTF">2023-08-11T10:55:19Z</dcterms:modified>
</cp:coreProperties>
</file>