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27258"/>
    <a:srgbClr val="CBF0FF"/>
    <a:srgbClr val="51B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emf"/><Relationship Id="rId5" Type="http://schemas.openxmlformats.org/officeDocument/2006/relationships/image" Target="../media/image4.jpeg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5.jpeg"/><Relationship Id="rId7" Type="http://schemas.openxmlformats.org/officeDocument/2006/relationships/image" Target="../media/image15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image" Target="../media/image3.png"/><Relationship Id="rId7" Type="http://schemas.openxmlformats.org/officeDocument/2006/relationships/image" Target="../media/image18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5.jpeg"/><Relationship Id="rId4" Type="http://schemas.openxmlformats.org/officeDocument/2006/relationships/image" Target="../media/image13.jpeg"/><Relationship Id="rId9" Type="http://schemas.openxmlformats.org/officeDocument/2006/relationships/image" Target="../media/image20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3.jpeg"/><Relationship Id="rId7" Type="http://schemas.openxmlformats.org/officeDocument/2006/relationships/image" Target="../media/image2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8" t="4939" r="15863" b="6782"/>
          <a:stretch/>
        </p:blipFill>
        <p:spPr>
          <a:xfrm>
            <a:off x="7772758" y="676101"/>
            <a:ext cx="1661963" cy="2503050"/>
          </a:xfrm>
          <a:prstGeom prst="rect">
            <a:avLst/>
          </a:prstGeom>
        </p:spPr>
      </p:pic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607" y="1389196"/>
            <a:ext cx="2388621" cy="47484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مخطط انسيابي: محطة طرفية 7"/>
          <p:cNvSpPr/>
          <p:nvPr/>
        </p:nvSpPr>
        <p:spPr>
          <a:xfrm>
            <a:off x="9453032" y="451909"/>
            <a:ext cx="2123684" cy="57128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الرابع : </a:t>
            </a:r>
            <a:r>
              <a:rPr lang="ar-SA" sz="1600" b="1" dirty="0" smtClean="0">
                <a:solidFill>
                  <a:srgbClr val="002060"/>
                </a:solidFill>
              </a:rPr>
              <a:t>الضرب</a:t>
            </a:r>
            <a:r>
              <a:rPr lang="ku-Arab-IQ" sz="1600" b="1" dirty="0" smtClean="0">
                <a:solidFill>
                  <a:srgbClr val="002060"/>
                </a:solidFill>
              </a:rPr>
              <a:t>١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10392937" y="1488331"/>
            <a:ext cx="845959" cy="365760"/>
          </a:xfrm>
          <a:prstGeom prst="flowChartTerminator">
            <a:avLst/>
          </a:prstGeom>
          <a:solidFill>
            <a:schemeClr val="bg1"/>
          </a:solidFill>
          <a:scene3d>
            <a:camera prst="perspectiveRelaxed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6" name="صورة 1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31629" r="9230" b="30919"/>
          <a:stretch/>
        </p:blipFill>
        <p:spPr>
          <a:xfrm>
            <a:off x="85640" y="6289744"/>
            <a:ext cx="1115672" cy="508000"/>
          </a:xfrm>
          <a:prstGeom prst="rect">
            <a:avLst/>
          </a:prstGeom>
        </p:spPr>
      </p:pic>
      <p:sp>
        <p:nvSpPr>
          <p:cNvPr id="17" name="مربع نص 16"/>
          <p:cNvSpPr txBox="1"/>
          <p:nvPr/>
        </p:nvSpPr>
        <p:spPr>
          <a:xfrm>
            <a:off x="489978" y="6298536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١٢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خطط انسيابي: محطة طرفية 24"/>
          <p:cNvSpPr/>
          <p:nvPr/>
        </p:nvSpPr>
        <p:spPr>
          <a:xfrm>
            <a:off x="10129716" y="2336635"/>
            <a:ext cx="1371600" cy="455324"/>
          </a:xfrm>
          <a:prstGeom prst="flowChartTerminator">
            <a:avLst/>
          </a:prstGeom>
          <a:solidFill>
            <a:srgbClr val="C00000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1"/>
                </a:solidFill>
              </a:rPr>
              <a:t>التهيئة  </a:t>
            </a:r>
            <a:endParaRPr lang="ar-SA" sz="2000" b="1" dirty="0">
              <a:solidFill>
                <a:schemeClr val="bg1"/>
              </a:solidFill>
            </a:endParaRPr>
          </a:p>
        </p:txBody>
      </p:sp>
      <p:pic>
        <p:nvPicPr>
          <p:cNvPr id="32" name="صورة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754" y="514806"/>
            <a:ext cx="576328" cy="576328"/>
          </a:xfrm>
          <a:prstGeom prst="rect">
            <a:avLst/>
          </a:prstGeom>
        </p:spPr>
      </p:pic>
      <p:sp>
        <p:nvSpPr>
          <p:cNvPr id="33" name="مخطط انسيابي: محطة طرفية 32"/>
          <p:cNvSpPr/>
          <p:nvPr/>
        </p:nvSpPr>
        <p:spPr>
          <a:xfrm>
            <a:off x="4355579" y="605308"/>
            <a:ext cx="2349157" cy="485826"/>
          </a:xfrm>
          <a:prstGeom prst="flowChartTerminator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1"/>
                </a:solidFill>
              </a:rPr>
              <a:t>أجيب عن الأسئلة الآتية : 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807069" y="1388982"/>
            <a:ext cx="37200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أجد ناتج الجمع : </a:t>
            </a:r>
            <a:r>
              <a:rPr lang="ar-SA" sz="2400" b="1" dirty="0" smtClean="0">
                <a:solidFill>
                  <a:srgbClr val="FF0000"/>
                </a:solidFill>
              </a:rPr>
              <a:t>( مهارة سابقة )</a:t>
            </a:r>
            <a:endParaRPr lang="ar-SA" sz="2400" b="1" dirty="0">
              <a:solidFill>
                <a:srgbClr val="FF000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30157" y="2302739"/>
            <a:ext cx="2325234" cy="506125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99828" y="2267577"/>
            <a:ext cx="1506449" cy="506125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3347" y="2267577"/>
            <a:ext cx="2126557" cy="524129"/>
          </a:xfrm>
          <a:prstGeom prst="rect">
            <a:avLst/>
          </a:prstGeom>
        </p:spPr>
      </p:pic>
      <p:pic>
        <p:nvPicPr>
          <p:cNvPr id="13" name="صورة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60962" y="4002876"/>
            <a:ext cx="3173759" cy="511624"/>
          </a:xfrm>
          <a:prstGeom prst="rect">
            <a:avLst/>
          </a:prstGeom>
        </p:spPr>
      </p:pic>
      <p:pic>
        <p:nvPicPr>
          <p:cNvPr id="14" name="صورة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15105" y="4005520"/>
            <a:ext cx="2246558" cy="534936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4968" y="4005520"/>
            <a:ext cx="3028944" cy="508980"/>
          </a:xfrm>
          <a:prstGeom prst="rect">
            <a:avLst/>
          </a:prstGeom>
        </p:spPr>
      </p:pic>
      <p:sp>
        <p:nvSpPr>
          <p:cNvPr id="20" name="مربع نص 19"/>
          <p:cNvSpPr txBox="1"/>
          <p:nvPr/>
        </p:nvSpPr>
        <p:spPr>
          <a:xfrm>
            <a:off x="6360725" y="2954065"/>
            <a:ext cx="46202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dirty="0" smtClean="0">
                <a:solidFill>
                  <a:schemeClr val="accent1">
                    <a:lumMod val="75000"/>
                  </a:schemeClr>
                </a:solidFill>
              </a:rPr>
              <a:t>٨</a:t>
            </a:r>
            <a:endParaRPr lang="ar-SA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7" name="مربع نص 56"/>
          <p:cNvSpPr txBox="1"/>
          <p:nvPr/>
        </p:nvSpPr>
        <p:spPr>
          <a:xfrm>
            <a:off x="3715105" y="2954065"/>
            <a:ext cx="46202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dirty="0" smtClean="0">
                <a:solidFill>
                  <a:schemeClr val="accent1">
                    <a:lumMod val="75000"/>
                  </a:schemeClr>
                </a:solidFill>
              </a:rPr>
              <a:t>٨</a:t>
            </a:r>
            <a:endParaRPr lang="ar-SA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8" name="مربع نص 57"/>
          <p:cNvSpPr txBox="1"/>
          <p:nvPr/>
        </p:nvSpPr>
        <p:spPr>
          <a:xfrm>
            <a:off x="826477" y="2954065"/>
            <a:ext cx="60955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dirty="0" smtClean="0">
                <a:solidFill>
                  <a:schemeClr val="accent1">
                    <a:lumMod val="75000"/>
                  </a:schemeClr>
                </a:solidFill>
              </a:rPr>
              <a:t>١٥</a:t>
            </a:r>
            <a:endParaRPr lang="ar-SA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9" name="مربع نص 58"/>
          <p:cNvSpPr txBox="1"/>
          <p:nvPr/>
        </p:nvSpPr>
        <p:spPr>
          <a:xfrm>
            <a:off x="7399082" y="4912548"/>
            <a:ext cx="59002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dirty="0" smtClean="0">
                <a:solidFill>
                  <a:schemeClr val="accent1">
                    <a:lumMod val="75000"/>
                  </a:schemeClr>
                </a:solidFill>
              </a:rPr>
              <a:t>٤٠</a:t>
            </a:r>
            <a:endParaRPr lang="ar-SA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0" name="مربع نص 59"/>
          <p:cNvSpPr txBox="1"/>
          <p:nvPr/>
        </p:nvSpPr>
        <p:spPr>
          <a:xfrm>
            <a:off x="4376355" y="4906745"/>
            <a:ext cx="46202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dirty="0" smtClean="0">
                <a:solidFill>
                  <a:schemeClr val="accent1">
                    <a:lumMod val="75000"/>
                  </a:schemeClr>
                </a:solidFill>
              </a:rPr>
              <a:t>٠</a:t>
            </a:r>
            <a:endParaRPr lang="ar-SA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3" name="مربع نص 62"/>
          <p:cNvSpPr txBox="1"/>
          <p:nvPr/>
        </p:nvSpPr>
        <p:spPr>
          <a:xfrm>
            <a:off x="1192089" y="4906745"/>
            <a:ext cx="46202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dirty="0" smtClean="0">
                <a:solidFill>
                  <a:schemeClr val="accent1">
                    <a:lumMod val="75000"/>
                  </a:schemeClr>
                </a:solidFill>
              </a:rPr>
              <a:t>٥</a:t>
            </a:r>
            <a:endParaRPr lang="ar-SA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09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7" grpId="0"/>
      <p:bldP spid="58" grpId="0"/>
      <p:bldP spid="59" grpId="0"/>
      <p:bldP spid="60" grpId="0"/>
      <p:bldP spid="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sp>
        <p:nvSpPr>
          <p:cNvPr id="5" name="مخطط انسيابي: محطة طرفية 4"/>
          <p:cNvSpPr/>
          <p:nvPr/>
        </p:nvSpPr>
        <p:spPr>
          <a:xfrm>
            <a:off x="9453032" y="451909"/>
            <a:ext cx="2123684" cy="57128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الرابع : </a:t>
            </a:r>
            <a:r>
              <a:rPr lang="ar-SA" sz="1600" b="1" dirty="0" smtClean="0">
                <a:solidFill>
                  <a:srgbClr val="002060"/>
                </a:solidFill>
              </a:rPr>
              <a:t>الضرب</a:t>
            </a:r>
            <a:r>
              <a:rPr lang="ku-Arab-IQ" sz="1600" b="1" dirty="0" smtClean="0">
                <a:solidFill>
                  <a:srgbClr val="002060"/>
                </a:solidFill>
              </a:rPr>
              <a:t>١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042138" y="1276086"/>
            <a:ext cx="656777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أحدد النمط ، ثم أكتب العدد المناسب في </a:t>
            </a:r>
            <a:r>
              <a:rPr lang="ar-SA" sz="2400" b="1" dirty="0" smtClean="0">
                <a:sym typeface="Wingdings" panose="05000000000000000000" pitchFamily="2" charset="2"/>
              </a:rPr>
              <a:t>: </a:t>
            </a:r>
            <a:r>
              <a:rPr lang="ar-SA" sz="2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( مهارة سابقة )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2" name="صورة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31629" r="9230" b="30919"/>
          <a:stretch/>
        </p:blipFill>
        <p:spPr>
          <a:xfrm>
            <a:off x="85640" y="6263368"/>
            <a:ext cx="1115672" cy="508000"/>
          </a:xfrm>
          <a:prstGeom prst="rect">
            <a:avLst/>
          </a:prstGeom>
        </p:spPr>
      </p:pic>
      <p:sp>
        <p:nvSpPr>
          <p:cNvPr id="13" name="مربع نص 12"/>
          <p:cNvSpPr txBox="1"/>
          <p:nvPr/>
        </p:nvSpPr>
        <p:spPr>
          <a:xfrm>
            <a:off x="498770" y="6280952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١٢</a:t>
            </a:r>
            <a:endParaRPr lang="ar-SA" sz="2000" b="1" dirty="0">
              <a:solidFill>
                <a:srgbClr val="C00000"/>
              </a:solidFill>
            </a:endParaRPr>
          </a:p>
        </p:txBody>
      </p:sp>
      <p:pic>
        <p:nvPicPr>
          <p:cNvPr id="19" name="صورة 18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22" name="صورة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20" name="مخطط انسيابي: محطة طرفية 19"/>
          <p:cNvSpPr/>
          <p:nvPr/>
        </p:nvSpPr>
        <p:spPr>
          <a:xfrm>
            <a:off x="4913441" y="537363"/>
            <a:ext cx="2349157" cy="485826"/>
          </a:xfrm>
          <a:prstGeom prst="flowChartTerminator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1"/>
                </a:solidFill>
              </a:rPr>
              <a:t>أجيب عن الأسئلة الآتية : </a:t>
            </a:r>
            <a:endParaRPr lang="ar-SA" b="1" dirty="0">
              <a:solidFill>
                <a:schemeClr val="bg1"/>
              </a:solidFill>
            </a:endParaRPr>
          </a:p>
        </p:txBody>
      </p:sp>
      <p:pic>
        <p:nvPicPr>
          <p:cNvPr id="10" name="صورة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957" y="1165430"/>
            <a:ext cx="512070" cy="512070"/>
          </a:xfrm>
          <a:prstGeom prst="rect">
            <a:avLst/>
          </a:prstGeom>
        </p:spPr>
      </p:pic>
      <p:pic>
        <p:nvPicPr>
          <p:cNvPr id="21" name="صورة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8668" y="2611435"/>
            <a:ext cx="4304353" cy="2526352"/>
          </a:xfrm>
          <a:prstGeom prst="rect">
            <a:avLst/>
          </a:prstGeom>
        </p:spPr>
      </p:pic>
      <p:pic>
        <p:nvPicPr>
          <p:cNvPr id="23" name="صورة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78039" y="2589167"/>
            <a:ext cx="4021645" cy="2570887"/>
          </a:xfrm>
          <a:prstGeom prst="rect">
            <a:avLst/>
          </a:prstGeom>
        </p:spPr>
      </p:pic>
      <p:sp>
        <p:nvSpPr>
          <p:cNvPr id="25" name="سهم منحني إلى اليمين 24"/>
          <p:cNvSpPr/>
          <p:nvPr/>
        </p:nvSpPr>
        <p:spPr>
          <a:xfrm rot="5400000">
            <a:off x="8337014" y="2147350"/>
            <a:ext cx="317104" cy="611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8190033" y="1894221"/>
            <a:ext cx="5727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+ </a:t>
            </a:r>
            <a:r>
              <a:rPr lang="ku-Arab-IQ" sz="2000" b="1" dirty="0" smtClean="0">
                <a:solidFill>
                  <a:srgbClr val="FF0000"/>
                </a:solidFill>
              </a:rPr>
              <a:t>٢</a:t>
            </a:r>
            <a:r>
              <a:rPr lang="ar-SA" sz="2000" b="1" dirty="0" smtClean="0">
                <a:solidFill>
                  <a:srgbClr val="FF0000"/>
                </a:solidFill>
              </a:rPr>
              <a:t> 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9160215" y="2671686"/>
            <a:ext cx="3793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7348939" y="2671685"/>
            <a:ext cx="6762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سهم منحني إلى اليمين 28"/>
          <p:cNvSpPr/>
          <p:nvPr/>
        </p:nvSpPr>
        <p:spPr>
          <a:xfrm rot="5400000">
            <a:off x="3530309" y="2178130"/>
            <a:ext cx="317104" cy="611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3383328" y="1911572"/>
            <a:ext cx="5727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+</a:t>
            </a:r>
            <a:r>
              <a:rPr lang="ku-Arab-IQ" sz="2000" b="1" dirty="0" smtClean="0">
                <a:solidFill>
                  <a:srgbClr val="FF0000"/>
                </a:solidFill>
              </a:rPr>
              <a:t>٤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4341446" y="2682472"/>
            <a:ext cx="3793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1686831" y="2687755"/>
            <a:ext cx="5846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سهم منحني إلى اليمين 32"/>
          <p:cNvSpPr/>
          <p:nvPr/>
        </p:nvSpPr>
        <p:spPr>
          <a:xfrm rot="5400000">
            <a:off x="9381024" y="3218414"/>
            <a:ext cx="317104" cy="611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9645729" y="3119788"/>
            <a:ext cx="5727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+</a:t>
            </a:r>
            <a:r>
              <a:rPr lang="ku-Arab-IQ" sz="2000" b="1" dirty="0" smtClean="0">
                <a:solidFill>
                  <a:srgbClr val="FF0000"/>
                </a:solidFill>
              </a:rPr>
              <a:t>٥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7897019" y="3605619"/>
            <a:ext cx="5279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7249298" y="3605619"/>
            <a:ext cx="5279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٢٥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سهم منحني إلى اليمين 36"/>
          <p:cNvSpPr/>
          <p:nvPr/>
        </p:nvSpPr>
        <p:spPr>
          <a:xfrm rot="5400000">
            <a:off x="3530310" y="3214365"/>
            <a:ext cx="317104" cy="611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3736729" y="3144137"/>
            <a:ext cx="78365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+</a:t>
            </a:r>
            <a:r>
              <a:rPr lang="ku-Arab-IQ" sz="2000" b="1" dirty="0" smtClean="0">
                <a:solidFill>
                  <a:srgbClr val="FF0000"/>
                </a:solidFill>
              </a:rPr>
              <a:t>١٠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4176576" y="3612182"/>
            <a:ext cx="6762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2506983" y="3643777"/>
            <a:ext cx="5846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سهم منحني إلى اليمين 41"/>
          <p:cNvSpPr/>
          <p:nvPr/>
        </p:nvSpPr>
        <p:spPr>
          <a:xfrm rot="5400000">
            <a:off x="9468040" y="4104157"/>
            <a:ext cx="317104" cy="611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9762183" y="4067284"/>
            <a:ext cx="5727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+</a:t>
            </a:r>
            <a:r>
              <a:rPr lang="ku-Arab-IQ" sz="2000" b="1" dirty="0" smtClean="0">
                <a:solidFill>
                  <a:srgbClr val="FF0000"/>
                </a:solidFill>
              </a:rPr>
              <a:t>٣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44" name="مربع نص 43"/>
          <p:cNvSpPr txBox="1"/>
          <p:nvPr/>
        </p:nvSpPr>
        <p:spPr>
          <a:xfrm>
            <a:off x="8168123" y="4510162"/>
            <a:ext cx="6762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١٢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6911104" y="4539554"/>
            <a:ext cx="6762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6" name="سهم منحني إلى اليمين 45"/>
          <p:cNvSpPr/>
          <p:nvPr/>
        </p:nvSpPr>
        <p:spPr>
          <a:xfrm rot="5400000">
            <a:off x="4256722" y="4190922"/>
            <a:ext cx="317104" cy="611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47" name="مربع نص 46"/>
          <p:cNvSpPr txBox="1"/>
          <p:nvPr/>
        </p:nvSpPr>
        <p:spPr>
          <a:xfrm>
            <a:off x="4574681" y="4139444"/>
            <a:ext cx="5727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+</a:t>
            </a:r>
            <a:r>
              <a:rPr lang="ku-Arab-IQ" sz="2000" b="1" dirty="0" smtClean="0">
                <a:solidFill>
                  <a:srgbClr val="FF0000"/>
                </a:solidFill>
              </a:rPr>
              <a:t>٦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48" name="مربع نص 47"/>
          <p:cNvSpPr txBox="1"/>
          <p:nvPr/>
        </p:nvSpPr>
        <p:spPr>
          <a:xfrm>
            <a:off x="3013979" y="4607591"/>
            <a:ext cx="6762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1766874" y="4588906"/>
            <a:ext cx="6762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56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7" grpId="0"/>
      <p:bldP spid="28" grpId="0"/>
      <p:bldP spid="29" grpId="0" animBg="1"/>
      <p:bldP spid="30" grpId="0"/>
      <p:bldP spid="31" grpId="0"/>
      <p:bldP spid="32" grpId="0"/>
      <p:bldP spid="33" grpId="0" animBg="1"/>
      <p:bldP spid="34" grpId="0"/>
      <p:bldP spid="35" grpId="0"/>
      <p:bldP spid="36" grpId="0"/>
      <p:bldP spid="37" grpId="0" animBg="1"/>
      <p:bldP spid="39" grpId="0"/>
      <p:bldP spid="40" grpId="0"/>
      <p:bldP spid="41" grpId="0"/>
      <p:bldP spid="42" grpId="0" animBg="1"/>
      <p:bldP spid="43" grpId="0"/>
      <p:bldP spid="44" grpId="0"/>
      <p:bldP spid="45" grpId="0"/>
      <p:bldP spid="46" grpId="0" animBg="1"/>
      <p:bldP spid="47" grpId="0"/>
      <p:bldP spid="48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sp>
        <p:nvSpPr>
          <p:cNvPr id="3" name="مخطط انسيابي: محطة طرفية 2"/>
          <p:cNvSpPr/>
          <p:nvPr/>
        </p:nvSpPr>
        <p:spPr>
          <a:xfrm>
            <a:off x="9453032" y="451909"/>
            <a:ext cx="2123684" cy="57128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الرابع : </a:t>
            </a:r>
            <a:r>
              <a:rPr lang="ar-SA" sz="1600" b="1" dirty="0" smtClean="0">
                <a:solidFill>
                  <a:srgbClr val="002060"/>
                </a:solidFill>
              </a:rPr>
              <a:t>الضرب</a:t>
            </a:r>
            <a:r>
              <a:rPr lang="ku-Arab-IQ" sz="1600" b="1" dirty="0" smtClean="0">
                <a:solidFill>
                  <a:srgbClr val="002060"/>
                </a:solidFill>
              </a:rPr>
              <a:t>١</a:t>
            </a:r>
            <a:endParaRPr lang="ar-SA" sz="1600" dirty="0">
              <a:solidFill>
                <a:srgbClr val="002060"/>
              </a:solidFill>
            </a:endParaRP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31629" r="9230" b="30919"/>
          <a:stretch/>
        </p:blipFill>
        <p:spPr>
          <a:xfrm>
            <a:off x="85640" y="6263368"/>
            <a:ext cx="1115672" cy="508000"/>
          </a:xfrm>
          <a:prstGeom prst="rect">
            <a:avLst/>
          </a:prstGeom>
        </p:spPr>
      </p:pic>
      <p:sp>
        <p:nvSpPr>
          <p:cNvPr id="10" name="مستطيل 9"/>
          <p:cNvSpPr/>
          <p:nvPr/>
        </p:nvSpPr>
        <p:spPr>
          <a:xfrm>
            <a:off x="55160" y="53633"/>
            <a:ext cx="12065720" cy="671773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507562" y="6263368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١٢</a:t>
            </a:r>
            <a:endParaRPr lang="ar-SA" sz="2000" b="1" dirty="0">
              <a:solidFill>
                <a:srgbClr val="C00000"/>
              </a:solidFill>
            </a:endParaRPr>
          </a:p>
        </p:txBody>
      </p:sp>
      <p:pic>
        <p:nvPicPr>
          <p:cNvPr id="14" name="صورة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330" y="1278575"/>
            <a:ext cx="604555" cy="604555"/>
          </a:xfrm>
          <a:prstGeom prst="rect">
            <a:avLst/>
          </a:prstGeom>
        </p:spPr>
      </p:pic>
      <p:sp>
        <p:nvSpPr>
          <p:cNvPr id="61" name="مخطط انسيابي: محطة طرفية 60"/>
          <p:cNvSpPr/>
          <p:nvPr/>
        </p:nvSpPr>
        <p:spPr>
          <a:xfrm>
            <a:off x="4913441" y="537363"/>
            <a:ext cx="2349157" cy="485826"/>
          </a:xfrm>
          <a:prstGeom prst="flowChartTerminator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1"/>
                </a:solidFill>
              </a:rPr>
              <a:t>أجيب عن الأسئلة الآتية : 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62" name="مربع نص 61"/>
          <p:cNvSpPr txBox="1"/>
          <p:nvPr/>
        </p:nvSpPr>
        <p:spPr>
          <a:xfrm>
            <a:off x="4791807" y="1421465"/>
            <a:ext cx="480052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ym typeface="Wingdings" panose="05000000000000000000" pitchFamily="2" charset="2"/>
              </a:rPr>
              <a:t>أكتب جملة الجمع المناسبة: </a:t>
            </a:r>
            <a:r>
              <a:rPr lang="ar-SA" sz="2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( مهارة سابقة )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pic>
        <p:nvPicPr>
          <p:cNvPr id="38" name="صورة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36380" y="2281406"/>
            <a:ext cx="2893067" cy="2189767"/>
          </a:xfrm>
          <a:prstGeom prst="rect">
            <a:avLst/>
          </a:prstGeom>
        </p:spPr>
      </p:pic>
      <p:pic>
        <p:nvPicPr>
          <p:cNvPr id="39" name="صورة 3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37992" y="2277208"/>
            <a:ext cx="2806955" cy="2189627"/>
          </a:xfrm>
          <a:prstGeom prst="rect">
            <a:avLst/>
          </a:prstGeom>
        </p:spPr>
      </p:pic>
      <p:pic>
        <p:nvPicPr>
          <p:cNvPr id="40" name="صورة 3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01312" y="2272928"/>
            <a:ext cx="2851143" cy="2193907"/>
          </a:xfrm>
          <a:prstGeom prst="rect">
            <a:avLst/>
          </a:prstGeom>
        </p:spPr>
      </p:pic>
      <p:sp>
        <p:nvSpPr>
          <p:cNvPr id="41" name="مربع نص 40"/>
          <p:cNvSpPr txBox="1"/>
          <p:nvPr/>
        </p:nvSpPr>
        <p:spPr>
          <a:xfrm>
            <a:off x="8773970" y="4842932"/>
            <a:ext cx="24178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 + ٥ + ٥ = ١٥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6" name="مربع نص 85"/>
          <p:cNvSpPr txBox="1"/>
          <p:nvPr/>
        </p:nvSpPr>
        <p:spPr>
          <a:xfrm>
            <a:off x="5468830" y="4860913"/>
            <a:ext cx="194527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٦ + ٦ = ١٢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7" name="مربع نص 86"/>
          <p:cNvSpPr txBox="1"/>
          <p:nvPr/>
        </p:nvSpPr>
        <p:spPr>
          <a:xfrm>
            <a:off x="1162072" y="4842931"/>
            <a:ext cx="24178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 + ٤ + ٤ = ١٢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46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86" grpId="0"/>
      <p:bldP spid="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sp>
        <p:nvSpPr>
          <p:cNvPr id="3" name="مخطط انسيابي: محطة طرفية 2"/>
          <p:cNvSpPr/>
          <p:nvPr/>
        </p:nvSpPr>
        <p:spPr>
          <a:xfrm>
            <a:off x="9453032" y="451909"/>
            <a:ext cx="2123684" cy="57128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الرابع : </a:t>
            </a:r>
            <a:r>
              <a:rPr lang="ar-SA" sz="1600" b="1" dirty="0" smtClean="0">
                <a:solidFill>
                  <a:srgbClr val="002060"/>
                </a:solidFill>
              </a:rPr>
              <a:t>الضرب</a:t>
            </a:r>
            <a:r>
              <a:rPr lang="ku-Arab-IQ" sz="1600" b="1" dirty="0" smtClean="0">
                <a:solidFill>
                  <a:srgbClr val="002060"/>
                </a:solidFill>
              </a:rPr>
              <a:t>١</a:t>
            </a:r>
            <a:endParaRPr lang="ar-SA" sz="1600" dirty="0">
              <a:solidFill>
                <a:srgbClr val="00206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31629" r="9230" b="30919"/>
          <a:stretch/>
        </p:blipFill>
        <p:spPr>
          <a:xfrm>
            <a:off x="85640" y="6263368"/>
            <a:ext cx="1115672" cy="508000"/>
          </a:xfrm>
          <a:prstGeom prst="rect">
            <a:avLst/>
          </a:prstGeom>
        </p:spPr>
      </p:pic>
      <p:sp>
        <p:nvSpPr>
          <p:cNvPr id="8" name="مربع نص 7"/>
          <p:cNvSpPr txBox="1"/>
          <p:nvPr/>
        </p:nvSpPr>
        <p:spPr>
          <a:xfrm>
            <a:off x="507562" y="6263368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١٢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21" name="مخطط انسيابي: محطة طرفية 20"/>
          <p:cNvSpPr/>
          <p:nvPr/>
        </p:nvSpPr>
        <p:spPr>
          <a:xfrm>
            <a:off x="4913441" y="537363"/>
            <a:ext cx="2349157" cy="485826"/>
          </a:xfrm>
          <a:prstGeom prst="flowChartTerminator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1"/>
                </a:solidFill>
              </a:rPr>
              <a:t>أجيب عن الأسئلة الآتية : 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015763" y="1388982"/>
            <a:ext cx="6796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ym typeface="Wingdings" panose="05000000000000000000" pitchFamily="2" charset="2"/>
              </a:rPr>
              <a:t>أحل المسألتين الآتيتين باستعمال الجمع المتكرر: </a:t>
            </a:r>
            <a:r>
              <a:rPr lang="ar-SA" sz="2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( مهارة سابقة )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10853158" y="2269659"/>
            <a:ext cx="615463" cy="407653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/>
              <a:t>16</a:t>
            </a:r>
            <a:endParaRPr lang="ar-SA" sz="16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7323207" y="2232002"/>
            <a:ext cx="336737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2060"/>
                </a:solidFill>
              </a:rPr>
              <a:t>لدى سعاد طبقان، في كل منهما </a:t>
            </a:r>
            <a:r>
              <a:rPr lang="ku-Arab-IQ" sz="2400" b="1" dirty="0" smtClean="0">
                <a:solidFill>
                  <a:srgbClr val="002060"/>
                </a:solidFill>
              </a:rPr>
              <a:t>  </a:t>
            </a:r>
            <a:r>
              <a:rPr lang="ar-SA" sz="2400" b="1" dirty="0" smtClean="0">
                <a:solidFill>
                  <a:srgbClr val="002060"/>
                </a:solidFill>
              </a:rPr>
              <a:t> </a:t>
            </a:r>
            <a:r>
              <a:rPr lang="ku-Arab-IQ" sz="2400" b="1" smtClean="0">
                <a:solidFill>
                  <a:srgbClr val="002060"/>
                </a:solidFill>
              </a:rPr>
              <a:t>٤ </a:t>
            </a:r>
            <a:r>
              <a:rPr lang="ar-SA" sz="2400" b="1" smtClean="0">
                <a:solidFill>
                  <a:srgbClr val="002060"/>
                </a:solidFill>
              </a:rPr>
              <a:t>قطع </a:t>
            </a:r>
            <a:r>
              <a:rPr lang="ar-SA" sz="2400" b="1" dirty="0" smtClean="0">
                <a:solidFill>
                  <a:srgbClr val="002060"/>
                </a:solidFill>
              </a:rPr>
              <a:t>من البسكويت، فكم قطعة من البسكويت لديها ؟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362808" y="2269659"/>
            <a:ext cx="289905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2060"/>
                </a:solidFill>
              </a:rPr>
              <a:t>يركض محمد حول الملعب </a:t>
            </a:r>
            <a:r>
              <a:rPr lang="ku-Arab-IQ" sz="2400" b="1" dirty="0" smtClean="0">
                <a:solidFill>
                  <a:srgbClr val="002060"/>
                </a:solidFill>
              </a:rPr>
              <a:t>٣ </a:t>
            </a:r>
            <a:r>
              <a:rPr lang="ar-SA" sz="2400" b="1" dirty="0" smtClean="0">
                <a:solidFill>
                  <a:srgbClr val="002060"/>
                </a:solidFill>
              </a:rPr>
              <a:t>دورات </a:t>
            </a:r>
            <a:r>
              <a:rPr lang="ar-SA" sz="2400" b="1" dirty="0" smtClean="0">
                <a:solidFill>
                  <a:srgbClr val="002060"/>
                </a:solidFill>
              </a:rPr>
              <a:t>في اليوم، فكم دورة يركض في يومين ؟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4396713" y="2269659"/>
            <a:ext cx="615463" cy="442802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/>
              <a:t>17</a:t>
            </a:r>
            <a:endParaRPr lang="ar-SA" sz="1600" b="1" dirty="0"/>
          </a:p>
        </p:txBody>
      </p:sp>
      <p:pic>
        <p:nvPicPr>
          <p:cNvPr id="28" name="صورة 2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4" t="10888" r="23698" b="10147"/>
          <a:stretch/>
        </p:blipFill>
        <p:spPr>
          <a:xfrm>
            <a:off x="9453032" y="3684763"/>
            <a:ext cx="1275747" cy="127999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9" name="صورة 2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4" t="10888" r="23698" b="10147"/>
          <a:stretch/>
        </p:blipFill>
        <p:spPr>
          <a:xfrm>
            <a:off x="7731149" y="3692361"/>
            <a:ext cx="1275747" cy="127999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0" name="مربع نص 29"/>
          <p:cNvSpPr txBox="1"/>
          <p:nvPr/>
        </p:nvSpPr>
        <p:spPr>
          <a:xfrm>
            <a:off x="7637851" y="5476302"/>
            <a:ext cx="24530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 + ٤ = ٨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قطع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1" name="صورة 3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1" t="26410" r="7413" b="26282"/>
          <a:stretch/>
        </p:blipFill>
        <p:spPr>
          <a:xfrm>
            <a:off x="1965365" y="3752854"/>
            <a:ext cx="1927789" cy="10681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2" name="مربع نص 31"/>
          <p:cNvSpPr txBox="1"/>
          <p:nvPr/>
        </p:nvSpPr>
        <p:spPr>
          <a:xfrm>
            <a:off x="1362808" y="5476302"/>
            <a:ext cx="24530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 + ٣ = ٦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 دورات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4" name="صورة 3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3" t="8462" r="46331" b="5768"/>
          <a:stretch/>
        </p:blipFill>
        <p:spPr>
          <a:xfrm>
            <a:off x="6732835" y="2207648"/>
            <a:ext cx="684115" cy="1264290"/>
          </a:xfrm>
          <a:prstGeom prst="rect">
            <a:avLst/>
          </a:prstGeom>
        </p:spPr>
      </p:pic>
      <p:pic>
        <p:nvPicPr>
          <p:cNvPr id="35" name="صورة 3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3" t="8462" r="46331" b="5768"/>
          <a:stretch/>
        </p:blipFill>
        <p:spPr>
          <a:xfrm>
            <a:off x="885895" y="2269659"/>
            <a:ext cx="684115" cy="1264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75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/>
      <p:bldP spid="27" grpId="0" animBg="1"/>
      <p:bldP spid="30" grpId="0"/>
      <p:bldP spid="32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183</Words>
  <Application>Microsoft Office PowerPoint</Application>
  <PresentationFormat>شاشة عريضة</PresentationFormat>
  <Paragraphs>50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51</cp:revision>
  <dcterms:created xsi:type="dcterms:W3CDTF">2022-12-02T21:48:32Z</dcterms:created>
  <dcterms:modified xsi:type="dcterms:W3CDTF">2022-12-05T01:52:21Z</dcterms:modified>
</cp:coreProperties>
</file>