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27258"/>
    <a:srgbClr val="CBF0FF"/>
    <a:srgbClr val="51B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JP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4.jpeg"/><Relationship Id="rId4" Type="http://schemas.openxmlformats.org/officeDocument/2006/relationships/image" Target="../media/image5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fif"/><Relationship Id="rId3" Type="http://schemas.openxmlformats.org/officeDocument/2006/relationships/image" Target="../media/image5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1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16.emf"/><Relationship Id="rId4" Type="http://schemas.openxmlformats.org/officeDocument/2006/relationships/image" Target="../media/image2.png"/><Relationship Id="rId9" Type="http://schemas.openxmlformats.org/officeDocument/2006/relationships/image" Target="../media/image1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12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20.emf"/><Relationship Id="rId5" Type="http://schemas.openxmlformats.org/officeDocument/2006/relationships/image" Target="../media/image4.jpeg"/><Relationship Id="rId10" Type="http://schemas.openxmlformats.org/officeDocument/2006/relationships/image" Target="../media/image19.emf"/><Relationship Id="rId4" Type="http://schemas.openxmlformats.org/officeDocument/2006/relationships/image" Target="../media/image2.png"/><Relationship Id="rId9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607" y="1389196"/>
            <a:ext cx="2388621" cy="4748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مخطط انسيابي: محطة طرفية 7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endParaRPr lang="ar-SA" sz="1600" dirty="0">
              <a:solidFill>
                <a:srgbClr val="002060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10392937" y="1488331"/>
            <a:ext cx="845959" cy="365760"/>
          </a:xfrm>
          <a:prstGeom prst="flowChartTerminator">
            <a:avLst/>
          </a:prstGeom>
          <a:solidFill>
            <a:schemeClr val="bg1"/>
          </a:solidFill>
          <a:scene3d>
            <a:camera prst="perspectiveRelaxed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10362023" y="2000035"/>
            <a:ext cx="15123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smtClean="0">
                <a:solidFill>
                  <a:srgbClr val="C00000"/>
                </a:solidFill>
              </a:rPr>
              <a:t>فكرة الدرس </a:t>
            </a:r>
            <a:endParaRPr lang="ar-SA" b="1" u="sng" dirty="0">
              <a:solidFill>
                <a:srgbClr val="C0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0860606" y="3368904"/>
            <a:ext cx="10137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smtClean="0">
                <a:solidFill>
                  <a:srgbClr val="C00000"/>
                </a:solidFill>
              </a:rPr>
              <a:t>المفردات </a:t>
            </a:r>
            <a:endParaRPr lang="ar-SA" b="1" u="sng" dirty="0">
              <a:solidFill>
                <a:srgbClr val="C00000"/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89744"/>
            <a:ext cx="1115672" cy="508000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489978" y="6298536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١٣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2" name="صورة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947" y="548517"/>
            <a:ext cx="781828" cy="781828"/>
          </a:xfrm>
          <a:prstGeom prst="rect">
            <a:avLst/>
          </a:prstGeom>
        </p:spPr>
      </p:pic>
      <p:sp>
        <p:nvSpPr>
          <p:cNvPr id="23" name="مربع نص 22"/>
          <p:cNvSpPr txBox="1"/>
          <p:nvPr/>
        </p:nvSpPr>
        <p:spPr>
          <a:xfrm>
            <a:off x="9878499" y="2455359"/>
            <a:ext cx="199585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أستعمل النماذج</a:t>
            </a:r>
          </a:p>
          <a:p>
            <a:r>
              <a:rPr lang="ar-S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لأستكشف معنى الضرب </a:t>
            </a:r>
            <a:endParaRPr lang="ar-SA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10115891" y="3782158"/>
            <a:ext cx="175846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الضرب</a:t>
            </a:r>
          </a:p>
          <a:p>
            <a:r>
              <a:rPr lang="ar-S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جملة الضرب</a:t>
            </a:r>
          </a:p>
          <a:p>
            <a:r>
              <a:rPr lang="ar-S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إشارة الضرب (×) </a:t>
            </a:r>
            <a:endParaRPr lang="ar-SA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مخطط انسيابي: محطة طرفية 24"/>
          <p:cNvSpPr/>
          <p:nvPr/>
        </p:nvSpPr>
        <p:spPr>
          <a:xfrm>
            <a:off x="6953500" y="933872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أستكشف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435579" y="869146"/>
            <a:ext cx="24072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معنى الضرب </a:t>
            </a:r>
            <a:endParaRPr lang="ar-SA" sz="3200" b="1" dirty="0">
              <a:solidFill>
                <a:schemeClr val="tx2"/>
              </a:solidFill>
            </a:endParaRPr>
          </a:p>
        </p:txBody>
      </p:sp>
      <p:pic>
        <p:nvPicPr>
          <p:cNvPr id="28" name="صورة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8032432" y="4670860"/>
            <a:ext cx="686193" cy="745575"/>
          </a:xfrm>
          <a:prstGeom prst="rect">
            <a:avLst/>
          </a:prstGeom>
        </p:spPr>
      </p:pic>
      <p:pic>
        <p:nvPicPr>
          <p:cNvPr id="30" name="صورة 2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8032432" y="4033993"/>
            <a:ext cx="686193" cy="745575"/>
          </a:xfrm>
          <a:prstGeom prst="rect">
            <a:avLst/>
          </a:prstGeom>
        </p:spPr>
      </p:pic>
      <p:pic>
        <p:nvPicPr>
          <p:cNvPr id="31" name="صورة 3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8032432" y="3409370"/>
            <a:ext cx="686193" cy="745575"/>
          </a:xfrm>
          <a:prstGeom prst="rect">
            <a:avLst/>
          </a:prstGeom>
        </p:spPr>
      </p:pic>
      <p:pic>
        <p:nvPicPr>
          <p:cNvPr id="32" name="صورة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986" y="1720320"/>
            <a:ext cx="497577" cy="497577"/>
          </a:xfrm>
          <a:prstGeom prst="rect">
            <a:avLst/>
          </a:prstGeom>
        </p:spPr>
      </p:pic>
      <p:sp>
        <p:nvSpPr>
          <p:cNvPr id="33" name="مخطط انسيابي: محطة طرفية 32"/>
          <p:cNvSpPr/>
          <p:nvPr/>
        </p:nvSpPr>
        <p:spPr>
          <a:xfrm>
            <a:off x="7869116" y="1892006"/>
            <a:ext cx="911967" cy="294382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1"/>
                </a:solidFill>
              </a:rPr>
              <a:t>نشاط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1450731" y="1839276"/>
            <a:ext cx="630773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اجد عدد المكعبات في </a:t>
            </a:r>
            <a:r>
              <a:rPr lang="ku-Arab-IQ" sz="2400" b="1" dirty="0" smtClean="0">
                <a:solidFill>
                  <a:srgbClr val="FF0000"/>
                </a:solidFill>
              </a:rPr>
              <a:t>٥</a:t>
            </a:r>
            <a:r>
              <a:rPr lang="ku-Arab-IQ" sz="2400" b="1" dirty="0" smtClean="0"/>
              <a:t> </a:t>
            </a:r>
            <a:r>
              <a:rPr lang="ar-SA" sz="2400" b="1" dirty="0" smtClean="0"/>
              <a:t>مجموعات في كل منها </a:t>
            </a:r>
            <a:r>
              <a:rPr lang="ku-Arab-IQ" sz="2400" b="1" dirty="0" smtClean="0">
                <a:solidFill>
                  <a:srgbClr val="FF0000"/>
                </a:solidFill>
              </a:rPr>
              <a:t>٤</a:t>
            </a:r>
            <a:r>
              <a:rPr lang="ku-Arab-IQ" sz="2400" b="1" dirty="0" smtClean="0"/>
              <a:t> </a:t>
            </a:r>
            <a:r>
              <a:rPr lang="ar-SA" sz="2400" b="1" dirty="0" smtClean="0"/>
              <a:t>مكعبات </a:t>
            </a:r>
            <a:endParaRPr lang="ar-SA" sz="2400" b="1" dirty="0"/>
          </a:p>
        </p:txBody>
      </p:sp>
      <p:pic>
        <p:nvPicPr>
          <p:cNvPr id="29" name="صورة 2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8032432" y="2775872"/>
            <a:ext cx="686193" cy="745575"/>
          </a:xfrm>
          <a:prstGeom prst="rect">
            <a:avLst/>
          </a:prstGeom>
        </p:spPr>
      </p:pic>
      <p:pic>
        <p:nvPicPr>
          <p:cNvPr id="35" name="صورة 3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7050837" y="4704353"/>
            <a:ext cx="686193" cy="745575"/>
          </a:xfrm>
          <a:prstGeom prst="rect">
            <a:avLst/>
          </a:prstGeom>
        </p:spPr>
      </p:pic>
      <p:pic>
        <p:nvPicPr>
          <p:cNvPr id="36" name="صورة 3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7050836" y="4067486"/>
            <a:ext cx="686193" cy="745575"/>
          </a:xfrm>
          <a:prstGeom prst="rect">
            <a:avLst/>
          </a:prstGeom>
        </p:spPr>
      </p:pic>
      <p:pic>
        <p:nvPicPr>
          <p:cNvPr id="37" name="صورة 3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7050835" y="3446232"/>
            <a:ext cx="686193" cy="745575"/>
          </a:xfrm>
          <a:prstGeom prst="rect">
            <a:avLst/>
          </a:prstGeom>
        </p:spPr>
      </p:pic>
      <p:pic>
        <p:nvPicPr>
          <p:cNvPr id="38" name="صورة 3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7068279" y="2809365"/>
            <a:ext cx="686193" cy="745575"/>
          </a:xfrm>
          <a:prstGeom prst="rect">
            <a:avLst/>
          </a:prstGeom>
        </p:spPr>
      </p:pic>
      <p:pic>
        <p:nvPicPr>
          <p:cNvPr id="39" name="صورة 3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6068032" y="4704353"/>
            <a:ext cx="686193" cy="745575"/>
          </a:xfrm>
          <a:prstGeom prst="rect">
            <a:avLst/>
          </a:prstGeom>
        </p:spPr>
      </p:pic>
      <p:pic>
        <p:nvPicPr>
          <p:cNvPr id="40" name="صورة 3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6068034" y="4067486"/>
            <a:ext cx="686193" cy="745575"/>
          </a:xfrm>
          <a:prstGeom prst="rect">
            <a:avLst/>
          </a:prstGeom>
        </p:spPr>
      </p:pic>
      <p:pic>
        <p:nvPicPr>
          <p:cNvPr id="41" name="صورة 4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6068032" y="3447697"/>
            <a:ext cx="686193" cy="745575"/>
          </a:xfrm>
          <a:prstGeom prst="rect">
            <a:avLst/>
          </a:prstGeom>
        </p:spPr>
      </p:pic>
      <p:pic>
        <p:nvPicPr>
          <p:cNvPr id="42" name="صورة 4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6068033" y="2791959"/>
            <a:ext cx="686193" cy="745575"/>
          </a:xfrm>
          <a:prstGeom prst="rect">
            <a:avLst/>
          </a:prstGeom>
        </p:spPr>
      </p:pic>
      <p:pic>
        <p:nvPicPr>
          <p:cNvPr id="43" name="صورة 4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123883" y="4692286"/>
            <a:ext cx="686193" cy="745575"/>
          </a:xfrm>
          <a:prstGeom prst="rect">
            <a:avLst/>
          </a:prstGeom>
        </p:spPr>
      </p:pic>
      <p:pic>
        <p:nvPicPr>
          <p:cNvPr id="44" name="صورة 4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121611" y="4074237"/>
            <a:ext cx="686193" cy="745575"/>
          </a:xfrm>
          <a:prstGeom prst="rect">
            <a:avLst/>
          </a:prstGeom>
        </p:spPr>
      </p:pic>
      <p:pic>
        <p:nvPicPr>
          <p:cNvPr id="45" name="صورة 4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121611" y="3447696"/>
            <a:ext cx="686193" cy="745575"/>
          </a:xfrm>
          <a:prstGeom prst="rect">
            <a:avLst/>
          </a:prstGeom>
        </p:spPr>
      </p:pic>
      <p:pic>
        <p:nvPicPr>
          <p:cNvPr id="46" name="صورة 4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131470" y="2814801"/>
            <a:ext cx="686193" cy="745575"/>
          </a:xfrm>
          <a:prstGeom prst="rect">
            <a:avLst/>
          </a:prstGeom>
        </p:spPr>
      </p:pic>
      <p:pic>
        <p:nvPicPr>
          <p:cNvPr id="47" name="صورة 4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4177462" y="4704353"/>
            <a:ext cx="686193" cy="745575"/>
          </a:xfrm>
          <a:prstGeom prst="rect">
            <a:avLst/>
          </a:prstGeom>
        </p:spPr>
      </p:pic>
      <p:pic>
        <p:nvPicPr>
          <p:cNvPr id="48" name="صورة 4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4177462" y="4086584"/>
            <a:ext cx="686193" cy="745575"/>
          </a:xfrm>
          <a:prstGeom prst="rect">
            <a:avLst/>
          </a:prstGeom>
        </p:spPr>
      </p:pic>
      <p:pic>
        <p:nvPicPr>
          <p:cNvPr id="49" name="صورة 4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4178837" y="3465874"/>
            <a:ext cx="686193" cy="745575"/>
          </a:xfrm>
          <a:prstGeom prst="rect">
            <a:avLst/>
          </a:prstGeom>
        </p:spPr>
      </p:pic>
      <p:pic>
        <p:nvPicPr>
          <p:cNvPr id="50" name="صورة 4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4177462" y="2824731"/>
            <a:ext cx="686193" cy="745575"/>
          </a:xfrm>
          <a:prstGeom prst="rect">
            <a:avLst/>
          </a:prstGeom>
        </p:spPr>
      </p:pic>
      <p:sp>
        <p:nvSpPr>
          <p:cNvPr id="51" name="مربع نص 50"/>
          <p:cNvSpPr txBox="1"/>
          <p:nvPr/>
        </p:nvSpPr>
        <p:spPr>
          <a:xfrm>
            <a:off x="8097107" y="5409143"/>
            <a:ext cx="4559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3200" dirty="0" smtClean="0"/>
              <a:t>١</a:t>
            </a:r>
            <a:endParaRPr lang="ar-SA" sz="3200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7114302" y="5409142"/>
            <a:ext cx="4559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3200" dirty="0" smtClean="0"/>
              <a:t>٢</a:t>
            </a:r>
            <a:endParaRPr lang="ar-SA" sz="3200" dirty="0"/>
          </a:p>
        </p:txBody>
      </p:sp>
      <p:sp>
        <p:nvSpPr>
          <p:cNvPr id="53" name="مربع نص 52"/>
          <p:cNvSpPr txBox="1"/>
          <p:nvPr/>
        </p:nvSpPr>
        <p:spPr>
          <a:xfrm>
            <a:off x="6119258" y="5407622"/>
            <a:ext cx="4559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3200" dirty="0" smtClean="0"/>
              <a:t>٣</a:t>
            </a:r>
            <a:endParaRPr lang="ar-SA" sz="3200" dirty="0"/>
          </a:p>
        </p:txBody>
      </p:sp>
      <p:sp>
        <p:nvSpPr>
          <p:cNvPr id="54" name="مربع نص 53"/>
          <p:cNvSpPr txBox="1"/>
          <p:nvPr/>
        </p:nvSpPr>
        <p:spPr>
          <a:xfrm>
            <a:off x="5174723" y="5374594"/>
            <a:ext cx="4559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3200" dirty="0" smtClean="0"/>
              <a:t>٤</a:t>
            </a:r>
            <a:endParaRPr lang="ar-SA" sz="3200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4243144" y="5357009"/>
            <a:ext cx="4559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3200" dirty="0" smtClean="0"/>
              <a:t>٥</a:t>
            </a:r>
            <a:endParaRPr lang="ar-SA" sz="3200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2084191" y="5921490"/>
            <a:ext cx="65117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  +  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  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+   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  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+  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   +  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ku-Arab-IQ" sz="2400" b="1" smtClean="0">
                <a:solidFill>
                  <a:schemeClr val="accent1">
                    <a:lumMod val="75000"/>
                  </a:schemeClr>
                </a:solidFill>
              </a:rPr>
              <a:t> ٢٠ 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ar-SA" sz="2400" dirty="0"/>
          </a:p>
        </p:txBody>
      </p:sp>
      <p:pic>
        <p:nvPicPr>
          <p:cNvPr id="61" name="صورة 6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16" y="2569180"/>
            <a:ext cx="877052" cy="877052"/>
          </a:xfrm>
          <a:prstGeom prst="rect">
            <a:avLst/>
          </a:prstGeom>
        </p:spPr>
      </p:pic>
      <p:sp>
        <p:nvSpPr>
          <p:cNvPr id="62" name="شكل بيضاوي 61"/>
          <p:cNvSpPr/>
          <p:nvPr/>
        </p:nvSpPr>
        <p:spPr>
          <a:xfrm>
            <a:off x="643476" y="3078718"/>
            <a:ext cx="2483040" cy="227829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عدد المكعبات في المجموعات الخمسة هو </a:t>
            </a:r>
            <a:r>
              <a:rPr lang="ku-Arab-IQ" sz="2000" b="1" dirty="0" smtClean="0">
                <a:solidFill>
                  <a:schemeClr val="tx1"/>
                </a:solidFill>
              </a:rPr>
              <a:t>٢٠ </a:t>
            </a:r>
            <a:r>
              <a:rPr lang="ar-SA" sz="2000" b="1" dirty="0" smtClean="0">
                <a:solidFill>
                  <a:schemeClr val="tx1"/>
                </a:solidFill>
              </a:rPr>
              <a:t>مكعباً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1" grpId="0"/>
      <p:bldP spid="52" grpId="0"/>
      <p:bldP spid="53" grpId="0"/>
      <p:bldP spid="54" grpId="0"/>
      <p:bldP spid="55" grpId="0"/>
      <p:bldP spid="56" grpId="0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2" t="11026" r="36132" b="9744"/>
          <a:stretch/>
        </p:blipFill>
        <p:spPr>
          <a:xfrm>
            <a:off x="1638542" y="3282197"/>
            <a:ext cx="1661996" cy="2189285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2469540" y="1726615"/>
            <a:ext cx="72369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</a:rPr>
              <a:t>عدد المجموعات  ×  عدد المكعبات في كل مجموعة  =  عدد المكعبات </a:t>
            </a:r>
            <a:endParaRPr lang="ar-SA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695818" y="2294866"/>
            <a:ext cx="51805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/>
              <a:t>٥</a:t>
            </a:r>
            <a:r>
              <a:rPr lang="ar-SA" sz="2400" b="1" dirty="0" smtClean="0"/>
              <a:t>         ×             </a:t>
            </a:r>
            <a:r>
              <a:rPr lang="ku-Arab-IQ" sz="2400" b="1" dirty="0" smtClean="0"/>
              <a:t>٤</a:t>
            </a:r>
            <a:r>
              <a:rPr lang="ar-SA" sz="2400" b="1" dirty="0" smtClean="0"/>
              <a:t>                      =  </a:t>
            </a:r>
            <a:r>
              <a:rPr lang="ku-Arab-IQ" sz="2400" b="1" dirty="0" smtClean="0"/>
              <a:t>٢٠</a:t>
            </a:r>
            <a:r>
              <a:rPr lang="ar-SA" sz="2400" b="1" dirty="0" smtClean="0"/>
              <a:t>   </a:t>
            </a:r>
            <a:endParaRPr lang="ar-SA" sz="2400" b="1" dirty="0"/>
          </a:p>
        </p:txBody>
      </p:sp>
      <p:sp>
        <p:nvSpPr>
          <p:cNvPr id="5" name="مخطط انسيابي: محطة طرفية 4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947" y="548517"/>
            <a:ext cx="781828" cy="781828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6953500" y="933872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أستكشف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435579" y="869146"/>
            <a:ext cx="24072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معنى الضرب </a:t>
            </a:r>
            <a:endParaRPr lang="ar-SA" sz="3200" b="1" dirty="0">
              <a:solidFill>
                <a:schemeClr val="tx2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2" name="صورة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13" name="مربع نص 12"/>
          <p:cNvSpPr txBox="1"/>
          <p:nvPr/>
        </p:nvSpPr>
        <p:spPr>
          <a:xfrm>
            <a:off x="498770" y="6280952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١٣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850006" y="4743488"/>
            <a:ext cx="46560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</a:rPr>
              <a:t>وتسمى الجملة </a:t>
            </a:r>
            <a:r>
              <a:rPr lang="ku-Arab-IQ" sz="2400" b="1" dirty="0" smtClean="0">
                <a:solidFill>
                  <a:schemeClr val="accent5">
                    <a:lumMod val="75000"/>
                  </a:schemeClr>
                </a:solidFill>
              </a:rPr>
              <a:t>٥</a:t>
            </a: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</a:rPr>
              <a:t> × </a:t>
            </a:r>
            <a:r>
              <a:rPr lang="ku-Arab-IQ" sz="2400" b="1" dirty="0" smtClean="0">
                <a:solidFill>
                  <a:schemeClr val="accent5">
                    <a:lumMod val="75000"/>
                  </a:schemeClr>
                </a:solidFill>
              </a:rPr>
              <a:t>٤</a:t>
            </a: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</a:rPr>
              <a:t> = </a:t>
            </a:r>
            <a:r>
              <a:rPr lang="ku-Arab-IQ" sz="2400" b="1" dirty="0" smtClean="0">
                <a:solidFill>
                  <a:schemeClr val="accent5">
                    <a:lumMod val="75000"/>
                  </a:schemeClr>
                </a:solidFill>
              </a:rPr>
              <a:t>٢٠</a:t>
            </a:r>
            <a:r>
              <a:rPr lang="ar-SA" sz="2400" b="1" dirty="0" smtClean="0">
                <a:solidFill>
                  <a:srgbClr val="C00000"/>
                </a:solidFill>
              </a:rPr>
              <a:t> </a:t>
            </a:r>
            <a:r>
              <a:rPr lang="ar-SA" sz="2400" b="1" dirty="0" smtClean="0">
                <a:solidFill>
                  <a:srgbClr val="FFC000"/>
                </a:solidFill>
              </a:rPr>
              <a:t>جملة الضرب </a:t>
            </a:r>
            <a:endParaRPr lang="ar-SA" sz="2400" b="1" dirty="0">
              <a:solidFill>
                <a:srgbClr val="FFC000"/>
              </a:solidFill>
            </a:endParaRPr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052" y="3304156"/>
            <a:ext cx="606877" cy="606877"/>
          </a:xfrm>
          <a:prstGeom prst="rect">
            <a:avLst/>
          </a:prstGeom>
        </p:spPr>
      </p:pic>
      <p:sp>
        <p:nvSpPr>
          <p:cNvPr id="16" name="مربع نص 15"/>
          <p:cNvSpPr txBox="1"/>
          <p:nvPr/>
        </p:nvSpPr>
        <p:spPr>
          <a:xfrm>
            <a:off x="3123110" y="3434438"/>
            <a:ext cx="63259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u="sng" dirty="0" smtClean="0">
                <a:solidFill>
                  <a:srgbClr val="FFC000"/>
                </a:solidFill>
              </a:rPr>
              <a:t>الضرب</a:t>
            </a:r>
            <a:r>
              <a:rPr lang="ar-SA" sz="2400" b="1" dirty="0" smtClean="0">
                <a:solidFill>
                  <a:srgbClr val="C00000"/>
                </a:solidFill>
              </a:rPr>
              <a:t> </a:t>
            </a: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</a:rPr>
              <a:t>هو عملية على عددين يمكن وصفها بأنها جمع متكرر</a:t>
            </a:r>
            <a:endParaRPr lang="ar-SA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334608" y="4088963"/>
            <a:ext cx="36868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</a:rPr>
              <a:t>والإشارة</a:t>
            </a:r>
            <a:r>
              <a:rPr lang="ar-SA" sz="2400" b="1" dirty="0" smtClean="0">
                <a:solidFill>
                  <a:srgbClr val="C00000"/>
                </a:solidFill>
              </a:rPr>
              <a:t> </a:t>
            </a:r>
            <a:r>
              <a:rPr lang="ar-SA" sz="2400" b="1" dirty="0" smtClean="0">
                <a:solidFill>
                  <a:srgbClr val="FFC000"/>
                </a:solidFill>
              </a:rPr>
              <a:t>(×)</a:t>
            </a:r>
            <a:r>
              <a:rPr lang="ar-SA" sz="2400" b="1" dirty="0" smtClean="0">
                <a:solidFill>
                  <a:srgbClr val="C00000"/>
                </a:solidFill>
              </a:rPr>
              <a:t> </a:t>
            </a: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</a:rPr>
              <a:t>تعني إشارة الضرب </a:t>
            </a:r>
            <a:endParaRPr lang="ar-SA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8" name="صورة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500" y="1586172"/>
            <a:ext cx="497577" cy="497577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4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sp>
        <p:nvSpPr>
          <p:cNvPr id="3" name="مخطط انسيابي: محطة طرفية 2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947" y="548517"/>
            <a:ext cx="781828" cy="781828"/>
          </a:xfrm>
          <a:prstGeom prst="rect">
            <a:avLst/>
          </a:prstGeom>
        </p:spPr>
      </p:pic>
      <p:sp>
        <p:nvSpPr>
          <p:cNvPr id="5" name="مخطط انسيابي: محطة طرفية 4"/>
          <p:cNvSpPr/>
          <p:nvPr/>
        </p:nvSpPr>
        <p:spPr>
          <a:xfrm>
            <a:off x="6953500" y="933872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أستكشف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435579" y="869146"/>
            <a:ext cx="24072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معنى الضرب </a:t>
            </a:r>
            <a:endParaRPr lang="ar-SA" sz="3200" b="1" dirty="0">
              <a:solidFill>
                <a:schemeClr val="tx2"/>
              </a:solidFill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10" name="مستطيل 9"/>
          <p:cNvSpPr/>
          <p:nvPr/>
        </p:nvSpPr>
        <p:spPr>
          <a:xfrm>
            <a:off x="55160" y="53633"/>
            <a:ext cx="12065720" cy="671773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507562" y="6263368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١٤</a:t>
            </a:r>
            <a:endParaRPr lang="ar-SA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918648"/>
              </p:ext>
            </p:extLst>
          </p:nvPr>
        </p:nvGraphicFramePr>
        <p:xfrm>
          <a:off x="658645" y="1715980"/>
          <a:ext cx="4113012" cy="167640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1371004">
                  <a:extLst>
                    <a:ext uri="{9D8B030D-6E8A-4147-A177-3AD203B41FA5}">
                      <a16:colId xmlns:a16="http://schemas.microsoft.com/office/drawing/2014/main" val="3165579991"/>
                    </a:ext>
                  </a:extLst>
                </a:gridCol>
                <a:gridCol w="1371004">
                  <a:extLst>
                    <a:ext uri="{9D8B030D-6E8A-4147-A177-3AD203B41FA5}">
                      <a16:colId xmlns:a16="http://schemas.microsoft.com/office/drawing/2014/main" val="1528203261"/>
                    </a:ext>
                  </a:extLst>
                </a:gridCol>
                <a:gridCol w="1371004">
                  <a:extLst>
                    <a:ext uri="{9D8B030D-6E8A-4147-A177-3AD203B41FA5}">
                      <a16:colId xmlns:a16="http://schemas.microsoft.com/office/drawing/2014/main" val="4264202965"/>
                    </a:ext>
                  </a:extLst>
                </a:gridCol>
              </a:tblGrid>
              <a:tr h="364649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عدد المجموعات</a:t>
                      </a:r>
                      <a:endParaRPr lang="ar-SA" sz="16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عدد المكعبات في كل مجموعة</a:t>
                      </a:r>
                      <a:endParaRPr lang="ar-SA" sz="16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المجموع</a:t>
                      </a:r>
                      <a:endParaRPr lang="ar-SA" sz="16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831357"/>
                  </a:ext>
                </a:extLst>
              </a:tr>
              <a:tr h="364649">
                <a:tc>
                  <a:txBody>
                    <a:bodyPr/>
                    <a:lstStyle/>
                    <a:p>
                      <a:pPr algn="ctr" rtl="1"/>
                      <a:r>
                        <a:rPr lang="ku-Arab-IQ" b="1" dirty="0" smtClean="0"/>
                        <a:t>٥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ku-Arab-IQ" b="1" dirty="0" smtClean="0"/>
                        <a:t>٤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ku-Arab-IQ" b="1" dirty="0" smtClean="0"/>
                        <a:t>٢٠</a:t>
                      </a:r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517773"/>
                  </a:ext>
                </a:extLst>
              </a:tr>
              <a:tr h="364649"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277807"/>
                  </a:ext>
                </a:extLst>
              </a:tr>
              <a:tr h="364649"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067973"/>
                  </a:ext>
                </a:extLst>
              </a:tr>
            </a:tbl>
          </a:graphicData>
        </a:graphic>
      </p:graphicFrame>
      <p:sp>
        <p:nvSpPr>
          <p:cNvPr id="13" name="مربع نص 12"/>
          <p:cNvSpPr txBox="1"/>
          <p:nvPr/>
        </p:nvSpPr>
        <p:spPr>
          <a:xfrm>
            <a:off x="5109536" y="1688919"/>
            <a:ext cx="540533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أستعمل المكعبات لأستكشف طرائق أخرى لتوزيع </a:t>
            </a:r>
            <a:r>
              <a:rPr lang="ku-Arab-IQ" sz="2000" b="1" dirty="0" smtClean="0"/>
              <a:t>٢٠</a:t>
            </a:r>
            <a:r>
              <a:rPr lang="ar-SA" sz="2000" b="1" dirty="0" smtClean="0"/>
              <a:t> مكعباً في مجموعات متساوية. </a:t>
            </a:r>
          </a:p>
          <a:p>
            <a:r>
              <a:rPr lang="ar-SA" sz="2000" b="1" dirty="0" smtClean="0"/>
              <a:t>وأسجل في الجدول عدد المجموعات وعدد المكعبات في كل مجموعة ، ثم أسجل العدد الكلي للمكعبات.</a:t>
            </a:r>
            <a:endParaRPr lang="ar-SA" sz="2000" b="1" dirty="0"/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009" y="1623427"/>
            <a:ext cx="747443" cy="747443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33752" y="6250238"/>
            <a:ext cx="447303" cy="486012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33751" y="5883892"/>
            <a:ext cx="447303" cy="486012"/>
          </a:xfrm>
          <a:prstGeom prst="rect">
            <a:avLst/>
          </a:prstGeom>
        </p:spPr>
      </p:pic>
      <p:pic>
        <p:nvPicPr>
          <p:cNvPr id="20" name="صورة 1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23613" y="5477434"/>
            <a:ext cx="447303" cy="486012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23613" y="5081345"/>
            <a:ext cx="447303" cy="486012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23612" y="4708131"/>
            <a:ext cx="447303" cy="486012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33751" y="4357195"/>
            <a:ext cx="447303" cy="486012"/>
          </a:xfrm>
          <a:prstGeom prst="rect">
            <a:avLst/>
          </a:prstGeom>
        </p:spPr>
      </p:pic>
      <p:pic>
        <p:nvPicPr>
          <p:cNvPr id="24" name="صورة 2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33750" y="3972544"/>
            <a:ext cx="447303" cy="486012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33749" y="3566086"/>
            <a:ext cx="447303" cy="486012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33748" y="3187826"/>
            <a:ext cx="447303" cy="486012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933748" y="2788235"/>
            <a:ext cx="447303" cy="486012"/>
          </a:xfrm>
          <a:prstGeom prst="rect">
            <a:avLst/>
          </a:prstGeom>
        </p:spPr>
      </p:pic>
      <p:pic>
        <p:nvPicPr>
          <p:cNvPr id="25" name="صورة 2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23872" y="6250238"/>
            <a:ext cx="447303" cy="486012"/>
          </a:xfrm>
          <a:prstGeom prst="rect">
            <a:avLst/>
          </a:prstGeom>
        </p:spPr>
      </p:pic>
      <p:pic>
        <p:nvPicPr>
          <p:cNvPr id="26" name="صورة 2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23871" y="5883892"/>
            <a:ext cx="447303" cy="486012"/>
          </a:xfrm>
          <a:prstGeom prst="rect">
            <a:avLst/>
          </a:prstGeom>
        </p:spPr>
      </p:pic>
      <p:pic>
        <p:nvPicPr>
          <p:cNvPr id="27" name="صورة 2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13733" y="5477434"/>
            <a:ext cx="447303" cy="486012"/>
          </a:xfrm>
          <a:prstGeom prst="rect">
            <a:avLst/>
          </a:prstGeom>
        </p:spPr>
      </p:pic>
      <p:pic>
        <p:nvPicPr>
          <p:cNvPr id="28" name="صورة 2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13733" y="5081345"/>
            <a:ext cx="447303" cy="486012"/>
          </a:xfrm>
          <a:prstGeom prst="rect">
            <a:avLst/>
          </a:prstGeom>
        </p:spPr>
      </p:pic>
      <p:pic>
        <p:nvPicPr>
          <p:cNvPr id="29" name="صورة 2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13732" y="4708131"/>
            <a:ext cx="447303" cy="486012"/>
          </a:xfrm>
          <a:prstGeom prst="rect">
            <a:avLst/>
          </a:prstGeom>
        </p:spPr>
      </p:pic>
      <p:pic>
        <p:nvPicPr>
          <p:cNvPr id="30" name="صورة 2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23871" y="4357195"/>
            <a:ext cx="447303" cy="486012"/>
          </a:xfrm>
          <a:prstGeom prst="rect">
            <a:avLst/>
          </a:prstGeom>
        </p:spPr>
      </p:pic>
      <p:pic>
        <p:nvPicPr>
          <p:cNvPr id="31" name="صورة 3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23870" y="3972544"/>
            <a:ext cx="447303" cy="486012"/>
          </a:xfrm>
          <a:prstGeom prst="rect">
            <a:avLst/>
          </a:prstGeom>
        </p:spPr>
      </p:pic>
      <p:pic>
        <p:nvPicPr>
          <p:cNvPr id="32" name="صورة 3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23869" y="3566086"/>
            <a:ext cx="447303" cy="486012"/>
          </a:xfrm>
          <a:prstGeom prst="rect">
            <a:avLst/>
          </a:prstGeom>
        </p:spPr>
      </p:pic>
      <p:pic>
        <p:nvPicPr>
          <p:cNvPr id="33" name="صورة 3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23868" y="3187826"/>
            <a:ext cx="447303" cy="486012"/>
          </a:xfrm>
          <a:prstGeom prst="rect">
            <a:avLst/>
          </a:prstGeom>
        </p:spPr>
      </p:pic>
      <p:pic>
        <p:nvPicPr>
          <p:cNvPr id="34" name="صورة 3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533" r="13814" b="7672"/>
          <a:stretch/>
        </p:blipFill>
        <p:spPr>
          <a:xfrm>
            <a:off x="5323868" y="2788235"/>
            <a:ext cx="447303" cy="486012"/>
          </a:xfrm>
          <a:prstGeom prst="rect">
            <a:avLst/>
          </a:prstGeom>
        </p:spPr>
      </p:pic>
      <p:sp>
        <p:nvSpPr>
          <p:cNvPr id="35" name="مربع نص 34"/>
          <p:cNvSpPr txBox="1"/>
          <p:nvPr/>
        </p:nvSpPr>
        <p:spPr>
          <a:xfrm>
            <a:off x="3719685" y="2631131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٢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2390261" y="2631131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١٠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1044010" y="2671075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٢٠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3736512" y="3009359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٤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64" name="مربع نص 63"/>
          <p:cNvSpPr txBox="1"/>
          <p:nvPr/>
        </p:nvSpPr>
        <p:spPr>
          <a:xfrm>
            <a:off x="2290201" y="3031241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٥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65" name="مربع نص 64"/>
          <p:cNvSpPr txBox="1"/>
          <p:nvPr/>
        </p:nvSpPr>
        <p:spPr>
          <a:xfrm>
            <a:off x="1021951" y="3030592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٢٠</a:t>
            </a:r>
            <a:endParaRPr lang="ar-SA" sz="2000" b="1" dirty="0">
              <a:solidFill>
                <a:srgbClr val="C00000"/>
              </a:solidFill>
            </a:endParaRPr>
          </a:p>
        </p:txBody>
      </p:sp>
      <p:pic>
        <p:nvPicPr>
          <p:cNvPr id="66" name="صورة 6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9466016" y="5649838"/>
            <a:ext cx="621814" cy="716439"/>
          </a:xfrm>
          <a:prstGeom prst="rect">
            <a:avLst/>
          </a:prstGeom>
        </p:spPr>
      </p:pic>
      <p:pic>
        <p:nvPicPr>
          <p:cNvPr id="67" name="صورة 6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9474275" y="5066698"/>
            <a:ext cx="621814" cy="716439"/>
          </a:xfrm>
          <a:prstGeom prst="rect">
            <a:avLst/>
          </a:prstGeom>
        </p:spPr>
      </p:pic>
      <p:pic>
        <p:nvPicPr>
          <p:cNvPr id="68" name="صورة 6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9484415" y="4482741"/>
            <a:ext cx="621814" cy="716439"/>
          </a:xfrm>
          <a:prstGeom prst="rect">
            <a:avLst/>
          </a:prstGeom>
        </p:spPr>
      </p:pic>
      <p:pic>
        <p:nvPicPr>
          <p:cNvPr id="69" name="صورة 6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9494552" y="3899601"/>
            <a:ext cx="621814" cy="716439"/>
          </a:xfrm>
          <a:prstGeom prst="rect">
            <a:avLst/>
          </a:prstGeom>
        </p:spPr>
      </p:pic>
      <p:pic>
        <p:nvPicPr>
          <p:cNvPr id="70" name="صورة 6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9504689" y="3322680"/>
            <a:ext cx="621814" cy="716439"/>
          </a:xfrm>
          <a:prstGeom prst="rect">
            <a:avLst/>
          </a:prstGeom>
        </p:spPr>
      </p:pic>
      <p:pic>
        <p:nvPicPr>
          <p:cNvPr id="71" name="صورة 7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8639516" y="5681442"/>
            <a:ext cx="621814" cy="716439"/>
          </a:xfrm>
          <a:prstGeom prst="rect">
            <a:avLst/>
          </a:prstGeom>
        </p:spPr>
      </p:pic>
      <p:pic>
        <p:nvPicPr>
          <p:cNvPr id="72" name="صورة 7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8647775" y="5098302"/>
            <a:ext cx="621814" cy="716439"/>
          </a:xfrm>
          <a:prstGeom prst="rect">
            <a:avLst/>
          </a:prstGeom>
        </p:spPr>
      </p:pic>
      <p:pic>
        <p:nvPicPr>
          <p:cNvPr id="73" name="صورة 7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8657915" y="4514345"/>
            <a:ext cx="621814" cy="716439"/>
          </a:xfrm>
          <a:prstGeom prst="rect">
            <a:avLst/>
          </a:prstGeom>
        </p:spPr>
      </p:pic>
      <p:pic>
        <p:nvPicPr>
          <p:cNvPr id="74" name="صورة 7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8668052" y="3931205"/>
            <a:ext cx="621814" cy="716439"/>
          </a:xfrm>
          <a:prstGeom prst="rect">
            <a:avLst/>
          </a:prstGeom>
        </p:spPr>
      </p:pic>
      <p:pic>
        <p:nvPicPr>
          <p:cNvPr id="75" name="صورة 7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8678189" y="3354284"/>
            <a:ext cx="621814" cy="716439"/>
          </a:xfrm>
          <a:prstGeom prst="rect">
            <a:avLst/>
          </a:prstGeom>
        </p:spPr>
      </p:pic>
      <p:pic>
        <p:nvPicPr>
          <p:cNvPr id="76" name="صورة 7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7745544" y="5681442"/>
            <a:ext cx="621814" cy="716439"/>
          </a:xfrm>
          <a:prstGeom prst="rect">
            <a:avLst/>
          </a:prstGeom>
        </p:spPr>
      </p:pic>
      <p:pic>
        <p:nvPicPr>
          <p:cNvPr id="77" name="صورة 7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7753803" y="5098302"/>
            <a:ext cx="621814" cy="716439"/>
          </a:xfrm>
          <a:prstGeom prst="rect">
            <a:avLst/>
          </a:prstGeom>
        </p:spPr>
      </p:pic>
      <p:pic>
        <p:nvPicPr>
          <p:cNvPr id="78" name="صورة 7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7763943" y="4514345"/>
            <a:ext cx="621814" cy="716439"/>
          </a:xfrm>
          <a:prstGeom prst="rect">
            <a:avLst/>
          </a:prstGeom>
        </p:spPr>
      </p:pic>
      <p:pic>
        <p:nvPicPr>
          <p:cNvPr id="79" name="صورة 7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7774080" y="3931205"/>
            <a:ext cx="621814" cy="716439"/>
          </a:xfrm>
          <a:prstGeom prst="rect">
            <a:avLst/>
          </a:prstGeom>
        </p:spPr>
      </p:pic>
      <p:pic>
        <p:nvPicPr>
          <p:cNvPr id="80" name="صورة 7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7784217" y="3354284"/>
            <a:ext cx="621814" cy="716439"/>
          </a:xfrm>
          <a:prstGeom prst="rect">
            <a:avLst/>
          </a:prstGeom>
        </p:spPr>
      </p:pic>
      <p:pic>
        <p:nvPicPr>
          <p:cNvPr id="81" name="صورة 8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6830233" y="5718202"/>
            <a:ext cx="621814" cy="716439"/>
          </a:xfrm>
          <a:prstGeom prst="rect">
            <a:avLst/>
          </a:prstGeom>
        </p:spPr>
      </p:pic>
      <p:pic>
        <p:nvPicPr>
          <p:cNvPr id="82" name="صورة 8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6838492" y="5135062"/>
            <a:ext cx="621814" cy="716439"/>
          </a:xfrm>
          <a:prstGeom prst="rect">
            <a:avLst/>
          </a:prstGeom>
        </p:spPr>
      </p:pic>
      <p:pic>
        <p:nvPicPr>
          <p:cNvPr id="83" name="صورة 8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6848632" y="4551105"/>
            <a:ext cx="621814" cy="716439"/>
          </a:xfrm>
          <a:prstGeom prst="rect">
            <a:avLst/>
          </a:prstGeom>
        </p:spPr>
      </p:pic>
      <p:pic>
        <p:nvPicPr>
          <p:cNvPr id="84" name="صورة 8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6858769" y="3967965"/>
            <a:ext cx="621814" cy="716439"/>
          </a:xfrm>
          <a:prstGeom prst="rect">
            <a:avLst/>
          </a:prstGeom>
        </p:spPr>
      </p:pic>
      <p:pic>
        <p:nvPicPr>
          <p:cNvPr id="85" name="صورة 8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6" t="3642" r="16906" b="9384"/>
          <a:stretch/>
        </p:blipFill>
        <p:spPr>
          <a:xfrm>
            <a:off x="6868906" y="3391044"/>
            <a:ext cx="621814" cy="71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46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5" grpId="0"/>
      <p:bldP spid="36" grpId="0"/>
      <p:bldP spid="37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sp>
        <p:nvSpPr>
          <p:cNvPr id="3" name="مخطط انسيابي: محطة طرفية 2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507562" y="6263368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١٤</a:t>
            </a:r>
            <a:endParaRPr lang="ar-SA" sz="2000" b="1" dirty="0">
              <a:solidFill>
                <a:srgbClr val="C00000"/>
              </a:solidFill>
            </a:endParaRPr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947" y="548517"/>
            <a:ext cx="781828" cy="781828"/>
          </a:xfrm>
          <a:prstGeom prst="rect">
            <a:avLst/>
          </a:prstGeom>
        </p:spPr>
      </p:pic>
      <p:sp>
        <p:nvSpPr>
          <p:cNvPr id="10" name="مخطط انسيابي: محطة طرفية 9"/>
          <p:cNvSpPr/>
          <p:nvPr/>
        </p:nvSpPr>
        <p:spPr>
          <a:xfrm>
            <a:off x="6953500" y="933872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أستكشف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435579" y="869146"/>
            <a:ext cx="24072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معنى الضرب </a:t>
            </a:r>
            <a:endParaRPr lang="ar-SA" sz="3200" b="1" dirty="0">
              <a:solidFill>
                <a:schemeClr val="tx2"/>
              </a:solidFill>
            </a:endParaRPr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439" y="1787258"/>
            <a:ext cx="650277" cy="650277"/>
          </a:xfrm>
          <a:prstGeom prst="rect">
            <a:avLst/>
          </a:prstGeom>
        </p:spPr>
      </p:pic>
      <p:sp>
        <p:nvSpPr>
          <p:cNvPr id="14" name="مربع نص 13"/>
          <p:cNvSpPr txBox="1"/>
          <p:nvPr/>
        </p:nvSpPr>
        <p:spPr>
          <a:xfrm>
            <a:off x="1266092" y="1857770"/>
            <a:ext cx="96603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</a:rPr>
              <a:t>أتــأكــد: أستعمل النماذج لأجد عدد المكعبات الكلي، ثم أكتب جملة الضرب المناسبة  </a:t>
            </a:r>
            <a:endParaRPr lang="ar-SA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60228" y="2806203"/>
            <a:ext cx="2994634" cy="2130061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1598" y="2784839"/>
            <a:ext cx="2838000" cy="2205134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08219" y="2784839"/>
            <a:ext cx="2425200" cy="2224534"/>
          </a:xfrm>
          <a:prstGeom prst="rect">
            <a:avLst/>
          </a:prstGeom>
        </p:spPr>
      </p:pic>
      <p:sp>
        <p:nvSpPr>
          <p:cNvPr id="18" name="مربع نص 17"/>
          <p:cNvSpPr txBox="1"/>
          <p:nvPr/>
        </p:nvSpPr>
        <p:spPr>
          <a:xfrm>
            <a:off x="8676464" y="4981766"/>
            <a:ext cx="23975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عدد المكعبات الكلي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جملة الضرب :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٣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5011823" y="5086408"/>
            <a:ext cx="23975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عدد المكعبات الكلي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جملة الضرب :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٣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892065" y="5092052"/>
            <a:ext cx="23975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عدد المكعبات الكلي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جملة الضرب :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١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1275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sp>
        <p:nvSpPr>
          <p:cNvPr id="3" name="مخطط انسيابي: محطة طرفية 2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63368"/>
            <a:ext cx="1115672" cy="508000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507562" y="6263368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١٤</a:t>
            </a:r>
            <a:endParaRPr lang="ar-SA" sz="2000" b="1" dirty="0">
              <a:solidFill>
                <a:srgbClr val="C00000"/>
              </a:solidFill>
            </a:endParaRPr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947" y="548517"/>
            <a:ext cx="781828" cy="781828"/>
          </a:xfrm>
          <a:prstGeom prst="rect">
            <a:avLst/>
          </a:prstGeom>
        </p:spPr>
      </p:pic>
      <p:sp>
        <p:nvSpPr>
          <p:cNvPr id="10" name="مخطط انسيابي: محطة طرفية 9"/>
          <p:cNvSpPr/>
          <p:nvPr/>
        </p:nvSpPr>
        <p:spPr>
          <a:xfrm>
            <a:off x="6953500" y="933872"/>
            <a:ext cx="1371600" cy="455324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1"/>
                </a:solidFill>
              </a:rPr>
              <a:t>أستكشف </a:t>
            </a:r>
            <a:endParaRPr lang="ar-SA" sz="2000" b="1" dirty="0">
              <a:solidFill>
                <a:schemeClr val="bg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435579" y="869146"/>
            <a:ext cx="24072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معنى الضرب </a:t>
            </a:r>
            <a:endParaRPr lang="ar-SA" sz="3200" b="1" dirty="0">
              <a:solidFill>
                <a:schemeClr val="tx2"/>
              </a:solidFill>
            </a:endParaRPr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439" y="1787258"/>
            <a:ext cx="650277" cy="650277"/>
          </a:xfrm>
          <a:prstGeom prst="rect">
            <a:avLst/>
          </a:prstGeom>
        </p:spPr>
      </p:pic>
      <p:sp>
        <p:nvSpPr>
          <p:cNvPr id="14" name="مربع نص 13"/>
          <p:cNvSpPr txBox="1"/>
          <p:nvPr/>
        </p:nvSpPr>
        <p:spPr>
          <a:xfrm>
            <a:off x="1266092" y="1857770"/>
            <a:ext cx="96603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C00000"/>
                </a:solidFill>
              </a:rPr>
              <a:t>أتــأكــد:</a:t>
            </a:r>
            <a:r>
              <a:rPr lang="ar-SA" sz="2800" b="1" dirty="0" smtClean="0">
                <a:solidFill>
                  <a:schemeClr val="accent1">
                    <a:lumMod val="50000"/>
                  </a:schemeClr>
                </a:solidFill>
              </a:rPr>
              <a:t> أستعمل النماذج لأجد عدد المكعبات الكلي، ثم أكتب جملة الضرب المناسبة  </a:t>
            </a:r>
            <a:endParaRPr lang="ar-SA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8254257" y="3477791"/>
            <a:ext cx="23975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عدد المكعبات الكلي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١٦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جملة الضرب :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٨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١٦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2212466" y="3449115"/>
            <a:ext cx="23975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عدد المكعبات الكلي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٢٥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جملة الضرب :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٢٥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ar-SA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8254257" y="5114330"/>
            <a:ext cx="23975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عدد المكعبات الكلي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جملة الضرب :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٦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٢٤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dirty="0" smtClean="0"/>
              <a:t> </a:t>
            </a:r>
            <a:endParaRPr lang="ar-SA" dirty="0"/>
          </a:p>
        </p:txBody>
      </p:sp>
      <p:pic>
        <p:nvPicPr>
          <p:cNvPr id="12" name="صورة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70496" y="2611679"/>
            <a:ext cx="2855943" cy="894788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84436" y="2611055"/>
            <a:ext cx="2704661" cy="903883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25100" y="4214534"/>
            <a:ext cx="2466591" cy="838060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95901" y="4214534"/>
            <a:ext cx="2611154" cy="848661"/>
          </a:xfrm>
          <a:prstGeom prst="rect">
            <a:avLst/>
          </a:prstGeom>
        </p:spPr>
      </p:pic>
      <p:sp>
        <p:nvSpPr>
          <p:cNvPr id="25" name="مربع نص 24"/>
          <p:cNvSpPr txBox="1"/>
          <p:nvPr/>
        </p:nvSpPr>
        <p:spPr>
          <a:xfrm>
            <a:off x="2284436" y="5111749"/>
            <a:ext cx="23975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عدد المكعبات الكلي =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جملة الضرب :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٤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× 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٥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ku-Arab-IQ" b="1" smtClean="0">
                <a:solidFill>
                  <a:schemeClr val="accent1">
                    <a:lumMod val="75000"/>
                  </a:schemeClr>
                </a:solidFill>
              </a:rPr>
              <a:t>٢٠</a:t>
            </a:r>
            <a:endParaRPr lang="ar-SA" dirty="0"/>
          </a:p>
        </p:txBody>
      </p:sp>
      <p:pic>
        <p:nvPicPr>
          <p:cNvPr id="26" name="صورة 2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915" y="5931464"/>
            <a:ext cx="531959" cy="531959"/>
          </a:xfrm>
          <a:prstGeom prst="rect">
            <a:avLst/>
          </a:prstGeom>
        </p:spPr>
      </p:pic>
      <p:sp>
        <p:nvSpPr>
          <p:cNvPr id="27" name="مربع نص 26"/>
          <p:cNvSpPr txBox="1"/>
          <p:nvPr/>
        </p:nvSpPr>
        <p:spPr>
          <a:xfrm>
            <a:off x="6747860" y="6046298"/>
            <a:ext cx="32095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أوضح العلاقة بين الجمع والضرب. </a:t>
            </a:r>
            <a:endParaRPr lang="ar-SA" sz="2000" b="1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272185" y="6078424"/>
            <a:ext cx="27340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الضرب عبارة عن جمع متكرر 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9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5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311</Words>
  <Application>Microsoft Office PowerPoint</Application>
  <PresentationFormat>شاشة عريضة</PresentationFormat>
  <Paragraphs>73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44</cp:revision>
  <dcterms:created xsi:type="dcterms:W3CDTF">2022-12-02T21:48:32Z</dcterms:created>
  <dcterms:modified xsi:type="dcterms:W3CDTF">2022-12-05T02:05:31Z</dcterms:modified>
</cp:coreProperties>
</file>