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319" r:id="rId4"/>
    <p:sldId id="320" r:id="rId5"/>
    <p:sldId id="321" r:id="rId6"/>
    <p:sldId id="322" r:id="rId7"/>
    <p:sldId id="323" r:id="rId8"/>
    <p:sldId id="353" r:id="rId9"/>
    <p:sldId id="324" r:id="rId10"/>
    <p:sldId id="325" r:id="rId11"/>
    <p:sldId id="326" r:id="rId12"/>
    <p:sldId id="327" r:id="rId13"/>
    <p:sldId id="349" r:id="rId14"/>
    <p:sldId id="350" r:id="rId15"/>
    <p:sldId id="328" r:id="rId16"/>
    <p:sldId id="336" r:id="rId17"/>
    <p:sldId id="337" r:id="rId18"/>
    <p:sldId id="351" r:id="rId19"/>
    <p:sldId id="339" r:id="rId20"/>
    <p:sldId id="340" r:id="rId21"/>
    <p:sldId id="352" r:id="rId22"/>
    <p:sldId id="331" r:id="rId23"/>
    <p:sldId id="332" r:id="rId24"/>
    <p:sldId id="333" r:id="rId25"/>
    <p:sldId id="334" r:id="rId26"/>
    <p:sldId id="335" r:id="rId27"/>
    <p:sldId id="341" r:id="rId28"/>
    <p:sldId id="342" r:id="rId29"/>
    <p:sldId id="343" r:id="rId30"/>
    <p:sldId id="344" r:id="rId31"/>
    <p:sldId id="345" r:id="rId32"/>
    <p:sldId id="347" r:id="rId33"/>
    <p:sldId id="348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7561BD-6245-4C8D-8AB3-6E70E6420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F7E5CB4-2A8B-4EFB-BDA4-AD7D275AA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7EB56D-3642-4413-AF57-E6420782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386446-CEC4-450C-81E5-CD13EBE4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56674D-0CB5-4115-A8C3-902BD39D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30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AACB55-B0CE-429E-B86C-69714134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B0859F3-D1B8-4FC7-B2F3-AD2105CA3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381BC9-0C8A-4C32-8D61-87CA0AF0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4DC5EF-35F5-4B31-BF5E-6FEEA6F4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AD1272-11D2-4991-AD3F-E54907A9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699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7F64FE2-A249-40B7-8F2A-E4B5D9B31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58D242-28D2-47CC-848B-F6B621B6D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142E8-37B3-4252-826B-D8A0F86D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D7CC42-C182-446B-A1D0-24BD5977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12A9FE-9BE8-4B20-A788-A3734BF6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52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746A57-9AF3-40CB-81DD-B252BD99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65AC66-6062-43BE-A704-2A7A3952B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9FBE64-1DB2-4CF5-874F-CBEB165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5EACCA-2B8F-417C-8EE6-A3A3EE59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D3DE3D-A3A9-4332-A3B7-0F512E00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29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C53FEB-8C05-44A2-A147-1C44114D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213751-B2A1-4E45-A5C2-84B45E50A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4BC8F-DCDE-498B-9597-48C3E2D9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3EA230-D1F7-480E-A113-F585A8EB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1653DF-9BAD-4FCC-BCCD-663B62E7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41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4CC04E-975E-452B-A343-9DFF3A72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B8A180-F187-45FB-94C0-60BCDEA81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5FC35F-9EAE-4059-8EB2-B44D6F46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8572E5-2711-45DA-9889-7781F5B2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B845A6-2A40-4456-8FA9-A16F1C75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408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A93C18-5B85-446E-A338-AA5C949D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531731-F2F0-4917-AA54-E0AD81B1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4396C5-CA2F-4F08-B866-BF268D3A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D49A54-873E-488A-ABA7-BE479F6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5082826-F06F-4439-9709-7A4240BA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2BC0ED-1646-406D-96F9-542E9A52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55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F9EBB0-602E-44F9-AEFB-E7067EF5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D6BD2C-108B-4F63-8996-168DD5A69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3E1003D-8446-4F4D-A728-EEC5D0AF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55C141A-AC09-49CA-AE5F-4224C0728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CE0F6F8-BFD6-4C1D-B9DE-BDA731F05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4F13649-95DD-455A-8E07-FB50F930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77661A0-565F-4923-98B1-EF9E9DE1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FCDBF5-C3CD-4204-BB20-C9D0BE36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9948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5E68BF-2021-491D-B893-6162FAB3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4B8B9FA-69C5-4C32-8151-D92151D9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7012B5E-8C4F-4157-98B3-27A405E9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2D1C8F-1E1B-4DC8-BC21-CB04D03D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193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7FC8CA3-9557-4AA8-A16E-D7C284847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" y="108165"/>
            <a:ext cx="11895993" cy="660650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2677165-91E2-4996-9FEC-E0A58559DC6D}"/>
              </a:ext>
            </a:extLst>
          </p:cNvPr>
          <p:cNvSpPr txBox="1"/>
          <p:nvPr userDrawn="1"/>
        </p:nvSpPr>
        <p:spPr>
          <a:xfrm>
            <a:off x="9979269" y="360485"/>
            <a:ext cx="1793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التاريخ : </a:t>
            </a:r>
          </a:p>
          <a:p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9BC546F-9BB9-4C74-B752-A8525A693625}"/>
              </a:ext>
            </a:extLst>
          </p:cNvPr>
          <p:cNvSpPr txBox="1"/>
          <p:nvPr userDrawn="1"/>
        </p:nvSpPr>
        <p:spPr>
          <a:xfrm>
            <a:off x="3771900" y="360485"/>
            <a:ext cx="62073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                          الموضوع : </a:t>
            </a:r>
            <a:r>
              <a:rPr lang="ar-SA" dirty="0">
                <a:solidFill>
                  <a:srgbClr val="7030A0"/>
                </a:solidFill>
              </a:rPr>
              <a:t>اللوغاريتمات العشرية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84D6927-5337-41CC-9171-380BB0D7737E}"/>
              </a:ext>
            </a:extLst>
          </p:cNvPr>
          <p:cNvSpPr txBox="1"/>
          <p:nvPr userDrawn="1"/>
        </p:nvSpPr>
        <p:spPr>
          <a:xfrm>
            <a:off x="184638" y="5609492"/>
            <a:ext cx="13364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ldhabi" panose="01000000000000000000" pitchFamily="2" charset="-78"/>
                <a:cs typeface="Aldhabi" panose="01000000000000000000" pitchFamily="2" charset="-78"/>
              </a:rPr>
              <a:t>أمل باجوده </a:t>
            </a:r>
          </a:p>
        </p:txBody>
      </p:sp>
    </p:spTree>
    <p:extLst>
      <p:ext uri="{BB962C8B-B14F-4D97-AF65-F5344CB8AC3E}">
        <p14:creationId xmlns:p14="http://schemas.microsoft.com/office/powerpoint/2010/main" val="2577352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810B71-C1E4-4F88-960F-36667D51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BBF4EF-4130-4292-B953-E5A75F64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0F3CD1-045B-4D91-9AB7-E2FF91871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FED41E-B5E3-4DBA-A4D5-35A2FC36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5DB8D9-9B5C-4014-BD7F-C346A3B7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B182F-4BE8-4B30-9786-749F0FF6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55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21E6B1-8D12-4578-8326-F9480D2E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4C5177-09F2-4405-B9DD-C9A46832A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E2FFEA-C66A-4B94-BCEA-65D25239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F77739-9031-4CB6-A473-509631A9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9D2F31-B022-4B13-AE6E-0DBA8BC2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0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796452-CEB3-4AEA-A251-FD4A5E70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AAB48BF-C101-4073-9299-CC9BC079A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5AF3B3-68A3-4ECC-B78F-191E51386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6C6621-CD98-4C25-A7E4-CDA8AC7B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5FB0EE-656F-4DED-8067-4B5F9CAA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D5CDB2-3110-4FE3-8D37-61054B6C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430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3F461E-74FB-4B4B-8D6A-D8DA382D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1D1502D-1546-486E-9B19-E8B962FFE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11BE41-B349-41D8-8F9E-EAE2D6D7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4A071C-4B23-4E36-B34F-1CEE394E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94F242-15AF-4679-B7DB-74DFC8FF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68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EA9D060-CC52-414C-9EF2-0A1799467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7E4765-B5D6-4378-A937-2944EB65C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5554F4-CE2F-4008-A21E-53390DA0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CC2A47-9A53-4BDE-8A8B-447487BB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DC4E-7AFA-4357-82F9-652D2864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059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E34857-03EA-4DAE-940B-3A99276A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7C2EB8-BCF0-44A8-A658-0040BA8F4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C7BAEE-258A-4AE9-B4C0-89FDD163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BFF17F-DA42-4B73-A5E3-F4607C4D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646D1C-ECE5-4E6F-B460-29DF0FE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30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210436-E98B-47D1-996F-82E5B388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35ACD5-47BE-4C05-A6A6-59B3AC47A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F570B89-E0D2-4577-9A69-309066864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DEB292-A26C-4761-A1BA-A27BB875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801852-0500-45B8-BA2E-5848BC26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990F5F-16EF-4750-A496-356032F5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25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FCD12F-F089-4C91-911D-DA0C08BE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D81509C-2F57-4272-B1C9-6C08776CB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EE26ED9-D29F-4F0C-ABEB-4666E8556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AAA810A-58E6-4AC7-8B30-1FD8EFCE4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5845CF8-30EF-45F7-A01F-7CFA54214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E8D57A3-EB97-405F-8C2E-9202591D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9A4E8D6-6227-4D6F-9338-D7E50D94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1814376-40E4-4EC2-A38B-5442E7AF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540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C8390C-953A-44B0-8152-E48C376B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CC3BAD0-5B14-494E-BB2B-DB4B33F2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6E60FA2-EFD1-416F-B28C-4DFA1F82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3FE2A7F-1FBD-45A1-AFCA-F531DA51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20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C54B142-B1AA-4A13-9F20-5CE5AB88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DDDF0AA-C98E-4BE0-A493-A957E92E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0CA91D-103F-4DB5-A952-D2FDB292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658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79F7FA-A0E1-45F7-B2DA-529F989F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7A2183-C2C4-4A11-82A8-653D391C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E7B8FD1-0549-41E5-81FF-83CE0DC18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86177E-2EB4-4C10-8E58-49801B00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371A7C-9880-4344-8638-BB086475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7D50A95-0DCD-4A0F-8A07-5D8B7A92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625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630522-71A7-4A4C-BE9D-54420D85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51B50B8-037D-43EC-9F34-DD9917D74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5106C80-8565-4D5A-AA64-6C5C34849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DCE505-1F94-472C-8CDE-0E84ED78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75DFE06-7739-4191-B03F-60129582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5D27394-669D-437E-AFA9-B9DE9289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040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746271F-EF3D-43B5-B7AC-A602C020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8B5D11-C5F7-427A-8144-A031D69A7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50C972-3923-400C-B137-2909A183C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D6F8-FD1B-4DE7-8923-54050BA76054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5D9F9B-0E33-467C-83BE-9B70AB559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24007B-2A85-4DDC-8121-9445F5148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A93-20B6-4AE3-80B8-EC9F86BD3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0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8C0F35D-5D80-4C02-BA29-C77C7B62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6D0487-7EF2-4317-AEBD-458BDF615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3519F0-2033-412E-8964-4A757E51D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CE99-2486-4B5E-8D5C-0C67FB82076A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08D081-828F-412B-BBD9-3D1CF3800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34F329-B7CC-4D5C-9384-4C2954402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76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fif"/><Relationship Id="rId5" Type="http://schemas.openxmlformats.org/officeDocument/2006/relationships/image" Target="../media/image27.jfi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emf"/><Relationship Id="rId7" Type="http://schemas.openxmlformats.org/officeDocument/2006/relationships/image" Target="../media/image46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emf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9B6B504-B3FD-4FFA-B931-47F2A7C7B39A}"/>
              </a:ext>
            </a:extLst>
          </p:cNvPr>
          <p:cNvSpPr/>
          <p:nvPr/>
        </p:nvSpPr>
        <p:spPr>
          <a:xfrm>
            <a:off x="3382392" y="1447060"/>
            <a:ext cx="6134470" cy="1981940"/>
          </a:xfrm>
          <a:prstGeom prst="roundRect">
            <a:avLst/>
          </a:prstGeom>
          <a:solidFill>
            <a:srgbClr val="DF29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اللوغاريتمات العشرية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FBDE030-839F-4CA9-8EE7-9AF09CF12221}"/>
              </a:ext>
            </a:extLst>
          </p:cNvPr>
          <p:cNvSpPr/>
          <p:nvPr/>
        </p:nvSpPr>
        <p:spPr>
          <a:xfrm>
            <a:off x="4667434" y="3799642"/>
            <a:ext cx="3564385" cy="102093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رياضيات 5                       أمل باجوده</a:t>
            </a:r>
          </a:p>
        </p:txBody>
      </p:sp>
    </p:spTree>
    <p:extLst>
      <p:ext uri="{BB962C8B-B14F-4D97-AF65-F5344CB8AC3E}">
        <p14:creationId xmlns:p14="http://schemas.microsoft.com/office/powerpoint/2010/main" val="343300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06759BD-97A1-492B-A024-7F0B658E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56174" y="885735"/>
            <a:ext cx="10779112" cy="25432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F60959E-51AB-4026-9610-F250293D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362113" y="3824087"/>
            <a:ext cx="5985342" cy="6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1E1A3038-E441-4C29-AE4E-07FFD77D39B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994151" y="928674"/>
            <a:ext cx="6533518" cy="4178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6E5F607-2011-4407-AB11-A9F1D7F8861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761183" y="1495332"/>
            <a:ext cx="8460888" cy="111611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F81457C-285E-469C-AD18-751300C7BDA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295957" y="2583945"/>
            <a:ext cx="4861906" cy="31843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F346353-6990-4D6C-8757-5985B754E2E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005016" y="5740787"/>
            <a:ext cx="7443789" cy="4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3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3F8192-4422-4DAD-8B85-CDE2130241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118224" y="864819"/>
            <a:ext cx="2097427" cy="21212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919461D-C870-4879-8FEF-B86B04F61EF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852905" y="3167609"/>
            <a:ext cx="2776945" cy="3573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CB919A5-1939-4C30-93B2-0527E015E7B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21529" y="3524936"/>
            <a:ext cx="2828350" cy="212126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89838E6-F67A-48D9-89D7-E03D8D967048}"/>
              </a:ext>
            </a:extLst>
          </p:cNvPr>
          <p:cNvSpPr txBox="1"/>
          <p:nvPr/>
        </p:nvSpPr>
        <p:spPr>
          <a:xfrm>
            <a:off x="868423" y="1072980"/>
            <a:ext cx="74306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C00000"/>
                </a:solidFill>
                <a:latin typeface="Helvetica Neue"/>
              </a:rPr>
              <a:t>ال</a:t>
            </a:r>
            <a:r>
              <a:rPr lang="ar-SA" sz="3200" b="0" i="0" dirty="0">
                <a:solidFill>
                  <a:srgbClr val="C00000"/>
                </a:solidFill>
                <a:effectLst/>
                <a:latin typeface="Helvetica Neue"/>
              </a:rPr>
              <a:t>رعد</a:t>
            </a:r>
            <a:r>
              <a:rPr lang="ar-SA" sz="3200" b="0" i="0" dirty="0">
                <a:solidFill>
                  <a:srgbClr val="4D5156"/>
                </a:solidFill>
                <a:effectLst/>
                <a:latin typeface="Helvetica Neue"/>
              </a:rPr>
              <a:t> : </a:t>
            </a:r>
            <a:r>
              <a:rPr lang="ar-SA" sz="3200" b="0" i="0" dirty="0">
                <a:solidFill>
                  <a:srgbClr val="002060"/>
                </a:solidFill>
                <a:effectLst/>
                <a:latin typeface="Helvetica Neue"/>
              </a:rPr>
              <a:t>هو الصوت الذي يصدر مصاحبًا للمعان البرق. يختلف صوت الرعد من فرقعة حادة إلى دوي منخفض وذلك اعتماداً على طبيعة البرق وبعد السامع عن المصدر. ويسمى صوت الرعد ايضاً الهَزيم</a:t>
            </a:r>
            <a:r>
              <a:rPr lang="ar-SA" sz="2400" b="0" i="0" dirty="0">
                <a:solidFill>
                  <a:srgbClr val="002060"/>
                </a:solidFill>
                <a:effectLst/>
                <a:latin typeface="Helvetica Neue"/>
              </a:rPr>
              <a:t>.</a:t>
            </a:r>
            <a:endParaRPr lang="ar-SA" sz="2400" dirty="0">
              <a:solidFill>
                <a:srgbClr val="002060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6F893D1-0630-4D1E-8CEA-375D28F6B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90" y="3346271"/>
            <a:ext cx="3714842" cy="222890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CCF4729-47D5-4DCE-B6DC-E61DB7F1BA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64" y="3346271"/>
            <a:ext cx="2975704" cy="22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is - سبحان الذي يُسبح الرعد بحمده والملائكة من خيفته-RkiYCrDKB4w-720p-1633384876844 (1)">
            <a:hlinkClick r:id="" action="ppaction://media"/>
            <a:extLst>
              <a:ext uri="{FF2B5EF4-FFF2-40B4-BE49-F238E27FC236}">
                <a16:creationId xmlns:a16="http://schemas.microsoft.com/office/drawing/2014/main" id="{A33D4B27-9C80-41C9-BA52-B41852EDA0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8883" y="736846"/>
            <a:ext cx="9201212" cy="51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887596-F0E2-489D-B7C6-FD6A1574DA9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400868" y="923277"/>
            <a:ext cx="1889191" cy="58523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C57F178-3EFF-4E12-AD87-5460759EBF9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538091" y="1508516"/>
            <a:ext cx="10150530" cy="12258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AAB4E8F-67E0-4B5D-8B2C-8DEB667CAF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614539" y="3060027"/>
            <a:ext cx="2074082" cy="18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9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999E9C-E03E-4E12-ADEE-4DBB8F90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20932" y="934107"/>
            <a:ext cx="10567319" cy="80311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CF5984B-FFED-47CD-AE9D-3EEF86A7D1E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245851" y="1695286"/>
            <a:ext cx="7058037" cy="38535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840A6B4-256C-4733-A679-2229AE09FBB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160050" y="2190511"/>
            <a:ext cx="6428201" cy="50982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81D39D7-1F9F-464A-A65B-9E7416D83DB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68624" y="2773284"/>
            <a:ext cx="4071016" cy="54982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6CF3B0F-8490-46E8-80F0-A9FF67FDBD3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945941" y="3470498"/>
            <a:ext cx="5336984" cy="50572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12FEF04-7BA5-482E-9739-541126C90CB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3060416" y="4157667"/>
            <a:ext cx="4793112" cy="4992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6C0463E-2811-4A50-A4F4-4A2ED5E7425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3856138" y="4790494"/>
            <a:ext cx="4853575" cy="74506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24BD918-FD1A-4923-B3EC-DF056D040D1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20000" contrast="40000"/>
          </a:blip>
          <a:stretch>
            <a:fillRect/>
          </a:stretch>
        </p:blipFill>
        <p:spPr>
          <a:xfrm>
            <a:off x="6844749" y="5689624"/>
            <a:ext cx="3592117" cy="46853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91FE8C2-F2C1-4AAD-A9B4-2135C353698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-20000" contrast="40000"/>
          </a:blip>
          <a:stretch>
            <a:fillRect/>
          </a:stretch>
        </p:blipFill>
        <p:spPr>
          <a:xfrm>
            <a:off x="8709713" y="3213185"/>
            <a:ext cx="2568725" cy="4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B4DEBE-270F-4095-8A29-1815A7003F1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301744" y="985421"/>
            <a:ext cx="2017590" cy="51490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2D0FC16-952A-4325-BD05-A74A216E9A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72554" y="1571347"/>
            <a:ext cx="2510211" cy="583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6A6BE9B5-CA44-4ED9-B90D-4A22EFE9C88A}"/>
                  </a:ext>
                </a:extLst>
              </p:cNvPr>
              <p:cNvSpPr txBox="1"/>
              <p:nvPr/>
            </p:nvSpPr>
            <p:spPr>
              <a:xfrm>
                <a:off x="1569369" y="2787588"/>
                <a:ext cx="26297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6A6BE9B5-CA44-4ED9-B90D-4A22EFE9C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69" y="2787588"/>
                <a:ext cx="262976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D06E48C3-D1DF-4B1F-891E-E8D3485A54B7}"/>
                  </a:ext>
                </a:extLst>
              </p:cNvPr>
              <p:cNvSpPr txBox="1"/>
              <p:nvPr/>
            </p:nvSpPr>
            <p:spPr>
              <a:xfrm flipH="1">
                <a:off x="3384561" y="3700174"/>
                <a:ext cx="251021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func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D06E48C3-D1DF-4B1F-891E-E8D3485A5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84561" y="3700174"/>
                <a:ext cx="25102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F710668E-E3F9-411F-B9F8-89AFA505608B}"/>
                  </a:ext>
                </a:extLst>
              </p:cNvPr>
              <p:cNvSpPr txBox="1"/>
              <p:nvPr/>
            </p:nvSpPr>
            <p:spPr>
              <a:xfrm flipH="1">
                <a:off x="5894772" y="4326933"/>
                <a:ext cx="1652237" cy="7661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F710668E-E3F9-411F-B9F8-89AFA505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94772" y="4326933"/>
                <a:ext cx="1652237" cy="766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C549BB6A-9D7C-4361-9097-5037D63EE828}"/>
                  </a:ext>
                </a:extLst>
              </p:cNvPr>
              <p:cNvSpPr txBox="1"/>
              <p:nvPr/>
            </p:nvSpPr>
            <p:spPr>
              <a:xfrm>
                <a:off x="7916904" y="5344358"/>
                <a:ext cx="15111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4650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C549BB6A-9D7C-4361-9097-5037D63E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904" y="5344358"/>
                <a:ext cx="1511181" cy="369332"/>
              </a:xfrm>
              <a:prstGeom prst="rect">
                <a:avLst/>
              </a:prstGeom>
              <a:blipFill>
                <a:blip r:embed="rId7"/>
                <a:stretch>
                  <a:fillRect l="-4032" r="-6048" b="-11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80B87334-90FF-4789-92CC-FFAC99237ADE}"/>
                  </a:ext>
                </a:extLst>
              </p:cNvPr>
              <p:cNvSpPr txBox="1"/>
              <p:nvPr/>
            </p:nvSpPr>
            <p:spPr>
              <a:xfrm>
                <a:off x="5220070" y="1571347"/>
                <a:ext cx="5912528" cy="18466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dirty="0">
                    <a:solidFill>
                      <a:srgbClr val="C00000"/>
                    </a:solidFill>
                  </a:rPr>
                  <a:t>حل مختصر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ar-S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func>
                    </m:oMath>
                  </m:oMathPara>
                </a14:m>
                <a:endParaRPr lang="ar-SA" sz="240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4650</m:t>
                      </m:r>
                    </m:oMath>
                  </m:oMathPara>
                </a14:m>
                <a:endParaRPr lang="ar-SA" sz="2400" dirty="0">
                  <a:solidFill>
                    <a:srgbClr val="002060"/>
                  </a:solidFill>
                </a:endParaRPr>
              </a:p>
              <a:p>
                <a:r>
                  <a:rPr lang="ar-SA" sz="2400" dirty="0">
                    <a:solidFill>
                      <a:srgbClr val="002060"/>
                    </a:solidFill>
                  </a:rPr>
                  <a:t>صيغة تغيير الأساس في الفقرة الأخيرة من الدرس 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endParaRPr lang="ar-SA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80B87334-90FF-4789-92CC-FFAC99237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0" y="1571347"/>
                <a:ext cx="5912528" cy="1846659"/>
              </a:xfrm>
              <a:prstGeom prst="rect">
                <a:avLst/>
              </a:prstGeom>
              <a:blipFill>
                <a:blip r:embed="rId8"/>
                <a:stretch>
                  <a:fillRect t="-2310" r="-16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9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B4DEBE-270F-4095-8A29-1815A7003F1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301744" y="985421"/>
            <a:ext cx="2017590" cy="514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6A6BE9B5-CA44-4ED9-B90D-4A22EFE9C88A}"/>
                  </a:ext>
                </a:extLst>
              </p:cNvPr>
              <p:cNvSpPr txBox="1"/>
              <p:nvPr/>
            </p:nvSpPr>
            <p:spPr>
              <a:xfrm>
                <a:off x="1535645" y="2805344"/>
                <a:ext cx="26297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6A6BE9B5-CA44-4ED9-B90D-4A22EFE9C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45" y="2805344"/>
                <a:ext cx="262976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D06E48C3-D1DF-4B1F-891E-E8D3485A54B7}"/>
                  </a:ext>
                </a:extLst>
              </p:cNvPr>
              <p:cNvSpPr txBox="1"/>
              <p:nvPr/>
            </p:nvSpPr>
            <p:spPr>
              <a:xfrm flipH="1">
                <a:off x="3384561" y="3700174"/>
                <a:ext cx="251021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func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D06E48C3-D1DF-4B1F-891E-E8D3485A5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84561" y="3700174"/>
                <a:ext cx="25102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F710668E-E3F9-411F-B9F8-89AFA505608B}"/>
                  </a:ext>
                </a:extLst>
              </p:cNvPr>
              <p:cNvSpPr txBox="1"/>
              <p:nvPr/>
            </p:nvSpPr>
            <p:spPr>
              <a:xfrm flipH="1">
                <a:off x="5894772" y="4326933"/>
                <a:ext cx="1652237" cy="7661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F710668E-E3F9-411F-B9F8-89AFA505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94772" y="4326933"/>
                <a:ext cx="1652237" cy="766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C549BB6A-9D7C-4361-9097-5037D63EE828}"/>
                  </a:ext>
                </a:extLst>
              </p:cNvPr>
              <p:cNvSpPr txBox="1"/>
              <p:nvPr/>
            </p:nvSpPr>
            <p:spPr>
              <a:xfrm>
                <a:off x="8200913" y="5067723"/>
                <a:ext cx="15111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0860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C549BB6A-9D7C-4361-9097-5037D63E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913" y="5067723"/>
                <a:ext cx="1511181" cy="369332"/>
              </a:xfrm>
              <a:prstGeom prst="rect">
                <a:avLst/>
              </a:prstGeom>
              <a:blipFill>
                <a:blip r:embed="rId6"/>
                <a:stretch>
                  <a:fillRect l="-3629" r="-6048" b="-983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80B87334-90FF-4789-92CC-FFAC99237ADE}"/>
                  </a:ext>
                </a:extLst>
              </p:cNvPr>
              <p:cNvSpPr txBox="1"/>
              <p:nvPr/>
            </p:nvSpPr>
            <p:spPr>
              <a:xfrm>
                <a:off x="5220070" y="1571347"/>
                <a:ext cx="5912528" cy="18466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dirty="0">
                    <a:solidFill>
                      <a:srgbClr val="C00000"/>
                    </a:solidFill>
                  </a:rPr>
                  <a:t>حل مختصر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ar-S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func>
                    </m:oMath>
                  </m:oMathPara>
                </a14:m>
                <a:endParaRPr lang="ar-SA" sz="240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086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>
                  <a:solidFill>
                    <a:srgbClr val="002060"/>
                  </a:solidFill>
                </a:endParaRPr>
              </a:p>
              <a:p>
                <a:r>
                  <a:rPr lang="ar-SA" sz="2400" dirty="0">
                    <a:solidFill>
                      <a:srgbClr val="002060"/>
                    </a:solidFill>
                  </a:rPr>
                  <a:t>صيغة تغيير الأساس في الفقرة الأخيرة من الدرس 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endParaRPr lang="ar-SA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80B87334-90FF-4789-92CC-FFAC99237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0" y="1571347"/>
                <a:ext cx="5912528" cy="1846659"/>
              </a:xfrm>
              <a:prstGeom prst="rect">
                <a:avLst/>
              </a:prstGeom>
              <a:blipFill>
                <a:blip r:embed="rId7"/>
                <a:stretch>
                  <a:fillRect t="-2310" r="-16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صورة 8">
            <a:extLst>
              <a:ext uri="{FF2B5EF4-FFF2-40B4-BE49-F238E27FC236}">
                <a16:creationId xmlns:a16="http://schemas.microsoft.com/office/drawing/2014/main" id="{32E966FD-57CD-44FD-83EC-CFEF96CF303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1195277" y="1500326"/>
            <a:ext cx="1915482" cy="6345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0944CD8-5256-477C-BFC5-2182F313F855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20000" contrast="40000"/>
          </a:blip>
          <a:stretch>
            <a:fillRect/>
          </a:stretch>
        </p:blipFill>
        <p:spPr>
          <a:xfrm>
            <a:off x="5106032" y="5572840"/>
            <a:ext cx="6189762" cy="4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6A39E19-4E49-45A2-86D1-73C8B016B93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395099" y="924385"/>
            <a:ext cx="1146011" cy="3223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609AF34-84BD-4CED-A623-D589C8645E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597850" y="924385"/>
            <a:ext cx="4727282" cy="32231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06DA34E-418E-4F73-8A21-6D34F02A178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973765" y="1529527"/>
            <a:ext cx="7655856" cy="4884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48C4E9-3A57-4A3D-9A30-0A45AF2AD3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23911" t="2718" r="57302" b="86735"/>
          <a:stretch/>
        </p:blipFill>
        <p:spPr>
          <a:xfrm>
            <a:off x="527735" y="2203468"/>
            <a:ext cx="1673927" cy="44829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82F02FA-97E3-4205-A201-1C34C1E27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7822" t="21585" r="56706" b="69557"/>
          <a:stretch/>
        </p:blipFill>
        <p:spPr>
          <a:xfrm>
            <a:off x="1098623" y="3009498"/>
            <a:ext cx="3371040" cy="40159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EB6B4BA-2C5E-4345-B3EC-17B2E13E43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19378" t="35600" r="4827" b="50306"/>
          <a:stretch/>
        </p:blipFill>
        <p:spPr>
          <a:xfrm>
            <a:off x="2266051" y="3835206"/>
            <a:ext cx="6663598" cy="59109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5CEADE7-0817-48E2-916B-B1A9385096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t="50118" b="32502"/>
          <a:stretch/>
        </p:blipFill>
        <p:spPr>
          <a:xfrm>
            <a:off x="1923860" y="4532700"/>
            <a:ext cx="8344280" cy="69182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1A14356-7523-4196-8A18-0AE73E3A2F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10495" t="68224" r="12775" b="15660"/>
          <a:stretch/>
        </p:blipFill>
        <p:spPr>
          <a:xfrm>
            <a:off x="5116366" y="5300203"/>
            <a:ext cx="6281910" cy="62942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5DB200C-F109-43FB-8D9B-533418A9FF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62632" t="556" r="10348" b="86735"/>
          <a:stretch/>
        </p:blipFill>
        <p:spPr>
          <a:xfrm>
            <a:off x="2201662" y="2157507"/>
            <a:ext cx="2407328" cy="54021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7E884A3-8BA7-451F-9F80-DA78C1D5BE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57900" t="17406" r="12628" b="69557"/>
          <a:stretch/>
        </p:blipFill>
        <p:spPr>
          <a:xfrm>
            <a:off x="4469663" y="2895369"/>
            <a:ext cx="2800819" cy="5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D1128BE-3858-41E7-80BC-46BE438BB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8107" b="22146"/>
          <a:stretch/>
        </p:blipFill>
        <p:spPr>
          <a:xfrm>
            <a:off x="3669950" y="3766352"/>
            <a:ext cx="6964985" cy="48845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690BD-C7F7-4788-A3E1-8D3DE14D48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254860" y="1713390"/>
            <a:ext cx="5359400" cy="65458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CCDA721-F617-4210-88BA-44D1DC349F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26015" y="2367973"/>
            <a:ext cx="8087319" cy="8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4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87" y="1864312"/>
            <a:ext cx="8814747" cy="33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9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B4DEBE-270F-4095-8A29-1815A7003F1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301744" y="985421"/>
            <a:ext cx="2017590" cy="514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6A6BE9B5-CA44-4ED9-B90D-4A22EFE9C88A}"/>
                  </a:ext>
                </a:extLst>
              </p:cNvPr>
              <p:cNvSpPr txBox="1"/>
              <p:nvPr/>
            </p:nvSpPr>
            <p:spPr>
              <a:xfrm>
                <a:off x="1260438" y="1664768"/>
                <a:ext cx="3160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6A6BE9B5-CA44-4ED9-B90D-4A22EFE9C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38" y="1664768"/>
                <a:ext cx="31606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D06E48C3-D1DF-4B1F-891E-E8D3485A54B7}"/>
                  </a:ext>
                </a:extLst>
              </p:cNvPr>
              <p:cNvSpPr txBox="1"/>
              <p:nvPr/>
            </p:nvSpPr>
            <p:spPr>
              <a:xfrm flipH="1">
                <a:off x="1439881" y="2456125"/>
                <a:ext cx="411411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D06E48C3-D1DF-4B1F-891E-E8D3485A5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39881" y="2456125"/>
                <a:ext cx="41141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F710668E-E3F9-411F-B9F8-89AFA505608B}"/>
                  </a:ext>
                </a:extLst>
              </p:cNvPr>
              <p:cNvSpPr txBox="1"/>
              <p:nvPr/>
            </p:nvSpPr>
            <p:spPr>
              <a:xfrm flipH="1">
                <a:off x="8194088" y="1600404"/>
                <a:ext cx="2508437" cy="7661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F710668E-E3F9-411F-B9F8-89AFA505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94088" y="1600404"/>
                <a:ext cx="2508437" cy="766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صورة 10">
            <a:extLst>
              <a:ext uri="{FF2B5EF4-FFF2-40B4-BE49-F238E27FC236}">
                <a16:creationId xmlns:a16="http://schemas.microsoft.com/office/drawing/2014/main" id="{27F47871-E48D-4309-8F1B-2914CF963BF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530701" y="707212"/>
            <a:ext cx="2478388" cy="701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76B11547-BE86-4BCB-9F1E-35781D459168}"/>
                  </a:ext>
                </a:extLst>
              </p:cNvPr>
              <p:cNvSpPr txBox="1"/>
              <p:nvPr/>
            </p:nvSpPr>
            <p:spPr>
              <a:xfrm>
                <a:off x="1439881" y="3227585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76B11547-BE86-4BCB-9F1E-35781D459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81" y="3227585"/>
                <a:ext cx="6094520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A36AD46-2CA2-4810-AEA2-328E0D2F0E9B}"/>
                  </a:ext>
                </a:extLst>
              </p:cNvPr>
              <p:cNvSpPr txBox="1"/>
              <p:nvPr/>
            </p:nvSpPr>
            <p:spPr>
              <a:xfrm>
                <a:off x="2450533" y="3998997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A36AD46-2CA2-4810-AEA2-328E0D2F0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533" y="3998997"/>
                <a:ext cx="6094520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83701F2D-C9F4-47E0-9FD7-0A72CCE1DBBE}"/>
                  </a:ext>
                </a:extLst>
              </p:cNvPr>
              <p:cNvSpPr txBox="1"/>
              <p:nvPr/>
            </p:nvSpPr>
            <p:spPr>
              <a:xfrm>
                <a:off x="3766351" y="4676097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83701F2D-C9F4-47E0-9FD7-0A72CCE1D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351" y="4676097"/>
                <a:ext cx="6094520" cy="461665"/>
              </a:xfrm>
              <a:prstGeom prst="rect">
                <a:avLst/>
              </a:prstGeom>
              <a:blipFill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F58237BD-094B-4749-9248-130C71FA959E}"/>
                  </a:ext>
                </a:extLst>
              </p:cNvPr>
              <p:cNvSpPr txBox="1"/>
              <p:nvPr/>
            </p:nvSpPr>
            <p:spPr>
              <a:xfrm flipH="1">
                <a:off x="7534401" y="5353197"/>
                <a:ext cx="2548880" cy="6390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F58237BD-094B-4749-9248-130C71FA9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34401" y="5353197"/>
                <a:ext cx="2548880" cy="6390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DA39DCC7-8B8C-4B4C-9EA8-03386B8EFE36}"/>
                  </a:ext>
                </a:extLst>
              </p:cNvPr>
              <p:cNvSpPr txBox="1"/>
              <p:nvPr/>
            </p:nvSpPr>
            <p:spPr>
              <a:xfrm>
                <a:off x="8928958" y="3152001"/>
                <a:ext cx="16532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4190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DA39DCC7-8B8C-4B4C-9EA8-03386B8EF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58" y="3152001"/>
                <a:ext cx="1653225" cy="369332"/>
              </a:xfrm>
              <a:prstGeom prst="rect">
                <a:avLst/>
              </a:prstGeom>
              <a:blipFill>
                <a:blip r:embed="rId11"/>
                <a:stretch>
                  <a:fillRect r="-1107" b="-1475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2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2" grpId="0"/>
      <p:bldP spid="14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42BA6B-4388-4882-9787-6B72F46B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53393" y="834505"/>
            <a:ext cx="8965284" cy="7190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A39F255-CDA9-40EA-A6A6-7C7432D6C1B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716567" y="1619008"/>
            <a:ext cx="8702110" cy="313557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BAD246D-94F6-4416-B04C-EC8A5FED667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372351" y="4970920"/>
            <a:ext cx="9127368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0BF4AC7-9D21-4A28-96F2-35DC50612EB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957031" y="994300"/>
            <a:ext cx="6611163" cy="4861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7606BCD-4316-4109-B7CE-8734F732E0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570062" y="1857965"/>
            <a:ext cx="9686823" cy="27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3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525351C-D426-4689-8F83-5D09F162ED3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191806" y="967666"/>
            <a:ext cx="2215941" cy="6401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5BB501D-FB67-4D1C-B512-0BB34D5A28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848627" y="1607827"/>
            <a:ext cx="8749667" cy="12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9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EC40A9-9939-4F01-B3E2-E473344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647689" y="914400"/>
            <a:ext cx="6695010" cy="5579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830668-C2F0-4BF2-B8A2-D766603EEA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49307" y="1621706"/>
            <a:ext cx="9351008" cy="43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57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E7AF6D9-04DF-4F05-B343-639D6EB073D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618809" y="1012055"/>
            <a:ext cx="1825765" cy="3884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7086FFB-20AD-43F8-A9FC-0C44EA1E29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872256" y="1589103"/>
            <a:ext cx="6657434" cy="59177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6F4C720-DE56-4B33-BBFC-96467028A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l="53361" t="28235" r="7986" b="61330"/>
          <a:stretch/>
        </p:blipFill>
        <p:spPr>
          <a:xfrm>
            <a:off x="1118587" y="2453268"/>
            <a:ext cx="4743082" cy="5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2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6AEF0F-135E-4AFC-AB88-213E28F483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748721" y="1035029"/>
            <a:ext cx="2368539" cy="5096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6D46309-8373-465B-A93C-AA39C0E3F5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243790" y="1544715"/>
            <a:ext cx="940117" cy="68034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5956193-5FE0-4029-8859-BA715D065F3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316108" y="3175892"/>
            <a:ext cx="1009842" cy="589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685857F5-1A1F-4BC1-B633-8AB9B4ECCADD}"/>
                  </a:ext>
                </a:extLst>
              </p:cNvPr>
              <p:cNvSpPr txBox="1"/>
              <p:nvPr/>
            </p:nvSpPr>
            <p:spPr>
              <a:xfrm>
                <a:off x="2325950" y="2239366"/>
                <a:ext cx="236853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6990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685857F5-1A1F-4BC1-B633-8AB9B4ECC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950" y="2239366"/>
                <a:ext cx="2368539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49DE648F-3F86-4BDB-98E0-873FB64604FF}"/>
                  </a:ext>
                </a:extLst>
              </p:cNvPr>
              <p:cNvSpPr txBox="1"/>
              <p:nvPr/>
            </p:nvSpPr>
            <p:spPr>
              <a:xfrm>
                <a:off x="2626477" y="4156969"/>
                <a:ext cx="21858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3222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49DE648F-3F86-4BDB-98E0-873FB6460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477" y="4156969"/>
                <a:ext cx="2185883" cy="369332"/>
              </a:xfrm>
              <a:prstGeom prst="rect">
                <a:avLst/>
              </a:prstGeom>
              <a:blipFill>
                <a:blip r:embed="rId6"/>
                <a:stretch>
                  <a:fillRect l="-4190" r="-2793" b="-3606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299AC1-4880-4F02-9708-71BFCBFA246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719273" y="921964"/>
            <a:ext cx="2737590" cy="4807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1925B39-920A-4C02-A9DB-E513ECBED4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849023" y="1606594"/>
            <a:ext cx="5764810" cy="8731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C66206-D312-4A39-817E-00C4B8C08B2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367655" y="2683652"/>
            <a:ext cx="5393194" cy="32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7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7291FEC-D954-45CE-AEFD-4D1E1243717E}"/>
              </a:ext>
            </a:extLst>
          </p:cNvPr>
          <p:cNvSpPr/>
          <p:nvPr/>
        </p:nvSpPr>
        <p:spPr>
          <a:xfrm>
            <a:off x="9215021" y="1029810"/>
            <a:ext cx="1988597" cy="7723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تحصيلي</a:t>
            </a:r>
            <a:r>
              <a:rPr lang="ar-SA" dirty="0"/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DB6C6A9-D487-4997-A5A0-6BC69C87383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300058" y="1997819"/>
            <a:ext cx="4573528" cy="38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08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943D54-B1BF-4D04-AE06-488A6755E6E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993867" y="1495621"/>
            <a:ext cx="5731899" cy="38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437E111-CAA9-48F4-B969-9DEC5C5DBA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312467" y="982286"/>
            <a:ext cx="2167840" cy="165440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E9A4CA1-ADE7-4CD4-916F-7475E9BB40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620949" y="2636690"/>
            <a:ext cx="2691518" cy="27545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67C7A3E-0360-4446-A2C7-35B9A13D1F0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374077" y="3755254"/>
            <a:ext cx="2429336" cy="21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91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4F496E8-E92D-4B05-8914-2E4B2AB33F8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114277" y="1526960"/>
            <a:ext cx="6547078" cy="28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64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AD0487-A7B8-4FED-B31B-F8F74E825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b="46739"/>
          <a:stretch/>
        </p:blipFill>
        <p:spPr>
          <a:xfrm>
            <a:off x="4286465" y="864822"/>
            <a:ext cx="6698130" cy="46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44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30C9DDB-933C-42F0-9AF9-949B3B674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52105"/>
          <a:stretch/>
        </p:blipFill>
        <p:spPr>
          <a:xfrm>
            <a:off x="3373556" y="1065320"/>
            <a:ext cx="7032073" cy="44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0F1344-0DC3-44BD-870A-2EA060E955E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039205" y="843380"/>
            <a:ext cx="8508257" cy="14639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090565F-B5ED-4B98-B3D9-04440F11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816338" y="2307351"/>
            <a:ext cx="9413711" cy="31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5E05E2-CA77-4C37-9DC9-E3ECEEB2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42280" y="1260628"/>
            <a:ext cx="10585539" cy="91440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DF3505-6F5A-4EC3-BE3B-CD3C88A1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22554" y="2498626"/>
            <a:ext cx="10795402" cy="23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027EB2-9B8F-4E21-8070-394BD37A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976" y="1579538"/>
            <a:ext cx="6089552" cy="456549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A459C3D-6D29-49EF-A0FB-3F8131F8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95067" y="1012055"/>
            <a:ext cx="8243436" cy="5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7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38C55C5-025B-4FD8-87D2-70CBFA077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2" t="8787" r="7190" b="10024"/>
          <a:stretch/>
        </p:blipFill>
        <p:spPr>
          <a:xfrm>
            <a:off x="1927934" y="417249"/>
            <a:ext cx="8336132" cy="553078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F9E510F-B371-403A-A9A1-0AD2B08B041D}"/>
              </a:ext>
            </a:extLst>
          </p:cNvPr>
          <p:cNvSpPr txBox="1"/>
          <p:nvPr/>
        </p:nvSpPr>
        <p:spPr>
          <a:xfrm>
            <a:off x="4829453" y="2965143"/>
            <a:ext cx="250350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اللوغاريتمات  </a:t>
            </a:r>
          </a:p>
          <a:p>
            <a:r>
              <a:rPr lang="ar-SA" sz="3200" dirty="0"/>
              <a:t>    العشرية </a:t>
            </a:r>
          </a:p>
        </p:txBody>
      </p:sp>
    </p:spTree>
    <p:extLst>
      <p:ext uri="{BB962C8B-B14F-4D97-AF65-F5344CB8AC3E}">
        <p14:creationId xmlns:p14="http://schemas.microsoft.com/office/powerpoint/2010/main" val="16250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3A4CDF-CF3B-428B-B484-54B24D9F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012575" y="1138710"/>
            <a:ext cx="2430742" cy="206612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E68FBC8-F674-4512-986C-4DAB07B348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04438" y="923278"/>
            <a:ext cx="7598035" cy="44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4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EC8BA6-FEDD-4A8E-BAC3-EB1C667C43A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313842" y="1038687"/>
            <a:ext cx="2066012" cy="5578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8BD3251-C3E5-47D8-BE6E-B104E72503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529125" y="1660126"/>
            <a:ext cx="2097265" cy="72093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D7E6DE0-D327-4B74-BBE7-30F9C9055A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422643" y="3737500"/>
            <a:ext cx="2135077" cy="865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CEC66C09-9DAC-45D3-84FB-D6D47EF7123D}"/>
                  </a:ext>
                </a:extLst>
              </p:cNvPr>
              <p:cNvSpPr txBox="1"/>
              <p:nvPr/>
            </p:nvSpPr>
            <p:spPr>
              <a:xfrm flipH="1">
                <a:off x="3977194" y="2381060"/>
                <a:ext cx="2325951" cy="3693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8451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CEC66C09-9DAC-45D3-84FB-D6D47EF71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77194" y="2381060"/>
                <a:ext cx="2325951" cy="369331"/>
              </a:xfrm>
              <a:prstGeom prst="rect">
                <a:avLst/>
              </a:prstGeom>
              <a:blipFill>
                <a:blip r:embed="rId5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AAB1342-D011-4516-A519-2E300791A20F}"/>
                  </a:ext>
                </a:extLst>
              </p:cNvPr>
              <p:cNvSpPr txBox="1"/>
              <p:nvPr/>
            </p:nvSpPr>
            <p:spPr>
              <a:xfrm>
                <a:off x="3626031" y="4603071"/>
                <a:ext cx="24699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≈−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3010</m:t>
                          </m:r>
                        </m:e>
                      </m:func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AAB1342-D011-4516-A519-2E300791A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31" y="4603071"/>
                <a:ext cx="2469969" cy="369332"/>
              </a:xfrm>
              <a:prstGeom prst="rect">
                <a:avLst/>
              </a:prstGeom>
              <a:blipFill>
                <a:blip r:embed="rId6"/>
                <a:stretch>
                  <a:fillRect l="-5185" r="-3704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8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137</Words>
  <Application>Microsoft Office PowerPoint</Application>
  <PresentationFormat>شاشة عريضة</PresentationFormat>
  <Paragraphs>34</Paragraphs>
  <Slides>32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32</vt:i4>
      </vt:variant>
    </vt:vector>
  </HeadingPairs>
  <TitlesOfParts>
    <vt:vector size="40" baseType="lpstr">
      <vt:lpstr>Aldhabi</vt:lpstr>
      <vt:lpstr>Arial</vt:lpstr>
      <vt:lpstr>Calibri</vt:lpstr>
      <vt:lpstr>Calibri Light</vt:lpstr>
      <vt:lpstr>Cambria Math</vt:lpstr>
      <vt:lpstr>Helvetica Neue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أمل بنت باجوده</dc:creator>
  <cp:lastModifiedBy>منال الرويلي</cp:lastModifiedBy>
  <cp:revision>16</cp:revision>
  <dcterms:created xsi:type="dcterms:W3CDTF">2021-10-04T06:22:33Z</dcterms:created>
  <dcterms:modified xsi:type="dcterms:W3CDTF">2023-08-12T12:51:17Z</dcterms:modified>
</cp:coreProperties>
</file>