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notesMasterIdLst>
    <p:notesMasterId r:id="rId7"/>
  </p:notesMasterIdLst>
  <p:sldIdLst>
    <p:sldId id="256" r:id="rId2"/>
    <p:sldId id="257" r:id="rId3"/>
    <p:sldId id="258" r:id="rId4"/>
    <p:sldId id="259" r:id="rId5"/>
    <p:sldId id="260" r:id="rId6"/>
  </p:sldIdLst>
  <p:sldSz cx="12192000" cy="6858000"/>
  <p:notesSz cx="6858000" cy="9144000"/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8000"/>
    <a:srgbClr val="F27258"/>
    <a:srgbClr val="CBF0FF"/>
    <a:srgbClr val="51B9C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نمط متوسط 2 - تميي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E8B1032C-EA38-4F05-BA0D-38AFFFC7BED3}" styleName="نمط فاتح 3 - تمييز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85005" autoAdjust="0"/>
    <p:restoredTop sz="94660"/>
  </p:normalViewPr>
  <p:slideViewPr>
    <p:cSldViewPr snapToGrid="0">
      <p:cViewPr varScale="1">
        <p:scale>
          <a:sx n="87" d="100"/>
          <a:sy n="87" d="100"/>
        </p:scale>
        <p:origin x="528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رأس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6CCCA004-CCE2-42DE-A686-C9175999C065}" type="datetimeFigureOut">
              <a:rPr lang="ar-SA" smtClean="0"/>
              <a:t>12/05/44</a:t>
            </a:fld>
            <a:endParaRPr lang="ar-SA"/>
          </a:p>
        </p:txBody>
      </p:sp>
      <p:sp>
        <p:nvSpPr>
          <p:cNvPr id="4" name="عنصر نائب لصورة الشريحة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ar-SA"/>
          </a:p>
        </p:txBody>
      </p:sp>
      <p:sp>
        <p:nvSpPr>
          <p:cNvPr id="5" name="عنصر نائب للملاحظات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1"/>
          <a:lstStyle/>
          <a:p>
            <a:pPr lvl="0"/>
            <a:r>
              <a:rPr lang="ar-SA" smtClean="0"/>
              <a:t>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4198727F-5D51-422E-B1CC-056C5F646006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8993336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ar-SA" smtClean="0"/>
              <a:t>انقر لتحرير نمط العنوان الثانوي الرئيسي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EE0F1F-CBFA-490C-AF93-A21012932AAC}" type="datetimeFigureOut">
              <a:rPr lang="ar-SA" smtClean="0"/>
              <a:t>12/05/44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87928E-B37C-4A93-B35F-53D6894BD388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9390507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 smtClean="0"/>
              <a:t>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EE0F1F-CBFA-490C-AF93-A21012932AAC}" type="datetimeFigureOut">
              <a:rPr lang="ar-SA" smtClean="0"/>
              <a:t>12/05/44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87928E-B37C-4A93-B35F-53D6894BD388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1187464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ar-SA" smtClean="0"/>
              <a:t>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EE0F1F-CBFA-490C-AF93-A21012932AAC}" type="datetimeFigureOut">
              <a:rPr lang="ar-SA" smtClean="0"/>
              <a:t>12/05/44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87928E-B37C-4A93-B35F-53D6894BD388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7485037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 smtClean="0"/>
              <a:t>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EE0F1F-CBFA-490C-AF93-A21012932AAC}" type="datetimeFigureOut">
              <a:rPr lang="ar-SA" smtClean="0"/>
              <a:t>12/05/44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87928E-B37C-4A93-B35F-53D6894BD388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5729134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 smtClean="0"/>
              <a:t>تحرير أنماط النص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EE0F1F-CBFA-490C-AF93-A21012932AAC}" type="datetimeFigureOut">
              <a:rPr lang="ar-SA" smtClean="0"/>
              <a:t>12/05/44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87928E-B37C-4A93-B35F-53D6894BD388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1994097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ar-SA" smtClean="0"/>
              <a:t>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ar-SA" smtClean="0"/>
              <a:t>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EE0F1F-CBFA-490C-AF93-A21012932AAC}" type="datetimeFigureOut">
              <a:rPr lang="ar-SA" smtClean="0"/>
              <a:t>12/05/44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87928E-B37C-4A93-B35F-53D6894BD388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8905162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ar-SA" smtClean="0"/>
              <a:t>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5" name="عنصر نائب للنص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تحرير أنماط النص الرئيسي</a:t>
            </a:r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ar-SA" smtClean="0"/>
              <a:t>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EE0F1F-CBFA-490C-AF93-A21012932AAC}" type="datetimeFigureOut">
              <a:rPr lang="ar-SA" smtClean="0"/>
              <a:t>12/05/44</a:t>
            </a:fld>
            <a:endParaRPr lang="ar-SA"/>
          </a:p>
        </p:txBody>
      </p:sp>
      <p:sp>
        <p:nvSpPr>
          <p:cNvPr id="8" name="عنصر نائب للتذييل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9" name="عنصر نائب لرقم الشريحة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87928E-B37C-4A93-B35F-53D6894BD388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1684535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EE0F1F-CBFA-490C-AF93-A21012932AAC}" type="datetimeFigureOut">
              <a:rPr lang="ar-SA" smtClean="0"/>
              <a:t>12/05/44</a:t>
            </a:fld>
            <a:endParaRPr lang="ar-SA"/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87928E-B37C-4A93-B35F-53D6894BD388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4200255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EE0F1F-CBFA-490C-AF93-A21012932AAC}" type="datetimeFigureOut">
              <a:rPr lang="ar-SA" smtClean="0"/>
              <a:t>12/05/44</a:t>
            </a:fld>
            <a:endParaRPr lang="ar-SA"/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87928E-B37C-4A93-B35F-53D6894BD388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0687780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 smtClean="0"/>
              <a:t>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 smtClean="0"/>
              <a:t>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EE0F1F-CBFA-490C-AF93-A21012932AAC}" type="datetimeFigureOut">
              <a:rPr lang="ar-SA" smtClean="0"/>
              <a:t>12/05/44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87928E-B37C-4A93-B35F-53D6894BD388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6776528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SA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 smtClean="0"/>
              <a:t>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EE0F1F-CBFA-490C-AF93-A21012932AAC}" type="datetimeFigureOut">
              <a:rPr lang="ar-SA" smtClean="0"/>
              <a:t>12/05/44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87928E-B37C-4A93-B35F-53D6894BD388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3749508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 smtClean="0"/>
              <a:t>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EE0F1F-CBFA-490C-AF93-A21012932AAC}" type="datetimeFigureOut">
              <a:rPr lang="ar-SA" smtClean="0"/>
              <a:t>12/05/44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4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87928E-B37C-4A93-B35F-53D6894BD388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0585601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r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A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emf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microsoft.com/office/2007/relationships/hdphoto" Target="../media/hdphoto1.wdp"/><Relationship Id="rId7" Type="http://schemas.openxmlformats.org/officeDocument/2006/relationships/image" Target="../media/image2.png"/><Relationship Id="rId12" Type="http://schemas.openxmlformats.org/officeDocument/2006/relationships/image" Target="../media/image12.emf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jpeg"/><Relationship Id="rId11" Type="http://schemas.openxmlformats.org/officeDocument/2006/relationships/image" Target="../media/image11.emf"/><Relationship Id="rId5" Type="http://schemas.openxmlformats.org/officeDocument/2006/relationships/image" Target="../media/image1.jpeg"/><Relationship Id="rId10" Type="http://schemas.openxmlformats.org/officeDocument/2006/relationships/image" Target="../media/image10.emf"/><Relationship Id="rId4" Type="http://schemas.openxmlformats.org/officeDocument/2006/relationships/image" Target="../media/image7.JPG"/><Relationship Id="rId9" Type="http://schemas.openxmlformats.org/officeDocument/2006/relationships/image" Target="../media/image9.emf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emf"/><Relationship Id="rId3" Type="http://schemas.openxmlformats.org/officeDocument/2006/relationships/image" Target="../media/image2.png"/><Relationship Id="rId7" Type="http://schemas.openxmlformats.org/officeDocument/2006/relationships/image" Target="../media/image14.em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jpeg"/><Relationship Id="rId11" Type="http://schemas.openxmlformats.org/officeDocument/2006/relationships/image" Target="../media/image18.jpeg"/><Relationship Id="rId5" Type="http://schemas.openxmlformats.org/officeDocument/2006/relationships/image" Target="../media/image4.jpeg"/><Relationship Id="rId10" Type="http://schemas.openxmlformats.org/officeDocument/2006/relationships/image" Target="../media/image17.jpeg"/><Relationship Id="rId4" Type="http://schemas.openxmlformats.org/officeDocument/2006/relationships/image" Target="../media/image8.jpeg"/><Relationship Id="rId9" Type="http://schemas.openxmlformats.org/officeDocument/2006/relationships/image" Target="../media/image16.emf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emf"/><Relationship Id="rId3" Type="http://schemas.openxmlformats.org/officeDocument/2006/relationships/image" Target="../media/image8.jpeg"/><Relationship Id="rId7" Type="http://schemas.openxmlformats.org/officeDocument/2006/relationships/image" Target="../media/image20.emf"/><Relationship Id="rId12" Type="http://schemas.openxmlformats.org/officeDocument/2006/relationships/image" Target="../media/image25.em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jpeg"/><Relationship Id="rId11" Type="http://schemas.openxmlformats.org/officeDocument/2006/relationships/image" Target="../media/image24.emf"/><Relationship Id="rId5" Type="http://schemas.openxmlformats.org/officeDocument/2006/relationships/image" Target="../media/image4.jpeg"/><Relationship Id="rId10" Type="http://schemas.openxmlformats.org/officeDocument/2006/relationships/image" Target="../media/image23.emf"/><Relationship Id="rId4" Type="http://schemas.openxmlformats.org/officeDocument/2006/relationships/image" Target="../media/image2.png"/><Relationship Id="rId9" Type="http://schemas.openxmlformats.org/officeDocument/2006/relationships/image" Target="../media/image22.emf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JPG"/><Relationship Id="rId3" Type="http://schemas.openxmlformats.org/officeDocument/2006/relationships/image" Target="../media/image1.jpeg"/><Relationship Id="rId7" Type="http://schemas.openxmlformats.org/officeDocument/2006/relationships/image" Target="../media/image27.emf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jpeg"/><Relationship Id="rId5" Type="http://schemas.openxmlformats.org/officeDocument/2006/relationships/image" Target="../media/image2.png"/><Relationship Id="rId4" Type="http://schemas.openxmlformats.org/officeDocument/2006/relationships/image" Target="../media/image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صورة 18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927" t="27852" r="11294" b="28889"/>
          <a:stretch/>
        </p:blipFill>
        <p:spPr>
          <a:xfrm rot="6886041">
            <a:off x="11030741" y="128606"/>
            <a:ext cx="1064992" cy="1094991"/>
          </a:xfrm>
          <a:prstGeom prst="rect">
            <a:avLst/>
          </a:prstGeom>
        </p:spPr>
      </p:pic>
      <p:pic>
        <p:nvPicPr>
          <p:cNvPr id="5" name="صورة 4"/>
          <p:cNvPicPr>
            <a:picLocks noChangeAspect="1"/>
          </p:cNvPicPr>
          <p:nvPr/>
        </p:nvPicPr>
        <p:blipFill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978" y="96302"/>
            <a:ext cx="1085334" cy="1085334"/>
          </a:xfrm>
          <a:prstGeom prst="rect">
            <a:avLst/>
          </a:prstGeom>
        </p:spPr>
      </p:pic>
      <p:pic>
        <p:nvPicPr>
          <p:cNvPr id="7" name="صورة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21607" y="1389196"/>
            <a:ext cx="2388621" cy="474846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8" name="مخطط انسيابي: محطة طرفية 7"/>
          <p:cNvSpPr/>
          <p:nvPr/>
        </p:nvSpPr>
        <p:spPr>
          <a:xfrm>
            <a:off x="9453032" y="451909"/>
            <a:ext cx="2123684" cy="571280"/>
          </a:xfrm>
          <a:prstGeom prst="flowChartTerminator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 smtClean="0">
                <a:solidFill>
                  <a:srgbClr val="002060"/>
                </a:solidFill>
              </a:rPr>
              <a:t>الفصل الرابع : الضرب </a:t>
            </a:r>
            <a:r>
              <a:rPr lang="ku-Arab-IQ" sz="1600" b="1" dirty="0" smtClean="0">
                <a:solidFill>
                  <a:srgbClr val="002060"/>
                </a:solidFill>
              </a:rPr>
              <a:t>١</a:t>
            </a:r>
            <a:r>
              <a:rPr lang="ar-SA" sz="1600" dirty="0" smtClean="0">
                <a:solidFill>
                  <a:srgbClr val="002060"/>
                </a:solidFill>
              </a:rPr>
              <a:t> </a:t>
            </a:r>
            <a:endParaRPr lang="ar-SA" sz="1600" dirty="0">
              <a:solidFill>
                <a:srgbClr val="002060"/>
              </a:solidFill>
            </a:endParaRPr>
          </a:p>
        </p:txBody>
      </p:sp>
      <p:sp>
        <p:nvSpPr>
          <p:cNvPr id="9" name="مخطط انسيابي: محطة طرفية 8"/>
          <p:cNvSpPr/>
          <p:nvPr/>
        </p:nvSpPr>
        <p:spPr>
          <a:xfrm>
            <a:off x="10392937" y="1488331"/>
            <a:ext cx="845959" cy="365760"/>
          </a:xfrm>
          <a:prstGeom prst="flowChartTerminator">
            <a:avLst/>
          </a:prstGeom>
          <a:solidFill>
            <a:schemeClr val="bg1"/>
          </a:solidFill>
          <a:scene3d>
            <a:camera prst="perspectiveRelaxed"/>
            <a:lightRig rig="threePt" dir="t"/>
          </a:scene3d>
          <a:sp3d>
            <a:bevelT w="139700" prst="cross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1" name="مربع نص 10"/>
          <p:cNvSpPr txBox="1"/>
          <p:nvPr/>
        </p:nvSpPr>
        <p:spPr>
          <a:xfrm>
            <a:off x="10362023" y="2000035"/>
            <a:ext cx="1512330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b="1" u="sng" dirty="0" smtClean="0">
                <a:solidFill>
                  <a:srgbClr val="C00000"/>
                </a:solidFill>
              </a:rPr>
              <a:t>فكرة الدرس </a:t>
            </a:r>
            <a:endParaRPr lang="ar-SA" b="1" u="sng" dirty="0">
              <a:solidFill>
                <a:srgbClr val="C00000"/>
              </a:solidFill>
            </a:endParaRPr>
          </a:p>
        </p:txBody>
      </p:sp>
      <p:sp>
        <p:nvSpPr>
          <p:cNvPr id="12" name="مربع نص 11"/>
          <p:cNvSpPr txBox="1"/>
          <p:nvPr/>
        </p:nvSpPr>
        <p:spPr>
          <a:xfrm>
            <a:off x="10860606" y="3368904"/>
            <a:ext cx="1013747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b="1" u="sng" dirty="0" smtClean="0">
                <a:solidFill>
                  <a:srgbClr val="C00000"/>
                </a:solidFill>
              </a:rPr>
              <a:t>المفردات </a:t>
            </a:r>
            <a:endParaRPr lang="ar-SA" b="1" u="sng" dirty="0">
              <a:solidFill>
                <a:srgbClr val="C00000"/>
              </a:solidFill>
            </a:endParaRPr>
          </a:p>
        </p:txBody>
      </p:sp>
      <p:pic>
        <p:nvPicPr>
          <p:cNvPr id="16" name="صورة 15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19" t="31629" r="9230" b="30919"/>
          <a:stretch/>
        </p:blipFill>
        <p:spPr>
          <a:xfrm>
            <a:off x="85640" y="6289744"/>
            <a:ext cx="1115672" cy="508000"/>
          </a:xfrm>
          <a:prstGeom prst="rect">
            <a:avLst/>
          </a:prstGeom>
        </p:spPr>
      </p:pic>
      <p:sp>
        <p:nvSpPr>
          <p:cNvPr id="17" name="مربع نص 16"/>
          <p:cNvSpPr txBox="1"/>
          <p:nvPr/>
        </p:nvSpPr>
        <p:spPr>
          <a:xfrm>
            <a:off x="489978" y="6298536"/>
            <a:ext cx="536448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ku-Arab-IQ" sz="2000" b="1" dirty="0" smtClean="0">
                <a:solidFill>
                  <a:srgbClr val="C00000"/>
                </a:solidFill>
              </a:rPr>
              <a:t>١٥</a:t>
            </a:r>
            <a:endParaRPr lang="ar-SA" sz="2000" b="1" dirty="0">
              <a:solidFill>
                <a:srgbClr val="C00000"/>
              </a:solidFill>
            </a:endParaRPr>
          </a:p>
        </p:txBody>
      </p:sp>
      <p:sp>
        <p:nvSpPr>
          <p:cNvPr id="18" name="مستطيل 17"/>
          <p:cNvSpPr/>
          <p:nvPr/>
        </p:nvSpPr>
        <p:spPr>
          <a:xfrm>
            <a:off x="55160" y="53633"/>
            <a:ext cx="12065720" cy="6745245"/>
          </a:xfrm>
          <a:prstGeom prst="rect">
            <a:avLst/>
          </a:prstGeom>
          <a:noFill/>
          <a:ln w="127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3" name="مربع نص 22"/>
          <p:cNvSpPr txBox="1"/>
          <p:nvPr/>
        </p:nvSpPr>
        <p:spPr>
          <a:xfrm>
            <a:off x="9878499" y="2455359"/>
            <a:ext cx="1995854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أستعمل الشبكات لأجد ناتج الضرب </a:t>
            </a:r>
            <a:endParaRPr lang="ar-SA" b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24" name="مربع نص 23"/>
          <p:cNvSpPr txBox="1"/>
          <p:nvPr/>
        </p:nvSpPr>
        <p:spPr>
          <a:xfrm>
            <a:off x="10115891" y="3782158"/>
            <a:ext cx="1758462" cy="1477328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الشبكة</a:t>
            </a:r>
          </a:p>
          <a:p>
            <a:r>
              <a:rPr lang="ar-SA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العوامل</a:t>
            </a:r>
          </a:p>
          <a:p>
            <a:r>
              <a:rPr lang="ar-SA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ناتج الضرب</a:t>
            </a:r>
          </a:p>
          <a:p>
            <a:r>
              <a:rPr lang="ar-SA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خاصية الابدال لعملية الضرب </a:t>
            </a:r>
            <a:endParaRPr lang="ar-SA" b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25" name="مخطط انسيابي: محطة طرفية 24"/>
          <p:cNvSpPr/>
          <p:nvPr/>
        </p:nvSpPr>
        <p:spPr>
          <a:xfrm>
            <a:off x="6953499" y="567865"/>
            <a:ext cx="1371600" cy="455324"/>
          </a:xfrm>
          <a:prstGeom prst="flowChartTerminator">
            <a:avLst/>
          </a:prstGeom>
          <a:solidFill>
            <a:srgbClr val="C00000"/>
          </a:solidFill>
          <a:effectLst>
            <a:reflection blurRad="6350" stA="52000" endA="300" endPos="35000" dir="5400000" sy="-100000" algn="bl" rotWithShape="0"/>
          </a:effectLst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ku-Arab-IQ" sz="2000" b="1" dirty="0" smtClean="0">
                <a:solidFill>
                  <a:schemeClr val="bg1"/>
                </a:solidFill>
              </a:rPr>
              <a:t>٤</a:t>
            </a:r>
            <a:r>
              <a:rPr lang="ar-SA" sz="2000" b="1" dirty="0" smtClean="0">
                <a:solidFill>
                  <a:schemeClr val="bg1"/>
                </a:solidFill>
              </a:rPr>
              <a:t> </a:t>
            </a:r>
            <a:r>
              <a:rPr lang="ar-SA" sz="2000" b="1" dirty="0" smtClean="0">
                <a:solidFill>
                  <a:schemeClr val="bg1"/>
                </a:solidFill>
              </a:rPr>
              <a:t>- </a:t>
            </a:r>
            <a:r>
              <a:rPr lang="ku-Arab-IQ" sz="2000" b="1" dirty="0" smtClean="0">
                <a:solidFill>
                  <a:schemeClr val="bg1"/>
                </a:solidFill>
              </a:rPr>
              <a:t>١</a:t>
            </a:r>
            <a:r>
              <a:rPr lang="ar-SA" sz="2000" b="1" dirty="0" smtClean="0">
                <a:solidFill>
                  <a:schemeClr val="bg1"/>
                </a:solidFill>
              </a:rPr>
              <a:t> </a:t>
            </a:r>
            <a:endParaRPr lang="ar-SA" sz="2000" b="1" dirty="0">
              <a:solidFill>
                <a:schemeClr val="bg1"/>
              </a:solidFill>
            </a:endParaRPr>
          </a:p>
        </p:txBody>
      </p:sp>
      <p:sp>
        <p:nvSpPr>
          <p:cNvPr id="26" name="مربع نص 25"/>
          <p:cNvSpPr txBox="1"/>
          <p:nvPr/>
        </p:nvSpPr>
        <p:spPr>
          <a:xfrm>
            <a:off x="3207430" y="539534"/>
            <a:ext cx="3685128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3200" b="1" dirty="0" smtClean="0">
                <a:solidFill>
                  <a:schemeClr val="tx2"/>
                </a:solidFill>
              </a:rPr>
              <a:t>الشبكات وعملية الضرب </a:t>
            </a:r>
            <a:endParaRPr lang="ar-SA" sz="3200" b="1" dirty="0">
              <a:solidFill>
                <a:schemeClr val="tx2"/>
              </a:solidFill>
            </a:endParaRPr>
          </a:p>
        </p:txBody>
      </p:sp>
      <p:sp>
        <p:nvSpPr>
          <p:cNvPr id="33" name="مخطط انسيابي: محطة طرفية 32"/>
          <p:cNvSpPr/>
          <p:nvPr/>
        </p:nvSpPr>
        <p:spPr>
          <a:xfrm>
            <a:off x="8109403" y="1434344"/>
            <a:ext cx="1126539" cy="346832"/>
          </a:xfrm>
          <a:prstGeom prst="flowChartTerminator">
            <a:avLst/>
          </a:prstGeom>
          <a:solidFill>
            <a:schemeClr val="accent5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b="1" dirty="0" smtClean="0">
                <a:solidFill>
                  <a:schemeClr val="bg1"/>
                </a:solidFill>
              </a:rPr>
              <a:t>أستعد</a:t>
            </a:r>
            <a:endParaRPr lang="ar-SA" b="1" dirty="0">
              <a:solidFill>
                <a:schemeClr val="bg1"/>
              </a:solidFill>
            </a:endParaRPr>
          </a:p>
        </p:txBody>
      </p:sp>
      <p:pic>
        <p:nvPicPr>
          <p:cNvPr id="2" name="صورة 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288651" y="1607760"/>
            <a:ext cx="2456361" cy="1654632"/>
          </a:xfrm>
          <a:prstGeom prst="rect">
            <a:avLst/>
          </a:prstGeom>
        </p:spPr>
      </p:pic>
      <p:sp>
        <p:nvSpPr>
          <p:cNvPr id="3" name="مربع نص 2"/>
          <p:cNvSpPr txBox="1"/>
          <p:nvPr/>
        </p:nvSpPr>
        <p:spPr>
          <a:xfrm>
            <a:off x="5139943" y="1871588"/>
            <a:ext cx="4095999" cy="1015663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000" b="1" dirty="0" smtClean="0">
                <a:solidFill>
                  <a:srgbClr val="002060"/>
                </a:solidFill>
              </a:rPr>
              <a:t>أقامت ليلى حفلة، فرتبت أكواب العصير على الطاولة في </a:t>
            </a:r>
            <a:r>
              <a:rPr lang="ku-Arab-IQ" sz="2000" b="1" dirty="0" smtClean="0">
                <a:solidFill>
                  <a:srgbClr val="002060"/>
                </a:solidFill>
              </a:rPr>
              <a:t>٣</a:t>
            </a:r>
            <a:r>
              <a:rPr lang="ar-SA" sz="2000" b="1" dirty="0" smtClean="0">
                <a:solidFill>
                  <a:srgbClr val="002060"/>
                </a:solidFill>
              </a:rPr>
              <a:t> </a:t>
            </a:r>
            <a:r>
              <a:rPr lang="ar-SA" sz="2000" b="1" dirty="0" smtClean="0">
                <a:solidFill>
                  <a:srgbClr val="002060"/>
                </a:solidFill>
              </a:rPr>
              <a:t>صفوف، ووضعت في كل صف </a:t>
            </a:r>
            <a:r>
              <a:rPr lang="ku-Arab-IQ" sz="2000" b="1" dirty="0" smtClean="0">
                <a:solidFill>
                  <a:srgbClr val="002060"/>
                </a:solidFill>
              </a:rPr>
              <a:t>٥</a:t>
            </a:r>
            <a:r>
              <a:rPr lang="ar-SA" sz="2000" b="1" dirty="0" smtClean="0">
                <a:solidFill>
                  <a:srgbClr val="002060"/>
                </a:solidFill>
              </a:rPr>
              <a:t> </a:t>
            </a:r>
            <a:r>
              <a:rPr lang="ar-SA" sz="2000" b="1" dirty="0" smtClean="0">
                <a:solidFill>
                  <a:srgbClr val="002060"/>
                </a:solidFill>
              </a:rPr>
              <a:t>أكواب، ما عدد الأكواب كلها ؟  </a:t>
            </a:r>
            <a:endParaRPr lang="ar-SA" sz="2000" b="1" dirty="0">
              <a:solidFill>
                <a:srgbClr val="002060"/>
              </a:solidFill>
            </a:endParaRPr>
          </a:p>
        </p:txBody>
      </p:sp>
      <p:sp>
        <p:nvSpPr>
          <p:cNvPr id="4" name="مخطط انسيابي: محطة طرفية 3"/>
          <p:cNvSpPr/>
          <p:nvPr/>
        </p:nvSpPr>
        <p:spPr>
          <a:xfrm>
            <a:off x="2276515" y="2350616"/>
            <a:ext cx="2456361" cy="374755"/>
          </a:xfrm>
          <a:prstGeom prst="flowChartTerminator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57" name="مخطط انسيابي: محطة طرفية 56"/>
          <p:cNvSpPr/>
          <p:nvPr/>
        </p:nvSpPr>
        <p:spPr>
          <a:xfrm>
            <a:off x="2405054" y="1670586"/>
            <a:ext cx="2269622" cy="369652"/>
          </a:xfrm>
          <a:prstGeom prst="flowChartTerminator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58" name="مخطط انسيابي: محطة طرفية 57"/>
          <p:cNvSpPr/>
          <p:nvPr/>
        </p:nvSpPr>
        <p:spPr>
          <a:xfrm>
            <a:off x="2382020" y="1981740"/>
            <a:ext cx="2269622" cy="369652"/>
          </a:xfrm>
          <a:prstGeom prst="flowChartTerminator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6" name="مربع نص 5"/>
          <p:cNvSpPr txBox="1"/>
          <p:nvPr/>
        </p:nvSpPr>
        <p:spPr>
          <a:xfrm>
            <a:off x="3568509" y="3248393"/>
            <a:ext cx="5917223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b="1" dirty="0" smtClean="0">
                <a:solidFill>
                  <a:srgbClr val="C00000"/>
                </a:solidFill>
              </a:rPr>
              <a:t>لإيجاد عدد الأكواب الكلي، يمكنني أن استعمل قطع العد لعمل شبكة </a:t>
            </a:r>
            <a:endParaRPr lang="ar-SA" b="1" dirty="0">
              <a:solidFill>
                <a:srgbClr val="C00000"/>
              </a:solidFill>
            </a:endParaRPr>
          </a:p>
        </p:txBody>
      </p:sp>
      <p:sp>
        <p:nvSpPr>
          <p:cNvPr id="10" name="شكل بيضاوي 9"/>
          <p:cNvSpPr/>
          <p:nvPr/>
        </p:nvSpPr>
        <p:spPr>
          <a:xfrm>
            <a:off x="4347654" y="3750100"/>
            <a:ext cx="303988" cy="326891"/>
          </a:xfrm>
          <a:prstGeom prst="ellipse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59" name="شكل بيضاوي 58"/>
          <p:cNvSpPr/>
          <p:nvPr/>
        </p:nvSpPr>
        <p:spPr>
          <a:xfrm>
            <a:off x="3951110" y="3754841"/>
            <a:ext cx="303988" cy="326891"/>
          </a:xfrm>
          <a:prstGeom prst="ellipse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60" name="شكل بيضاوي 59"/>
          <p:cNvSpPr/>
          <p:nvPr/>
        </p:nvSpPr>
        <p:spPr>
          <a:xfrm>
            <a:off x="3539865" y="3754635"/>
            <a:ext cx="303988" cy="326891"/>
          </a:xfrm>
          <a:prstGeom prst="ellipse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63" name="شكل بيضاوي 62"/>
          <p:cNvSpPr/>
          <p:nvPr/>
        </p:nvSpPr>
        <p:spPr>
          <a:xfrm>
            <a:off x="3100002" y="3754841"/>
            <a:ext cx="303988" cy="326891"/>
          </a:xfrm>
          <a:prstGeom prst="ellipse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64" name="شكل بيضاوي 63"/>
          <p:cNvSpPr/>
          <p:nvPr/>
        </p:nvSpPr>
        <p:spPr>
          <a:xfrm>
            <a:off x="2680409" y="3743203"/>
            <a:ext cx="303988" cy="326891"/>
          </a:xfrm>
          <a:prstGeom prst="ellipse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66" name="شكل بيضاوي 65"/>
          <p:cNvSpPr/>
          <p:nvPr/>
        </p:nvSpPr>
        <p:spPr>
          <a:xfrm>
            <a:off x="4347654" y="4199490"/>
            <a:ext cx="303988" cy="326891"/>
          </a:xfrm>
          <a:prstGeom prst="ellipse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67" name="شكل بيضاوي 66"/>
          <p:cNvSpPr/>
          <p:nvPr/>
        </p:nvSpPr>
        <p:spPr>
          <a:xfrm>
            <a:off x="3951110" y="4204231"/>
            <a:ext cx="303988" cy="326891"/>
          </a:xfrm>
          <a:prstGeom prst="ellipse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68" name="شكل بيضاوي 67"/>
          <p:cNvSpPr/>
          <p:nvPr/>
        </p:nvSpPr>
        <p:spPr>
          <a:xfrm>
            <a:off x="3539865" y="4204025"/>
            <a:ext cx="303988" cy="326891"/>
          </a:xfrm>
          <a:prstGeom prst="ellipse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69" name="شكل بيضاوي 68"/>
          <p:cNvSpPr/>
          <p:nvPr/>
        </p:nvSpPr>
        <p:spPr>
          <a:xfrm>
            <a:off x="3100002" y="4204231"/>
            <a:ext cx="303988" cy="326891"/>
          </a:xfrm>
          <a:prstGeom prst="ellipse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70" name="شكل بيضاوي 69"/>
          <p:cNvSpPr/>
          <p:nvPr/>
        </p:nvSpPr>
        <p:spPr>
          <a:xfrm>
            <a:off x="2680409" y="4192593"/>
            <a:ext cx="303988" cy="326891"/>
          </a:xfrm>
          <a:prstGeom prst="ellipse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71" name="شكل بيضاوي 70"/>
          <p:cNvSpPr/>
          <p:nvPr/>
        </p:nvSpPr>
        <p:spPr>
          <a:xfrm>
            <a:off x="4347654" y="4637242"/>
            <a:ext cx="303988" cy="326891"/>
          </a:xfrm>
          <a:prstGeom prst="ellipse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72" name="شكل بيضاوي 71"/>
          <p:cNvSpPr/>
          <p:nvPr/>
        </p:nvSpPr>
        <p:spPr>
          <a:xfrm>
            <a:off x="3951110" y="4641983"/>
            <a:ext cx="303988" cy="326891"/>
          </a:xfrm>
          <a:prstGeom prst="ellipse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73" name="شكل بيضاوي 72"/>
          <p:cNvSpPr/>
          <p:nvPr/>
        </p:nvSpPr>
        <p:spPr>
          <a:xfrm>
            <a:off x="3539865" y="4641777"/>
            <a:ext cx="303988" cy="326891"/>
          </a:xfrm>
          <a:prstGeom prst="ellipse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74" name="شكل بيضاوي 73"/>
          <p:cNvSpPr/>
          <p:nvPr/>
        </p:nvSpPr>
        <p:spPr>
          <a:xfrm>
            <a:off x="3100002" y="4641983"/>
            <a:ext cx="303988" cy="326891"/>
          </a:xfrm>
          <a:prstGeom prst="ellipse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75" name="شكل بيضاوي 74"/>
          <p:cNvSpPr/>
          <p:nvPr/>
        </p:nvSpPr>
        <p:spPr>
          <a:xfrm>
            <a:off x="2680409" y="4630345"/>
            <a:ext cx="303988" cy="326891"/>
          </a:xfrm>
          <a:prstGeom prst="ellipse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3" name="قوس كبير أيسر 12"/>
          <p:cNvSpPr/>
          <p:nvPr/>
        </p:nvSpPr>
        <p:spPr>
          <a:xfrm>
            <a:off x="2286000" y="3718801"/>
            <a:ext cx="231836" cy="1274474"/>
          </a:xfrm>
          <a:prstGeom prst="leftBrace">
            <a:avLst/>
          </a:prstGeom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4" name="مربع نص 13"/>
          <p:cNvSpPr txBox="1"/>
          <p:nvPr/>
        </p:nvSpPr>
        <p:spPr>
          <a:xfrm>
            <a:off x="1136327" y="4171372"/>
            <a:ext cx="1042416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ku-Arab-IQ" b="1" dirty="0" smtClean="0">
                <a:solidFill>
                  <a:schemeClr val="accent1">
                    <a:lumMod val="75000"/>
                  </a:schemeClr>
                </a:solidFill>
              </a:rPr>
              <a:t>٣</a:t>
            </a:r>
            <a:r>
              <a:rPr lang="ar-SA" b="1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ar-SA" b="1" dirty="0" smtClean="0">
                <a:solidFill>
                  <a:schemeClr val="accent1">
                    <a:lumMod val="75000"/>
                  </a:schemeClr>
                </a:solidFill>
              </a:rPr>
              <a:t>صفوف</a:t>
            </a:r>
            <a:endParaRPr lang="ar-SA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5" name="قوس كبير أيسر 14"/>
          <p:cNvSpPr/>
          <p:nvPr/>
        </p:nvSpPr>
        <p:spPr>
          <a:xfrm rot="16200000">
            <a:off x="3540749" y="4242476"/>
            <a:ext cx="246140" cy="1966817"/>
          </a:xfrm>
          <a:prstGeom prst="leftBrace">
            <a:avLst/>
          </a:prstGeom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0" name="مربع نص 19"/>
          <p:cNvSpPr txBox="1"/>
          <p:nvPr/>
        </p:nvSpPr>
        <p:spPr>
          <a:xfrm>
            <a:off x="2727031" y="5471580"/>
            <a:ext cx="1270701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ku-Arab-IQ" b="1" dirty="0" smtClean="0">
                <a:solidFill>
                  <a:schemeClr val="accent1">
                    <a:lumMod val="75000"/>
                  </a:schemeClr>
                </a:solidFill>
              </a:rPr>
              <a:t>٥</a:t>
            </a:r>
            <a:r>
              <a:rPr lang="ar-SA" b="1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ar-SA" b="1" dirty="0" smtClean="0">
                <a:solidFill>
                  <a:schemeClr val="accent1">
                    <a:lumMod val="75000"/>
                  </a:schemeClr>
                </a:solidFill>
              </a:rPr>
              <a:t>أعمدة</a:t>
            </a:r>
            <a:endParaRPr lang="ar-SA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21" name="مربع نص 20"/>
          <p:cNvSpPr txBox="1"/>
          <p:nvPr/>
        </p:nvSpPr>
        <p:spPr>
          <a:xfrm>
            <a:off x="7994409" y="3743203"/>
            <a:ext cx="1473319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b="1" dirty="0" smtClean="0">
                <a:solidFill>
                  <a:srgbClr val="FF0000"/>
                </a:solidFill>
              </a:rPr>
              <a:t>الطريقة </a:t>
            </a:r>
            <a:r>
              <a:rPr lang="ku-Arab-IQ" b="1" dirty="0" smtClean="0">
                <a:solidFill>
                  <a:srgbClr val="FF0000"/>
                </a:solidFill>
              </a:rPr>
              <a:t>١</a:t>
            </a:r>
            <a:r>
              <a:rPr lang="ar-SA" b="1" dirty="0" smtClean="0">
                <a:solidFill>
                  <a:srgbClr val="FF0000"/>
                </a:solidFill>
              </a:rPr>
              <a:t>:</a:t>
            </a:r>
            <a:r>
              <a:rPr lang="ar-SA" dirty="0" smtClean="0"/>
              <a:t> </a:t>
            </a:r>
            <a:r>
              <a:rPr lang="ar-SA" b="1" dirty="0" smtClean="0"/>
              <a:t>أجمع</a:t>
            </a:r>
            <a:endParaRPr lang="ar-SA" b="1" dirty="0"/>
          </a:p>
        </p:txBody>
      </p:sp>
      <p:sp>
        <p:nvSpPr>
          <p:cNvPr id="76" name="مربع نص 75"/>
          <p:cNvSpPr txBox="1"/>
          <p:nvPr/>
        </p:nvSpPr>
        <p:spPr>
          <a:xfrm>
            <a:off x="4744198" y="3697036"/>
            <a:ext cx="377109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ku-Arab-IQ" sz="2400" b="1" dirty="0" smtClean="0">
                <a:solidFill>
                  <a:srgbClr val="00B050"/>
                </a:solidFill>
              </a:rPr>
              <a:t>٥</a:t>
            </a:r>
            <a:endParaRPr lang="ar-SA" sz="2400" b="1" dirty="0">
              <a:solidFill>
                <a:srgbClr val="00B050"/>
              </a:solidFill>
            </a:endParaRPr>
          </a:p>
        </p:txBody>
      </p:sp>
      <p:sp>
        <p:nvSpPr>
          <p:cNvPr id="77" name="مربع نص 76"/>
          <p:cNvSpPr txBox="1"/>
          <p:nvPr/>
        </p:nvSpPr>
        <p:spPr>
          <a:xfrm>
            <a:off x="4747349" y="4175577"/>
            <a:ext cx="377109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ku-Arab-IQ" sz="2400" b="1" dirty="0" smtClean="0">
                <a:solidFill>
                  <a:srgbClr val="00B050"/>
                </a:solidFill>
              </a:rPr>
              <a:t>٥</a:t>
            </a:r>
            <a:endParaRPr lang="ar-SA" sz="2400" b="1" dirty="0">
              <a:solidFill>
                <a:srgbClr val="00B050"/>
              </a:solidFill>
            </a:endParaRPr>
          </a:p>
        </p:txBody>
      </p:sp>
      <p:sp>
        <p:nvSpPr>
          <p:cNvPr id="78" name="مربع نص 77"/>
          <p:cNvSpPr txBox="1"/>
          <p:nvPr/>
        </p:nvSpPr>
        <p:spPr>
          <a:xfrm>
            <a:off x="4734940" y="4585686"/>
            <a:ext cx="377109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ku-Arab-IQ" sz="2400" b="1" dirty="0" smtClean="0">
                <a:solidFill>
                  <a:srgbClr val="00B050"/>
                </a:solidFill>
              </a:rPr>
              <a:t>٥</a:t>
            </a:r>
            <a:endParaRPr lang="ar-SA" sz="2400" b="1" dirty="0">
              <a:solidFill>
                <a:srgbClr val="00B050"/>
              </a:solidFill>
            </a:endParaRPr>
          </a:p>
        </p:txBody>
      </p:sp>
      <p:sp>
        <p:nvSpPr>
          <p:cNvPr id="79" name="مربع نص 78"/>
          <p:cNvSpPr txBox="1"/>
          <p:nvPr/>
        </p:nvSpPr>
        <p:spPr>
          <a:xfrm>
            <a:off x="6132197" y="4177798"/>
            <a:ext cx="234633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ku-Arab-IQ" sz="2400" b="1" dirty="0" smtClean="0">
                <a:solidFill>
                  <a:schemeClr val="accent1">
                    <a:lumMod val="75000"/>
                  </a:schemeClr>
                </a:solidFill>
              </a:rPr>
              <a:t>٥ + ٥ + ٥ = ١٥</a:t>
            </a:r>
            <a:r>
              <a:rPr lang="ar-SA" sz="2400" dirty="0" smtClean="0"/>
              <a:t> </a:t>
            </a:r>
            <a:endParaRPr lang="ar-SA" sz="2400" dirty="0"/>
          </a:p>
        </p:txBody>
      </p:sp>
      <p:sp>
        <p:nvSpPr>
          <p:cNvPr id="80" name="مربع نص 79"/>
          <p:cNvSpPr txBox="1"/>
          <p:nvPr/>
        </p:nvSpPr>
        <p:spPr>
          <a:xfrm>
            <a:off x="7558798" y="4769112"/>
            <a:ext cx="1857042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b="1" dirty="0" smtClean="0">
                <a:solidFill>
                  <a:srgbClr val="FF0000"/>
                </a:solidFill>
              </a:rPr>
              <a:t>الطريقة </a:t>
            </a:r>
            <a:r>
              <a:rPr lang="ku-Arab-IQ" b="1" dirty="0" smtClean="0">
                <a:solidFill>
                  <a:srgbClr val="FF0000"/>
                </a:solidFill>
              </a:rPr>
              <a:t>٢</a:t>
            </a:r>
            <a:r>
              <a:rPr lang="ar-SA" b="1" dirty="0" smtClean="0">
                <a:solidFill>
                  <a:srgbClr val="FF0000"/>
                </a:solidFill>
              </a:rPr>
              <a:t>:</a:t>
            </a:r>
            <a:r>
              <a:rPr lang="ar-SA" dirty="0" smtClean="0"/>
              <a:t>  </a:t>
            </a:r>
            <a:r>
              <a:rPr lang="ar-SA" b="1" dirty="0" smtClean="0"/>
              <a:t>أضرب</a:t>
            </a:r>
            <a:endParaRPr lang="ar-SA" b="1" dirty="0"/>
          </a:p>
        </p:txBody>
      </p:sp>
      <p:sp>
        <p:nvSpPr>
          <p:cNvPr id="81" name="مخطط انسيابي: محطة طرفية 80"/>
          <p:cNvSpPr/>
          <p:nvPr/>
        </p:nvSpPr>
        <p:spPr>
          <a:xfrm>
            <a:off x="2584939" y="3691689"/>
            <a:ext cx="2160547" cy="439326"/>
          </a:xfrm>
          <a:prstGeom prst="flowChartTerminator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82" name="مخطط انسيابي: محطة طرفية 81"/>
          <p:cNvSpPr/>
          <p:nvPr/>
        </p:nvSpPr>
        <p:spPr>
          <a:xfrm>
            <a:off x="2578944" y="4160506"/>
            <a:ext cx="2160547" cy="439326"/>
          </a:xfrm>
          <a:prstGeom prst="flowChartTerminator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83" name="مخطط انسيابي: محطة طرفية 82"/>
          <p:cNvSpPr/>
          <p:nvPr/>
        </p:nvSpPr>
        <p:spPr>
          <a:xfrm>
            <a:off x="2578944" y="4590699"/>
            <a:ext cx="2160547" cy="439326"/>
          </a:xfrm>
          <a:prstGeom prst="flowChartTerminator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84" name="مربع نص 83"/>
          <p:cNvSpPr txBox="1"/>
          <p:nvPr/>
        </p:nvSpPr>
        <p:spPr>
          <a:xfrm>
            <a:off x="8319164" y="5268093"/>
            <a:ext cx="336309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ku-Arab-IQ" sz="2400" b="1" dirty="0" smtClean="0">
                <a:solidFill>
                  <a:schemeClr val="accent1">
                    <a:lumMod val="75000"/>
                  </a:schemeClr>
                </a:solidFill>
              </a:rPr>
              <a:t>٣</a:t>
            </a:r>
            <a:r>
              <a:rPr lang="ar-SA" dirty="0" smtClean="0"/>
              <a:t> </a:t>
            </a:r>
            <a:endParaRPr lang="ar-SA" dirty="0"/>
          </a:p>
        </p:txBody>
      </p:sp>
      <p:sp>
        <p:nvSpPr>
          <p:cNvPr id="85" name="مربع نص 84"/>
          <p:cNvSpPr txBox="1"/>
          <p:nvPr/>
        </p:nvSpPr>
        <p:spPr>
          <a:xfrm>
            <a:off x="7737230" y="5232494"/>
            <a:ext cx="400559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b="1" dirty="0" smtClean="0">
                <a:solidFill>
                  <a:schemeClr val="accent1">
                    <a:lumMod val="75000"/>
                  </a:schemeClr>
                </a:solidFill>
              </a:rPr>
              <a:t>×</a:t>
            </a:r>
            <a:endParaRPr lang="ar-SA" sz="24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86" name="مربع نص 85"/>
          <p:cNvSpPr txBox="1"/>
          <p:nvPr/>
        </p:nvSpPr>
        <p:spPr>
          <a:xfrm>
            <a:off x="7282289" y="5259486"/>
            <a:ext cx="412627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ku-Arab-IQ" sz="2400" b="1" dirty="0" smtClean="0">
                <a:solidFill>
                  <a:schemeClr val="accent1">
                    <a:lumMod val="75000"/>
                  </a:schemeClr>
                </a:solidFill>
              </a:rPr>
              <a:t>٥</a:t>
            </a:r>
            <a:endParaRPr lang="ar-SA" sz="24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87" name="مخطط انسيابي: محطة طرفية 86"/>
          <p:cNvSpPr/>
          <p:nvPr/>
        </p:nvSpPr>
        <p:spPr>
          <a:xfrm rot="5400000">
            <a:off x="3784330" y="4184228"/>
            <a:ext cx="1428866" cy="350137"/>
          </a:xfrm>
          <a:prstGeom prst="flowChartTerminator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88" name="مخطط انسيابي: محطة طرفية 87"/>
          <p:cNvSpPr/>
          <p:nvPr/>
        </p:nvSpPr>
        <p:spPr>
          <a:xfrm rot="5400000">
            <a:off x="3388670" y="4176919"/>
            <a:ext cx="1428866" cy="350137"/>
          </a:xfrm>
          <a:prstGeom prst="flowChartTerminator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89" name="مخطط انسيابي: محطة طرفية 88"/>
          <p:cNvSpPr/>
          <p:nvPr/>
        </p:nvSpPr>
        <p:spPr>
          <a:xfrm rot="5400000">
            <a:off x="2986210" y="4187868"/>
            <a:ext cx="1428866" cy="350137"/>
          </a:xfrm>
          <a:prstGeom prst="flowChartTerminator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90" name="مخطط انسيابي: محطة طرفية 89"/>
          <p:cNvSpPr/>
          <p:nvPr/>
        </p:nvSpPr>
        <p:spPr>
          <a:xfrm rot="5400000">
            <a:off x="2547867" y="4176919"/>
            <a:ext cx="1428866" cy="350137"/>
          </a:xfrm>
          <a:prstGeom prst="flowChartTerminator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91" name="مخطط انسيابي: محطة طرفية 90"/>
          <p:cNvSpPr/>
          <p:nvPr/>
        </p:nvSpPr>
        <p:spPr>
          <a:xfrm rot="5400000">
            <a:off x="2107467" y="4195117"/>
            <a:ext cx="1428866" cy="350137"/>
          </a:xfrm>
          <a:prstGeom prst="flowChartTerminator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92" name="مربع نص 91"/>
          <p:cNvSpPr txBox="1"/>
          <p:nvPr/>
        </p:nvSpPr>
        <p:spPr>
          <a:xfrm>
            <a:off x="6322972" y="5224874"/>
            <a:ext cx="9525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b="1" dirty="0" smtClean="0">
                <a:solidFill>
                  <a:schemeClr val="accent1">
                    <a:lumMod val="75000"/>
                  </a:schemeClr>
                </a:solidFill>
              </a:rPr>
              <a:t>= </a:t>
            </a:r>
            <a:r>
              <a:rPr lang="ku-Arab-IQ" sz="2400" b="1" dirty="0" smtClean="0">
                <a:solidFill>
                  <a:schemeClr val="accent1">
                    <a:lumMod val="75000"/>
                  </a:schemeClr>
                </a:solidFill>
              </a:rPr>
              <a:t>١٥</a:t>
            </a:r>
            <a:r>
              <a:rPr lang="ar-SA" sz="2400" b="1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endParaRPr lang="ar-SA" sz="24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93" name="مربع نص 92"/>
          <p:cNvSpPr txBox="1"/>
          <p:nvPr/>
        </p:nvSpPr>
        <p:spPr>
          <a:xfrm>
            <a:off x="5048844" y="3786055"/>
            <a:ext cx="4355673" cy="163121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000" b="1" dirty="0" smtClean="0">
                <a:solidFill>
                  <a:srgbClr val="002060"/>
                </a:solidFill>
              </a:rPr>
              <a:t>إن ترتيب الأكواب في صفوف متساوية وأعمدة متساوية يُسمى </a:t>
            </a:r>
            <a:r>
              <a:rPr lang="ar-SA" sz="2000" b="1" dirty="0" smtClean="0">
                <a:solidFill>
                  <a:srgbClr val="FFC000"/>
                </a:solidFill>
              </a:rPr>
              <a:t>شبكة</a:t>
            </a:r>
            <a:r>
              <a:rPr lang="ar-SA" sz="2000" b="1" dirty="0" smtClean="0">
                <a:solidFill>
                  <a:srgbClr val="002060"/>
                </a:solidFill>
              </a:rPr>
              <a:t>، وهي تساعدني على إيجاد ناتج الضرب .</a:t>
            </a:r>
          </a:p>
          <a:p>
            <a:r>
              <a:rPr lang="ar-SA" sz="2000" b="1" dirty="0" smtClean="0">
                <a:solidFill>
                  <a:srgbClr val="002060"/>
                </a:solidFill>
              </a:rPr>
              <a:t>والأعداد التي يتم ضربها تُسمى </a:t>
            </a:r>
            <a:r>
              <a:rPr lang="ar-SA" sz="2000" b="1" dirty="0" smtClean="0">
                <a:solidFill>
                  <a:srgbClr val="FFC000"/>
                </a:solidFill>
              </a:rPr>
              <a:t>عوامل</a:t>
            </a:r>
            <a:r>
              <a:rPr lang="ar-SA" sz="2000" b="1" dirty="0" smtClean="0">
                <a:solidFill>
                  <a:srgbClr val="002060"/>
                </a:solidFill>
              </a:rPr>
              <a:t> </a:t>
            </a:r>
          </a:p>
          <a:p>
            <a:r>
              <a:rPr lang="ar-SA" sz="2000" b="1" dirty="0" smtClean="0">
                <a:solidFill>
                  <a:srgbClr val="002060"/>
                </a:solidFill>
              </a:rPr>
              <a:t>والعدد الناتج يُسمى </a:t>
            </a:r>
            <a:r>
              <a:rPr lang="ar-SA" sz="2000" b="1" dirty="0" smtClean="0">
                <a:solidFill>
                  <a:srgbClr val="FFC000"/>
                </a:solidFill>
              </a:rPr>
              <a:t>ناتج الضرب  </a:t>
            </a:r>
            <a:endParaRPr lang="ar-SA" sz="2000" b="1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60945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5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0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3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6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2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7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0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3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6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9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0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3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6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9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0" fill="hold">
                      <p:stCondLst>
                        <p:cond delay="indefinite"/>
                      </p:stCondLst>
                      <p:childTnLst>
                        <p:par>
                          <p:cTn id="151" fill="hold">
                            <p:stCondLst>
                              <p:cond delay="0"/>
                            </p:stCondLst>
                            <p:childTnLst>
                              <p:par>
                                <p:cTn id="15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4" fill="hold">
                      <p:stCondLst>
                        <p:cond delay="indefinite"/>
                      </p:stCondLst>
                      <p:childTnLst>
                        <p:par>
                          <p:cTn id="155" fill="hold">
                            <p:stCondLst>
                              <p:cond delay="0"/>
                            </p:stCondLst>
                            <p:childTnLst>
                              <p:par>
                                <p:cTn id="156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7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0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3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5" fill="hold">
                      <p:stCondLst>
                        <p:cond delay="indefinite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9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2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5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8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1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4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5" fill="hold">
                      <p:stCondLst>
                        <p:cond delay="indefinite"/>
                      </p:stCondLst>
                      <p:childTnLst>
                        <p:par>
                          <p:cTn id="186" fill="hold">
                            <p:stCondLst>
                              <p:cond delay="0"/>
                            </p:stCondLst>
                            <p:childTnLst>
                              <p:par>
                                <p:cTn id="18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9" fill="hold">
                      <p:stCondLst>
                        <p:cond delay="indefinite"/>
                      </p:stCondLst>
                      <p:childTnLst>
                        <p:par>
                          <p:cTn id="190" fill="hold">
                            <p:stCondLst>
                              <p:cond delay="0"/>
                            </p:stCondLst>
                            <p:childTnLst>
                              <p:par>
                                <p:cTn id="19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5" fill="hold">
                      <p:stCondLst>
                        <p:cond delay="indefinite"/>
                      </p:stCondLst>
                      <p:childTnLst>
                        <p:par>
                          <p:cTn id="206" fill="hold">
                            <p:stCondLst>
                              <p:cond delay="0"/>
                            </p:stCondLst>
                            <p:childTnLst>
                              <p:par>
                                <p:cTn id="20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9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animBg="1"/>
      <p:bldP spid="4" grpId="1" animBg="1"/>
      <p:bldP spid="57" grpId="0" animBg="1"/>
      <p:bldP spid="57" grpId="1" animBg="1"/>
      <p:bldP spid="58" grpId="0" animBg="1"/>
      <p:bldP spid="58" grpId="1" animBg="1"/>
      <p:bldP spid="6" grpId="0"/>
      <p:bldP spid="10" grpId="0" animBg="1"/>
      <p:bldP spid="59" grpId="0" animBg="1"/>
      <p:bldP spid="60" grpId="0" animBg="1"/>
      <p:bldP spid="63" grpId="0" animBg="1"/>
      <p:bldP spid="64" grpId="0" animBg="1"/>
      <p:bldP spid="66" grpId="0" animBg="1"/>
      <p:bldP spid="67" grpId="0" animBg="1"/>
      <p:bldP spid="68" grpId="0" animBg="1"/>
      <p:bldP spid="69" grpId="0" animBg="1"/>
      <p:bldP spid="70" grpId="0" animBg="1"/>
      <p:bldP spid="71" grpId="0" animBg="1"/>
      <p:bldP spid="72" grpId="0" animBg="1"/>
      <p:bldP spid="73" grpId="0" animBg="1"/>
      <p:bldP spid="74" grpId="0" animBg="1"/>
      <p:bldP spid="75" grpId="0" animBg="1"/>
      <p:bldP spid="13" grpId="0" animBg="1"/>
      <p:bldP spid="14" grpId="0"/>
      <p:bldP spid="15" grpId="0" animBg="1"/>
      <p:bldP spid="20" grpId="0"/>
      <p:bldP spid="21" grpId="0"/>
      <p:bldP spid="21" grpId="1"/>
      <p:bldP spid="76" grpId="0"/>
      <p:bldP spid="77" grpId="0"/>
      <p:bldP spid="78" grpId="0"/>
      <p:bldP spid="79" grpId="0"/>
      <p:bldP spid="79" grpId="1"/>
      <p:bldP spid="80" grpId="0"/>
      <p:bldP spid="80" grpId="1"/>
      <p:bldP spid="81" grpId="0" animBg="1"/>
      <p:bldP spid="81" grpId="1" animBg="1"/>
      <p:bldP spid="82" grpId="0" animBg="1"/>
      <p:bldP spid="82" grpId="1" animBg="1"/>
      <p:bldP spid="83" grpId="0" animBg="1"/>
      <p:bldP spid="83" grpId="1" animBg="1"/>
      <p:bldP spid="84" grpId="0"/>
      <p:bldP spid="84" grpId="1"/>
      <p:bldP spid="85" grpId="0"/>
      <p:bldP spid="85" grpId="1"/>
      <p:bldP spid="86" grpId="0"/>
      <p:bldP spid="86" grpId="1"/>
      <p:bldP spid="87" grpId="0" animBg="1"/>
      <p:bldP spid="88" grpId="0" animBg="1"/>
      <p:bldP spid="89" grpId="0" animBg="1"/>
      <p:bldP spid="90" grpId="0" animBg="1"/>
      <p:bldP spid="91" grpId="0" animBg="1"/>
      <p:bldP spid="92" grpId="0"/>
      <p:bldP spid="92" grpId="1"/>
      <p:bldP spid="9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صورة 24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31314" y="3387347"/>
            <a:ext cx="444457" cy="444457"/>
          </a:xfrm>
          <a:prstGeom prst="rect">
            <a:avLst/>
          </a:prstGeom>
        </p:spPr>
      </p:pic>
      <p:pic>
        <p:nvPicPr>
          <p:cNvPr id="20" name="صورة 19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67" t="20857" r="48113" b="29108"/>
          <a:stretch/>
        </p:blipFill>
        <p:spPr>
          <a:xfrm>
            <a:off x="1859119" y="1388982"/>
            <a:ext cx="1136788" cy="1619160"/>
          </a:xfrm>
          <a:prstGeom prst="rect">
            <a:avLst/>
          </a:prstGeom>
        </p:spPr>
      </p:pic>
      <p:pic>
        <p:nvPicPr>
          <p:cNvPr id="6" name="صورة 5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927" t="27852" r="11294" b="28889"/>
          <a:stretch/>
        </p:blipFill>
        <p:spPr>
          <a:xfrm rot="6886041">
            <a:off x="11030741" y="128606"/>
            <a:ext cx="1064992" cy="1094991"/>
          </a:xfrm>
          <a:prstGeom prst="rect">
            <a:avLst/>
          </a:prstGeom>
        </p:spPr>
      </p:pic>
      <p:sp>
        <p:nvSpPr>
          <p:cNvPr id="5" name="مخطط انسيابي: محطة طرفية 4"/>
          <p:cNvSpPr/>
          <p:nvPr/>
        </p:nvSpPr>
        <p:spPr>
          <a:xfrm>
            <a:off x="9453032" y="451909"/>
            <a:ext cx="2123684" cy="571280"/>
          </a:xfrm>
          <a:prstGeom prst="flowChartTerminator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 smtClean="0">
                <a:solidFill>
                  <a:srgbClr val="002060"/>
                </a:solidFill>
              </a:rPr>
              <a:t>الفصل الرابع : الضرب </a:t>
            </a:r>
            <a:r>
              <a:rPr lang="ku-Arab-IQ" sz="1600" b="1" dirty="0" smtClean="0">
                <a:solidFill>
                  <a:srgbClr val="002060"/>
                </a:solidFill>
              </a:rPr>
              <a:t>١</a:t>
            </a:r>
            <a:r>
              <a:rPr lang="ar-SA" sz="1600" dirty="0" smtClean="0">
                <a:solidFill>
                  <a:srgbClr val="002060"/>
                </a:solidFill>
              </a:rPr>
              <a:t> </a:t>
            </a:r>
            <a:endParaRPr lang="ar-SA" sz="1600" dirty="0">
              <a:solidFill>
                <a:srgbClr val="002060"/>
              </a:solidFill>
            </a:endParaRPr>
          </a:p>
        </p:txBody>
      </p:sp>
      <p:sp>
        <p:nvSpPr>
          <p:cNvPr id="11" name="مستطيل 10"/>
          <p:cNvSpPr/>
          <p:nvPr/>
        </p:nvSpPr>
        <p:spPr>
          <a:xfrm>
            <a:off x="55160" y="53633"/>
            <a:ext cx="12065720" cy="6745245"/>
          </a:xfrm>
          <a:prstGeom prst="rect">
            <a:avLst/>
          </a:prstGeom>
          <a:noFill/>
          <a:ln w="127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12" name="صورة 11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19" t="31629" r="9230" b="30919"/>
          <a:stretch/>
        </p:blipFill>
        <p:spPr>
          <a:xfrm>
            <a:off x="85640" y="6263368"/>
            <a:ext cx="1115672" cy="508000"/>
          </a:xfrm>
          <a:prstGeom prst="rect">
            <a:avLst/>
          </a:prstGeom>
        </p:spPr>
      </p:pic>
      <p:sp>
        <p:nvSpPr>
          <p:cNvPr id="13" name="مربع نص 12"/>
          <p:cNvSpPr txBox="1"/>
          <p:nvPr/>
        </p:nvSpPr>
        <p:spPr>
          <a:xfrm>
            <a:off x="498770" y="6280952"/>
            <a:ext cx="536448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ku-Arab-IQ" sz="2000" b="1" dirty="0" smtClean="0">
                <a:solidFill>
                  <a:srgbClr val="C00000"/>
                </a:solidFill>
              </a:rPr>
              <a:t>١٦</a:t>
            </a:r>
            <a:endParaRPr lang="ar-SA" sz="2000" b="1" dirty="0">
              <a:solidFill>
                <a:srgbClr val="C00000"/>
              </a:solidFill>
            </a:endParaRPr>
          </a:p>
        </p:txBody>
      </p:sp>
      <p:pic>
        <p:nvPicPr>
          <p:cNvPr id="19" name="صورة 18"/>
          <p:cNvPicPr>
            <a:picLocks noChangeAspect="1"/>
          </p:cNvPicPr>
          <p:nvPr/>
        </p:nvPicPr>
        <p:blipFill>
          <a:blip r:embed="rId7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978" y="96302"/>
            <a:ext cx="1085334" cy="1085334"/>
          </a:xfrm>
          <a:prstGeom prst="rect">
            <a:avLst/>
          </a:prstGeom>
        </p:spPr>
      </p:pic>
      <p:pic>
        <p:nvPicPr>
          <p:cNvPr id="22" name="صورة 2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15731" y="5676357"/>
            <a:ext cx="1095011" cy="1095011"/>
          </a:xfrm>
          <a:prstGeom prst="rect">
            <a:avLst/>
          </a:prstGeom>
        </p:spPr>
      </p:pic>
      <p:pic>
        <p:nvPicPr>
          <p:cNvPr id="10" name="صورة 9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814882" y="1343154"/>
            <a:ext cx="7165481" cy="1751738"/>
          </a:xfrm>
          <a:prstGeom prst="rect">
            <a:avLst/>
          </a:prstGeom>
        </p:spPr>
      </p:pic>
      <p:sp>
        <p:nvSpPr>
          <p:cNvPr id="21" name="مخطط انسيابي: محطة طرفية 20"/>
          <p:cNvSpPr/>
          <p:nvPr/>
        </p:nvSpPr>
        <p:spPr>
          <a:xfrm>
            <a:off x="6953499" y="567865"/>
            <a:ext cx="1371600" cy="455324"/>
          </a:xfrm>
          <a:prstGeom prst="flowChartTerminator">
            <a:avLst/>
          </a:prstGeom>
          <a:solidFill>
            <a:srgbClr val="C00000"/>
          </a:solidFill>
          <a:effectLst>
            <a:reflection blurRad="6350" stA="52000" endA="300" endPos="35000" dir="5400000" sy="-100000" algn="bl" rotWithShape="0"/>
          </a:effectLst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ku-Arab-IQ" sz="2000" b="1" dirty="0" smtClean="0">
                <a:solidFill>
                  <a:schemeClr val="bg1"/>
                </a:solidFill>
              </a:rPr>
              <a:t>٤</a:t>
            </a:r>
            <a:r>
              <a:rPr lang="ar-SA" sz="2000" b="1" dirty="0" smtClean="0">
                <a:solidFill>
                  <a:schemeClr val="bg1"/>
                </a:solidFill>
              </a:rPr>
              <a:t> </a:t>
            </a:r>
            <a:r>
              <a:rPr lang="ar-SA" sz="2000" b="1" dirty="0" smtClean="0">
                <a:solidFill>
                  <a:schemeClr val="bg1"/>
                </a:solidFill>
              </a:rPr>
              <a:t>- </a:t>
            </a:r>
            <a:r>
              <a:rPr lang="ku-Arab-IQ" sz="2000" b="1" dirty="0" smtClean="0">
                <a:solidFill>
                  <a:schemeClr val="bg1"/>
                </a:solidFill>
              </a:rPr>
              <a:t>١</a:t>
            </a:r>
            <a:r>
              <a:rPr lang="ar-SA" sz="2000" b="1" dirty="0" smtClean="0">
                <a:solidFill>
                  <a:schemeClr val="bg1"/>
                </a:solidFill>
              </a:rPr>
              <a:t> </a:t>
            </a:r>
            <a:endParaRPr lang="ar-SA" sz="2000" b="1" dirty="0">
              <a:solidFill>
                <a:schemeClr val="bg1"/>
              </a:solidFill>
            </a:endParaRPr>
          </a:p>
        </p:txBody>
      </p:sp>
      <p:sp>
        <p:nvSpPr>
          <p:cNvPr id="23" name="مربع نص 22"/>
          <p:cNvSpPr txBox="1"/>
          <p:nvPr/>
        </p:nvSpPr>
        <p:spPr>
          <a:xfrm>
            <a:off x="3207430" y="539534"/>
            <a:ext cx="3685128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3200" b="1" dirty="0" smtClean="0">
                <a:solidFill>
                  <a:schemeClr val="tx2"/>
                </a:solidFill>
              </a:rPr>
              <a:t>الشبكات وعملية الضرب </a:t>
            </a:r>
            <a:endParaRPr lang="ar-SA" sz="3200" b="1" dirty="0">
              <a:solidFill>
                <a:schemeClr val="tx2"/>
              </a:solidFill>
            </a:endParaRPr>
          </a:p>
        </p:txBody>
      </p:sp>
      <p:sp>
        <p:nvSpPr>
          <p:cNvPr id="24" name="مخطط انسيابي: محطة طرفية 23"/>
          <p:cNvSpPr/>
          <p:nvPr/>
        </p:nvSpPr>
        <p:spPr>
          <a:xfrm>
            <a:off x="9288307" y="3387347"/>
            <a:ext cx="1943007" cy="444457"/>
          </a:xfrm>
          <a:prstGeom prst="flowChartTerminator">
            <a:avLst/>
          </a:prstGeom>
          <a:solidFill>
            <a:schemeClr val="accent5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b="1" dirty="0" smtClean="0">
                <a:solidFill>
                  <a:schemeClr val="bg1"/>
                </a:solidFill>
              </a:rPr>
              <a:t>مثال من واقع الحياة </a:t>
            </a:r>
            <a:endParaRPr lang="ar-SA" b="1" dirty="0">
              <a:solidFill>
                <a:schemeClr val="bg1"/>
              </a:solidFill>
            </a:endParaRPr>
          </a:p>
        </p:txBody>
      </p:sp>
      <p:pic>
        <p:nvPicPr>
          <p:cNvPr id="26" name="صورة 25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088020" y="3978264"/>
            <a:ext cx="1384832" cy="1078571"/>
          </a:xfrm>
          <a:prstGeom prst="rect">
            <a:avLst/>
          </a:prstGeom>
        </p:spPr>
      </p:pic>
      <p:sp>
        <p:nvSpPr>
          <p:cNvPr id="27" name="مربع نص 26"/>
          <p:cNvSpPr txBox="1"/>
          <p:nvPr/>
        </p:nvSpPr>
        <p:spPr>
          <a:xfrm>
            <a:off x="7229382" y="3978264"/>
            <a:ext cx="3411416" cy="120032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b="1" dirty="0" smtClean="0"/>
              <a:t>عند سعاد ألبوم صور ، ويمثل الشكل المجاور إحدى صفحاته. </a:t>
            </a:r>
          </a:p>
          <a:p>
            <a:r>
              <a:rPr lang="ar-SA" b="1" dirty="0" smtClean="0"/>
              <a:t>أكتب جملتي ضرب لإيجاد عدد الصور في كل صفحة.</a:t>
            </a:r>
            <a:endParaRPr lang="ar-SA" b="1" dirty="0"/>
          </a:p>
        </p:txBody>
      </p:sp>
      <p:pic>
        <p:nvPicPr>
          <p:cNvPr id="28" name="صورة 27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4278843" y="3542665"/>
            <a:ext cx="1295488" cy="1753428"/>
          </a:xfrm>
          <a:prstGeom prst="rect">
            <a:avLst/>
          </a:prstGeom>
        </p:spPr>
      </p:pic>
      <p:pic>
        <p:nvPicPr>
          <p:cNvPr id="29" name="صورة 28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229648" y="3609574"/>
            <a:ext cx="1764475" cy="1282550"/>
          </a:xfrm>
          <a:prstGeom prst="rect">
            <a:avLst/>
          </a:prstGeom>
        </p:spPr>
      </p:pic>
      <p:sp>
        <p:nvSpPr>
          <p:cNvPr id="30" name="مربع نص 29"/>
          <p:cNvSpPr txBox="1"/>
          <p:nvPr/>
        </p:nvSpPr>
        <p:spPr>
          <a:xfrm>
            <a:off x="5485764" y="5474626"/>
            <a:ext cx="822960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b="1" dirty="0" smtClean="0">
                <a:solidFill>
                  <a:srgbClr val="C00000"/>
                </a:solidFill>
              </a:rPr>
              <a:t>الصفوف</a:t>
            </a:r>
            <a:endParaRPr lang="ar-SA" b="1" dirty="0">
              <a:solidFill>
                <a:srgbClr val="C00000"/>
              </a:solidFill>
            </a:endParaRPr>
          </a:p>
        </p:txBody>
      </p:sp>
      <p:sp>
        <p:nvSpPr>
          <p:cNvPr id="31" name="مربع نص 30"/>
          <p:cNvSpPr txBox="1"/>
          <p:nvPr/>
        </p:nvSpPr>
        <p:spPr>
          <a:xfrm>
            <a:off x="5770273" y="5945314"/>
            <a:ext cx="3273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ku-Arab-IQ" sz="2400" b="1" dirty="0" smtClean="0">
                <a:solidFill>
                  <a:schemeClr val="accent1">
                    <a:lumMod val="75000"/>
                  </a:schemeClr>
                </a:solidFill>
              </a:rPr>
              <a:t>٤</a:t>
            </a:r>
            <a:endParaRPr lang="ar-SA" sz="24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2" name="سهم إلى اليسار 31"/>
          <p:cNvSpPr/>
          <p:nvPr/>
        </p:nvSpPr>
        <p:spPr>
          <a:xfrm>
            <a:off x="5488196" y="3978264"/>
            <a:ext cx="333484" cy="136536"/>
          </a:xfrm>
          <a:prstGeom prst="leftArrow">
            <a:avLst/>
          </a:prstGeom>
          <a:solidFill>
            <a:srgbClr val="C000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3" name="سهم إلى اليسار 32"/>
          <p:cNvSpPr/>
          <p:nvPr/>
        </p:nvSpPr>
        <p:spPr>
          <a:xfrm>
            <a:off x="5485764" y="4275223"/>
            <a:ext cx="333484" cy="136536"/>
          </a:xfrm>
          <a:prstGeom prst="leftArrow">
            <a:avLst/>
          </a:prstGeom>
          <a:solidFill>
            <a:srgbClr val="C000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4" name="سهم إلى اليسار 33"/>
          <p:cNvSpPr/>
          <p:nvPr/>
        </p:nvSpPr>
        <p:spPr>
          <a:xfrm>
            <a:off x="5485764" y="4610564"/>
            <a:ext cx="333484" cy="136536"/>
          </a:xfrm>
          <a:prstGeom prst="leftArrow">
            <a:avLst/>
          </a:prstGeom>
          <a:solidFill>
            <a:srgbClr val="C000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5" name="سهم إلى اليسار 34"/>
          <p:cNvSpPr/>
          <p:nvPr/>
        </p:nvSpPr>
        <p:spPr>
          <a:xfrm>
            <a:off x="5485764" y="4925633"/>
            <a:ext cx="333484" cy="136536"/>
          </a:xfrm>
          <a:prstGeom prst="leftArrow">
            <a:avLst/>
          </a:prstGeom>
          <a:solidFill>
            <a:srgbClr val="C000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6" name="مربع نص 35"/>
          <p:cNvSpPr txBox="1"/>
          <p:nvPr/>
        </p:nvSpPr>
        <p:spPr>
          <a:xfrm>
            <a:off x="4519264" y="5336126"/>
            <a:ext cx="857463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b="1" dirty="0" smtClean="0">
                <a:solidFill>
                  <a:srgbClr val="C00000"/>
                </a:solidFill>
              </a:rPr>
              <a:t>العدد في كل صف </a:t>
            </a:r>
            <a:endParaRPr lang="ar-SA" b="1" dirty="0">
              <a:solidFill>
                <a:srgbClr val="C00000"/>
              </a:solidFill>
            </a:endParaRPr>
          </a:p>
        </p:txBody>
      </p:sp>
      <p:sp>
        <p:nvSpPr>
          <p:cNvPr id="37" name="سهم إلى اليسار 36"/>
          <p:cNvSpPr/>
          <p:nvPr/>
        </p:nvSpPr>
        <p:spPr>
          <a:xfrm rot="16200000">
            <a:off x="4916870" y="3507576"/>
            <a:ext cx="266249" cy="203996"/>
          </a:xfrm>
          <a:prstGeom prst="leftArrow">
            <a:avLst/>
          </a:prstGeom>
          <a:solidFill>
            <a:srgbClr val="C000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8" name="سهم إلى اليسار 37"/>
          <p:cNvSpPr/>
          <p:nvPr/>
        </p:nvSpPr>
        <p:spPr>
          <a:xfrm rot="16200000">
            <a:off x="4550302" y="3507576"/>
            <a:ext cx="266249" cy="203996"/>
          </a:xfrm>
          <a:prstGeom prst="leftArrow">
            <a:avLst/>
          </a:prstGeom>
          <a:solidFill>
            <a:srgbClr val="C000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9" name="مربع نص 38"/>
          <p:cNvSpPr txBox="1"/>
          <p:nvPr/>
        </p:nvSpPr>
        <p:spPr>
          <a:xfrm>
            <a:off x="4810296" y="5945314"/>
            <a:ext cx="3810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ku-Arab-IQ" sz="2400" b="1" dirty="0" smtClean="0">
                <a:solidFill>
                  <a:schemeClr val="accent1">
                    <a:lumMod val="75000"/>
                  </a:schemeClr>
                </a:solidFill>
              </a:rPr>
              <a:t>٢</a:t>
            </a:r>
            <a:endParaRPr lang="ar-SA" sz="24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0" name="مربع نص 39"/>
          <p:cNvSpPr txBox="1"/>
          <p:nvPr/>
        </p:nvSpPr>
        <p:spPr>
          <a:xfrm>
            <a:off x="5312849" y="5929509"/>
            <a:ext cx="33587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b="1" dirty="0" smtClean="0">
                <a:solidFill>
                  <a:schemeClr val="accent1">
                    <a:lumMod val="75000"/>
                  </a:schemeClr>
                </a:solidFill>
              </a:rPr>
              <a:t>×</a:t>
            </a:r>
            <a:endParaRPr lang="ar-SA" sz="24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1" name="مربع نص 40"/>
          <p:cNvSpPr txBox="1"/>
          <p:nvPr/>
        </p:nvSpPr>
        <p:spPr>
          <a:xfrm>
            <a:off x="3500727" y="5336125"/>
            <a:ext cx="768146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b="1" dirty="0" smtClean="0">
                <a:solidFill>
                  <a:srgbClr val="C00000"/>
                </a:solidFill>
              </a:rPr>
              <a:t>العدد الكلي</a:t>
            </a:r>
            <a:endParaRPr lang="ar-SA" b="1" dirty="0">
              <a:solidFill>
                <a:srgbClr val="C00000"/>
              </a:solidFill>
            </a:endParaRPr>
          </a:p>
        </p:txBody>
      </p:sp>
      <p:sp>
        <p:nvSpPr>
          <p:cNvPr id="42" name="مربع نص 41"/>
          <p:cNvSpPr txBox="1"/>
          <p:nvPr/>
        </p:nvSpPr>
        <p:spPr>
          <a:xfrm>
            <a:off x="4341191" y="5925389"/>
            <a:ext cx="33587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b="1" dirty="0" smtClean="0">
                <a:solidFill>
                  <a:schemeClr val="accent1">
                    <a:lumMod val="75000"/>
                  </a:schemeClr>
                </a:solidFill>
              </a:rPr>
              <a:t>=</a:t>
            </a:r>
            <a:endParaRPr lang="ar-SA" sz="24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3" name="مربع نص 42"/>
          <p:cNvSpPr txBox="1"/>
          <p:nvPr/>
        </p:nvSpPr>
        <p:spPr>
          <a:xfrm>
            <a:off x="3821921" y="5925389"/>
            <a:ext cx="33587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ku-Arab-IQ" sz="2400" b="1" dirty="0" smtClean="0">
                <a:solidFill>
                  <a:schemeClr val="accent1">
                    <a:lumMod val="75000"/>
                  </a:schemeClr>
                </a:solidFill>
              </a:rPr>
              <a:t>٨</a:t>
            </a:r>
            <a:endParaRPr lang="ar-SA" sz="24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4" name="مربع نص 43"/>
          <p:cNvSpPr txBox="1"/>
          <p:nvPr/>
        </p:nvSpPr>
        <p:spPr>
          <a:xfrm>
            <a:off x="2384470" y="5406806"/>
            <a:ext cx="822960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b="1" dirty="0" smtClean="0">
                <a:solidFill>
                  <a:srgbClr val="C00000"/>
                </a:solidFill>
              </a:rPr>
              <a:t>الصفوف</a:t>
            </a:r>
            <a:endParaRPr lang="ar-SA" b="1" dirty="0">
              <a:solidFill>
                <a:srgbClr val="C00000"/>
              </a:solidFill>
            </a:endParaRPr>
          </a:p>
        </p:txBody>
      </p:sp>
      <p:sp>
        <p:nvSpPr>
          <p:cNvPr id="45" name="مربع نص 44"/>
          <p:cNvSpPr txBox="1"/>
          <p:nvPr/>
        </p:nvSpPr>
        <p:spPr>
          <a:xfrm>
            <a:off x="1516064" y="5268306"/>
            <a:ext cx="857463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b="1" dirty="0" smtClean="0">
                <a:solidFill>
                  <a:srgbClr val="C00000"/>
                </a:solidFill>
              </a:rPr>
              <a:t>العدد في كل صف </a:t>
            </a:r>
            <a:endParaRPr lang="ar-SA" b="1" dirty="0">
              <a:solidFill>
                <a:srgbClr val="C00000"/>
              </a:solidFill>
            </a:endParaRPr>
          </a:p>
        </p:txBody>
      </p:sp>
      <p:sp>
        <p:nvSpPr>
          <p:cNvPr id="46" name="مربع نص 45"/>
          <p:cNvSpPr txBox="1"/>
          <p:nvPr/>
        </p:nvSpPr>
        <p:spPr>
          <a:xfrm>
            <a:off x="454454" y="5248666"/>
            <a:ext cx="825445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b="1" dirty="0" smtClean="0">
                <a:solidFill>
                  <a:srgbClr val="C00000"/>
                </a:solidFill>
              </a:rPr>
              <a:t>العدد الكلي</a:t>
            </a:r>
            <a:endParaRPr lang="ar-SA" b="1" dirty="0">
              <a:solidFill>
                <a:srgbClr val="C00000"/>
              </a:solidFill>
            </a:endParaRPr>
          </a:p>
        </p:txBody>
      </p:sp>
      <p:sp>
        <p:nvSpPr>
          <p:cNvPr id="47" name="مربع نص 46"/>
          <p:cNvSpPr txBox="1"/>
          <p:nvPr/>
        </p:nvSpPr>
        <p:spPr>
          <a:xfrm>
            <a:off x="2605450" y="5816650"/>
            <a:ext cx="3810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ku-Arab-IQ" sz="2400" b="1" dirty="0" smtClean="0">
                <a:solidFill>
                  <a:schemeClr val="accent1">
                    <a:lumMod val="75000"/>
                  </a:schemeClr>
                </a:solidFill>
              </a:rPr>
              <a:t>٢</a:t>
            </a:r>
            <a:endParaRPr lang="ar-SA" sz="24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8" name="سهم إلى اليسار 47"/>
          <p:cNvSpPr/>
          <p:nvPr/>
        </p:nvSpPr>
        <p:spPr>
          <a:xfrm>
            <a:off x="2795950" y="4046532"/>
            <a:ext cx="333484" cy="136536"/>
          </a:xfrm>
          <a:prstGeom prst="leftArrow">
            <a:avLst/>
          </a:prstGeom>
          <a:solidFill>
            <a:srgbClr val="C000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49" name="سهم إلى اليسار 48"/>
          <p:cNvSpPr/>
          <p:nvPr/>
        </p:nvSpPr>
        <p:spPr>
          <a:xfrm>
            <a:off x="2795950" y="4483490"/>
            <a:ext cx="333484" cy="136536"/>
          </a:xfrm>
          <a:prstGeom prst="leftArrow">
            <a:avLst/>
          </a:prstGeom>
          <a:solidFill>
            <a:srgbClr val="C000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50" name="سهم إلى اليسار 49"/>
          <p:cNvSpPr/>
          <p:nvPr/>
        </p:nvSpPr>
        <p:spPr>
          <a:xfrm rot="16200000">
            <a:off x="2353344" y="3507576"/>
            <a:ext cx="266249" cy="203996"/>
          </a:xfrm>
          <a:prstGeom prst="leftArrow">
            <a:avLst/>
          </a:prstGeom>
          <a:solidFill>
            <a:srgbClr val="C000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51" name="سهم إلى اليسار 50"/>
          <p:cNvSpPr/>
          <p:nvPr/>
        </p:nvSpPr>
        <p:spPr>
          <a:xfrm rot="16200000">
            <a:off x="2033878" y="3507576"/>
            <a:ext cx="266249" cy="203996"/>
          </a:xfrm>
          <a:prstGeom prst="leftArrow">
            <a:avLst/>
          </a:prstGeom>
          <a:solidFill>
            <a:srgbClr val="C000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52" name="سهم إلى اليسار 51"/>
          <p:cNvSpPr/>
          <p:nvPr/>
        </p:nvSpPr>
        <p:spPr>
          <a:xfrm rot="16200000">
            <a:off x="1690282" y="3507576"/>
            <a:ext cx="266249" cy="203996"/>
          </a:xfrm>
          <a:prstGeom prst="leftArrow">
            <a:avLst/>
          </a:prstGeom>
          <a:solidFill>
            <a:srgbClr val="C000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53" name="سهم إلى اليسار 52"/>
          <p:cNvSpPr/>
          <p:nvPr/>
        </p:nvSpPr>
        <p:spPr>
          <a:xfrm rot="16200000">
            <a:off x="1346687" y="3507576"/>
            <a:ext cx="266249" cy="203996"/>
          </a:xfrm>
          <a:prstGeom prst="leftArrow">
            <a:avLst/>
          </a:prstGeom>
          <a:solidFill>
            <a:srgbClr val="C000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54" name="مربع نص 53"/>
          <p:cNvSpPr txBox="1"/>
          <p:nvPr/>
        </p:nvSpPr>
        <p:spPr>
          <a:xfrm>
            <a:off x="1843499" y="5829154"/>
            <a:ext cx="3273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ku-Arab-IQ" sz="2400" b="1" dirty="0" smtClean="0">
                <a:solidFill>
                  <a:schemeClr val="accent1">
                    <a:lumMod val="75000"/>
                  </a:schemeClr>
                </a:solidFill>
              </a:rPr>
              <a:t>٤</a:t>
            </a:r>
            <a:endParaRPr lang="ar-SA" sz="24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55" name="مربع نص 54"/>
          <p:cNvSpPr txBox="1"/>
          <p:nvPr/>
        </p:nvSpPr>
        <p:spPr>
          <a:xfrm>
            <a:off x="2210967" y="5800144"/>
            <a:ext cx="33587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b="1" dirty="0" smtClean="0">
                <a:solidFill>
                  <a:schemeClr val="accent1">
                    <a:lumMod val="75000"/>
                  </a:schemeClr>
                </a:solidFill>
              </a:rPr>
              <a:t>×</a:t>
            </a:r>
            <a:endParaRPr lang="ar-SA" sz="24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56" name="مربع نص 55"/>
          <p:cNvSpPr txBox="1"/>
          <p:nvPr/>
        </p:nvSpPr>
        <p:spPr>
          <a:xfrm>
            <a:off x="1360812" y="5800144"/>
            <a:ext cx="33587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b="1" dirty="0" smtClean="0">
                <a:solidFill>
                  <a:schemeClr val="accent1">
                    <a:lumMod val="75000"/>
                  </a:schemeClr>
                </a:solidFill>
              </a:rPr>
              <a:t>=</a:t>
            </a:r>
            <a:endParaRPr lang="ar-SA" sz="24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57" name="مربع نص 56"/>
          <p:cNvSpPr txBox="1"/>
          <p:nvPr/>
        </p:nvSpPr>
        <p:spPr>
          <a:xfrm>
            <a:off x="804530" y="5804853"/>
            <a:ext cx="33587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ku-Arab-IQ" sz="2400" b="1" dirty="0" smtClean="0">
                <a:solidFill>
                  <a:schemeClr val="accent1">
                    <a:lumMod val="75000"/>
                  </a:schemeClr>
                </a:solidFill>
              </a:rPr>
              <a:t>٨</a:t>
            </a:r>
            <a:endParaRPr lang="ar-SA" sz="24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cxnSp>
        <p:nvCxnSpPr>
          <p:cNvPr id="59" name="رابط مستقيم 58"/>
          <p:cNvCxnSpPr/>
          <p:nvPr/>
        </p:nvCxnSpPr>
        <p:spPr>
          <a:xfrm>
            <a:off x="3606115" y="3322320"/>
            <a:ext cx="7620" cy="2737666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865641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69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5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0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3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6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27" grpId="0"/>
      <p:bldP spid="30" grpId="0"/>
      <p:bldP spid="31" grpId="0"/>
      <p:bldP spid="32" grpId="0" animBg="1"/>
      <p:bldP spid="33" grpId="0" animBg="1"/>
      <p:bldP spid="34" grpId="0" animBg="1"/>
      <p:bldP spid="35" grpId="0" animBg="1"/>
      <p:bldP spid="36" grpId="0"/>
      <p:bldP spid="37" grpId="0" animBg="1"/>
      <p:bldP spid="38" grpId="0" animBg="1"/>
      <p:bldP spid="39" grpId="0"/>
      <p:bldP spid="40" grpId="0"/>
      <p:bldP spid="41" grpId="0"/>
      <p:bldP spid="42" grpId="0"/>
      <p:bldP spid="43" grpId="0"/>
      <p:bldP spid="44" grpId="0"/>
      <p:bldP spid="45" grpId="0"/>
      <p:bldP spid="46" grpId="0"/>
      <p:bldP spid="47" grpId="0"/>
      <p:bldP spid="48" grpId="0" animBg="1"/>
      <p:bldP spid="49" grpId="0" animBg="1"/>
      <p:bldP spid="50" grpId="0" animBg="1"/>
      <p:bldP spid="51" grpId="0" animBg="1"/>
      <p:bldP spid="52" grpId="0" animBg="1"/>
      <p:bldP spid="53" grpId="0" animBg="1"/>
      <p:bldP spid="54" grpId="0"/>
      <p:bldP spid="55" grpId="0"/>
      <p:bldP spid="56" grpId="0"/>
      <p:bldP spid="5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927" t="27852" r="11294" b="28889"/>
          <a:stretch/>
        </p:blipFill>
        <p:spPr>
          <a:xfrm rot="6886041">
            <a:off x="11030741" y="128606"/>
            <a:ext cx="1064992" cy="1094991"/>
          </a:xfrm>
          <a:prstGeom prst="rect">
            <a:avLst/>
          </a:prstGeom>
        </p:spPr>
      </p:pic>
      <p:sp>
        <p:nvSpPr>
          <p:cNvPr id="3" name="مخطط انسيابي: محطة طرفية 2"/>
          <p:cNvSpPr/>
          <p:nvPr/>
        </p:nvSpPr>
        <p:spPr>
          <a:xfrm>
            <a:off x="9453032" y="451909"/>
            <a:ext cx="2123684" cy="571280"/>
          </a:xfrm>
          <a:prstGeom prst="flowChartTerminator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 smtClean="0">
                <a:solidFill>
                  <a:srgbClr val="002060"/>
                </a:solidFill>
              </a:rPr>
              <a:t>الفصل الرابع : الضرب </a:t>
            </a:r>
            <a:r>
              <a:rPr lang="ku-Arab-IQ" sz="1600" b="1" dirty="0" smtClean="0">
                <a:solidFill>
                  <a:srgbClr val="002060"/>
                </a:solidFill>
              </a:rPr>
              <a:t>١</a:t>
            </a:r>
            <a:r>
              <a:rPr lang="ar-SA" sz="1600" dirty="0" smtClean="0">
                <a:solidFill>
                  <a:srgbClr val="002060"/>
                </a:solidFill>
              </a:rPr>
              <a:t> </a:t>
            </a:r>
            <a:endParaRPr lang="ar-SA" sz="1600" dirty="0">
              <a:solidFill>
                <a:srgbClr val="002060"/>
              </a:solidFill>
            </a:endParaRPr>
          </a:p>
        </p:txBody>
      </p:sp>
      <p:pic>
        <p:nvPicPr>
          <p:cNvPr id="7" name="صورة 6"/>
          <p:cNvPicPr>
            <a:picLocks noChangeAspect="1"/>
          </p:cNvPicPr>
          <p:nvPr/>
        </p:nvPicPr>
        <p:blipFill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978" y="96302"/>
            <a:ext cx="1085334" cy="1085334"/>
          </a:xfrm>
          <a:prstGeom prst="rect">
            <a:avLst/>
          </a:prstGeom>
        </p:spPr>
      </p:pic>
      <p:pic>
        <p:nvPicPr>
          <p:cNvPr id="8" name="صورة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15731" y="5676357"/>
            <a:ext cx="1095011" cy="1095011"/>
          </a:xfrm>
          <a:prstGeom prst="rect">
            <a:avLst/>
          </a:prstGeom>
        </p:spPr>
      </p:pic>
      <p:pic>
        <p:nvPicPr>
          <p:cNvPr id="9" name="صورة 8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19" t="31629" r="9230" b="30919"/>
          <a:stretch/>
        </p:blipFill>
        <p:spPr>
          <a:xfrm>
            <a:off x="85640" y="6263368"/>
            <a:ext cx="1115672" cy="508000"/>
          </a:xfrm>
          <a:prstGeom prst="rect">
            <a:avLst/>
          </a:prstGeom>
        </p:spPr>
      </p:pic>
      <p:sp>
        <p:nvSpPr>
          <p:cNvPr id="10" name="مستطيل 9"/>
          <p:cNvSpPr/>
          <p:nvPr/>
        </p:nvSpPr>
        <p:spPr>
          <a:xfrm>
            <a:off x="55160" y="53633"/>
            <a:ext cx="12065720" cy="6717735"/>
          </a:xfrm>
          <a:prstGeom prst="rect">
            <a:avLst/>
          </a:prstGeom>
          <a:noFill/>
          <a:ln w="127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1" name="مربع نص 10"/>
          <p:cNvSpPr txBox="1"/>
          <p:nvPr/>
        </p:nvSpPr>
        <p:spPr>
          <a:xfrm>
            <a:off x="507562" y="6263368"/>
            <a:ext cx="536448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ku-Arab-IQ" sz="2000" b="1" dirty="0" smtClean="0">
                <a:solidFill>
                  <a:srgbClr val="C00000"/>
                </a:solidFill>
              </a:rPr>
              <a:t>١٦</a:t>
            </a:r>
            <a:endParaRPr lang="ar-SA" sz="2000" b="1" dirty="0">
              <a:solidFill>
                <a:srgbClr val="C00000"/>
              </a:solidFill>
            </a:endParaRPr>
          </a:p>
        </p:txBody>
      </p:sp>
      <p:pic>
        <p:nvPicPr>
          <p:cNvPr id="61" name="صورة 6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48244" y="1246740"/>
            <a:ext cx="650277" cy="650277"/>
          </a:xfrm>
          <a:prstGeom prst="rect">
            <a:avLst/>
          </a:prstGeom>
        </p:spPr>
      </p:pic>
      <p:sp>
        <p:nvSpPr>
          <p:cNvPr id="62" name="مربع نص 61"/>
          <p:cNvSpPr txBox="1"/>
          <p:nvPr/>
        </p:nvSpPr>
        <p:spPr>
          <a:xfrm>
            <a:off x="6594230" y="1348600"/>
            <a:ext cx="3942291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b="1" dirty="0" smtClean="0"/>
              <a:t>أتــأكــد: أكتب جملة الضرب المناسبة  </a:t>
            </a:r>
            <a:endParaRPr lang="ar-SA" sz="2400" b="1" dirty="0"/>
          </a:p>
        </p:txBody>
      </p:sp>
      <p:sp>
        <p:nvSpPr>
          <p:cNvPr id="86" name="مخطط انسيابي: محطة طرفية 85"/>
          <p:cNvSpPr/>
          <p:nvPr/>
        </p:nvSpPr>
        <p:spPr>
          <a:xfrm>
            <a:off x="6953499" y="567865"/>
            <a:ext cx="1371600" cy="455324"/>
          </a:xfrm>
          <a:prstGeom prst="flowChartTerminator">
            <a:avLst/>
          </a:prstGeom>
          <a:solidFill>
            <a:srgbClr val="C00000"/>
          </a:solidFill>
          <a:effectLst>
            <a:reflection blurRad="6350" stA="52000" endA="300" endPos="35000" dir="5400000" sy="-100000" algn="bl" rotWithShape="0"/>
          </a:effectLst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ku-Arab-IQ" sz="2000" b="1" dirty="0" smtClean="0">
                <a:solidFill>
                  <a:schemeClr val="bg1"/>
                </a:solidFill>
              </a:rPr>
              <a:t>٤</a:t>
            </a:r>
            <a:r>
              <a:rPr lang="ar-SA" sz="2000" b="1" dirty="0" smtClean="0">
                <a:solidFill>
                  <a:schemeClr val="bg1"/>
                </a:solidFill>
              </a:rPr>
              <a:t> </a:t>
            </a:r>
            <a:r>
              <a:rPr lang="ar-SA" sz="2000" b="1" dirty="0" smtClean="0">
                <a:solidFill>
                  <a:schemeClr val="bg1"/>
                </a:solidFill>
              </a:rPr>
              <a:t>- </a:t>
            </a:r>
            <a:r>
              <a:rPr lang="ku-Arab-IQ" sz="2000" b="1" dirty="0" smtClean="0">
                <a:solidFill>
                  <a:schemeClr val="bg1"/>
                </a:solidFill>
              </a:rPr>
              <a:t>١</a:t>
            </a:r>
            <a:r>
              <a:rPr lang="ar-SA" sz="2000" b="1" dirty="0" smtClean="0">
                <a:solidFill>
                  <a:schemeClr val="bg1"/>
                </a:solidFill>
              </a:rPr>
              <a:t> </a:t>
            </a:r>
            <a:endParaRPr lang="ar-SA" sz="2000" b="1" dirty="0">
              <a:solidFill>
                <a:schemeClr val="bg1"/>
              </a:solidFill>
            </a:endParaRPr>
          </a:p>
        </p:txBody>
      </p:sp>
      <p:sp>
        <p:nvSpPr>
          <p:cNvPr id="87" name="مربع نص 86"/>
          <p:cNvSpPr txBox="1"/>
          <p:nvPr/>
        </p:nvSpPr>
        <p:spPr>
          <a:xfrm>
            <a:off x="3207430" y="539534"/>
            <a:ext cx="3685128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3200" b="1" dirty="0" smtClean="0">
                <a:solidFill>
                  <a:schemeClr val="tx2"/>
                </a:solidFill>
              </a:rPr>
              <a:t>الشبكات وعملية الضرب </a:t>
            </a:r>
            <a:endParaRPr lang="ar-SA" sz="3200" b="1" dirty="0">
              <a:solidFill>
                <a:schemeClr val="tx2"/>
              </a:solidFill>
            </a:endParaRPr>
          </a:p>
        </p:txBody>
      </p:sp>
      <p:pic>
        <p:nvPicPr>
          <p:cNvPr id="38" name="صورة 3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853074" y="2190769"/>
            <a:ext cx="3020308" cy="875314"/>
          </a:xfrm>
          <a:prstGeom prst="rect">
            <a:avLst/>
          </a:prstGeom>
        </p:spPr>
      </p:pic>
      <p:sp>
        <p:nvSpPr>
          <p:cNvPr id="39" name="مربع نص 38"/>
          <p:cNvSpPr txBox="1"/>
          <p:nvPr/>
        </p:nvSpPr>
        <p:spPr>
          <a:xfrm>
            <a:off x="8159260" y="3212445"/>
            <a:ext cx="1698459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ku-Arab-IQ" sz="2000" b="1" dirty="0" smtClean="0">
                <a:solidFill>
                  <a:schemeClr val="accent1">
                    <a:lumMod val="75000"/>
                  </a:schemeClr>
                </a:solidFill>
              </a:rPr>
              <a:t>٢</a:t>
            </a:r>
            <a:r>
              <a:rPr lang="ar-SA" sz="2000" b="1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ar-SA" sz="2000" b="1" dirty="0" smtClean="0">
                <a:solidFill>
                  <a:schemeClr val="accent1">
                    <a:lumMod val="75000"/>
                  </a:schemeClr>
                </a:solidFill>
              </a:rPr>
              <a:t>× </a:t>
            </a:r>
            <a:r>
              <a:rPr lang="ku-Arab-IQ" sz="2000" b="1" dirty="0" smtClean="0">
                <a:solidFill>
                  <a:schemeClr val="accent1">
                    <a:lumMod val="75000"/>
                  </a:schemeClr>
                </a:solidFill>
              </a:rPr>
              <a:t>٦</a:t>
            </a:r>
            <a:r>
              <a:rPr lang="ar-SA" sz="2000" b="1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ar-SA" sz="2000" b="1" dirty="0" smtClean="0">
                <a:solidFill>
                  <a:schemeClr val="accent1">
                    <a:lumMod val="75000"/>
                  </a:schemeClr>
                </a:solidFill>
              </a:rPr>
              <a:t>= </a:t>
            </a:r>
            <a:r>
              <a:rPr lang="ku-Arab-IQ" sz="2000" b="1" dirty="0" smtClean="0">
                <a:solidFill>
                  <a:schemeClr val="accent1">
                    <a:lumMod val="75000"/>
                  </a:schemeClr>
                </a:solidFill>
              </a:rPr>
              <a:t>١٢</a:t>
            </a:r>
            <a:endParaRPr lang="ar-SA" sz="20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40" name="صورة 39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937324" y="2177862"/>
            <a:ext cx="1958775" cy="981918"/>
          </a:xfrm>
          <a:prstGeom prst="rect">
            <a:avLst/>
          </a:prstGeom>
        </p:spPr>
      </p:pic>
      <p:sp>
        <p:nvSpPr>
          <p:cNvPr id="88" name="مربع نص 87"/>
          <p:cNvSpPr txBox="1"/>
          <p:nvPr/>
        </p:nvSpPr>
        <p:spPr>
          <a:xfrm>
            <a:off x="3598983" y="3250192"/>
            <a:ext cx="1698459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ku-Arab-IQ" sz="2000" b="1" dirty="0" smtClean="0">
                <a:solidFill>
                  <a:schemeClr val="accent1">
                    <a:lumMod val="75000"/>
                  </a:schemeClr>
                </a:solidFill>
              </a:rPr>
              <a:t>٢</a:t>
            </a:r>
            <a:r>
              <a:rPr lang="ar-SA" sz="2000" b="1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ar-SA" sz="2000" b="1" dirty="0" smtClean="0">
                <a:solidFill>
                  <a:schemeClr val="accent1">
                    <a:lumMod val="75000"/>
                  </a:schemeClr>
                </a:solidFill>
              </a:rPr>
              <a:t>× </a:t>
            </a:r>
            <a:r>
              <a:rPr lang="ku-Arab-IQ" sz="2000" b="1" dirty="0" smtClean="0">
                <a:solidFill>
                  <a:schemeClr val="accent1">
                    <a:lumMod val="75000"/>
                  </a:schemeClr>
                </a:solidFill>
              </a:rPr>
              <a:t>٣ </a:t>
            </a:r>
            <a:r>
              <a:rPr lang="ar-SA" sz="2000" b="1" dirty="0" smtClean="0">
                <a:solidFill>
                  <a:schemeClr val="accent1">
                    <a:lumMod val="75000"/>
                  </a:schemeClr>
                </a:solidFill>
              </a:rPr>
              <a:t>= </a:t>
            </a:r>
            <a:r>
              <a:rPr lang="ku-Arab-IQ" sz="2000" b="1" dirty="0" smtClean="0">
                <a:solidFill>
                  <a:schemeClr val="accent1">
                    <a:lumMod val="75000"/>
                  </a:schemeClr>
                </a:solidFill>
              </a:rPr>
              <a:t>٦</a:t>
            </a:r>
            <a:endParaRPr lang="ar-SA" sz="20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41" name="صورة 40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890330" y="3968559"/>
            <a:ext cx="2983052" cy="1174942"/>
          </a:xfrm>
          <a:prstGeom prst="rect">
            <a:avLst/>
          </a:prstGeom>
        </p:spPr>
      </p:pic>
      <p:sp>
        <p:nvSpPr>
          <p:cNvPr id="89" name="مربع نص 88"/>
          <p:cNvSpPr txBox="1"/>
          <p:nvPr/>
        </p:nvSpPr>
        <p:spPr>
          <a:xfrm>
            <a:off x="8159260" y="5299450"/>
            <a:ext cx="1698459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ku-Arab-IQ" sz="2000" b="1" dirty="0" smtClean="0">
                <a:solidFill>
                  <a:schemeClr val="accent1">
                    <a:lumMod val="75000"/>
                  </a:schemeClr>
                </a:solidFill>
              </a:rPr>
              <a:t>٥</a:t>
            </a:r>
            <a:r>
              <a:rPr lang="ar-SA" sz="2000" b="1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ar-SA" sz="2000" b="1" dirty="0" smtClean="0">
                <a:solidFill>
                  <a:schemeClr val="accent1">
                    <a:lumMod val="75000"/>
                  </a:schemeClr>
                </a:solidFill>
              </a:rPr>
              <a:t>× </a:t>
            </a:r>
            <a:r>
              <a:rPr lang="ku-Arab-IQ" sz="2000" b="1" dirty="0" smtClean="0">
                <a:solidFill>
                  <a:schemeClr val="accent1">
                    <a:lumMod val="75000"/>
                  </a:schemeClr>
                </a:solidFill>
              </a:rPr>
              <a:t>٢</a:t>
            </a:r>
            <a:r>
              <a:rPr lang="ar-SA" sz="2000" b="1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ar-SA" sz="2000" b="1" dirty="0" smtClean="0">
                <a:solidFill>
                  <a:schemeClr val="accent1">
                    <a:lumMod val="75000"/>
                  </a:schemeClr>
                </a:solidFill>
              </a:rPr>
              <a:t>= </a:t>
            </a:r>
            <a:r>
              <a:rPr lang="ku-Arab-IQ" sz="2000" b="1" dirty="0" smtClean="0">
                <a:solidFill>
                  <a:schemeClr val="accent1">
                    <a:lumMod val="75000"/>
                  </a:schemeClr>
                </a:solidFill>
              </a:rPr>
              <a:t>١٠</a:t>
            </a:r>
            <a:endParaRPr lang="ar-SA" sz="20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90" name="مربع نص 89"/>
          <p:cNvSpPr txBox="1"/>
          <p:nvPr/>
        </p:nvSpPr>
        <p:spPr>
          <a:xfrm>
            <a:off x="8159260" y="5699560"/>
            <a:ext cx="1698459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ku-Arab-IQ" sz="2000" b="1" dirty="0" smtClean="0">
                <a:solidFill>
                  <a:schemeClr val="accent1">
                    <a:lumMod val="75000"/>
                  </a:schemeClr>
                </a:solidFill>
              </a:rPr>
              <a:t>٢</a:t>
            </a:r>
            <a:r>
              <a:rPr lang="ar-SA" sz="2000" b="1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ar-SA" sz="2000" b="1" dirty="0" smtClean="0">
                <a:solidFill>
                  <a:schemeClr val="accent1">
                    <a:lumMod val="75000"/>
                  </a:schemeClr>
                </a:solidFill>
              </a:rPr>
              <a:t>× </a:t>
            </a:r>
            <a:r>
              <a:rPr lang="ku-Arab-IQ" sz="2000" b="1" dirty="0" smtClean="0">
                <a:solidFill>
                  <a:schemeClr val="accent1">
                    <a:lumMod val="75000"/>
                  </a:schemeClr>
                </a:solidFill>
              </a:rPr>
              <a:t>٥</a:t>
            </a:r>
            <a:r>
              <a:rPr lang="ar-SA" sz="2000" b="1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ar-SA" sz="2000" b="1" dirty="0" smtClean="0">
                <a:solidFill>
                  <a:schemeClr val="accent1">
                    <a:lumMod val="75000"/>
                  </a:schemeClr>
                </a:solidFill>
              </a:rPr>
              <a:t>= </a:t>
            </a:r>
            <a:r>
              <a:rPr lang="ku-Arab-IQ" sz="2000" b="1" dirty="0" smtClean="0">
                <a:solidFill>
                  <a:schemeClr val="accent1">
                    <a:lumMod val="75000"/>
                  </a:schemeClr>
                </a:solidFill>
              </a:rPr>
              <a:t>١٠</a:t>
            </a:r>
            <a:endParaRPr lang="ar-SA" sz="20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42" name="صورة 41"/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58" t="25275"/>
          <a:stretch/>
        </p:blipFill>
        <p:spPr>
          <a:xfrm>
            <a:off x="7037234" y="4088422"/>
            <a:ext cx="815840" cy="706613"/>
          </a:xfrm>
          <a:prstGeom prst="rect">
            <a:avLst/>
          </a:prstGeom>
        </p:spPr>
      </p:pic>
      <p:pic>
        <p:nvPicPr>
          <p:cNvPr id="91" name="صورة 90"/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58" t="25275"/>
          <a:stretch/>
        </p:blipFill>
        <p:spPr>
          <a:xfrm>
            <a:off x="6184138" y="4098829"/>
            <a:ext cx="815840" cy="706613"/>
          </a:xfrm>
          <a:prstGeom prst="rect">
            <a:avLst/>
          </a:prstGeom>
        </p:spPr>
      </p:pic>
      <p:pic>
        <p:nvPicPr>
          <p:cNvPr id="92" name="صورة 91"/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58" t="25275"/>
          <a:stretch/>
        </p:blipFill>
        <p:spPr>
          <a:xfrm>
            <a:off x="5297442" y="4088422"/>
            <a:ext cx="815840" cy="706613"/>
          </a:xfrm>
          <a:prstGeom prst="rect">
            <a:avLst/>
          </a:prstGeom>
        </p:spPr>
      </p:pic>
      <p:pic>
        <p:nvPicPr>
          <p:cNvPr id="93" name="صورة 92"/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58" t="25275"/>
          <a:stretch/>
        </p:blipFill>
        <p:spPr>
          <a:xfrm>
            <a:off x="6704725" y="4885447"/>
            <a:ext cx="815840" cy="706613"/>
          </a:xfrm>
          <a:prstGeom prst="rect">
            <a:avLst/>
          </a:prstGeom>
        </p:spPr>
      </p:pic>
      <p:pic>
        <p:nvPicPr>
          <p:cNvPr id="94" name="صورة 93"/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58" t="25275"/>
          <a:stretch/>
        </p:blipFill>
        <p:spPr>
          <a:xfrm>
            <a:off x="5726312" y="4898065"/>
            <a:ext cx="815840" cy="706613"/>
          </a:xfrm>
          <a:prstGeom prst="rect">
            <a:avLst/>
          </a:prstGeom>
        </p:spPr>
      </p:pic>
      <p:pic>
        <p:nvPicPr>
          <p:cNvPr id="43" name="صورة 42"/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76" t="14979" r="1" b="15115"/>
          <a:stretch/>
        </p:blipFill>
        <p:spPr>
          <a:xfrm>
            <a:off x="2567354" y="3809585"/>
            <a:ext cx="884390" cy="617786"/>
          </a:xfrm>
          <a:prstGeom prst="rect">
            <a:avLst/>
          </a:prstGeom>
        </p:spPr>
      </p:pic>
      <p:sp>
        <p:nvSpPr>
          <p:cNvPr id="45" name="مربع نص 44"/>
          <p:cNvSpPr txBox="1"/>
          <p:nvPr/>
        </p:nvSpPr>
        <p:spPr>
          <a:xfrm>
            <a:off x="1044010" y="4635669"/>
            <a:ext cx="2463238" cy="1015663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0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ما العملية الأخرى التي أعرفها وتحقق خاصية الإبدال؟</a:t>
            </a:r>
            <a:endParaRPr lang="ar-SA" sz="2000" b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94647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/>
      <p:bldP spid="88" grpId="0"/>
      <p:bldP spid="89" grpId="0"/>
      <p:bldP spid="90" grpId="0"/>
      <p:bldP spid="4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927" t="27852" r="11294" b="28889"/>
          <a:stretch/>
        </p:blipFill>
        <p:spPr>
          <a:xfrm rot="6886041">
            <a:off x="11030741" y="128606"/>
            <a:ext cx="1064992" cy="1094991"/>
          </a:xfrm>
          <a:prstGeom prst="rect">
            <a:avLst/>
          </a:prstGeom>
        </p:spPr>
      </p:pic>
      <p:sp>
        <p:nvSpPr>
          <p:cNvPr id="3" name="مخطط انسيابي: محطة طرفية 2"/>
          <p:cNvSpPr/>
          <p:nvPr/>
        </p:nvSpPr>
        <p:spPr>
          <a:xfrm>
            <a:off x="9453032" y="451909"/>
            <a:ext cx="2123684" cy="571280"/>
          </a:xfrm>
          <a:prstGeom prst="flowChartTerminator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 smtClean="0">
                <a:solidFill>
                  <a:srgbClr val="002060"/>
                </a:solidFill>
              </a:rPr>
              <a:t>الفصل الرابع : الضرب </a:t>
            </a:r>
            <a:r>
              <a:rPr lang="ku-Arab-IQ" sz="1600" b="1" dirty="0" smtClean="0">
                <a:solidFill>
                  <a:srgbClr val="002060"/>
                </a:solidFill>
              </a:rPr>
              <a:t>١</a:t>
            </a:r>
            <a:r>
              <a:rPr lang="ar-SA" sz="1600" dirty="0" smtClean="0">
                <a:solidFill>
                  <a:srgbClr val="002060"/>
                </a:solidFill>
              </a:rPr>
              <a:t> </a:t>
            </a:r>
            <a:endParaRPr lang="ar-SA" sz="1600" dirty="0">
              <a:solidFill>
                <a:srgbClr val="002060"/>
              </a:solidFill>
            </a:endParaRPr>
          </a:p>
        </p:txBody>
      </p:sp>
      <p:pic>
        <p:nvPicPr>
          <p:cNvPr id="4" name="صورة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15731" y="5676357"/>
            <a:ext cx="1095011" cy="1095011"/>
          </a:xfrm>
          <a:prstGeom prst="rect">
            <a:avLst/>
          </a:prstGeom>
        </p:spPr>
      </p:pic>
      <p:sp>
        <p:nvSpPr>
          <p:cNvPr id="5" name="مستطيل 4"/>
          <p:cNvSpPr/>
          <p:nvPr/>
        </p:nvSpPr>
        <p:spPr>
          <a:xfrm>
            <a:off x="55160" y="53633"/>
            <a:ext cx="12065720" cy="6745245"/>
          </a:xfrm>
          <a:prstGeom prst="rect">
            <a:avLst/>
          </a:prstGeom>
          <a:noFill/>
          <a:ln w="127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6" name="صورة 5"/>
          <p:cNvPicPr>
            <a:picLocks noChangeAspect="1"/>
          </p:cNvPicPr>
          <p:nvPr/>
        </p:nvPicPr>
        <p:blipFill>
          <a:blip r:embed="rId4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978" y="96302"/>
            <a:ext cx="1085334" cy="1085334"/>
          </a:xfrm>
          <a:prstGeom prst="rect">
            <a:avLst/>
          </a:prstGeom>
        </p:spPr>
      </p:pic>
      <p:pic>
        <p:nvPicPr>
          <p:cNvPr id="7" name="صورة 6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19" t="31629" r="9230" b="30919"/>
          <a:stretch/>
        </p:blipFill>
        <p:spPr>
          <a:xfrm>
            <a:off x="85640" y="6263368"/>
            <a:ext cx="1115672" cy="508000"/>
          </a:xfrm>
          <a:prstGeom prst="rect">
            <a:avLst/>
          </a:prstGeom>
        </p:spPr>
      </p:pic>
      <p:sp>
        <p:nvSpPr>
          <p:cNvPr id="8" name="مربع نص 7"/>
          <p:cNvSpPr txBox="1"/>
          <p:nvPr/>
        </p:nvSpPr>
        <p:spPr>
          <a:xfrm>
            <a:off x="507562" y="6263368"/>
            <a:ext cx="536448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ku-Arab-IQ" sz="2000" b="1" dirty="0" smtClean="0">
                <a:solidFill>
                  <a:srgbClr val="C00000"/>
                </a:solidFill>
              </a:rPr>
              <a:t>١٧</a:t>
            </a:r>
            <a:endParaRPr lang="ar-SA" sz="2000" b="1" dirty="0">
              <a:solidFill>
                <a:srgbClr val="C00000"/>
              </a:solidFill>
            </a:endParaRPr>
          </a:p>
        </p:txBody>
      </p:sp>
      <p:sp>
        <p:nvSpPr>
          <p:cNvPr id="21" name="مخطط انسيابي: محطة طرفية 20"/>
          <p:cNvSpPr/>
          <p:nvPr/>
        </p:nvSpPr>
        <p:spPr>
          <a:xfrm>
            <a:off x="6953499" y="567865"/>
            <a:ext cx="1371600" cy="455324"/>
          </a:xfrm>
          <a:prstGeom prst="flowChartTerminator">
            <a:avLst/>
          </a:prstGeom>
          <a:solidFill>
            <a:srgbClr val="C00000"/>
          </a:solidFill>
          <a:effectLst>
            <a:reflection blurRad="6350" stA="52000" endA="300" endPos="35000" dir="5400000" sy="-100000" algn="bl" rotWithShape="0"/>
          </a:effectLst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ku-Arab-IQ" sz="2000" b="1" dirty="0" smtClean="0">
                <a:solidFill>
                  <a:schemeClr val="bg1"/>
                </a:solidFill>
              </a:rPr>
              <a:t>٤</a:t>
            </a:r>
            <a:r>
              <a:rPr lang="ar-SA" sz="2000" b="1" dirty="0" smtClean="0">
                <a:solidFill>
                  <a:schemeClr val="bg1"/>
                </a:solidFill>
              </a:rPr>
              <a:t> </a:t>
            </a:r>
            <a:r>
              <a:rPr lang="ar-SA" sz="2000" b="1" dirty="0" smtClean="0">
                <a:solidFill>
                  <a:schemeClr val="bg1"/>
                </a:solidFill>
              </a:rPr>
              <a:t>- </a:t>
            </a:r>
            <a:r>
              <a:rPr lang="ku-Arab-IQ" sz="2000" b="1" dirty="0" smtClean="0">
                <a:solidFill>
                  <a:schemeClr val="bg1"/>
                </a:solidFill>
              </a:rPr>
              <a:t>١</a:t>
            </a:r>
            <a:r>
              <a:rPr lang="ar-SA" sz="2000" b="1" dirty="0" smtClean="0">
                <a:solidFill>
                  <a:schemeClr val="bg1"/>
                </a:solidFill>
              </a:rPr>
              <a:t> </a:t>
            </a:r>
            <a:endParaRPr lang="ar-SA" sz="2000" b="1" dirty="0">
              <a:solidFill>
                <a:schemeClr val="bg1"/>
              </a:solidFill>
            </a:endParaRPr>
          </a:p>
        </p:txBody>
      </p:sp>
      <p:sp>
        <p:nvSpPr>
          <p:cNvPr id="22" name="مربع نص 21"/>
          <p:cNvSpPr txBox="1"/>
          <p:nvPr/>
        </p:nvSpPr>
        <p:spPr>
          <a:xfrm>
            <a:off x="3207430" y="539534"/>
            <a:ext cx="3685128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3200" b="1" dirty="0" smtClean="0">
                <a:solidFill>
                  <a:schemeClr val="tx2"/>
                </a:solidFill>
              </a:rPr>
              <a:t>الشبكات وعملية الضرب </a:t>
            </a:r>
            <a:endParaRPr lang="ar-SA" sz="3200" b="1" dirty="0">
              <a:solidFill>
                <a:schemeClr val="tx2"/>
              </a:solidFill>
            </a:endParaRPr>
          </a:p>
        </p:txBody>
      </p:sp>
      <p:pic>
        <p:nvPicPr>
          <p:cNvPr id="12" name="صورة 1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78270" y="1292240"/>
            <a:ext cx="621509" cy="621509"/>
          </a:xfrm>
          <a:prstGeom prst="rect">
            <a:avLst/>
          </a:prstGeom>
        </p:spPr>
      </p:pic>
      <p:sp>
        <p:nvSpPr>
          <p:cNvPr id="25" name="مربع نص 24"/>
          <p:cNvSpPr txBox="1"/>
          <p:nvPr/>
        </p:nvSpPr>
        <p:spPr>
          <a:xfrm>
            <a:off x="8242749" y="1452084"/>
            <a:ext cx="2535521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b="1" u="sng" dirty="0" smtClean="0">
                <a:solidFill>
                  <a:srgbClr val="002060"/>
                </a:solidFill>
              </a:rPr>
              <a:t>أتــدرب وأحـل المـسائل </a:t>
            </a:r>
            <a:endParaRPr lang="ar-SA" sz="2400" b="1" u="sng" dirty="0">
              <a:solidFill>
                <a:srgbClr val="002060"/>
              </a:solidFill>
            </a:endParaRPr>
          </a:p>
        </p:txBody>
      </p:sp>
      <p:pic>
        <p:nvPicPr>
          <p:cNvPr id="26" name="صورة 2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749603" y="2590744"/>
            <a:ext cx="2554200" cy="1028200"/>
          </a:xfrm>
          <a:prstGeom prst="rect">
            <a:avLst/>
          </a:prstGeom>
        </p:spPr>
      </p:pic>
      <p:pic>
        <p:nvPicPr>
          <p:cNvPr id="27" name="صورة 26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661882" y="2550211"/>
            <a:ext cx="1728600" cy="885933"/>
          </a:xfrm>
          <a:prstGeom prst="rect">
            <a:avLst/>
          </a:prstGeom>
        </p:spPr>
      </p:pic>
      <p:pic>
        <p:nvPicPr>
          <p:cNvPr id="28" name="صورة 27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568504" y="2546994"/>
            <a:ext cx="1833877" cy="1280465"/>
          </a:xfrm>
          <a:prstGeom prst="rect">
            <a:avLst/>
          </a:prstGeom>
        </p:spPr>
      </p:pic>
      <p:sp>
        <p:nvSpPr>
          <p:cNvPr id="29" name="مربع نص 28"/>
          <p:cNvSpPr txBox="1"/>
          <p:nvPr/>
        </p:nvSpPr>
        <p:spPr>
          <a:xfrm>
            <a:off x="5023975" y="4195153"/>
            <a:ext cx="6279828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b="1" dirty="0" smtClean="0">
                <a:solidFill>
                  <a:srgbClr val="C00000"/>
                </a:solidFill>
              </a:rPr>
              <a:t>الجبر:</a:t>
            </a:r>
            <a:r>
              <a:rPr lang="ar-SA" sz="2400" b="1" dirty="0" smtClean="0"/>
              <a:t> أستعمل خاصية الابدال، وأكتب العدد المناسب في </a:t>
            </a:r>
            <a:r>
              <a:rPr lang="ar-SA" sz="2400" b="1" dirty="0" smtClean="0">
                <a:sym typeface="Wingdings" panose="05000000000000000000" pitchFamily="2" charset="2"/>
              </a:rPr>
              <a:t></a:t>
            </a:r>
            <a:endParaRPr lang="ar-SA" sz="2400" b="1" dirty="0"/>
          </a:p>
        </p:txBody>
      </p:sp>
      <p:pic>
        <p:nvPicPr>
          <p:cNvPr id="30" name="صورة 29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446203" y="4872370"/>
            <a:ext cx="1857600" cy="905333"/>
          </a:xfrm>
          <a:prstGeom prst="rect">
            <a:avLst/>
          </a:prstGeom>
        </p:spPr>
      </p:pic>
      <p:pic>
        <p:nvPicPr>
          <p:cNvPr id="31" name="صورة 30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583914" y="4876881"/>
            <a:ext cx="1806000" cy="840667"/>
          </a:xfrm>
          <a:prstGeom prst="rect">
            <a:avLst/>
          </a:prstGeom>
        </p:spPr>
      </p:pic>
      <p:pic>
        <p:nvPicPr>
          <p:cNvPr id="32" name="صورة 31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647981" y="4872370"/>
            <a:ext cx="1754400" cy="905333"/>
          </a:xfrm>
          <a:prstGeom prst="rect">
            <a:avLst/>
          </a:prstGeom>
        </p:spPr>
      </p:pic>
      <p:sp>
        <p:nvSpPr>
          <p:cNvPr id="33" name="مربع نص 32"/>
          <p:cNvSpPr txBox="1"/>
          <p:nvPr/>
        </p:nvSpPr>
        <p:spPr>
          <a:xfrm>
            <a:off x="8349228" y="2085329"/>
            <a:ext cx="3050551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b="1" dirty="0" smtClean="0"/>
              <a:t>أكتب جملة الضرب المناسبة  </a:t>
            </a:r>
            <a:endParaRPr lang="ar-SA" sz="2400" b="1" dirty="0"/>
          </a:p>
        </p:txBody>
      </p:sp>
      <p:sp>
        <p:nvSpPr>
          <p:cNvPr id="34" name="مربع نص 33"/>
          <p:cNvSpPr txBox="1"/>
          <p:nvPr/>
        </p:nvSpPr>
        <p:spPr>
          <a:xfrm>
            <a:off x="8653520" y="3634441"/>
            <a:ext cx="1721483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ku-Arab-IQ" sz="2400" b="1" dirty="0" smtClean="0">
                <a:solidFill>
                  <a:schemeClr val="accent1">
                    <a:lumMod val="75000"/>
                  </a:schemeClr>
                </a:solidFill>
              </a:rPr>
              <a:t>٣</a:t>
            </a:r>
            <a:r>
              <a:rPr lang="ar-SA" sz="2400" b="1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ar-SA" sz="2400" b="1" dirty="0" smtClean="0">
                <a:solidFill>
                  <a:schemeClr val="accent1">
                    <a:lumMod val="75000"/>
                  </a:schemeClr>
                </a:solidFill>
              </a:rPr>
              <a:t>× </a:t>
            </a:r>
            <a:r>
              <a:rPr lang="ku-Arab-IQ" sz="2400" b="1" dirty="0" smtClean="0">
                <a:solidFill>
                  <a:schemeClr val="accent1">
                    <a:lumMod val="75000"/>
                  </a:schemeClr>
                </a:solidFill>
              </a:rPr>
              <a:t>٦</a:t>
            </a:r>
            <a:r>
              <a:rPr lang="ar-SA" sz="2400" b="1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ar-SA" sz="2400" b="1" dirty="0" smtClean="0">
                <a:solidFill>
                  <a:schemeClr val="accent1">
                    <a:lumMod val="75000"/>
                  </a:schemeClr>
                </a:solidFill>
              </a:rPr>
              <a:t>= </a:t>
            </a:r>
            <a:r>
              <a:rPr lang="ku-Arab-IQ" sz="2400" b="1" dirty="0" smtClean="0">
                <a:solidFill>
                  <a:schemeClr val="accent1">
                    <a:lumMod val="75000"/>
                  </a:schemeClr>
                </a:solidFill>
              </a:rPr>
              <a:t>١٨</a:t>
            </a:r>
            <a:r>
              <a:rPr lang="ar-SA" sz="2400" b="1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endParaRPr lang="ar-SA" sz="24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5" name="مربع نص 34"/>
          <p:cNvSpPr txBox="1"/>
          <p:nvPr/>
        </p:nvSpPr>
        <p:spPr>
          <a:xfrm>
            <a:off x="5194242" y="3634441"/>
            <a:ext cx="1721483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ku-Arab-IQ" sz="2400" b="1" dirty="0" smtClean="0">
                <a:solidFill>
                  <a:schemeClr val="accent1">
                    <a:lumMod val="75000"/>
                  </a:schemeClr>
                </a:solidFill>
              </a:rPr>
              <a:t>٢</a:t>
            </a:r>
            <a:r>
              <a:rPr lang="ar-SA" sz="2400" b="1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ar-SA" sz="2400" b="1" dirty="0" smtClean="0">
                <a:solidFill>
                  <a:schemeClr val="accent1">
                    <a:lumMod val="75000"/>
                  </a:schemeClr>
                </a:solidFill>
              </a:rPr>
              <a:t>× </a:t>
            </a:r>
            <a:r>
              <a:rPr lang="ku-Arab-IQ" sz="2400" b="1" dirty="0" smtClean="0">
                <a:solidFill>
                  <a:schemeClr val="accent1">
                    <a:lumMod val="75000"/>
                  </a:schemeClr>
                </a:solidFill>
              </a:rPr>
              <a:t>٢</a:t>
            </a:r>
            <a:r>
              <a:rPr lang="ar-SA" sz="2400" b="1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ar-SA" sz="2400" b="1" dirty="0" smtClean="0">
                <a:solidFill>
                  <a:schemeClr val="accent1">
                    <a:lumMod val="75000"/>
                  </a:schemeClr>
                </a:solidFill>
              </a:rPr>
              <a:t>= </a:t>
            </a:r>
            <a:r>
              <a:rPr lang="ku-Arab-IQ" sz="2400" b="1" dirty="0" smtClean="0">
                <a:solidFill>
                  <a:schemeClr val="accent1">
                    <a:lumMod val="75000"/>
                  </a:schemeClr>
                </a:solidFill>
              </a:rPr>
              <a:t>٤</a:t>
            </a:r>
            <a:r>
              <a:rPr lang="ar-SA" sz="2400" b="1" dirty="0" smtClean="0">
                <a:solidFill>
                  <a:schemeClr val="accent1">
                    <a:lumMod val="75000"/>
                  </a:schemeClr>
                </a:solidFill>
              </a:rPr>
              <a:t>  </a:t>
            </a:r>
            <a:endParaRPr lang="ar-SA" sz="24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6" name="مربع نص 35"/>
          <p:cNvSpPr txBox="1"/>
          <p:nvPr/>
        </p:nvSpPr>
        <p:spPr>
          <a:xfrm>
            <a:off x="2216087" y="3827459"/>
            <a:ext cx="1721483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ku-Arab-IQ" sz="2400" b="1" dirty="0" smtClean="0">
                <a:solidFill>
                  <a:schemeClr val="accent1">
                    <a:lumMod val="75000"/>
                  </a:schemeClr>
                </a:solidFill>
              </a:rPr>
              <a:t>٤</a:t>
            </a:r>
            <a:r>
              <a:rPr lang="ar-SA" sz="2400" b="1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ar-SA" sz="2400" b="1" dirty="0" smtClean="0">
                <a:solidFill>
                  <a:schemeClr val="accent1">
                    <a:lumMod val="75000"/>
                  </a:schemeClr>
                </a:solidFill>
              </a:rPr>
              <a:t>× </a:t>
            </a:r>
            <a:r>
              <a:rPr lang="ku-Arab-IQ" sz="2400" b="1" dirty="0" smtClean="0">
                <a:solidFill>
                  <a:schemeClr val="accent1">
                    <a:lumMod val="75000"/>
                  </a:schemeClr>
                </a:solidFill>
              </a:rPr>
              <a:t>٤</a:t>
            </a:r>
            <a:r>
              <a:rPr lang="ar-SA" sz="2400" b="1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ar-SA" sz="2400" b="1" dirty="0" smtClean="0">
                <a:solidFill>
                  <a:schemeClr val="accent1">
                    <a:lumMod val="75000"/>
                  </a:schemeClr>
                </a:solidFill>
              </a:rPr>
              <a:t>= </a:t>
            </a:r>
            <a:r>
              <a:rPr lang="ku-Arab-IQ" sz="2400" b="1" dirty="0" smtClean="0">
                <a:solidFill>
                  <a:schemeClr val="accent1">
                    <a:lumMod val="75000"/>
                  </a:schemeClr>
                </a:solidFill>
              </a:rPr>
              <a:t>١٦</a:t>
            </a:r>
            <a:endParaRPr lang="ar-SA" sz="24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7" name="مربع نص 36"/>
          <p:cNvSpPr txBox="1"/>
          <p:nvPr/>
        </p:nvSpPr>
        <p:spPr>
          <a:xfrm>
            <a:off x="10005321" y="5311647"/>
            <a:ext cx="341496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ku-Arab-IQ" sz="2400" b="1" dirty="0" smtClean="0">
                <a:solidFill>
                  <a:schemeClr val="accent1">
                    <a:lumMod val="75000"/>
                  </a:schemeClr>
                </a:solidFill>
              </a:rPr>
              <a:t>٥</a:t>
            </a:r>
            <a:endParaRPr lang="ar-SA" sz="24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8" name="مربع نص 37"/>
          <p:cNvSpPr txBox="1"/>
          <p:nvPr/>
        </p:nvSpPr>
        <p:spPr>
          <a:xfrm>
            <a:off x="6533478" y="5303948"/>
            <a:ext cx="341496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ku-Arab-IQ" sz="2400" b="1" dirty="0" smtClean="0">
                <a:solidFill>
                  <a:schemeClr val="accent1">
                    <a:lumMod val="75000"/>
                  </a:schemeClr>
                </a:solidFill>
              </a:rPr>
              <a:t>٥</a:t>
            </a:r>
            <a:endParaRPr lang="ar-SA" sz="24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9" name="مربع نص 38"/>
          <p:cNvSpPr txBox="1"/>
          <p:nvPr/>
        </p:nvSpPr>
        <p:spPr>
          <a:xfrm>
            <a:off x="2586239" y="5337474"/>
            <a:ext cx="555351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ku-Arab-IQ" sz="2400" b="1" dirty="0" smtClean="0">
                <a:solidFill>
                  <a:schemeClr val="accent1">
                    <a:lumMod val="75000"/>
                  </a:schemeClr>
                </a:solidFill>
              </a:rPr>
              <a:t>٢٧</a:t>
            </a:r>
            <a:endParaRPr lang="ar-SA" sz="2400" b="1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27575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/>
      <p:bldP spid="35" grpId="0"/>
      <p:bldP spid="36" grpId="0"/>
      <p:bldP spid="37" grpId="0"/>
      <p:bldP spid="38" grpId="0"/>
      <p:bldP spid="3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صورة 2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39645" y="1534039"/>
            <a:ext cx="1150762" cy="1150762"/>
          </a:xfrm>
          <a:prstGeom prst="rect">
            <a:avLst/>
          </a:prstGeom>
        </p:spPr>
      </p:pic>
      <p:pic>
        <p:nvPicPr>
          <p:cNvPr id="2" name="صورة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927" t="27852" r="11294" b="28889"/>
          <a:stretch/>
        </p:blipFill>
        <p:spPr>
          <a:xfrm rot="6886041">
            <a:off x="11030741" y="128606"/>
            <a:ext cx="1064992" cy="1094991"/>
          </a:xfrm>
          <a:prstGeom prst="rect">
            <a:avLst/>
          </a:prstGeom>
        </p:spPr>
      </p:pic>
      <p:sp>
        <p:nvSpPr>
          <p:cNvPr id="3" name="مخطط انسيابي: محطة طرفية 2"/>
          <p:cNvSpPr/>
          <p:nvPr/>
        </p:nvSpPr>
        <p:spPr>
          <a:xfrm>
            <a:off x="9453032" y="451909"/>
            <a:ext cx="2123684" cy="571280"/>
          </a:xfrm>
          <a:prstGeom prst="flowChartTerminator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 smtClean="0">
                <a:solidFill>
                  <a:srgbClr val="002060"/>
                </a:solidFill>
              </a:rPr>
              <a:t>الفصل الرابع : الضرب </a:t>
            </a:r>
            <a:r>
              <a:rPr lang="ku-Arab-IQ" sz="1600" b="1" dirty="0" smtClean="0">
                <a:solidFill>
                  <a:srgbClr val="002060"/>
                </a:solidFill>
              </a:rPr>
              <a:t>١</a:t>
            </a:r>
            <a:r>
              <a:rPr lang="ar-SA" sz="1600" dirty="0" smtClean="0">
                <a:solidFill>
                  <a:srgbClr val="002060"/>
                </a:solidFill>
              </a:rPr>
              <a:t> </a:t>
            </a:r>
            <a:endParaRPr lang="ar-SA" sz="1600" dirty="0">
              <a:solidFill>
                <a:srgbClr val="002060"/>
              </a:solidFill>
            </a:endParaRPr>
          </a:p>
        </p:txBody>
      </p:sp>
      <p:pic>
        <p:nvPicPr>
          <p:cNvPr id="4" name="صورة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15731" y="5676357"/>
            <a:ext cx="1095011" cy="1095011"/>
          </a:xfrm>
          <a:prstGeom prst="rect">
            <a:avLst/>
          </a:prstGeom>
        </p:spPr>
      </p:pic>
      <p:sp>
        <p:nvSpPr>
          <p:cNvPr id="5" name="مستطيل 4"/>
          <p:cNvSpPr/>
          <p:nvPr/>
        </p:nvSpPr>
        <p:spPr>
          <a:xfrm>
            <a:off x="55160" y="53633"/>
            <a:ext cx="12065720" cy="6745245"/>
          </a:xfrm>
          <a:prstGeom prst="rect">
            <a:avLst/>
          </a:prstGeom>
          <a:noFill/>
          <a:ln w="127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6" name="صورة 5"/>
          <p:cNvPicPr>
            <a:picLocks noChangeAspect="1"/>
          </p:cNvPicPr>
          <p:nvPr/>
        </p:nvPicPr>
        <p:blipFill>
          <a:blip r:embed="rId5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978" y="96302"/>
            <a:ext cx="1085334" cy="1085334"/>
          </a:xfrm>
          <a:prstGeom prst="rect">
            <a:avLst/>
          </a:prstGeom>
        </p:spPr>
      </p:pic>
      <p:pic>
        <p:nvPicPr>
          <p:cNvPr id="7" name="صورة 6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19" t="31629" r="9230" b="30919"/>
          <a:stretch/>
        </p:blipFill>
        <p:spPr>
          <a:xfrm>
            <a:off x="85640" y="6263368"/>
            <a:ext cx="1115672" cy="508000"/>
          </a:xfrm>
          <a:prstGeom prst="rect">
            <a:avLst/>
          </a:prstGeom>
        </p:spPr>
      </p:pic>
      <p:sp>
        <p:nvSpPr>
          <p:cNvPr id="8" name="مربع نص 7"/>
          <p:cNvSpPr txBox="1"/>
          <p:nvPr/>
        </p:nvSpPr>
        <p:spPr>
          <a:xfrm>
            <a:off x="507562" y="6263368"/>
            <a:ext cx="536448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ku-Arab-IQ" sz="2000" b="1" dirty="0" smtClean="0">
                <a:solidFill>
                  <a:srgbClr val="C00000"/>
                </a:solidFill>
              </a:rPr>
              <a:t>١٧</a:t>
            </a:r>
            <a:endParaRPr lang="ar-SA" sz="2000" b="1" dirty="0">
              <a:solidFill>
                <a:srgbClr val="C00000"/>
              </a:solidFill>
            </a:endParaRPr>
          </a:p>
        </p:txBody>
      </p:sp>
      <p:pic>
        <p:nvPicPr>
          <p:cNvPr id="15" name="صورة 1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43476" y="1778891"/>
            <a:ext cx="7955527" cy="3887221"/>
          </a:xfrm>
          <a:prstGeom prst="rect">
            <a:avLst/>
          </a:prstGeom>
        </p:spPr>
      </p:pic>
      <p:pic>
        <p:nvPicPr>
          <p:cNvPr id="16" name="صورة 15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573" t="9615" r="12479" b="10898"/>
          <a:stretch/>
        </p:blipFill>
        <p:spPr>
          <a:xfrm>
            <a:off x="8854350" y="2684801"/>
            <a:ext cx="2231878" cy="2818258"/>
          </a:xfrm>
          <a:prstGeom prst="rect">
            <a:avLst/>
          </a:prstGeom>
        </p:spPr>
      </p:pic>
      <p:sp>
        <p:nvSpPr>
          <p:cNvPr id="29" name="مخطط انسيابي: محطة طرفية 28"/>
          <p:cNvSpPr/>
          <p:nvPr/>
        </p:nvSpPr>
        <p:spPr>
          <a:xfrm>
            <a:off x="6953499" y="567865"/>
            <a:ext cx="1371600" cy="455324"/>
          </a:xfrm>
          <a:prstGeom prst="flowChartTerminator">
            <a:avLst/>
          </a:prstGeom>
          <a:solidFill>
            <a:srgbClr val="C00000"/>
          </a:solidFill>
          <a:effectLst>
            <a:reflection blurRad="6350" stA="52000" endA="300" endPos="35000" dir="5400000" sy="-100000" algn="bl" rotWithShape="0"/>
          </a:effectLst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ku-Arab-IQ" sz="2000" b="1" dirty="0" smtClean="0">
                <a:solidFill>
                  <a:schemeClr val="bg1"/>
                </a:solidFill>
              </a:rPr>
              <a:t>٤</a:t>
            </a:r>
            <a:r>
              <a:rPr lang="ar-SA" sz="2000" b="1" dirty="0" smtClean="0">
                <a:solidFill>
                  <a:schemeClr val="bg1"/>
                </a:solidFill>
              </a:rPr>
              <a:t> </a:t>
            </a:r>
            <a:r>
              <a:rPr lang="ar-SA" sz="2000" b="1" dirty="0" smtClean="0">
                <a:solidFill>
                  <a:schemeClr val="bg1"/>
                </a:solidFill>
              </a:rPr>
              <a:t>- </a:t>
            </a:r>
            <a:r>
              <a:rPr lang="ku-Arab-IQ" sz="2000" b="1" dirty="0" smtClean="0">
                <a:solidFill>
                  <a:schemeClr val="bg1"/>
                </a:solidFill>
              </a:rPr>
              <a:t>١</a:t>
            </a:r>
            <a:r>
              <a:rPr lang="ar-SA" sz="2000" b="1" dirty="0" smtClean="0">
                <a:solidFill>
                  <a:schemeClr val="bg1"/>
                </a:solidFill>
              </a:rPr>
              <a:t> </a:t>
            </a:r>
            <a:endParaRPr lang="ar-SA" sz="2000" b="1" dirty="0">
              <a:solidFill>
                <a:schemeClr val="bg1"/>
              </a:solidFill>
            </a:endParaRPr>
          </a:p>
        </p:txBody>
      </p:sp>
      <p:sp>
        <p:nvSpPr>
          <p:cNvPr id="30" name="مربع نص 29"/>
          <p:cNvSpPr txBox="1"/>
          <p:nvPr/>
        </p:nvSpPr>
        <p:spPr>
          <a:xfrm>
            <a:off x="3207430" y="539534"/>
            <a:ext cx="3685128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3200" b="1" dirty="0" smtClean="0">
                <a:solidFill>
                  <a:schemeClr val="tx2"/>
                </a:solidFill>
              </a:rPr>
              <a:t>الشبكات وعملية الضرب </a:t>
            </a:r>
            <a:endParaRPr lang="ar-SA" sz="3200" b="1" dirty="0">
              <a:solidFill>
                <a:schemeClr val="tx2"/>
              </a:solidFill>
            </a:endParaRPr>
          </a:p>
        </p:txBody>
      </p:sp>
      <p:sp>
        <p:nvSpPr>
          <p:cNvPr id="17" name="مربع نص 16"/>
          <p:cNvSpPr txBox="1"/>
          <p:nvPr/>
        </p:nvSpPr>
        <p:spPr>
          <a:xfrm>
            <a:off x="2818816" y="5402581"/>
            <a:ext cx="3411416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000" b="1" dirty="0" smtClean="0">
                <a:solidFill>
                  <a:schemeClr val="accent1">
                    <a:lumMod val="75000"/>
                  </a:schemeClr>
                </a:solidFill>
              </a:rPr>
              <a:t>علي هو الذي استعمل خاصية الابدال، بينا سالم بين علاقة الضرب بالجمع </a:t>
            </a:r>
            <a:endParaRPr lang="ar-SA" sz="2000" b="1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86997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theme/theme1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723</TotalTime>
  <Words>303</Words>
  <Application>Microsoft Office PowerPoint</Application>
  <PresentationFormat>شاشة عريضة</PresentationFormat>
  <Paragraphs>80</Paragraphs>
  <Slides>5</Slides>
  <Notes>0</Notes>
  <HiddenSlides>0</HiddenSlides>
  <MMClips>0</MMClips>
  <ScaleCrop>false</ScaleCrop>
  <HeadingPairs>
    <vt:vector size="6" baseType="variant">
      <vt:variant>
        <vt:lpstr>الخطوط المستخدمة</vt:lpstr>
      </vt:variant>
      <vt:variant>
        <vt:i4>5</vt:i4>
      </vt:variant>
      <vt:variant>
        <vt:lpstr>نسق</vt:lpstr>
      </vt:variant>
      <vt:variant>
        <vt:i4>1</vt:i4>
      </vt:variant>
      <vt:variant>
        <vt:lpstr>عناوين الشرائح</vt:lpstr>
      </vt:variant>
      <vt:variant>
        <vt:i4>5</vt:i4>
      </vt:variant>
    </vt:vector>
  </HeadingPairs>
  <TitlesOfParts>
    <vt:vector size="11" baseType="lpstr">
      <vt:lpstr>Arial</vt:lpstr>
      <vt:lpstr>Calibri</vt:lpstr>
      <vt:lpstr>Calibri Light</vt:lpstr>
      <vt:lpstr>Times New Roman</vt:lpstr>
      <vt:lpstr>Wingdings</vt:lpstr>
      <vt:lpstr>نسق Office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عرض تقديمي في PowerPoint</dc:title>
  <dc:creator>WinDows</dc:creator>
  <cp:lastModifiedBy>WinDows</cp:lastModifiedBy>
  <cp:revision>67</cp:revision>
  <dcterms:created xsi:type="dcterms:W3CDTF">2022-12-02T21:48:32Z</dcterms:created>
  <dcterms:modified xsi:type="dcterms:W3CDTF">2022-12-05T02:12:57Z</dcterms:modified>
</cp:coreProperties>
</file>