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</p:sldMasterIdLst>
  <p:notesMasterIdLst>
    <p:notesMasterId r:id="rId110"/>
  </p:notesMasterIdLst>
  <p:sldIdLst>
    <p:sldId id="1131" r:id="rId8"/>
    <p:sldId id="1130" r:id="rId9"/>
    <p:sldId id="1132" r:id="rId10"/>
    <p:sldId id="261" r:id="rId11"/>
    <p:sldId id="257" r:id="rId12"/>
    <p:sldId id="439" r:id="rId13"/>
    <p:sldId id="1133" r:id="rId14"/>
    <p:sldId id="440" r:id="rId15"/>
    <p:sldId id="1135" r:id="rId16"/>
    <p:sldId id="1134" r:id="rId17"/>
    <p:sldId id="1136" r:id="rId18"/>
    <p:sldId id="1138" r:id="rId19"/>
    <p:sldId id="1137" r:id="rId20"/>
    <p:sldId id="438" r:id="rId21"/>
    <p:sldId id="1139" r:id="rId22"/>
    <p:sldId id="1140" r:id="rId23"/>
    <p:sldId id="1141" r:id="rId24"/>
    <p:sldId id="1156" r:id="rId25"/>
    <p:sldId id="1157" r:id="rId26"/>
    <p:sldId id="1158" r:id="rId27"/>
    <p:sldId id="1159" r:id="rId28"/>
    <p:sldId id="1161" r:id="rId29"/>
    <p:sldId id="1162" r:id="rId30"/>
    <p:sldId id="1147" r:id="rId31"/>
    <p:sldId id="1160" r:id="rId32"/>
    <p:sldId id="1182" r:id="rId33"/>
    <p:sldId id="1163" r:id="rId34"/>
    <p:sldId id="1164" r:id="rId35"/>
    <p:sldId id="1165" r:id="rId36"/>
    <p:sldId id="1168" r:id="rId37"/>
    <p:sldId id="1169" r:id="rId38"/>
    <p:sldId id="1170" r:id="rId39"/>
    <p:sldId id="1171" r:id="rId40"/>
    <p:sldId id="1174" r:id="rId41"/>
    <p:sldId id="1172" r:id="rId42"/>
    <p:sldId id="1176" r:id="rId43"/>
    <p:sldId id="1177" r:id="rId44"/>
    <p:sldId id="1175" r:id="rId45"/>
    <p:sldId id="1173" r:id="rId46"/>
    <p:sldId id="1179" r:id="rId47"/>
    <p:sldId id="1178" r:id="rId48"/>
    <p:sldId id="1180" r:id="rId49"/>
    <p:sldId id="1181" r:id="rId50"/>
    <p:sldId id="305" r:id="rId51"/>
    <p:sldId id="289" r:id="rId52"/>
    <p:sldId id="1188" r:id="rId53"/>
    <p:sldId id="1194" r:id="rId54"/>
    <p:sldId id="1184" r:id="rId55"/>
    <p:sldId id="1185" r:id="rId56"/>
    <p:sldId id="1186" r:id="rId57"/>
    <p:sldId id="1187" r:id="rId58"/>
    <p:sldId id="1195" r:id="rId59"/>
    <p:sldId id="1196" r:id="rId60"/>
    <p:sldId id="1212" r:id="rId61"/>
    <p:sldId id="1207" r:id="rId62"/>
    <p:sldId id="1203" r:id="rId63"/>
    <p:sldId id="1204" r:id="rId64"/>
    <p:sldId id="1205" r:id="rId65"/>
    <p:sldId id="1206" r:id="rId66"/>
    <p:sldId id="1208" r:id="rId67"/>
    <p:sldId id="1210" r:id="rId68"/>
    <p:sldId id="1198" r:id="rId69"/>
    <p:sldId id="1199" r:id="rId70"/>
    <p:sldId id="1197" r:id="rId71"/>
    <p:sldId id="1209" r:id="rId72"/>
    <p:sldId id="1213" r:id="rId73"/>
    <p:sldId id="1211" r:id="rId74"/>
    <p:sldId id="1214" r:id="rId75"/>
    <p:sldId id="1215" r:id="rId76"/>
    <p:sldId id="1216" r:id="rId77"/>
    <p:sldId id="1218" r:id="rId78"/>
    <p:sldId id="1220" r:id="rId79"/>
    <p:sldId id="1219" r:id="rId80"/>
    <p:sldId id="1223" r:id="rId81"/>
    <p:sldId id="1221" r:id="rId82"/>
    <p:sldId id="1224" r:id="rId83"/>
    <p:sldId id="1225" r:id="rId84"/>
    <p:sldId id="1226" r:id="rId85"/>
    <p:sldId id="1233" r:id="rId86"/>
    <p:sldId id="1232" r:id="rId87"/>
    <p:sldId id="1231" r:id="rId88"/>
    <p:sldId id="1228" r:id="rId89"/>
    <p:sldId id="1227" r:id="rId90"/>
    <p:sldId id="1229" r:id="rId91"/>
    <p:sldId id="1230" r:id="rId92"/>
    <p:sldId id="1234" r:id="rId93"/>
    <p:sldId id="1236" r:id="rId94"/>
    <p:sldId id="1237" r:id="rId95"/>
    <p:sldId id="1238" r:id="rId96"/>
    <p:sldId id="1239" r:id="rId97"/>
    <p:sldId id="1242" r:id="rId98"/>
    <p:sldId id="1240" r:id="rId99"/>
    <p:sldId id="1241" r:id="rId100"/>
    <p:sldId id="1243" r:id="rId101"/>
    <p:sldId id="1244" r:id="rId102"/>
    <p:sldId id="1245" r:id="rId103"/>
    <p:sldId id="1246" r:id="rId104"/>
    <p:sldId id="1248" r:id="rId105"/>
    <p:sldId id="1249" r:id="rId106"/>
    <p:sldId id="1247" r:id="rId107"/>
    <p:sldId id="1250" r:id="rId108"/>
    <p:sldId id="1251" r:id="rId10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BBB"/>
    <a:srgbClr val="FD5B48"/>
    <a:srgbClr val="FF3636"/>
    <a:srgbClr val="B35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592" autoAdjust="0"/>
    <p:restoredTop sz="94771"/>
  </p:normalViewPr>
  <p:slideViewPr>
    <p:cSldViewPr snapToGrid="0" snapToObjects="1">
      <p:cViewPr varScale="1">
        <p:scale>
          <a:sx n="63" d="100"/>
          <a:sy n="63" d="100"/>
        </p:scale>
        <p:origin x="18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viewProps" Target="viewProp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theme" Target="theme/theme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5EB45-8EF8-41D7-9BE8-5775B1E2396B}" type="doc">
      <dgm:prSet loTypeId="urn:microsoft.com/office/officeart/2005/8/layout/hierarchy3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pPr rtl="1"/>
          <a:endParaRPr lang="ar-SA"/>
        </a:p>
      </dgm:t>
    </dgm:pt>
    <dgm:pt modelId="{EC5091C8-EF99-4340-8556-0950F8850A90}">
      <dgm:prSet phldrT="[نص]" custT="1"/>
      <dgm:spPr/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ar-SA" sz="2800">
              <a:cs typeface="+mn-cs"/>
            </a:rPr>
            <a:t>السطوح الخشنة</a:t>
          </a:r>
        </a:p>
        <a:p>
          <a:pPr rtl="1">
            <a:lnSpc>
              <a:spcPct val="100000"/>
            </a:lnSpc>
            <a:spcAft>
              <a:spcPts val="0"/>
            </a:spcAft>
          </a:pPr>
          <a:r>
            <a:rPr lang="ar-SA" sz="2800">
              <a:cs typeface="+mn-cs"/>
            </a:rPr>
            <a:t>(ورقة خشنة)</a:t>
          </a:r>
          <a:endParaRPr lang="ar-SA" sz="2800" dirty="0">
            <a:cs typeface="+mn-cs"/>
          </a:endParaRPr>
        </a:p>
      </dgm:t>
    </dgm:pt>
    <dgm:pt modelId="{7226FE4D-958C-4E35-8038-523E66B2F413}" type="parTrans" cxnId="{6C03F39B-4363-480D-9906-9C3F7C8796ED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A28B78AA-6784-4406-AC97-53097064AF96}" type="sibTrans" cxnId="{6C03F39B-4363-480D-9906-9C3F7C8796ED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54105413-A832-4315-88F8-19B8FC014F10}">
      <dgm:prSet phldrT="[نص]" custT="1"/>
      <dgm:spPr/>
      <dgm:t>
        <a:bodyPr/>
        <a:lstStyle/>
        <a:p>
          <a:pPr rtl="1"/>
          <a:r>
            <a:rPr lang="ar-SA" sz="2000" b="1">
              <a:cs typeface="+mn-cs"/>
            </a:rPr>
            <a:t>يخضع لقانون الانعكاس حيث تكون زاوية السقوط والانعكاس متساوية ولكن الأعمدة المقامة عند مواقع السقوط غير متوازية</a:t>
          </a:r>
          <a:endParaRPr lang="ar-SA" sz="2000" b="1" dirty="0">
            <a:cs typeface="+mn-cs"/>
          </a:endParaRPr>
        </a:p>
      </dgm:t>
    </dgm:pt>
    <dgm:pt modelId="{2BCCBAF6-24BA-4B89-AB57-F9F93A881A4E}" type="parTrans" cxnId="{A2A1DBF2-2492-4AF4-8013-E5CCF4A6AD45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2645C164-D9CC-4B02-BBCA-D6BBF938C14A}" type="sibTrans" cxnId="{A2A1DBF2-2492-4AF4-8013-E5CCF4A6AD45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80180E32-F252-4F83-A8F2-5E2D92A9560E}">
      <dgm:prSet phldrT="[نص]" custT="1"/>
      <dgm:spPr/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ar-SA" sz="2800" dirty="0">
              <a:solidFill>
                <a:schemeClr val="tx1">
                  <a:lumMod val="65000"/>
                  <a:lumOff val="35000"/>
                </a:schemeClr>
              </a:solidFill>
              <a:cs typeface="+mn-cs"/>
            </a:rPr>
            <a:t>السطوح الملساء</a:t>
          </a:r>
        </a:p>
        <a:p>
          <a:pPr rtl="1">
            <a:lnSpc>
              <a:spcPct val="100000"/>
            </a:lnSpc>
            <a:spcAft>
              <a:spcPts val="0"/>
            </a:spcAft>
          </a:pPr>
          <a:r>
            <a:rPr lang="ar-SA" sz="2800" dirty="0">
              <a:solidFill>
                <a:schemeClr val="tx1">
                  <a:lumMod val="65000"/>
                  <a:lumOff val="35000"/>
                </a:schemeClr>
              </a:solidFill>
              <a:cs typeface="+mn-cs"/>
            </a:rPr>
            <a:t>(مرآة)</a:t>
          </a:r>
        </a:p>
      </dgm:t>
    </dgm:pt>
    <dgm:pt modelId="{E20F6733-3F23-4266-8191-8FC3FDBA44C2}" type="parTrans" cxnId="{609A8C92-CCA9-45AD-887C-F05E85C9D85A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672D429A-B125-4D7D-9825-CAE860ABFFE1}" type="sibTrans" cxnId="{609A8C92-CCA9-45AD-887C-F05E85C9D85A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20219008-F83E-43DB-9C76-9B760839274E}">
      <dgm:prSet phldrT="[نص]" custT="1"/>
      <dgm:spPr/>
      <dgm:t>
        <a:bodyPr/>
        <a:lstStyle/>
        <a:p>
          <a:pPr rtl="1"/>
          <a:r>
            <a:rPr lang="ar-SA" sz="2000" b="1" dirty="0">
              <a:cs typeface="+mn-cs"/>
            </a:rPr>
            <a:t>أن الأشعة الضوئية التي تسقط عليه متوازية تنعكس عنه متوازية</a:t>
          </a:r>
        </a:p>
      </dgm:t>
    </dgm:pt>
    <dgm:pt modelId="{37B0986A-2F5F-4F9F-AE36-2EF87A0F614B}" type="parTrans" cxnId="{54349B70-1754-4213-A117-748AE20865D5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8B388BF3-B940-4F85-A58C-844F9E806862}" type="sibTrans" cxnId="{54349B70-1754-4213-A117-748AE20865D5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1874B768-5B5B-4E28-A5C0-F953D8532732}">
      <dgm:prSet phldrT="[نص]" custT="1"/>
      <dgm:spPr/>
      <dgm:t>
        <a:bodyPr/>
        <a:lstStyle/>
        <a:p>
          <a:pPr rtl="1"/>
          <a:r>
            <a:rPr lang="ar-SA" sz="2000" b="1" dirty="0">
              <a:cs typeface="+mn-cs"/>
            </a:rPr>
            <a:t>يخضع لقانون الانعكاس </a:t>
          </a:r>
        </a:p>
      </dgm:t>
    </dgm:pt>
    <dgm:pt modelId="{5A8115B8-5D18-4B0F-83D5-FDC6952FBDAF}" type="parTrans" cxnId="{DBABB809-3142-4B27-B6F6-94063E6D3A5C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9FF73EBD-2B7A-40A4-BF07-5A1F2AFC1050}" type="sibTrans" cxnId="{DBABB809-3142-4B27-B6F6-94063E6D3A5C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DA5637A7-5023-40D5-AA68-2BD13B1E5C8D}">
      <dgm:prSet custT="1"/>
      <dgm:spPr/>
      <dgm:t>
        <a:bodyPr/>
        <a:lstStyle/>
        <a:p>
          <a:pPr rtl="1"/>
          <a:r>
            <a:rPr lang="ar-SA" sz="2000" b="1" dirty="0">
              <a:cs typeface="+mn-cs"/>
            </a:rPr>
            <a:t>أن الأشعة الضوئية التي تسقط عليه متوازية ولكنها تنعكس غير متوازية</a:t>
          </a:r>
        </a:p>
      </dgm:t>
    </dgm:pt>
    <dgm:pt modelId="{9830FE23-12B8-44ED-A951-57FE92FF0773}" type="parTrans" cxnId="{446E0C6F-7AFF-41D7-B683-66DF09BE0067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BBBBE983-A7DD-4AF3-AB2D-A2278F669203}" type="sibTrans" cxnId="{446E0C6F-7AFF-41D7-B683-66DF09BE0067}">
      <dgm:prSet/>
      <dgm:spPr/>
      <dgm:t>
        <a:bodyPr/>
        <a:lstStyle/>
        <a:p>
          <a:pPr rtl="1"/>
          <a:endParaRPr lang="ar-SA" sz="2000">
            <a:cs typeface="+mn-cs"/>
          </a:endParaRPr>
        </a:p>
      </dgm:t>
    </dgm:pt>
    <dgm:pt modelId="{112CBF76-DA78-4FC9-ADBB-D5941C2E64A3}" type="pres">
      <dgm:prSet presAssocID="{C245EB45-8EF8-41D7-9BE8-5775B1E239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307044-2625-4F04-9AB6-0ED5A989200D}" type="pres">
      <dgm:prSet presAssocID="{EC5091C8-EF99-4340-8556-0950F8850A90}" presName="root" presStyleCnt="0"/>
      <dgm:spPr/>
    </dgm:pt>
    <dgm:pt modelId="{CB10B175-597A-4835-9519-233D1EA757FB}" type="pres">
      <dgm:prSet presAssocID="{EC5091C8-EF99-4340-8556-0950F8850A90}" presName="rootComposite" presStyleCnt="0"/>
      <dgm:spPr/>
    </dgm:pt>
    <dgm:pt modelId="{E0AAB518-DCA3-478E-B556-F042FF670AE2}" type="pres">
      <dgm:prSet presAssocID="{EC5091C8-EF99-4340-8556-0950F8850A90}" presName="rootText" presStyleLbl="node1" presStyleIdx="0" presStyleCnt="2"/>
      <dgm:spPr/>
    </dgm:pt>
    <dgm:pt modelId="{D9C5F416-0D04-45ED-8CB6-2C83594ECC26}" type="pres">
      <dgm:prSet presAssocID="{EC5091C8-EF99-4340-8556-0950F8850A90}" presName="rootConnector" presStyleLbl="node1" presStyleIdx="0" presStyleCnt="2"/>
      <dgm:spPr/>
    </dgm:pt>
    <dgm:pt modelId="{CC6FEAC5-4828-42FB-944B-BE992D40F1DC}" type="pres">
      <dgm:prSet presAssocID="{EC5091C8-EF99-4340-8556-0950F8850A90}" presName="childShape" presStyleCnt="0"/>
      <dgm:spPr/>
    </dgm:pt>
    <dgm:pt modelId="{2249B6FF-3151-48CE-8CE9-13D4B89B544C}" type="pres">
      <dgm:prSet presAssocID="{9830FE23-12B8-44ED-A951-57FE92FF0773}" presName="Name13" presStyleLbl="parChTrans1D2" presStyleIdx="0" presStyleCnt="4"/>
      <dgm:spPr/>
    </dgm:pt>
    <dgm:pt modelId="{DD881331-1A51-4B16-AC99-F3D62C34F438}" type="pres">
      <dgm:prSet presAssocID="{DA5637A7-5023-40D5-AA68-2BD13B1E5C8D}" presName="childText" presStyleLbl="bgAcc1" presStyleIdx="0" presStyleCnt="4">
        <dgm:presLayoutVars>
          <dgm:bulletEnabled val="1"/>
        </dgm:presLayoutVars>
      </dgm:prSet>
      <dgm:spPr/>
    </dgm:pt>
    <dgm:pt modelId="{5B244DF3-706E-4FF4-BA49-5AE78A9871A2}" type="pres">
      <dgm:prSet presAssocID="{2BCCBAF6-24BA-4B89-AB57-F9F93A881A4E}" presName="Name13" presStyleLbl="parChTrans1D2" presStyleIdx="1" presStyleCnt="4"/>
      <dgm:spPr/>
    </dgm:pt>
    <dgm:pt modelId="{0E128AF1-ABB9-4B99-B5FA-17AF0E7FBACB}" type="pres">
      <dgm:prSet presAssocID="{54105413-A832-4315-88F8-19B8FC014F10}" presName="childText" presStyleLbl="bgAcc1" presStyleIdx="1" presStyleCnt="4" custScaleX="111470">
        <dgm:presLayoutVars>
          <dgm:bulletEnabled val="1"/>
        </dgm:presLayoutVars>
      </dgm:prSet>
      <dgm:spPr/>
    </dgm:pt>
    <dgm:pt modelId="{EFD18695-F4E7-48FF-ABB9-A3BD7EB4747B}" type="pres">
      <dgm:prSet presAssocID="{80180E32-F252-4F83-A8F2-5E2D92A9560E}" presName="root" presStyleCnt="0"/>
      <dgm:spPr/>
    </dgm:pt>
    <dgm:pt modelId="{A0088E7F-0029-48AE-956C-554AC0F6C0F6}" type="pres">
      <dgm:prSet presAssocID="{80180E32-F252-4F83-A8F2-5E2D92A9560E}" presName="rootComposite" presStyleCnt="0"/>
      <dgm:spPr/>
    </dgm:pt>
    <dgm:pt modelId="{7C518FF5-F914-4EE0-A0E3-57CDB707B756}" type="pres">
      <dgm:prSet presAssocID="{80180E32-F252-4F83-A8F2-5E2D92A9560E}" presName="rootText" presStyleLbl="node1" presStyleIdx="1" presStyleCnt="2"/>
      <dgm:spPr/>
    </dgm:pt>
    <dgm:pt modelId="{270805A7-EC57-4E93-889F-1F21B9DB6239}" type="pres">
      <dgm:prSet presAssocID="{80180E32-F252-4F83-A8F2-5E2D92A9560E}" presName="rootConnector" presStyleLbl="node1" presStyleIdx="1" presStyleCnt="2"/>
      <dgm:spPr/>
    </dgm:pt>
    <dgm:pt modelId="{40366F3E-A1B5-4558-8774-B5908C7148CA}" type="pres">
      <dgm:prSet presAssocID="{80180E32-F252-4F83-A8F2-5E2D92A9560E}" presName="childShape" presStyleCnt="0"/>
      <dgm:spPr/>
    </dgm:pt>
    <dgm:pt modelId="{014ACA31-55E5-44A7-A266-5D115E0261A5}" type="pres">
      <dgm:prSet presAssocID="{37B0986A-2F5F-4F9F-AE36-2EF87A0F614B}" presName="Name13" presStyleLbl="parChTrans1D2" presStyleIdx="2" presStyleCnt="4"/>
      <dgm:spPr/>
    </dgm:pt>
    <dgm:pt modelId="{0DFC0542-A6AC-4662-901A-CBB506314353}" type="pres">
      <dgm:prSet presAssocID="{20219008-F83E-43DB-9C76-9B760839274E}" presName="childText" presStyleLbl="bgAcc1" presStyleIdx="2" presStyleCnt="4">
        <dgm:presLayoutVars>
          <dgm:bulletEnabled val="1"/>
        </dgm:presLayoutVars>
      </dgm:prSet>
      <dgm:spPr/>
    </dgm:pt>
    <dgm:pt modelId="{7200B464-07C9-44CD-91BD-1C282E8A6998}" type="pres">
      <dgm:prSet presAssocID="{5A8115B8-5D18-4B0F-83D5-FDC6952FBDAF}" presName="Name13" presStyleLbl="parChTrans1D2" presStyleIdx="3" presStyleCnt="4"/>
      <dgm:spPr/>
    </dgm:pt>
    <dgm:pt modelId="{E6DAD365-AF8C-485E-A1E1-73E13235944E}" type="pres">
      <dgm:prSet presAssocID="{1874B768-5B5B-4E28-A5C0-F953D8532732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DBABB809-3142-4B27-B6F6-94063E6D3A5C}" srcId="{80180E32-F252-4F83-A8F2-5E2D92A9560E}" destId="{1874B768-5B5B-4E28-A5C0-F953D8532732}" srcOrd="1" destOrd="0" parTransId="{5A8115B8-5D18-4B0F-83D5-FDC6952FBDAF}" sibTransId="{9FF73EBD-2B7A-40A4-BF07-5A1F2AFC1050}"/>
    <dgm:cxn modelId="{74C84C3B-575C-4670-9004-AFD9A6151F02}" type="presOf" srcId="{5A8115B8-5D18-4B0F-83D5-FDC6952FBDAF}" destId="{7200B464-07C9-44CD-91BD-1C282E8A6998}" srcOrd="0" destOrd="0" presId="urn:microsoft.com/office/officeart/2005/8/layout/hierarchy3"/>
    <dgm:cxn modelId="{14E14741-5FE1-4F97-A232-4DF9368AD427}" type="presOf" srcId="{37B0986A-2F5F-4F9F-AE36-2EF87A0F614B}" destId="{014ACA31-55E5-44A7-A266-5D115E0261A5}" srcOrd="0" destOrd="0" presId="urn:microsoft.com/office/officeart/2005/8/layout/hierarchy3"/>
    <dgm:cxn modelId="{5C5BF54C-A51C-4260-A45E-042F2AA43716}" type="presOf" srcId="{C245EB45-8EF8-41D7-9BE8-5775B1E2396B}" destId="{112CBF76-DA78-4FC9-ADBB-D5941C2E64A3}" srcOrd="0" destOrd="0" presId="urn:microsoft.com/office/officeart/2005/8/layout/hierarchy3"/>
    <dgm:cxn modelId="{1BDE3050-B292-4F43-8A8D-95D738F0A182}" type="presOf" srcId="{80180E32-F252-4F83-A8F2-5E2D92A9560E}" destId="{270805A7-EC57-4E93-889F-1F21B9DB6239}" srcOrd="1" destOrd="0" presId="urn:microsoft.com/office/officeart/2005/8/layout/hierarchy3"/>
    <dgm:cxn modelId="{0F3E0B52-319E-4DB4-8C91-250AB703DE1E}" type="presOf" srcId="{EC5091C8-EF99-4340-8556-0950F8850A90}" destId="{E0AAB518-DCA3-478E-B556-F042FF670AE2}" srcOrd="0" destOrd="0" presId="urn:microsoft.com/office/officeart/2005/8/layout/hierarchy3"/>
    <dgm:cxn modelId="{446E0C6F-7AFF-41D7-B683-66DF09BE0067}" srcId="{EC5091C8-EF99-4340-8556-0950F8850A90}" destId="{DA5637A7-5023-40D5-AA68-2BD13B1E5C8D}" srcOrd="0" destOrd="0" parTransId="{9830FE23-12B8-44ED-A951-57FE92FF0773}" sibTransId="{BBBBE983-A7DD-4AF3-AB2D-A2278F669203}"/>
    <dgm:cxn modelId="{54349B70-1754-4213-A117-748AE20865D5}" srcId="{80180E32-F252-4F83-A8F2-5E2D92A9560E}" destId="{20219008-F83E-43DB-9C76-9B760839274E}" srcOrd="0" destOrd="0" parTransId="{37B0986A-2F5F-4F9F-AE36-2EF87A0F614B}" sibTransId="{8B388BF3-B940-4F85-A58C-844F9E806862}"/>
    <dgm:cxn modelId="{B68D2A76-3A70-442F-846E-4720471F6731}" type="presOf" srcId="{9830FE23-12B8-44ED-A951-57FE92FF0773}" destId="{2249B6FF-3151-48CE-8CE9-13D4B89B544C}" srcOrd="0" destOrd="0" presId="urn:microsoft.com/office/officeart/2005/8/layout/hierarchy3"/>
    <dgm:cxn modelId="{609A8C92-CCA9-45AD-887C-F05E85C9D85A}" srcId="{C245EB45-8EF8-41D7-9BE8-5775B1E2396B}" destId="{80180E32-F252-4F83-A8F2-5E2D92A9560E}" srcOrd="1" destOrd="0" parTransId="{E20F6733-3F23-4266-8191-8FC3FDBA44C2}" sibTransId="{672D429A-B125-4D7D-9825-CAE860ABFFE1}"/>
    <dgm:cxn modelId="{145B619B-2C39-41FD-B988-2CD2D9F0DC5A}" type="presOf" srcId="{DA5637A7-5023-40D5-AA68-2BD13B1E5C8D}" destId="{DD881331-1A51-4B16-AC99-F3D62C34F438}" srcOrd="0" destOrd="0" presId="urn:microsoft.com/office/officeart/2005/8/layout/hierarchy3"/>
    <dgm:cxn modelId="{6C03F39B-4363-480D-9906-9C3F7C8796ED}" srcId="{C245EB45-8EF8-41D7-9BE8-5775B1E2396B}" destId="{EC5091C8-EF99-4340-8556-0950F8850A90}" srcOrd="0" destOrd="0" parTransId="{7226FE4D-958C-4E35-8038-523E66B2F413}" sibTransId="{A28B78AA-6784-4406-AC97-53097064AF96}"/>
    <dgm:cxn modelId="{658123A4-E3BF-4DDA-8CAC-AD975204CCBE}" type="presOf" srcId="{54105413-A832-4315-88F8-19B8FC014F10}" destId="{0E128AF1-ABB9-4B99-B5FA-17AF0E7FBACB}" srcOrd="0" destOrd="0" presId="urn:microsoft.com/office/officeart/2005/8/layout/hierarchy3"/>
    <dgm:cxn modelId="{2BAC8EB5-288D-4785-B750-DD9FE76F5D25}" type="presOf" srcId="{2BCCBAF6-24BA-4B89-AB57-F9F93A881A4E}" destId="{5B244DF3-706E-4FF4-BA49-5AE78A9871A2}" srcOrd="0" destOrd="0" presId="urn:microsoft.com/office/officeart/2005/8/layout/hierarchy3"/>
    <dgm:cxn modelId="{20A752D3-BC54-4A4E-914F-AD6F8B944163}" type="presOf" srcId="{20219008-F83E-43DB-9C76-9B760839274E}" destId="{0DFC0542-A6AC-4662-901A-CBB506314353}" srcOrd="0" destOrd="0" presId="urn:microsoft.com/office/officeart/2005/8/layout/hierarchy3"/>
    <dgm:cxn modelId="{AC1E01D8-6DD8-4823-B014-AAA59A2EDC19}" type="presOf" srcId="{EC5091C8-EF99-4340-8556-0950F8850A90}" destId="{D9C5F416-0D04-45ED-8CB6-2C83594ECC26}" srcOrd="1" destOrd="0" presId="urn:microsoft.com/office/officeart/2005/8/layout/hierarchy3"/>
    <dgm:cxn modelId="{CF14AAEA-D18B-47F5-9B17-1467033D0136}" type="presOf" srcId="{80180E32-F252-4F83-A8F2-5E2D92A9560E}" destId="{7C518FF5-F914-4EE0-A0E3-57CDB707B756}" srcOrd="0" destOrd="0" presId="urn:microsoft.com/office/officeart/2005/8/layout/hierarchy3"/>
    <dgm:cxn modelId="{A2A1DBF2-2492-4AF4-8013-E5CCF4A6AD45}" srcId="{EC5091C8-EF99-4340-8556-0950F8850A90}" destId="{54105413-A832-4315-88F8-19B8FC014F10}" srcOrd="1" destOrd="0" parTransId="{2BCCBAF6-24BA-4B89-AB57-F9F93A881A4E}" sibTransId="{2645C164-D9CC-4B02-BBCA-D6BBF938C14A}"/>
    <dgm:cxn modelId="{20C8E3FD-CF77-4A11-93AB-24C2C444E549}" type="presOf" srcId="{1874B768-5B5B-4E28-A5C0-F953D8532732}" destId="{E6DAD365-AF8C-485E-A1E1-73E13235944E}" srcOrd="0" destOrd="0" presId="urn:microsoft.com/office/officeart/2005/8/layout/hierarchy3"/>
    <dgm:cxn modelId="{8D2C256D-CAA9-41AF-AE55-D625FB55ABB9}" type="presParOf" srcId="{112CBF76-DA78-4FC9-ADBB-D5941C2E64A3}" destId="{02307044-2625-4F04-9AB6-0ED5A989200D}" srcOrd="0" destOrd="0" presId="urn:microsoft.com/office/officeart/2005/8/layout/hierarchy3"/>
    <dgm:cxn modelId="{1BCECA9A-D8F7-4937-BA18-5536B10D1E2F}" type="presParOf" srcId="{02307044-2625-4F04-9AB6-0ED5A989200D}" destId="{CB10B175-597A-4835-9519-233D1EA757FB}" srcOrd="0" destOrd="0" presId="urn:microsoft.com/office/officeart/2005/8/layout/hierarchy3"/>
    <dgm:cxn modelId="{9CE4461B-82A9-46AA-901D-12863DEA28F0}" type="presParOf" srcId="{CB10B175-597A-4835-9519-233D1EA757FB}" destId="{E0AAB518-DCA3-478E-B556-F042FF670AE2}" srcOrd="0" destOrd="0" presId="urn:microsoft.com/office/officeart/2005/8/layout/hierarchy3"/>
    <dgm:cxn modelId="{31CE9C16-7DFE-42BB-863F-E6EE645BABF9}" type="presParOf" srcId="{CB10B175-597A-4835-9519-233D1EA757FB}" destId="{D9C5F416-0D04-45ED-8CB6-2C83594ECC26}" srcOrd="1" destOrd="0" presId="urn:microsoft.com/office/officeart/2005/8/layout/hierarchy3"/>
    <dgm:cxn modelId="{93DBD85A-9864-486D-8127-F3F9EB04EE45}" type="presParOf" srcId="{02307044-2625-4F04-9AB6-0ED5A989200D}" destId="{CC6FEAC5-4828-42FB-944B-BE992D40F1DC}" srcOrd="1" destOrd="0" presId="urn:microsoft.com/office/officeart/2005/8/layout/hierarchy3"/>
    <dgm:cxn modelId="{D8DE2D95-0E66-4B4B-A170-5CB7694933B4}" type="presParOf" srcId="{CC6FEAC5-4828-42FB-944B-BE992D40F1DC}" destId="{2249B6FF-3151-48CE-8CE9-13D4B89B544C}" srcOrd="0" destOrd="0" presId="urn:microsoft.com/office/officeart/2005/8/layout/hierarchy3"/>
    <dgm:cxn modelId="{12A34493-08C3-4C89-ACDE-5A9F8D383701}" type="presParOf" srcId="{CC6FEAC5-4828-42FB-944B-BE992D40F1DC}" destId="{DD881331-1A51-4B16-AC99-F3D62C34F438}" srcOrd="1" destOrd="0" presId="urn:microsoft.com/office/officeart/2005/8/layout/hierarchy3"/>
    <dgm:cxn modelId="{88CF5E8B-DCCB-4159-842D-7F385372F278}" type="presParOf" srcId="{CC6FEAC5-4828-42FB-944B-BE992D40F1DC}" destId="{5B244DF3-706E-4FF4-BA49-5AE78A9871A2}" srcOrd="2" destOrd="0" presId="urn:microsoft.com/office/officeart/2005/8/layout/hierarchy3"/>
    <dgm:cxn modelId="{408C1756-BC91-4B23-8E40-5A78440E1EB6}" type="presParOf" srcId="{CC6FEAC5-4828-42FB-944B-BE992D40F1DC}" destId="{0E128AF1-ABB9-4B99-B5FA-17AF0E7FBACB}" srcOrd="3" destOrd="0" presId="urn:microsoft.com/office/officeart/2005/8/layout/hierarchy3"/>
    <dgm:cxn modelId="{78127D16-2E32-4DBF-BC27-98A903DC1363}" type="presParOf" srcId="{112CBF76-DA78-4FC9-ADBB-D5941C2E64A3}" destId="{EFD18695-F4E7-48FF-ABB9-A3BD7EB4747B}" srcOrd="1" destOrd="0" presId="urn:microsoft.com/office/officeart/2005/8/layout/hierarchy3"/>
    <dgm:cxn modelId="{173E614C-5066-4977-B017-52E857D573C2}" type="presParOf" srcId="{EFD18695-F4E7-48FF-ABB9-A3BD7EB4747B}" destId="{A0088E7F-0029-48AE-956C-554AC0F6C0F6}" srcOrd="0" destOrd="0" presId="urn:microsoft.com/office/officeart/2005/8/layout/hierarchy3"/>
    <dgm:cxn modelId="{9D0C0E9F-B93B-409E-8B43-BCE94A4040CD}" type="presParOf" srcId="{A0088E7F-0029-48AE-956C-554AC0F6C0F6}" destId="{7C518FF5-F914-4EE0-A0E3-57CDB707B756}" srcOrd="0" destOrd="0" presId="urn:microsoft.com/office/officeart/2005/8/layout/hierarchy3"/>
    <dgm:cxn modelId="{5B68AE1E-22AA-408A-8252-6498DD336F70}" type="presParOf" srcId="{A0088E7F-0029-48AE-956C-554AC0F6C0F6}" destId="{270805A7-EC57-4E93-889F-1F21B9DB6239}" srcOrd="1" destOrd="0" presId="urn:microsoft.com/office/officeart/2005/8/layout/hierarchy3"/>
    <dgm:cxn modelId="{85E912BD-97E6-40CB-9560-9D1EF96747B8}" type="presParOf" srcId="{EFD18695-F4E7-48FF-ABB9-A3BD7EB4747B}" destId="{40366F3E-A1B5-4558-8774-B5908C7148CA}" srcOrd="1" destOrd="0" presId="urn:microsoft.com/office/officeart/2005/8/layout/hierarchy3"/>
    <dgm:cxn modelId="{57BD07AE-F9EF-4B7F-A140-91C3FC69A349}" type="presParOf" srcId="{40366F3E-A1B5-4558-8774-B5908C7148CA}" destId="{014ACA31-55E5-44A7-A266-5D115E0261A5}" srcOrd="0" destOrd="0" presId="urn:microsoft.com/office/officeart/2005/8/layout/hierarchy3"/>
    <dgm:cxn modelId="{FFB11C83-C0F4-4D28-BCC3-749963C67450}" type="presParOf" srcId="{40366F3E-A1B5-4558-8774-B5908C7148CA}" destId="{0DFC0542-A6AC-4662-901A-CBB506314353}" srcOrd="1" destOrd="0" presId="urn:microsoft.com/office/officeart/2005/8/layout/hierarchy3"/>
    <dgm:cxn modelId="{E59229B1-FE04-4FEB-9B20-C296641B9B93}" type="presParOf" srcId="{40366F3E-A1B5-4558-8774-B5908C7148CA}" destId="{7200B464-07C9-44CD-91BD-1C282E8A6998}" srcOrd="2" destOrd="0" presId="urn:microsoft.com/office/officeart/2005/8/layout/hierarchy3"/>
    <dgm:cxn modelId="{F92CBDA7-0B4C-46E7-B2B5-A417B0C2B88A}" type="presParOf" srcId="{40366F3E-A1B5-4558-8774-B5908C7148CA}" destId="{E6DAD365-AF8C-485E-A1E1-73E13235944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42496-F75C-F346-BD17-6D899D0DB89D}" type="doc">
      <dgm:prSet loTypeId="urn:microsoft.com/office/officeart/2005/8/layout/orgChar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103AA51A-2CB0-124E-B87B-EA9CD228814D}">
      <dgm:prSet phldrT="[نص]" custT="1"/>
      <dgm:spPr/>
      <dgm:t>
        <a:bodyPr/>
        <a:lstStyle/>
        <a:p>
          <a:pPr rtl="1"/>
          <a:r>
            <a:rPr lang="ar-SA" sz="3600" b="1" dirty="0"/>
            <a:t>الطريقة الرياضية لتحديد موقع الصورة في المرآة المقعرة</a:t>
          </a:r>
          <a:endParaRPr lang="ar-SA" sz="3600" dirty="0"/>
        </a:p>
      </dgm:t>
    </dgm:pt>
    <dgm:pt modelId="{F7E8FA58-8454-9044-A670-4344C0B9B874}" type="parTrans" cxnId="{344B3FD5-E5CC-0342-973D-871C147F1055}">
      <dgm:prSet/>
      <dgm:spPr/>
      <dgm:t>
        <a:bodyPr/>
        <a:lstStyle/>
        <a:p>
          <a:pPr rtl="1"/>
          <a:endParaRPr lang="ar-SA"/>
        </a:p>
      </dgm:t>
    </dgm:pt>
    <dgm:pt modelId="{1EF917CF-1AF1-984C-B742-73FFD38134A6}" type="sibTrans" cxnId="{344B3FD5-E5CC-0342-973D-871C147F1055}">
      <dgm:prSet/>
      <dgm:spPr/>
      <dgm:t>
        <a:bodyPr/>
        <a:lstStyle/>
        <a:p>
          <a:pPr rtl="1"/>
          <a:endParaRPr lang="ar-SA"/>
        </a:p>
      </dgm:t>
    </dgm:pt>
    <dgm:pt modelId="{280FD2C4-68A8-2C45-B775-8195AB042740}">
      <dgm:prSet phldrT="[نص]" custT="1"/>
      <dgm:spPr/>
      <dgm:t>
        <a:bodyPr/>
        <a:lstStyle/>
        <a:p>
          <a:pPr rtl="1"/>
          <a:r>
            <a:rPr lang="ar-SA" sz="3200" b="1" dirty="0"/>
            <a:t>معادلة تكبير المرايا الكروية</a:t>
          </a:r>
        </a:p>
      </dgm:t>
    </dgm:pt>
    <dgm:pt modelId="{08EAEB34-8407-5243-A5D1-421B34889934}" type="parTrans" cxnId="{95242A76-0C70-3E4D-98DF-07491D80435F}">
      <dgm:prSet/>
      <dgm:spPr/>
      <dgm:t>
        <a:bodyPr/>
        <a:lstStyle/>
        <a:p>
          <a:pPr rtl="1"/>
          <a:endParaRPr lang="ar-SA"/>
        </a:p>
      </dgm:t>
    </dgm:pt>
    <dgm:pt modelId="{AF83E615-E2C9-A747-A0D6-E80849C8BDD1}" type="sibTrans" cxnId="{95242A76-0C70-3E4D-98DF-07491D80435F}">
      <dgm:prSet/>
      <dgm:spPr/>
      <dgm:t>
        <a:bodyPr/>
        <a:lstStyle/>
        <a:p>
          <a:pPr rtl="1"/>
          <a:endParaRPr lang="ar-SA"/>
        </a:p>
      </dgm:t>
    </dgm:pt>
    <dgm:pt modelId="{ADB1767E-F381-7B4D-A64C-F4F50373F8F5}">
      <dgm:prSet phldrT="[نص]" custT="1"/>
      <dgm:spPr/>
      <dgm:t>
        <a:bodyPr/>
        <a:lstStyle/>
        <a:p>
          <a:pPr rtl="1"/>
          <a:r>
            <a:rPr lang="ar-SA" sz="3200" b="1" dirty="0"/>
            <a:t>معادلة المرايا الكروية</a:t>
          </a:r>
        </a:p>
      </dgm:t>
    </dgm:pt>
    <dgm:pt modelId="{3E7B6615-2F42-2448-A63C-B820B676CFE9}" type="parTrans" cxnId="{AE284091-78C6-7E49-908D-F803FFF59982}">
      <dgm:prSet/>
      <dgm:spPr/>
      <dgm:t>
        <a:bodyPr/>
        <a:lstStyle/>
        <a:p>
          <a:pPr rtl="1"/>
          <a:endParaRPr lang="ar-SA"/>
        </a:p>
      </dgm:t>
    </dgm:pt>
    <dgm:pt modelId="{27D27B1E-70A7-1248-8CF4-081F9CF1DDB3}" type="sibTrans" cxnId="{AE284091-78C6-7E49-908D-F803FFF59982}">
      <dgm:prSet/>
      <dgm:spPr/>
      <dgm:t>
        <a:bodyPr/>
        <a:lstStyle/>
        <a:p>
          <a:pPr rtl="1"/>
          <a:endParaRPr lang="ar-SA"/>
        </a:p>
      </dgm:t>
    </dgm:pt>
    <dgm:pt modelId="{7E2C8336-987A-C74D-9BEB-A48188CE4725}" type="pres">
      <dgm:prSet presAssocID="{19942496-F75C-F346-BD17-6D899D0DB8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A64E390-F0A4-4B42-81B7-E1FD717FF1FF}" type="pres">
      <dgm:prSet presAssocID="{103AA51A-2CB0-124E-B87B-EA9CD228814D}" presName="hierRoot1" presStyleCnt="0">
        <dgm:presLayoutVars>
          <dgm:hierBranch val="init"/>
        </dgm:presLayoutVars>
      </dgm:prSet>
      <dgm:spPr/>
    </dgm:pt>
    <dgm:pt modelId="{84817C6F-13C4-FD4F-AD98-2DE6996A2494}" type="pres">
      <dgm:prSet presAssocID="{103AA51A-2CB0-124E-B87B-EA9CD228814D}" presName="rootComposite1" presStyleCnt="0"/>
      <dgm:spPr/>
    </dgm:pt>
    <dgm:pt modelId="{B190D4C8-611C-684F-8977-8201CAE5C85D}" type="pres">
      <dgm:prSet presAssocID="{103AA51A-2CB0-124E-B87B-EA9CD228814D}" presName="rootText1" presStyleLbl="node0" presStyleIdx="0" presStyleCnt="1" custScaleX="164416" custScaleY="157098">
        <dgm:presLayoutVars>
          <dgm:chPref val="3"/>
        </dgm:presLayoutVars>
      </dgm:prSet>
      <dgm:spPr/>
    </dgm:pt>
    <dgm:pt modelId="{A4BED6F2-710D-2344-80AC-23BD64F0E0C2}" type="pres">
      <dgm:prSet presAssocID="{103AA51A-2CB0-124E-B87B-EA9CD228814D}" presName="rootConnector1" presStyleLbl="node1" presStyleIdx="0" presStyleCnt="0"/>
      <dgm:spPr/>
    </dgm:pt>
    <dgm:pt modelId="{88D5BC1B-8DE2-3E4F-BC1A-B231E28642F7}" type="pres">
      <dgm:prSet presAssocID="{103AA51A-2CB0-124E-B87B-EA9CD228814D}" presName="hierChild2" presStyleCnt="0"/>
      <dgm:spPr/>
    </dgm:pt>
    <dgm:pt modelId="{82B17141-ABAF-6840-ACC9-A91BEC5F74F0}" type="pres">
      <dgm:prSet presAssocID="{08EAEB34-8407-5243-A5D1-421B34889934}" presName="Name37" presStyleLbl="parChTrans1D2" presStyleIdx="0" presStyleCnt="2"/>
      <dgm:spPr/>
    </dgm:pt>
    <dgm:pt modelId="{CC13E2CD-B2B1-E14A-925B-119FDB0895B9}" type="pres">
      <dgm:prSet presAssocID="{280FD2C4-68A8-2C45-B775-8195AB042740}" presName="hierRoot2" presStyleCnt="0">
        <dgm:presLayoutVars>
          <dgm:hierBranch val="init"/>
        </dgm:presLayoutVars>
      </dgm:prSet>
      <dgm:spPr/>
    </dgm:pt>
    <dgm:pt modelId="{ED81D13A-6FFC-2242-991C-227AF5DA97EB}" type="pres">
      <dgm:prSet presAssocID="{280FD2C4-68A8-2C45-B775-8195AB042740}" presName="rootComposite" presStyleCnt="0"/>
      <dgm:spPr/>
    </dgm:pt>
    <dgm:pt modelId="{1CAA2626-4081-874F-A138-AE02C1223749}" type="pres">
      <dgm:prSet presAssocID="{280FD2C4-68A8-2C45-B775-8195AB042740}" presName="rootText" presStyleLbl="node2" presStyleIdx="0" presStyleCnt="2" custScaleX="151045">
        <dgm:presLayoutVars>
          <dgm:chPref val="3"/>
        </dgm:presLayoutVars>
      </dgm:prSet>
      <dgm:spPr/>
    </dgm:pt>
    <dgm:pt modelId="{C32C0610-1C92-D447-A67E-F0CB261D7626}" type="pres">
      <dgm:prSet presAssocID="{280FD2C4-68A8-2C45-B775-8195AB042740}" presName="rootConnector" presStyleLbl="node2" presStyleIdx="0" presStyleCnt="2"/>
      <dgm:spPr/>
    </dgm:pt>
    <dgm:pt modelId="{75E8F0A1-424C-514F-A83C-7EFBFA69EA06}" type="pres">
      <dgm:prSet presAssocID="{280FD2C4-68A8-2C45-B775-8195AB042740}" presName="hierChild4" presStyleCnt="0"/>
      <dgm:spPr/>
    </dgm:pt>
    <dgm:pt modelId="{2834A2ED-7231-484A-9FBE-937D083B5388}" type="pres">
      <dgm:prSet presAssocID="{280FD2C4-68A8-2C45-B775-8195AB042740}" presName="hierChild5" presStyleCnt="0"/>
      <dgm:spPr/>
    </dgm:pt>
    <dgm:pt modelId="{A7B000DA-1AB1-CF4B-A5AB-20EBBB21A4B5}" type="pres">
      <dgm:prSet presAssocID="{3E7B6615-2F42-2448-A63C-B820B676CFE9}" presName="Name37" presStyleLbl="parChTrans1D2" presStyleIdx="1" presStyleCnt="2"/>
      <dgm:spPr/>
    </dgm:pt>
    <dgm:pt modelId="{2AE9A36F-3A09-8D4B-AF69-FE6F90CE9E64}" type="pres">
      <dgm:prSet presAssocID="{ADB1767E-F381-7B4D-A64C-F4F50373F8F5}" presName="hierRoot2" presStyleCnt="0">
        <dgm:presLayoutVars>
          <dgm:hierBranch val="init"/>
        </dgm:presLayoutVars>
      </dgm:prSet>
      <dgm:spPr/>
    </dgm:pt>
    <dgm:pt modelId="{5B089FE1-AD1B-0D4B-8E3D-0D1E4196D19F}" type="pres">
      <dgm:prSet presAssocID="{ADB1767E-F381-7B4D-A64C-F4F50373F8F5}" presName="rootComposite" presStyleCnt="0"/>
      <dgm:spPr/>
    </dgm:pt>
    <dgm:pt modelId="{C34AF8FB-1EAF-794F-A4C3-C6FC89F3D4F1}" type="pres">
      <dgm:prSet presAssocID="{ADB1767E-F381-7B4D-A64C-F4F50373F8F5}" presName="rootText" presStyleLbl="node2" presStyleIdx="1" presStyleCnt="2" custScaleX="151045">
        <dgm:presLayoutVars>
          <dgm:chPref val="3"/>
        </dgm:presLayoutVars>
      </dgm:prSet>
      <dgm:spPr/>
    </dgm:pt>
    <dgm:pt modelId="{7BE07364-60E1-AE48-84A7-1E52D91EF40F}" type="pres">
      <dgm:prSet presAssocID="{ADB1767E-F381-7B4D-A64C-F4F50373F8F5}" presName="rootConnector" presStyleLbl="node2" presStyleIdx="1" presStyleCnt="2"/>
      <dgm:spPr/>
    </dgm:pt>
    <dgm:pt modelId="{44DAAA71-D45E-FA43-9C9A-4BED8725A16B}" type="pres">
      <dgm:prSet presAssocID="{ADB1767E-F381-7B4D-A64C-F4F50373F8F5}" presName="hierChild4" presStyleCnt="0"/>
      <dgm:spPr/>
    </dgm:pt>
    <dgm:pt modelId="{107CB8EA-D923-AF4F-B81E-81D55F68B652}" type="pres">
      <dgm:prSet presAssocID="{ADB1767E-F381-7B4D-A64C-F4F50373F8F5}" presName="hierChild5" presStyleCnt="0"/>
      <dgm:spPr/>
    </dgm:pt>
    <dgm:pt modelId="{AFBF556C-23F5-4845-88C9-C025793CB2C6}" type="pres">
      <dgm:prSet presAssocID="{103AA51A-2CB0-124E-B87B-EA9CD228814D}" presName="hierChild3" presStyleCnt="0"/>
      <dgm:spPr/>
    </dgm:pt>
  </dgm:ptLst>
  <dgm:cxnLst>
    <dgm:cxn modelId="{3B29AA05-24A4-7044-BCFC-D60A7B295F41}" type="presOf" srcId="{3E7B6615-2F42-2448-A63C-B820B676CFE9}" destId="{A7B000DA-1AB1-CF4B-A5AB-20EBBB21A4B5}" srcOrd="0" destOrd="0" presId="urn:microsoft.com/office/officeart/2005/8/layout/orgChart1"/>
    <dgm:cxn modelId="{F33B0512-500B-894A-8880-C070C58A5E12}" type="presOf" srcId="{ADB1767E-F381-7B4D-A64C-F4F50373F8F5}" destId="{7BE07364-60E1-AE48-84A7-1E52D91EF40F}" srcOrd="1" destOrd="0" presId="urn:microsoft.com/office/officeart/2005/8/layout/orgChart1"/>
    <dgm:cxn modelId="{80DB3744-52F2-7B41-8F85-9F343CE5A2D4}" type="presOf" srcId="{ADB1767E-F381-7B4D-A64C-F4F50373F8F5}" destId="{C34AF8FB-1EAF-794F-A4C3-C6FC89F3D4F1}" srcOrd="0" destOrd="0" presId="urn:microsoft.com/office/officeart/2005/8/layout/orgChart1"/>
    <dgm:cxn modelId="{8CC8414A-E55C-4A47-89D4-1BAAB9FBC85E}" type="presOf" srcId="{280FD2C4-68A8-2C45-B775-8195AB042740}" destId="{C32C0610-1C92-D447-A67E-F0CB261D7626}" srcOrd="1" destOrd="0" presId="urn:microsoft.com/office/officeart/2005/8/layout/orgChart1"/>
    <dgm:cxn modelId="{9905505D-5363-3049-845A-F4E98E4E43B2}" type="presOf" srcId="{103AA51A-2CB0-124E-B87B-EA9CD228814D}" destId="{A4BED6F2-710D-2344-80AC-23BD64F0E0C2}" srcOrd="1" destOrd="0" presId="urn:microsoft.com/office/officeart/2005/8/layout/orgChart1"/>
    <dgm:cxn modelId="{B9DFB062-25B0-BB4E-BCC0-45EAFF17E549}" type="presOf" srcId="{08EAEB34-8407-5243-A5D1-421B34889934}" destId="{82B17141-ABAF-6840-ACC9-A91BEC5F74F0}" srcOrd="0" destOrd="0" presId="urn:microsoft.com/office/officeart/2005/8/layout/orgChart1"/>
    <dgm:cxn modelId="{95242A76-0C70-3E4D-98DF-07491D80435F}" srcId="{103AA51A-2CB0-124E-B87B-EA9CD228814D}" destId="{280FD2C4-68A8-2C45-B775-8195AB042740}" srcOrd="0" destOrd="0" parTransId="{08EAEB34-8407-5243-A5D1-421B34889934}" sibTransId="{AF83E615-E2C9-A747-A0D6-E80849C8BDD1}"/>
    <dgm:cxn modelId="{F172E482-8D63-444E-B5AB-089FDC92D993}" type="presOf" srcId="{103AA51A-2CB0-124E-B87B-EA9CD228814D}" destId="{B190D4C8-611C-684F-8977-8201CAE5C85D}" srcOrd="0" destOrd="0" presId="urn:microsoft.com/office/officeart/2005/8/layout/orgChart1"/>
    <dgm:cxn modelId="{AE284091-78C6-7E49-908D-F803FFF59982}" srcId="{103AA51A-2CB0-124E-B87B-EA9CD228814D}" destId="{ADB1767E-F381-7B4D-A64C-F4F50373F8F5}" srcOrd="1" destOrd="0" parTransId="{3E7B6615-2F42-2448-A63C-B820B676CFE9}" sibTransId="{27D27B1E-70A7-1248-8CF4-081F9CF1DDB3}"/>
    <dgm:cxn modelId="{0167F7B2-570F-7D47-A731-11AFA2D6A7F3}" type="presOf" srcId="{19942496-F75C-F346-BD17-6D899D0DB89D}" destId="{7E2C8336-987A-C74D-9BEB-A48188CE4725}" srcOrd="0" destOrd="0" presId="urn:microsoft.com/office/officeart/2005/8/layout/orgChart1"/>
    <dgm:cxn modelId="{344B3FD5-E5CC-0342-973D-871C147F1055}" srcId="{19942496-F75C-F346-BD17-6D899D0DB89D}" destId="{103AA51A-2CB0-124E-B87B-EA9CD228814D}" srcOrd="0" destOrd="0" parTransId="{F7E8FA58-8454-9044-A670-4344C0B9B874}" sibTransId="{1EF917CF-1AF1-984C-B742-73FFD38134A6}"/>
    <dgm:cxn modelId="{4F0B53DA-E1C4-4C41-82FE-5ED0886DC28D}" type="presOf" srcId="{280FD2C4-68A8-2C45-B775-8195AB042740}" destId="{1CAA2626-4081-874F-A138-AE02C1223749}" srcOrd="0" destOrd="0" presId="urn:microsoft.com/office/officeart/2005/8/layout/orgChart1"/>
    <dgm:cxn modelId="{855FD422-0007-E547-9A6C-6AF9265A0EAA}" type="presParOf" srcId="{7E2C8336-987A-C74D-9BEB-A48188CE4725}" destId="{FA64E390-F0A4-4B42-81B7-E1FD717FF1FF}" srcOrd="0" destOrd="0" presId="urn:microsoft.com/office/officeart/2005/8/layout/orgChart1"/>
    <dgm:cxn modelId="{6457A1D8-A41A-0449-8424-535FD1EC2457}" type="presParOf" srcId="{FA64E390-F0A4-4B42-81B7-E1FD717FF1FF}" destId="{84817C6F-13C4-FD4F-AD98-2DE6996A2494}" srcOrd="0" destOrd="0" presId="urn:microsoft.com/office/officeart/2005/8/layout/orgChart1"/>
    <dgm:cxn modelId="{03C17F59-7D95-1A47-89D9-342B6D9461BA}" type="presParOf" srcId="{84817C6F-13C4-FD4F-AD98-2DE6996A2494}" destId="{B190D4C8-611C-684F-8977-8201CAE5C85D}" srcOrd="0" destOrd="0" presId="urn:microsoft.com/office/officeart/2005/8/layout/orgChart1"/>
    <dgm:cxn modelId="{6694DA74-0D22-6740-A840-D68779B18C4C}" type="presParOf" srcId="{84817C6F-13C4-FD4F-AD98-2DE6996A2494}" destId="{A4BED6F2-710D-2344-80AC-23BD64F0E0C2}" srcOrd="1" destOrd="0" presId="urn:microsoft.com/office/officeart/2005/8/layout/orgChart1"/>
    <dgm:cxn modelId="{65D9E39C-0E05-D249-8603-48C4F703E1FF}" type="presParOf" srcId="{FA64E390-F0A4-4B42-81B7-E1FD717FF1FF}" destId="{88D5BC1B-8DE2-3E4F-BC1A-B231E28642F7}" srcOrd="1" destOrd="0" presId="urn:microsoft.com/office/officeart/2005/8/layout/orgChart1"/>
    <dgm:cxn modelId="{00C5405D-E76D-584E-A9F2-8AC23303516F}" type="presParOf" srcId="{88D5BC1B-8DE2-3E4F-BC1A-B231E28642F7}" destId="{82B17141-ABAF-6840-ACC9-A91BEC5F74F0}" srcOrd="0" destOrd="0" presId="urn:microsoft.com/office/officeart/2005/8/layout/orgChart1"/>
    <dgm:cxn modelId="{DAFA849B-FD0E-FA4A-AF17-5EFE0B8DC491}" type="presParOf" srcId="{88D5BC1B-8DE2-3E4F-BC1A-B231E28642F7}" destId="{CC13E2CD-B2B1-E14A-925B-119FDB0895B9}" srcOrd="1" destOrd="0" presId="urn:microsoft.com/office/officeart/2005/8/layout/orgChart1"/>
    <dgm:cxn modelId="{25423975-7AB1-2847-A4EC-E3A115D23774}" type="presParOf" srcId="{CC13E2CD-B2B1-E14A-925B-119FDB0895B9}" destId="{ED81D13A-6FFC-2242-991C-227AF5DA97EB}" srcOrd="0" destOrd="0" presId="urn:microsoft.com/office/officeart/2005/8/layout/orgChart1"/>
    <dgm:cxn modelId="{E8D81AC5-91E2-584D-AFEE-9128B50DA302}" type="presParOf" srcId="{ED81D13A-6FFC-2242-991C-227AF5DA97EB}" destId="{1CAA2626-4081-874F-A138-AE02C1223749}" srcOrd="0" destOrd="0" presId="urn:microsoft.com/office/officeart/2005/8/layout/orgChart1"/>
    <dgm:cxn modelId="{9202EB14-A868-2B43-AFEF-FE3390807F17}" type="presParOf" srcId="{ED81D13A-6FFC-2242-991C-227AF5DA97EB}" destId="{C32C0610-1C92-D447-A67E-F0CB261D7626}" srcOrd="1" destOrd="0" presId="urn:microsoft.com/office/officeart/2005/8/layout/orgChart1"/>
    <dgm:cxn modelId="{5E686721-1794-8947-8A18-E16B9EFB280B}" type="presParOf" srcId="{CC13E2CD-B2B1-E14A-925B-119FDB0895B9}" destId="{75E8F0A1-424C-514F-A83C-7EFBFA69EA06}" srcOrd="1" destOrd="0" presId="urn:microsoft.com/office/officeart/2005/8/layout/orgChart1"/>
    <dgm:cxn modelId="{D97D417C-0BB9-1848-9FCF-77616E250814}" type="presParOf" srcId="{CC13E2CD-B2B1-E14A-925B-119FDB0895B9}" destId="{2834A2ED-7231-484A-9FBE-937D083B5388}" srcOrd="2" destOrd="0" presId="urn:microsoft.com/office/officeart/2005/8/layout/orgChart1"/>
    <dgm:cxn modelId="{00A14D45-C414-7543-AE08-875BE648DA5E}" type="presParOf" srcId="{88D5BC1B-8DE2-3E4F-BC1A-B231E28642F7}" destId="{A7B000DA-1AB1-CF4B-A5AB-20EBBB21A4B5}" srcOrd="2" destOrd="0" presId="urn:microsoft.com/office/officeart/2005/8/layout/orgChart1"/>
    <dgm:cxn modelId="{E2A3BFFB-2D47-C04B-B81D-461256DD81E5}" type="presParOf" srcId="{88D5BC1B-8DE2-3E4F-BC1A-B231E28642F7}" destId="{2AE9A36F-3A09-8D4B-AF69-FE6F90CE9E64}" srcOrd="3" destOrd="0" presId="urn:microsoft.com/office/officeart/2005/8/layout/orgChart1"/>
    <dgm:cxn modelId="{3B471548-13FC-D04C-8B37-AC8A89CD7154}" type="presParOf" srcId="{2AE9A36F-3A09-8D4B-AF69-FE6F90CE9E64}" destId="{5B089FE1-AD1B-0D4B-8E3D-0D1E4196D19F}" srcOrd="0" destOrd="0" presId="urn:microsoft.com/office/officeart/2005/8/layout/orgChart1"/>
    <dgm:cxn modelId="{E5C8799E-C3C5-6C46-820E-7EFCDE07AA45}" type="presParOf" srcId="{5B089FE1-AD1B-0D4B-8E3D-0D1E4196D19F}" destId="{C34AF8FB-1EAF-794F-A4C3-C6FC89F3D4F1}" srcOrd="0" destOrd="0" presId="urn:microsoft.com/office/officeart/2005/8/layout/orgChart1"/>
    <dgm:cxn modelId="{939A6A65-C24D-A541-90CC-6CD01586F79C}" type="presParOf" srcId="{5B089FE1-AD1B-0D4B-8E3D-0D1E4196D19F}" destId="{7BE07364-60E1-AE48-84A7-1E52D91EF40F}" srcOrd="1" destOrd="0" presId="urn:microsoft.com/office/officeart/2005/8/layout/orgChart1"/>
    <dgm:cxn modelId="{C1AFCFD3-36E2-E04C-82B9-E8C420483B55}" type="presParOf" srcId="{2AE9A36F-3A09-8D4B-AF69-FE6F90CE9E64}" destId="{44DAAA71-D45E-FA43-9C9A-4BED8725A16B}" srcOrd="1" destOrd="0" presId="urn:microsoft.com/office/officeart/2005/8/layout/orgChart1"/>
    <dgm:cxn modelId="{AED49C29-4E56-D144-A2EB-1E3F2961C8CC}" type="presParOf" srcId="{2AE9A36F-3A09-8D4B-AF69-FE6F90CE9E64}" destId="{107CB8EA-D923-AF4F-B81E-81D55F68B652}" srcOrd="2" destOrd="0" presId="urn:microsoft.com/office/officeart/2005/8/layout/orgChart1"/>
    <dgm:cxn modelId="{EC788A85-E23A-344F-AC77-89131F76D99D}" type="presParOf" srcId="{FA64E390-F0A4-4B42-81B7-E1FD717FF1FF}" destId="{AFBF556C-23F5-4845-88C9-C025793CB2C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AB518-DCA3-478E-B556-F042FF670AE2}">
      <dsp:nvSpPr>
        <dsp:cNvPr id="0" name=""/>
        <dsp:cNvSpPr/>
      </dsp:nvSpPr>
      <dsp:spPr>
        <a:xfrm>
          <a:off x="744" y="169912"/>
          <a:ext cx="2708671" cy="1354335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ar-SA" sz="2800" kern="1200">
              <a:cs typeface="+mn-cs"/>
            </a:rPr>
            <a:t>السطوح الخشنة</a:t>
          </a:r>
        </a:p>
        <a:p>
          <a:pPr marL="0" lvl="0" indent="0" algn="ctr" defTabSz="12446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ar-SA" sz="2800" kern="1200">
              <a:cs typeface="+mn-cs"/>
            </a:rPr>
            <a:t>(ورقة خشنة)</a:t>
          </a:r>
          <a:endParaRPr lang="ar-SA" sz="2800" kern="1200" dirty="0">
            <a:cs typeface="+mn-cs"/>
          </a:endParaRPr>
        </a:p>
      </dsp:txBody>
      <dsp:txXfrm>
        <a:off x="40411" y="209579"/>
        <a:ext cx="2629337" cy="1275001"/>
      </dsp:txXfrm>
    </dsp:sp>
    <dsp:sp modelId="{2249B6FF-3151-48CE-8CE9-13D4B89B544C}">
      <dsp:nvSpPr>
        <dsp:cNvPr id="0" name=""/>
        <dsp:cNvSpPr/>
      </dsp:nvSpPr>
      <dsp:spPr>
        <a:xfrm>
          <a:off x="271611" y="1524248"/>
          <a:ext cx="270867" cy="10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751"/>
              </a:lnTo>
              <a:lnTo>
                <a:pt x="270867" y="1015751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81331-1A51-4B16-AC99-F3D62C34F438}">
      <dsp:nvSpPr>
        <dsp:cNvPr id="0" name=""/>
        <dsp:cNvSpPr/>
      </dsp:nvSpPr>
      <dsp:spPr>
        <a:xfrm>
          <a:off x="542478" y="1862832"/>
          <a:ext cx="2166937" cy="135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cs typeface="+mn-cs"/>
            </a:rPr>
            <a:t>أن الأشعة الضوئية التي تسقط عليه متوازية ولكنها تنعكس غير متوازية</a:t>
          </a:r>
        </a:p>
      </dsp:txBody>
      <dsp:txXfrm>
        <a:off x="582145" y="1902499"/>
        <a:ext cx="2087603" cy="1275001"/>
      </dsp:txXfrm>
    </dsp:sp>
    <dsp:sp modelId="{5B244DF3-706E-4FF4-BA49-5AE78A9871A2}">
      <dsp:nvSpPr>
        <dsp:cNvPr id="0" name=""/>
        <dsp:cNvSpPr/>
      </dsp:nvSpPr>
      <dsp:spPr>
        <a:xfrm>
          <a:off x="271611" y="1524248"/>
          <a:ext cx="270867" cy="2708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8671"/>
              </a:lnTo>
              <a:lnTo>
                <a:pt x="270867" y="2708671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28AF1-ABB9-4B99-B5FA-17AF0E7FBACB}">
      <dsp:nvSpPr>
        <dsp:cNvPr id="0" name=""/>
        <dsp:cNvSpPr/>
      </dsp:nvSpPr>
      <dsp:spPr>
        <a:xfrm>
          <a:off x="542478" y="3555751"/>
          <a:ext cx="2415485" cy="135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119451"/>
              <a:satOff val="-16366"/>
              <a:lumOff val="236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cs typeface="+mn-cs"/>
            </a:rPr>
            <a:t>يخضع لقانون الانعكاس حيث تكون زاوية السقوط والانعكاس متساوية ولكن الأعمدة المقامة عند مواقع السقوط غير متوازية</a:t>
          </a:r>
          <a:endParaRPr lang="ar-SA" sz="2000" b="1" kern="1200" dirty="0">
            <a:cs typeface="+mn-cs"/>
          </a:endParaRPr>
        </a:p>
      </dsp:txBody>
      <dsp:txXfrm>
        <a:off x="582145" y="3595418"/>
        <a:ext cx="2336151" cy="1275001"/>
      </dsp:txXfrm>
    </dsp:sp>
    <dsp:sp modelId="{7C518FF5-F914-4EE0-A0E3-57CDB707B756}">
      <dsp:nvSpPr>
        <dsp:cNvPr id="0" name=""/>
        <dsp:cNvSpPr/>
      </dsp:nvSpPr>
      <dsp:spPr>
        <a:xfrm>
          <a:off x="3386583" y="169912"/>
          <a:ext cx="2708671" cy="1354335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257082"/>
            <a:satOff val="-33963"/>
            <a:lumOff val="518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ar-SA" sz="2800" kern="1200" dirty="0">
              <a:solidFill>
                <a:schemeClr val="tx1">
                  <a:lumMod val="65000"/>
                  <a:lumOff val="35000"/>
                </a:schemeClr>
              </a:solidFill>
              <a:cs typeface="+mn-cs"/>
            </a:rPr>
            <a:t>السطوح الملساء</a:t>
          </a:r>
        </a:p>
        <a:p>
          <a:pPr marL="0" lvl="0" indent="0" algn="ctr" defTabSz="12446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ar-SA" sz="2800" kern="1200" dirty="0">
              <a:solidFill>
                <a:schemeClr val="tx1">
                  <a:lumMod val="65000"/>
                  <a:lumOff val="35000"/>
                </a:schemeClr>
              </a:solidFill>
              <a:cs typeface="+mn-cs"/>
            </a:rPr>
            <a:t>(مرآة)</a:t>
          </a:r>
        </a:p>
      </dsp:txBody>
      <dsp:txXfrm>
        <a:off x="3426250" y="209579"/>
        <a:ext cx="2629337" cy="1275001"/>
      </dsp:txXfrm>
    </dsp:sp>
    <dsp:sp modelId="{014ACA31-55E5-44A7-A266-5D115E0261A5}">
      <dsp:nvSpPr>
        <dsp:cNvPr id="0" name=""/>
        <dsp:cNvSpPr/>
      </dsp:nvSpPr>
      <dsp:spPr>
        <a:xfrm>
          <a:off x="3657451" y="1524248"/>
          <a:ext cx="270867" cy="10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751"/>
              </a:lnTo>
              <a:lnTo>
                <a:pt x="270867" y="1015751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C0542-A6AC-4662-901A-CBB506314353}">
      <dsp:nvSpPr>
        <dsp:cNvPr id="0" name=""/>
        <dsp:cNvSpPr/>
      </dsp:nvSpPr>
      <dsp:spPr>
        <a:xfrm>
          <a:off x="3928318" y="1862832"/>
          <a:ext cx="2166937" cy="135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238903"/>
              <a:satOff val="-32732"/>
              <a:lumOff val="472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cs typeface="+mn-cs"/>
            </a:rPr>
            <a:t>أن الأشعة الضوئية التي تسقط عليه متوازية تنعكس عنه متوازية</a:t>
          </a:r>
        </a:p>
      </dsp:txBody>
      <dsp:txXfrm>
        <a:off x="3967985" y="1902499"/>
        <a:ext cx="2087603" cy="1275001"/>
      </dsp:txXfrm>
    </dsp:sp>
    <dsp:sp modelId="{7200B464-07C9-44CD-91BD-1C282E8A6998}">
      <dsp:nvSpPr>
        <dsp:cNvPr id="0" name=""/>
        <dsp:cNvSpPr/>
      </dsp:nvSpPr>
      <dsp:spPr>
        <a:xfrm>
          <a:off x="3657451" y="1524248"/>
          <a:ext cx="270867" cy="2708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8671"/>
              </a:lnTo>
              <a:lnTo>
                <a:pt x="270867" y="2708671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AD365-AF8C-485E-A1E1-73E13235944E}">
      <dsp:nvSpPr>
        <dsp:cNvPr id="0" name=""/>
        <dsp:cNvSpPr/>
      </dsp:nvSpPr>
      <dsp:spPr>
        <a:xfrm>
          <a:off x="3928318" y="3555751"/>
          <a:ext cx="2166937" cy="135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119451"/>
              <a:satOff val="-16366"/>
              <a:lumOff val="236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cs typeface="+mn-cs"/>
            </a:rPr>
            <a:t>يخضع لقانون الانعكاس </a:t>
          </a:r>
        </a:p>
      </dsp:txBody>
      <dsp:txXfrm>
        <a:off x="3967985" y="3595418"/>
        <a:ext cx="2087603" cy="1275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000DA-1AB1-CF4B-A5AB-20EBBB21A4B5}">
      <dsp:nvSpPr>
        <dsp:cNvPr id="0" name=""/>
        <dsp:cNvSpPr/>
      </dsp:nvSpPr>
      <dsp:spPr>
        <a:xfrm>
          <a:off x="4018121" y="2124805"/>
          <a:ext cx="2139208" cy="522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14"/>
              </a:lnTo>
              <a:lnTo>
                <a:pt x="2139208" y="261114"/>
              </a:lnTo>
              <a:lnTo>
                <a:pt x="2139208" y="522228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17141-ABAF-6840-ACC9-A91BEC5F74F0}">
      <dsp:nvSpPr>
        <dsp:cNvPr id="0" name=""/>
        <dsp:cNvSpPr/>
      </dsp:nvSpPr>
      <dsp:spPr>
        <a:xfrm>
          <a:off x="1878912" y="2124805"/>
          <a:ext cx="2139208" cy="522228"/>
        </a:xfrm>
        <a:custGeom>
          <a:avLst/>
          <a:gdLst/>
          <a:ahLst/>
          <a:cxnLst/>
          <a:rect l="0" t="0" r="0" b="0"/>
          <a:pathLst>
            <a:path>
              <a:moveTo>
                <a:pt x="2139208" y="0"/>
              </a:moveTo>
              <a:lnTo>
                <a:pt x="2139208" y="261114"/>
              </a:lnTo>
              <a:lnTo>
                <a:pt x="0" y="261114"/>
              </a:lnTo>
              <a:lnTo>
                <a:pt x="0" y="522228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90D4C8-611C-684F-8977-8201CAE5C85D}">
      <dsp:nvSpPr>
        <dsp:cNvPr id="0" name=""/>
        <dsp:cNvSpPr/>
      </dsp:nvSpPr>
      <dsp:spPr>
        <a:xfrm>
          <a:off x="1973771" y="171448"/>
          <a:ext cx="4088698" cy="1953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الطريقة الرياضية لتحديد موقع الصورة في المرآة المقعرة</a:t>
          </a:r>
          <a:endParaRPr lang="ar-SA" sz="3600" kern="1200" dirty="0"/>
        </a:p>
      </dsp:txBody>
      <dsp:txXfrm>
        <a:off x="1973771" y="171448"/>
        <a:ext cx="4088698" cy="1953357"/>
      </dsp:txXfrm>
    </dsp:sp>
    <dsp:sp modelId="{1CAA2626-4081-874F-A138-AE02C1223749}">
      <dsp:nvSpPr>
        <dsp:cNvPr id="0" name=""/>
        <dsp:cNvSpPr/>
      </dsp:nvSpPr>
      <dsp:spPr>
        <a:xfrm>
          <a:off x="818" y="2647034"/>
          <a:ext cx="3756188" cy="1243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معادلة تكبير المرايا الكروية</a:t>
          </a:r>
        </a:p>
      </dsp:txBody>
      <dsp:txXfrm>
        <a:off x="818" y="2647034"/>
        <a:ext cx="3756188" cy="1243400"/>
      </dsp:txXfrm>
    </dsp:sp>
    <dsp:sp modelId="{C34AF8FB-1EAF-794F-A4C3-C6FC89F3D4F1}">
      <dsp:nvSpPr>
        <dsp:cNvPr id="0" name=""/>
        <dsp:cNvSpPr/>
      </dsp:nvSpPr>
      <dsp:spPr>
        <a:xfrm>
          <a:off x="4279235" y="2647034"/>
          <a:ext cx="3756188" cy="1243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/>
            <a:t>معادلة المرايا الكروية</a:t>
          </a:r>
        </a:p>
      </dsp:txBody>
      <dsp:txXfrm>
        <a:off x="4279235" y="2647034"/>
        <a:ext cx="3756188" cy="1243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4FC1C1A-CF23-B84E-BF80-47CF9DCD022C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921CF2C-4493-604E-B7C2-D86841A41A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3026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E04E-9DF4-FC40-B66F-E01742F25A7C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926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E04E-9DF4-FC40-B66F-E01742F25A7C}" type="slidenum">
              <a:rPr lang="ar-SA" smtClean="0"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099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1CF2C-4493-604E-B7C2-D86841A41AD3}" type="slidenum">
              <a:rPr lang="ar-SA" smtClean="0"/>
              <a:t>58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8076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1CF2C-4493-604E-B7C2-D86841A41AD3}" type="slidenum">
              <a:rPr lang="ar-SA" smtClean="0"/>
              <a:t>59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1284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1CF2C-4493-604E-B7C2-D86841A41AD3}" type="slidenum">
              <a:rPr lang="ar-SA" smtClean="0"/>
              <a:t>92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56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B30DE-06B4-4246-9942-356ECBBBB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7CCE524-EFD4-3048-AEC0-93D9FC1C6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06CF58-59C3-0645-9B94-6A088865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315B8A-C208-8643-9013-6FF0851FE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F551D6-8DE1-8848-BA9F-6FEF242B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300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C0286C-C9BD-084A-843E-099FB27B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E0D2776-63BE-9D46-82F0-61DDA1ACC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FE23C3-F9D4-E742-BCC2-60D272743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11B99F-F3B5-CB49-80F2-BE3F246F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5D9A94-09E2-F54F-A4CB-D5FB9DF7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100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13F420F-E40D-8948-BA05-3D618F3A6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5B9297-33CB-154B-A867-8D4E006B4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64285C-9B08-164D-8D00-37CD0FDB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055731-2848-894D-9AD4-528DEA40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6A968D-32FE-0641-AE4E-7B705D44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25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7383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304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7181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1949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2822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775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0247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378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A2E410-A702-BE43-BDB1-F888FE69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52920D1-5390-DB45-BF43-4292B8415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053062-1BFB-6F4A-BC66-F9FFBA36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A0C01B-0E05-DB4F-BB82-E55311E0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8C826A-2AA6-8640-9B70-F76E1700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0338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2976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059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5840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7796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5482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0702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8108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046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7209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324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4624D1-BB7A-2942-B780-DD267D9C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7B5962C-CDB8-5D4C-A606-A10F6E86B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DF4997-0EE5-8143-A3FC-35AB6F5C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F8E856-3BA5-C14D-AFD6-3BE570DA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693A18-EB54-1848-A82B-B21AA3F7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9297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2458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3408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7116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6408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49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8123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744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6376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0804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519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BC232A-1C4E-4C4B-B252-DC86B423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11E518-99D9-AE48-BF80-804609622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C62E04B-650D-774A-9836-761637207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3173A45-1702-CD45-810A-C9C2EB9B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B57FFF-12B6-A248-9AD7-09ACFF3C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40DCCAD-B072-B14D-8BB8-4C1550AD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7291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3535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3348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708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9692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r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0018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4141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2561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394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0501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587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4D9AD-875B-2447-98A2-45D6EC6D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670E9EC-F1CF-9443-817E-0EDDF7E52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D93BC8D-C5D4-D648-B8CC-0024B3E6D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7CC4297-4702-9344-B2BF-40F4C297B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CCFC48A-66CE-C246-9347-4443954BE0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79ECFC8-EEBB-154B-A2EA-994A9E8B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C82B980-1FCF-7A4F-8DBD-2D3D0C6E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F3E0A91-10B8-1646-9DAB-08CB792C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803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56194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693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7081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88609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4690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r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6074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7691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7867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473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086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C4C6E2-E6BB-3845-936E-3F97F082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F28BF96-4C56-5D46-8BF6-00E04614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313C05D-2D85-EB43-AB4B-30F3A4CB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39DD34F-D969-9546-A65C-573A8C3A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098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5571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5608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60834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65422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2726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3501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r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83942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r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1645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07439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r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996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1ECF08B-4130-3E4E-8A8F-DD709A9C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40191B-30A5-F64D-8822-956323BC9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93E3F84-3DEE-274C-9E8A-982504B8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3274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67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13626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49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98795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r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7483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r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0668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4981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41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9873C0-DD1D-9C42-ACFC-D832E92A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238138-5117-D347-999A-7BBE56FF3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4547D9B-63C0-E14F-9143-0FCB960C7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37003A-22AF-0142-97E2-9228258CC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31F65A-9C4C-5B4D-85A8-4E5DA9EC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34354D-6AF1-204B-81D0-0FC2B41C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11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845238-5FB7-D648-A7E7-5F8C6B1CF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1759A7A-36BD-5F4F-A4CD-F0887FBEC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19D597E-341E-DA43-B968-9764A842A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78E8997-2012-3544-92EA-32A3FAE6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DF92947-C6CD-0143-A2AA-D0C63FF2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A166EB8-9638-BF45-9B25-ECB7B583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50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438299D-8441-754E-96B2-C0B74D3E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011086-64B0-264D-9331-2104903DF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8B5112-0678-EE42-8FFC-30FA9811C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CF57B09-41E4-FC4D-88D6-B549B2BA7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06E61C-8B89-564B-82AE-41A2C71D4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138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071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093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875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119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91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21F9250-2A6A-BD47-AEB0-C13FF7E3A1B9}" type="datetimeFigureOut">
              <a:rPr lang="ar-SA" smtClean="0"/>
              <a:t>17 ربيع الأول، 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>
                <a:solidFill>
                  <a:schemeClr val="accent2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059D952-155A-FE4C-A19D-1653EDBF077C}" type="slidenum">
              <a:rPr lang="ar-SA" smtClean="0"/>
              <a:t>‹#›</a:t>
            </a:fld>
            <a:endParaRPr lang="ar-SA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14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r" defTabSz="457200" rtl="1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060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24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5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Pb5GIsTGXeU?start=110&amp;feature=oembed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sv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3EF6110-D02D-8D4D-B5CF-51DA5240CE80}"/>
              </a:ext>
            </a:extLst>
          </p:cNvPr>
          <p:cNvSpPr txBox="1"/>
          <p:nvPr/>
        </p:nvSpPr>
        <p:spPr>
          <a:xfrm>
            <a:off x="551892" y="2727563"/>
            <a:ext cx="6201631" cy="8540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950" dirty="0">
                <a:latin typeface="Aref Ruqaa" panose="02000503000000000000" pitchFamily="2" charset="-78"/>
                <a:cs typeface="Aref Ruqaa" panose="02000503000000000000" pitchFamily="2" charset="-78"/>
              </a:rPr>
              <a:t>"المجدُ للساعين، لا للخاملين القُنَّعِ"</a:t>
            </a:r>
            <a:endParaRPr lang="ar-SA" sz="4050" dirty="0"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2610A48-F115-C048-AD6A-C26C5A76D27C}"/>
              </a:ext>
            </a:extLst>
          </p:cNvPr>
          <p:cNvSpPr txBox="1"/>
          <p:nvPr/>
        </p:nvSpPr>
        <p:spPr>
          <a:xfrm>
            <a:off x="263175" y="4130437"/>
            <a:ext cx="677906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800" b="1" dirty="0">
                <a:solidFill>
                  <a:schemeClr val="accent1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طاب صباح طالباتي الغاليات بكل خير</a:t>
            </a:r>
            <a:endParaRPr lang="ar-SA" sz="4400" dirty="0">
              <a:solidFill>
                <a:schemeClr val="accent1"/>
              </a:solidFill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4E6195-840F-4C4C-AC02-FCC1DF9B7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r="25479"/>
          <a:stretch/>
        </p:blipFill>
        <p:spPr>
          <a:xfrm>
            <a:off x="6933675" y="-27709"/>
            <a:ext cx="5283262" cy="698722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09638DB-8DA8-8D4F-BC23-9CFA605CFA47}"/>
              </a:ext>
            </a:extLst>
          </p:cNvPr>
          <p:cNvSpPr txBox="1"/>
          <p:nvPr/>
        </p:nvSpPr>
        <p:spPr>
          <a:xfrm>
            <a:off x="263175" y="6268309"/>
            <a:ext cx="31444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مادة فيزياء ٣ للصف الثالث ثانوي</a:t>
            </a:r>
          </a:p>
        </p:txBody>
      </p:sp>
    </p:spTree>
    <p:extLst>
      <p:ext uri="{BB962C8B-B14F-4D97-AF65-F5344CB8AC3E}">
        <p14:creationId xmlns:p14="http://schemas.microsoft.com/office/powerpoint/2010/main" val="401790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smsec.com/ar/encyc/light/images/enekas2.gif">
            <a:extLst>
              <a:ext uri="{FF2B5EF4-FFF2-40B4-BE49-F238E27FC236}">
                <a16:creationId xmlns:a16="http://schemas.microsoft.com/office/drawing/2014/main" id="{0DF457A5-5192-4903-8039-184D5909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 bwMode="auto">
          <a:xfrm>
            <a:off x="1736203" y="2188243"/>
            <a:ext cx="8232596" cy="28161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F91A7EA-9632-4DD9-B920-FD16FFA0FD0F}"/>
              </a:ext>
            </a:extLst>
          </p:cNvPr>
          <p:cNvSpPr/>
          <p:nvPr/>
        </p:nvSpPr>
        <p:spPr>
          <a:xfrm>
            <a:off x="1866696" y="2384385"/>
            <a:ext cx="4359797" cy="763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3D104B4-4BD8-40A8-8710-BC83990ACFAC}"/>
              </a:ext>
            </a:extLst>
          </p:cNvPr>
          <p:cNvSpPr/>
          <p:nvPr/>
        </p:nvSpPr>
        <p:spPr>
          <a:xfrm>
            <a:off x="-100016" y="1314450"/>
            <a:ext cx="12544426" cy="214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7BFA52C-7473-48C4-9D17-7E9FE3EDEAF1}"/>
              </a:ext>
            </a:extLst>
          </p:cNvPr>
          <p:cNvSpPr/>
          <p:nvPr/>
        </p:nvSpPr>
        <p:spPr>
          <a:xfrm>
            <a:off x="-45720" y="-112057"/>
            <a:ext cx="12544426" cy="767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ACB0336-69C0-45BC-89AA-9B2386C7F2B1}"/>
              </a:ext>
            </a:extLst>
          </p:cNvPr>
          <p:cNvSpPr txBox="1"/>
          <p:nvPr/>
        </p:nvSpPr>
        <p:spPr>
          <a:xfrm>
            <a:off x="-100017" y="654970"/>
            <a:ext cx="1254442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ماذا يحدث للسطوح المختلفة؟</a:t>
            </a:r>
          </a:p>
        </p:txBody>
      </p:sp>
    </p:spTree>
    <p:extLst>
      <p:ext uri="{BB962C8B-B14F-4D97-AF65-F5344CB8AC3E}">
        <p14:creationId xmlns:p14="http://schemas.microsoft.com/office/powerpoint/2010/main" val="21823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C84CD8-E272-0449-BC48-6E88E13359CC}"/>
              </a:ext>
            </a:extLst>
          </p:cNvPr>
          <p:cNvSpPr/>
          <p:nvPr/>
        </p:nvSpPr>
        <p:spPr>
          <a:xfrm>
            <a:off x="-27148" y="6562525"/>
            <a:ext cx="12236400" cy="263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DB15A1E-242A-8D4A-A086-33789B7D8F52}"/>
              </a:ext>
            </a:extLst>
          </p:cNvPr>
          <p:cNvGrpSpPr/>
          <p:nvPr/>
        </p:nvGrpSpPr>
        <p:grpSpPr>
          <a:xfrm>
            <a:off x="67217" y="209921"/>
            <a:ext cx="3015144" cy="1488529"/>
            <a:chOff x="-36301" y="209921"/>
            <a:chExt cx="3015144" cy="1488529"/>
          </a:xfrm>
        </p:grpSpPr>
        <p:pic>
          <p:nvPicPr>
            <p:cNvPr id="16" name="صورة 15" descr=".kj.jpg">
              <a:extLst>
                <a:ext uri="{FF2B5EF4-FFF2-40B4-BE49-F238E27FC236}">
                  <a16:creationId xmlns:a16="http://schemas.microsoft.com/office/drawing/2014/main" id="{CF646C17-304C-3941-A661-3B21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7" name="مستطيل مستدير الزوايا 3">
              <a:extLst>
                <a:ext uri="{FF2B5EF4-FFF2-40B4-BE49-F238E27FC236}">
                  <a16:creationId xmlns:a16="http://schemas.microsoft.com/office/drawing/2014/main" id="{D43965A7-F717-4443-80CA-243FE7AE0664}"/>
                </a:ext>
              </a:extLst>
            </p:cNvPr>
            <p:cNvSpPr/>
            <p:nvPr/>
          </p:nvSpPr>
          <p:spPr bwMode="auto">
            <a:xfrm>
              <a:off x="1438059" y="281928"/>
              <a:ext cx="1540784" cy="9343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3600" b="1" dirty="0"/>
                <a:t>تطبيق</a:t>
              </a: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25A514-D89B-C04E-93F3-CF2FE52F4EB9}"/>
              </a:ext>
            </a:extLst>
          </p:cNvPr>
          <p:cNvSpPr txBox="1"/>
          <p:nvPr/>
        </p:nvSpPr>
        <p:spPr>
          <a:xfrm>
            <a:off x="9354342" y="153593"/>
            <a:ext cx="2771631" cy="523220"/>
          </a:xfrm>
          <a:prstGeom prst="bevel">
            <a:avLst>
              <a:gd name="adj" fmla="val 0"/>
            </a:avLst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marL="0" algn="ctr" defTabSz="457200" rtl="1" eaLnBrk="1" latinLnBrk="0" hangingPunct="1"/>
            <a:r>
              <a:rPr lang="ar-SA" sz="2800" b="0" dirty="0"/>
              <a:t>سؤال ١٤ صفحة ٥٦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FB18E4C-B7DD-514A-9373-E6D5B40BC59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083999" y="1425049"/>
            <a:ext cx="10040784" cy="8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734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C84CD8-E272-0449-BC48-6E88E13359CC}"/>
              </a:ext>
            </a:extLst>
          </p:cNvPr>
          <p:cNvSpPr/>
          <p:nvPr/>
        </p:nvSpPr>
        <p:spPr>
          <a:xfrm>
            <a:off x="-27148" y="6562525"/>
            <a:ext cx="12236400" cy="263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DB15A1E-242A-8D4A-A086-33789B7D8F52}"/>
              </a:ext>
            </a:extLst>
          </p:cNvPr>
          <p:cNvGrpSpPr/>
          <p:nvPr/>
        </p:nvGrpSpPr>
        <p:grpSpPr>
          <a:xfrm>
            <a:off x="67217" y="209921"/>
            <a:ext cx="3015144" cy="1488529"/>
            <a:chOff x="-36301" y="209921"/>
            <a:chExt cx="3015144" cy="1488529"/>
          </a:xfrm>
        </p:grpSpPr>
        <p:pic>
          <p:nvPicPr>
            <p:cNvPr id="16" name="صورة 15" descr=".kj.jpg">
              <a:extLst>
                <a:ext uri="{FF2B5EF4-FFF2-40B4-BE49-F238E27FC236}">
                  <a16:creationId xmlns:a16="http://schemas.microsoft.com/office/drawing/2014/main" id="{CF646C17-304C-3941-A661-3B21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7" name="مستطيل مستدير الزوايا 3">
              <a:extLst>
                <a:ext uri="{FF2B5EF4-FFF2-40B4-BE49-F238E27FC236}">
                  <a16:creationId xmlns:a16="http://schemas.microsoft.com/office/drawing/2014/main" id="{D43965A7-F717-4443-80CA-243FE7AE0664}"/>
                </a:ext>
              </a:extLst>
            </p:cNvPr>
            <p:cNvSpPr/>
            <p:nvPr/>
          </p:nvSpPr>
          <p:spPr bwMode="auto">
            <a:xfrm>
              <a:off x="1438059" y="281928"/>
              <a:ext cx="1540784" cy="9343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3600" b="1" dirty="0"/>
                <a:t>تطبيق</a:t>
              </a: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25A514-D89B-C04E-93F3-CF2FE52F4EB9}"/>
              </a:ext>
            </a:extLst>
          </p:cNvPr>
          <p:cNvSpPr txBox="1"/>
          <p:nvPr/>
        </p:nvSpPr>
        <p:spPr>
          <a:xfrm>
            <a:off x="9354342" y="153593"/>
            <a:ext cx="2771631" cy="523220"/>
          </a:xfrm>
          <a:prstGeom prst="bevel">
            <a:avLst>
              <a:gd name="adj" fmla="val 0"/>
            </a:avLst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marL="0" algn="ctr" defTabSz="457200" rtl="1" eaLnBrk="1" latinLnBrk="0" hangingPunct="1"/>
            <a:r>
              <a:rPr lang="ar-SA" sz="2800" b="0" dirty="0"/>
              <a:t>سؤال ١١ صفحة ٥٣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C1ED9E-0ECF-4D46-93C0-2D78D30B06A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096760" y="1457677"/>
            <a:ext cx="8845688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05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360097" y="2389518"/>
            <a:ext cx="9471804" cy="32607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الواجب: إلكتروني في الموقع</a:t>
            </a:r>
          </a:p>
          <a:p>
            <a:pPr algn="ctr"/>
            <a:endParaRPr lang="ar-S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الاختبار الدوري الأول في الفصل الأول يوم الأحد بإذن الله</a:t>
            </a:r>
          </a:p>
          <a:p>
            <a:pPr algn="ctr"/>
            <a:r>
              <a:rPr lang="ar-SA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 وقت الحصة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BCFEF06-358C-3749-9888-832CC008EE27}"/>
              </a:ext>
            </a:extLst>
          </p:cNvPr>
          <p:cNvSpPr txBox="1"/>
          <p:nvPr/>
        </p:nvSpPr>
        <p:spPr>
          <a:xfrm>
            <a:off x="0" y="1207697"/>
            <a:ext cx="1219199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اللهم علمنا ما ينفعنا وانفعنا بما علمتنا وزدنا علمًا</a:t>
            </a:r>
          </a:p>
        </p:txBody>
      </p:sp>
    </p:spTree>
    <p:extLst>
      <p:ext uri="{BB962C8B-B14F-4D97-AF65-F5344CB8AC3E}">
        <p14:creationId xmlns:p14="http://schemas.microsoft.com/office/powerpoint/2010/main" val="130599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9AD74C0A-1797-491F-A6CA-8762DCFD9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9" t="17447" r="8268" b="49362"/>
          <a:stretch/>
        </p:blipFill>
        <p:spPr>
          <a:xfrm>
            <a:off x="395399" y="2724798"/>
            <a:ext cx="7258990" cy="2606383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ADD47A64-8D97-4BB5-AD3B-A5667709F9B7}"/>
              </a:ext>
            </a:extLst>
          </p:cNvPr>
          <p:cNvSpPr/>
          <p:nvPr/>
        </p:nvSpPr>
        <p:spPr>
          <a:xfrm>
            <a:off x="-100016" y="1314450"/>
            <a:ext cx="12544426" cy="214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C5F5CA09-9224-45AC-9499-8E6E728A4DC3}"/>
              </a:ext>
            </a:extLst>
          </p:cNvPr>
          <p:cNvSpPr/>
          <p:nvPr/>
        </p:nvSpPr>
        <p:spPr>
          <a:xfrm>
            <a:off x="-45720" y="-112057"/>
            <a:ext cx="12544426" cy="767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37BF0B9A-4011-4F9C-B57E-75E3923652E8}"/>
              </a:ext>
            </a:extLst>
          </p:cNvPr>
          <p:cNvSpPr txBox="1"/>
          <p:nvPr/>
        </p:nvSpPr>
        <p:spPr>
          <a:xfrm>
            <a:off x="-100017" y="654970"/>
            <a:ext cx="1254442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الانعكاس المنتظم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6571B9C-A660-4A79-B1C5-9BA0F59960CB}"/>
              </a:ext>
            </a:extLst>
          </p:cNvPr>
          <p:cNvSpPr txBox="1"/>
          <p:nvPr/>
        </p:nvSpPr>
        <p:spPr>
          <a:xfrm>
            <a:off x="8113853" y="2258274"/>
            <a:ext cx="266589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يحدث في الأسطح الملساء أو المصقولة</a:t>
            </a:r>
          </a:p>
          <a:p>
            <a:pPr algn="ctr"/>
            <a:r>
              <a:rPr lang="ar-SA" sz="2800" b="1" dirty="0"/>
              <a:t>أي أن الأشعة الضوئية التي تسقط عليه متوازية تنعكس عنه متوازية أيضًا</a:t>
            </a:r>
          </a:p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36000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مستطيل 30">
            <a:extLst>
              <a:ext uri="{FF2B5EF4-FFF2-40B4-BE49-F238E27FC236}">
                <a16:creationId xmlns:a16="http://schemas.microsoft.com/office/drawing/2014/main" id="{ADD47A64-8D97-4BB5-AD3B-A5667709F9B7}"/>
              </a:ext>
            </a:extLst>
          </p:cNvPr>
          <p:cNvSpPr/>
          <p:nvPr/>
        </p:nvSpPr>
        <p:spPr>
          <a:xfrm>
            <a:off x="-100016" y="1314450"/>
            <a:ext cx="12544426" cy="214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C5F5CA09-9224-45AC-9499-8E6E728A4DC3}"/>
              </a:ext>
            </a:extLst>
          </p:cNvPr>
          <p:cNvSpPr/>
          <p:nvPr/>
        </p:nvSpPr>
        <p:spPr>
          <a:xfrm>
            <a:off x="-45720" y="-112057"/>
            <a:ext cx="12544426" cy="767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37BF0B9A-4011-4F9C-B57E-75E3923652E8}"/>
              </a:ext>
            </a:extLst>
          </p:cNvPr>
          <p:cNvSpPr txBox="1"/>
          <p:nvPr/>
        </p:nvSpPr>
        <p:spPr>
          <a:xfrm>
            <a:off x="-100017" y="654970"/>
            <a:ext cx="1254442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الانعكاس غير المنتظم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6571B9C-A660-4A79-B1C5-9BA0F59960CB}"/>
              </a:ext>
            </a:extLst>
          </p:cNvPr>
          <p:cNvSpPr txBox="1"/>
          <p:nvPr/>
        </p:nvSpPr>
        <p:spPr>
          <a:xfrm>
            <a:off x="8843058" y="3096183"/>
            <a:ext cx="2665898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هو تشتت الضوء عن سطح خشن</a:t>
            </a:r>
          </a:p>
          <a:p>
            <a:pPr algn="ctr"/>
            <a:endParaRPr lang="ar-SA" sz="2800" b="1" dirty="0"/>
          </a:p>
        </p:txBody>
      </p:sp>
      <p:pic>
        <p:nvPicPr>
          <p:cNvPr id="7" name="صورة 6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180A0845-E712-465E-AFD0-FF2FB6B9D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9" t="50638" r="8268" b="16859"/>
          <a:stretch/>
        </p:blipFill>
        <p:spPr>
          <a:xfrm>
            <a:off x="451550" y="2625955"/>
            <a:ext cx="7839248" cy="27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مستطيل 30">
            <a:extLst>
              <a:ext uri="{FF2B5EF4-FFF2-40B4-BE49-F238E27FC236}">
                <a16:creationId xmlns:a16="http://schemas.microsoft.com/office/drawing/2014/main" id="{ADD47A64-8D97-4BB5-AD3B-A5667709F9B7}"/>
              </a:ext>
            </a:extLst>
          </p:cNvPr>
          <p:cNvSpPr/>
          <p:nvPr/>
        </p:nvSpPr>
        <p:spPr>
          <a:xfrm>
            <a:off x="-100016" y="6222116"/>
            <a:ext cx="12544426" cy="214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C5F5CA09-9224-45AC-9499-8E6E728A4DC3}"/>
              </a:ext>
            </a:extLst>
          </p:cNvPr>
          <p:cNvSpPr/>
          <p:nvPr/>
        </p:nvSpPr>
        <p:spPr>
          <a:xfrm>
            <a:off x="-45720" y="-112057"/>
            <a:ext cx="12544426" cy="767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 dirty="0"/>
          </a:p>
        </p:txBody>
      </p:sp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ABD30B1E-CCB3-4956-A473-7C7B1844E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4989"/>
              </p:ext>
            </p:extLst>
          </p:nvPr>
        </p:nvGraphicFramePr>
        <p:xfrm>
          <a:off x="2932253" y="898884"/>
          <a:ext cx="60960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صورة 7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E52363A2-2F3B-492A-98EC-038B4C9E1D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913" t="50638" r="8268" b="16859"/>
          <a:stretch/>
        </p:blipFill>
        <p:spPr>
          <a:xfrm>
            <a:off x="243647" y="2625956"/>
            <a:ext cx="2928917" cy="2061792"/>
          </a:xfrm>
          <a:prstGeom prst="rect">
            <a:avLst/>
          </a:prstGeom>
        </p:spPr>
      </p:pic>
      <p:pic>
        <p:nvPicPr>
          <p:cNvPr id="9" name="صورة 8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457AA03C-AF06-4659-BD50-2B894ABB36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97" t="17447" r="8268" b="49362"/>
          <a:stretch/>
        </p:blipFill>
        <p:spPr>
          <a:xfrm>
            <a:off x="9144000" y="2625956"/>
            <a:ext cx="2813743" cy="20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0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تعرف العلاقة بين زاوية السقوط وزاوية الانعكاس بقانون: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الانكسار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499032" y="4063137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السقوط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الانعكاس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499032" y="4881891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الدوران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98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يحدث الانعكاس المنتظم في السطوح: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الخشنة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499032" y="4063137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الملساء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المصقولة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499032" y="4881891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ب </a:t>
            </a:r>
            <a:r>
              <a:rPr lang="ar-SA" sz="3200" b="1" dirty="0" err="1">
                <a:latin typeface="Muna" pitchFamily="2" charset="-78"/>
              </a:rPr>
              <a:t>وج</a:t>
            </a:r>
            <a:r>
              <a:rPr lang="ar-SA" sz="3200" b="1" dirty="0">
                <a:latin typeface="Muna" pitchFamily="2" charset="-78"/>
              </a:rPr>
              <a:t> معًا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9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سلوك الضوء المنعكس يعتمد على: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320057" y="3831221"/>
            <a:ext cx="3331002" cy="9597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800" b="1" dirty="0">
                <a:latin typeface="Muna" pitchFamily="2" charset="-78"/>
              </a:rPr>
              <a:t>أ. طبيعة السطح العاكس فقط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2569581" y="3842796"/>
            <a:ext cx="3331002" cy="9597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800" b="1" dirty="0">
                <a:latin typeface="Muna" pitchFamily="2" charset="-78"/>
              </a:rPr>
              <a:t>ب. زاوية السقوط فقط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320057" y="4876169"/>
            <a:ext cx="3331002" cy="9597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800" b="1" dirty="0">
                <a:latin typeface="Muna" pitchFamily="2" charset="-78"/>
              </a:rPr>
              <a:t>ج. لون الضوء الساقط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2569581" y="4904618"/>
            <a:ext cx="3331002" cy="9597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800" b="1" dirty="0">
                <a:latin typeface="Muna" pitchFamily="2" charset="-78"/>
              </a:rPr>
              <a:t>د. طبيعة الضوء العاكس وزاوية السقوط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أمَل الخالدي.. on Twitter: &quot;لو أنني طير، وبيتي سماء الله. مهما ابتعدت فيها،  لا أضيع.… &quot;">
            <a:extLst>
              <a:ext uri="{FF2B5EF4-FFF2-40B4-BE49-F238E27FC236}">
                <a16:creationId xmlns:a16="http://schemas.microsoft.com/office/drawing/2014/main" id="{4BF2E0A6-E277-974B-8447-6FD7959DC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5156440" cy="687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1D0B23B-4350-EC42-9B60-B1F48EF642D9}"/>
              </a:ext>
            </a:extLst>
          </p:cNvPr>
          <p:cNvSpPr txBox="1"/>
          <p:nvPr/>
        </p:nvSpPr>
        <p:spPr>
          <a:xfrm>
            <a:off x="5688470" y="2459504"/>
            <a:ext cx="578873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r>
              <a:rPr lang="ar-SA" sz="6000" dirty="0">
                <a:latin typeface="Aref Ruqaa" panose="02000503000000000000" pitchFamily="2" charset="-78"/>
                <a:cs typeface="Aref Ruqaa" panose="02000503000000000000" pitchFamily="2" charset="-78"/>
              </a:rPr>
              <a:t>"ومن صدَق توكّله على الله في حصول شيءٍ .. ناله"</a:t>
            </a:r>
          </a:p>
        </p:txBody>
      </p:sp>
    </p:spTree>
    <p:extLst>
      <p:ext uri="{BB962C8B-B14F-4D97-AF65-F5344CB8AC3E}">
        <p14:creationId xmlns:p14="http://schemas.microsoft.com/office/powerpoint/2010/main" val="3078673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75023377-F2B4-9D47-A126-6A087806CB6D}"/>
              </a:ext>
            </a:extLst>
          </p:cNvPr>
          <p:cNvSpPr txBox="1"/>
          <p:nvPr/>
        </p:nvSpPr>
        <p:spPr>
          <a:xfrm>
            <a:off x="12629010" y="5813742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grpSp>
        <p:nvGrpSpPr>
          <p:cNvPr id="61" name="组合 35">
            <a:extLst>
              <a:ext uri="{FF2B5EF4-FFF2-40B4-BE49-F238E27FC236}">
                <a16:creationId xmlns:a16="http://schemas.microsoft.com/office/drawing/2014/main" id="{EE24ED58-42D6-2F43-BD15-7201D0CF9708}"/>
              </a:ext>
            </a:extLst>
          </p:cNvPr>
          <p:cNvGrpSpPr/>
          <p:nvPr/>
        </p:nvGrpSpPr>
        <p:grpSpPr>
          <a:xfrm>
            <a:off x="5613982" y="1668712"/>
            <a:ext cx="1025190" cy="3865368"/>
            <a:chOff x="5455881" y="1018777"/>
            <a:chExt cx="1280238" cy="4826999"/>
          </a:xfrm>
        </p:grpSpPr>
        <p:sp>
          <p:nvSpPr>
            <p:cNvPr id="62" name="等腰三角形 31">
              <a:extLst>
                <a:ext uri="{FF2B5EF4-FFF2-40B4-BE49-F238E27FC236}">
                  <a16:creationId xmlns:a16="http://schemas.microsoft.com/office/drawing/2014/main" id="{8F3D5A56-7C8D-5244-AA84-E5108986590D}"/>
                </a:ext>
              </a:extLst>
            </p:cNvPr>
            <p:cNvSpPr/>
            <p:nvPr/>
          </p:nvSpPr>
          <p:spPr>
            <a:xfrm>
              <a:off x="5889624" y="1018777"/>
              <a:ext cx="398835" cy="177010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1" eaLnBrk="1" latinLnBrk="0" hangingPunct="1"/>
              <a:endParaRPr lang="zh-CN" altLang="en-US"/>
            </a:p>
          </p:txBody>
        </p:sp>
        <p:sp>
          <p:nvSpPr>
            <p:cNvPr id="63" name="椭圆 30">
              <a:extLst>
                <a:ext uri="{FF2B5EF4-FFF2-40B4-BE49-F238E27FC236}">
                  <a16:creationId xmlns:a16="http://schemas.microsoft.com/office/drawing/2014/main" id="{884452BE-9F9C-A049-A5AC-49AC24E8FEC6}"/>
                </a:ext>
              </a:extLst>
            </p:cNvPr>
            <p:cNvSpPr/>
            <p:nvPr/>
          </p:nvSpPr>
          <p:spPr>
            <a:xfrm>
              <a:off x="5455881" y="2788880"/>
              <a:ext cx="1280238" cy="1280238"/>
            </a:xfrm>
            <a:prstGeom prst="ellipse">
              <a:avLst/>
            </a:prstGeom>
            <a:solidFill>
              <a:schemeClr val="bg1"/>
            </a:solidFill>
            <a:ln w="117475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1" eaLnBrk="1" latinLnBrk="0" hangingPunct="1"/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等腰三角形 34">
              <a:extLst>
                <a:ext uri="{FF2B5EF4-FFF2-40B4-BE49-F238E27FC236}">
                  <a16:creationId xmlns:a16="http://schemas.microsoft.com/office/drawing/2014/main" id="{9A3082AC-BC59-2541-8D75-39E49B7DA88E}"/>
                </a:ext>
              </a:extLst>
            </p:cNvPr>
            <p:cNvSpPr/>
            <p:nvPr/>
          </p:nvSpPr>
          <p:spPr>
            <a:xfrm rot="10800000">
              <a:off x="5889624" y="4075673"/>
              <a:ext cx="398835" cy="1770103"/>
            </a:xfrm>
            <a:prstGeom prst="triangl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zh-CN" altLang="en-US" dirty="0"/>
            </a:p>
          </p:txBody>
        </p:sp>
      </p:grp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DFE3796A-C699-EE41-9A73-69EB807EEE96}"/>
              </a:ext>
            </a:extLst>
          </p:cNvPr>
          <p:cNvSpPr/>
          <p:nvPr/>
        </p:nvSpPr>
        <p:spPr>
          <a:xfrm>
            <a:off x="-27148" y="6562525"/>
            <a:ext cx="12236400" cy="263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E1C5E3DD-91A3-DA43-B8C5-7CE32D8A31AE}"/>
              </a:ext>
            </a:extLst>
          </p:cNvPr>
          <p:cNvSpPr txBox="1"/>
          <p:nvPr/>
        </p:nvSpPr>
        <p:spPr>
          <a:xfrm>
            <a:off x="-11366" y="0"/>
            <a:ext cx="122364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ar-SA" dirty="0"/>
              <a:t>لنراجع معًا الدرس الماضي</a:t>
            </a:r>
          </a:p>
        </p:txBody>
      </p:sp>
      <p:sp>
        <p:nvSpPr>
          <p:cNvPr id="68" name="زر إجراء: مخصص 6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535C9FA-C3A7-794A-A722-2C4EE0B739FC}"/>
              </a:ext>
            </a:extLst>
          </p:cNvPr>
          <p:cNvSpPr/>
          <p:nvPr/>
        </p:nvSpPr>
        <p:spPr>
          <a:xfrm>
            <a:off x="671496" y="1869175"/>
            <a:ext cx="1888880" cy="61813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السؤال الأول</a:t>
            </a:r>
          </a:p>
        </p:txBody>
      </p:sp>
      <p:sp>
        <p:nvSpPr>
          <p:cNvPr id="69" name="زر إجراء: مخصص 6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00D9A05-7D72-F242-B633-DAE594D9DC6B}"/>
              </a:ext>
            </a:extLst>
          </p:cNvPr>
          <p:cNvSpPr/>
          <p:nvPr/>
        </p:nvSpPr>
        <p:spPr>
          <a:xfrm>
            <a:off x="671496" y="3073475"/>
            <a:ext cx="1888880" cy="61813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السؤال الثاني</a:t>
            </a:r>
          </a:p>
        </p:txBody>
      </p:sp>
      <p:sp>
        <p:nvSpPr>
          <p:cNvPr id="70" name="زر إجراء: مخصص 6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4E3B881-F5A2-1547-A7B4-99DC9B8676E9}"/>
              </a:ext>
            </a:extLst>
          </p:cNvPr>
          <p:cNvSpPr/>
          <p:nvPr/>
        </p:nvSpPr>
        <p:spPr>
          <a:xfrm>
            <a:off x="685014" y="4367152"/>
            <a:ext cx="1888880" cy="61813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r>
              <a:rPr lang="ar-S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السؤال الثالث</a:t>
            </a:r>
          </a:p>
        </p:txBody>
      </p:sp>
      <p:sp>
        <p:nvSpPr>
          <p:cNvPr id="72" name="زر إجراء: الشريط الرئيسي 7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217EBDF-6EE9-684F-9D94-BDAAAEC073B1}"/>
              </a:ext>
            </a:extLst>
          </p:cNvPr>
          <p:cNvSpPr/>
          <p:nvPr/>
        </p:nvSpPr>
        <p:spPr>
          <a:xfrm>
            <a:off x="10178552" y="3014242"/>
            <a:ext cx="928621" cy="929775"/>
          </a:xfrm>
          <a:prstGeom prst="actionButtonHom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6625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تعرف العلاقة بين زاوية السقوط وزاوية الانعكاس بقانون: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الانكسار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499032" y="4063137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السقوط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الانعكاس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499032" y="4881891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الدوران</a:t>
            </a:r>
          </a:p>
        </p:txBody>
      </p:sp>
      <p:sp>
        <p:nvSpPr>
          <p:cNvPr id="14" name="مستطيل مستدير الزوايا 13">
            <a:extLst>
              <a:ext uri="{FF2B5EF4-FFF2-40B4-BE49-F238E27FC236}">
                <a16:creationId xmlns:a16="http://schemas.microsoft.com/office/drawing/2014/main" id="{637E1C4A-B1F2-5047-83A7-1A751035FC67}"/>
              </a:ext>
            </a:extLst>
          </p:cNvPr>
          <p:cNvSpPr/>
          <p:nvPr/>
        </p:nvSpPr>
        <p:spPr>
          <a:xfrm>
            <a:off x="899160" y="978782"/>
            <a:ext cx="10530840" cy="501053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0189C79-D92C-774E-BAA3-AAF2DF8B54FA}"/>
              </a:ext>
            </a:extLst>
          </p:cNvPr>
          <p:cNvSpPr/>
          <p:nvPr/>
        </p:nvSpPr>
        <p:spPr>
          <a:xfrm>
            <a:off x="298843" y="6089267"/>
            <a:ext cx="487680" cy="521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زر إجراء: إرجاع 1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D2AED9-B603-3D49-9E2C-6B3F194B512B}"/>
              </a:ext>
            </a:extLst>
          </p:cNvPr>
          <p:cNvSpPr/>
          <p:nvPr/>
        </p:nvSpPr>
        <p:spPr>
          <a:xfrm>
            <a:off x="123583" y="5915718"/>
            <a:ext cx="838200" cy="8686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8A23A69-AA01-D849-A9E7-1FE52FB61399}"/>
              </a:ext>
            </a:extLst>
          </p:cNvPr>
          <p:cNvSpPr/>
          <p:nvPr/>
        </p:nvSpPr>
        <p:spPr>
          <a:xfrm>
            <a:off x="186206" y="104082"/>
            <a:ext cx="2058664" cy="20586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0" eaLnBrk="1" latinLnBrk="0" hangingPunct="1"/>
            <a:endParaRPr lang="ar-SA" sz="3600" b="1" dirty="0"/>
          </a:p>
        </p:txBody>
      </p:sp>
      <p:pic>
        <p:nvPicPr>
          <p:cNvPr id="19" name="رسم 18" descr="ساعة إيقاف">
            <a:extLst>
              <a:ext uri="{FF2B5EF4-FFF2-40B4-BE49-F238E27FC236}">
                <a16:creationId xmlns:a16="http://schemas.microsoft.com/office/drawing/2014/main" id="{B9414A06-7ED5-4648-9B71-613ED0E33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726" y="73602"/>
            <a:ext cx="2058664" cy="20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4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D706569-9973-DE48-9688-709E0FEE8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ar-SA" sz="4800" b="1"/>
              <a:t>الانعكاس والمرايا</a:t>
            </a:r>
          </a:p>
        </p:txBody>
      </p:sp>
    </p:spTree>
    <p:extLst>
      <p:ext uri="{BB962C8B-B14F-4D97-AF65-F5344CB8AC3E}">
        <p14:creationId xmlns:p14="http://schemas.microsoft.com/office/powerpoint/2010/main" val="1646198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يحدث الانعكاس المنتظم في السطوح: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الخشنة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499032" y="4063137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الملساء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المصقولة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499032" y="4881891"/>
            <a:ext cx="2482573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ب </a:t>
            </a:r>
            <a:r>
              <a:rPr lang="ar-SA" sz="3200" b="1" dirty="0" err="1">
                <a:latin typeface="Muna" pitchFamily="2" charset="-78"/>
              </a:rPr>
              <a:t>وج</a:t>
            </a:r>
            <a:r>
              <a:rPr lang="ar-SA" sz="3200" b="1" dirty="0">
                <a:latin typeface="Muna" pitchFamily="2" charset="-78"/>
              </a:rPr>
              <a:t> معًا</a:t>
            </a:r>
          </a:p>
        </p:txBody>
      </p:sp>
      <p:sp>
        <p:nvSpPr>
          <p:cNvPr id="14" name="مستطيل مستدير الزوايا 13">
            <a:extLst>
              <a:ext uri="{FF2B5EF4-FFF2-40B4-BE49-F238E27FC236}">
                <a16:creationId xmlns:a16="http://schemas.microsoft.com/office/drawing/2014/main" id="{637E1C4A-B1F2-5047-83A7-1A751035FC67}"/>
              </a:ext>
            </a:extLst>
          </p:cNvPr>
          <p:cNvSpPr/>
          <p:nvPr/>
        </p:nvSpPr>
        <p:spPr>
          <a:xfrm>
            <a:off x="899160" y="978782"/>
            <a:ext cx="10530840" cy="501053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3CC0D34-336E-174E-BC11-AA0904EACD04}"/>
              </a:ext>
            </a:extLst>
          </p:cNvPr>
          <p:cNvSpPr/>
          <p:nvPr/>
        </p:nvSpPr>
        <p:spPr>
          <a:xfrm>
            <a:off x="298843" y="6089267"/>
            <a:ext cx="487680" cy="521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زر إجراء: إرجاع 1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EFC9EA3-AADE-7E47-912B-F3E8F4E26A7E}"/>
              </a:ext>
            </a:extLst>
          </p:cNvPr>
          <p:cNvSpPr/>
          <p:nvPr/>
        </p:nvSpPr>
        <p:spPr>
          <a:xfrm>
            <a:off x="123583" y="5915718"/>
            <a:ext cx="838200" cy="8686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0" eaLnBrk="1" latinLnBrk="0" hangingPunct="1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C10967CA-9483-EB4D-BE0D-8D1C394E3CFD}"/>
              </a:ext>
            </a:extLst>
          </p:cNvPr>
          <p:cNvSpPr/>
          <p:nvPr/>
        </p:nvSpPr>
        <p:spPr>
          <a:xfrm>
            <a:off x="186206" y="104082"/>
            <a:ext cx="2058664" cy="20586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0" eaLnBrk="1" latinLnBrk="0" hangingPunct="1"/>
            <a:endParaRPr lang="ar-SA" sz="3600" b="1" dirty="0"/>
          </a:p>
        </p:txBody>
      </p:sp>
      <p:pic>
        <p:nvPicPr>
          <p:cNvPr id="19" name="رسم 18" descr="ساعة إيقاف">
            <a:extLst>
              <a:ext uri="{FF2B5EF4-FFF2-40B4-BE49-F238E27FC236}">
                <a16:creationId xmlns:a16="http://schemas.microsoft.com/office/drawing/2014/main" id="{F25F43EB-9600-234D-ABBB-8CBB6034A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726" y="73602"/>
            <a:ext cx="2058664" cy="20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سلوك الضوء المنعكس يعتمد على: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320057" y="3831221"/>
            <a:ext cx="3331002" cy="9597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800" b="1" dirty="0">
                <a:latin typeface="Muna" pitchFamily="2" charset="-78"/>
              </a:rPr>
              <a:t>أ. طبيعة السطح العاكس فقط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2569581" y="3842796"/>
            <a:ext cx="3331002" cy="9597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800" b="1" dirty="0">
                <a:latin typeface="Muna" pitchFamily="2" charset="-78"/>
              </a:rPr>
              <a:t>ب. زاوية السقوط فقط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320057" y="4876169"/>
            <a:ext cx="3331002" cy="9597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800" b="1" dirty="0">
                <a:latin typeface="Muna" pitchFamily="2" charset="-78"/>
              </a:rPr>
              <a:t>ج. لون الضوء الساقط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2569581" y="4904618"/>
            <a:ext cx="3331002" cy="9597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800" b="1" dirty="0">
                <a:latin typeface="Muna" pitchFamily="2" charset="-78"/>
              </a:rPr>
              <a:t>د. طبيعة الضوء العاكس وزاوية السقوط</a:t>
            </a:r>
          </a:p>
        </p:txBody>
      </p:sp>
      <p:sp>
        <p:nvSpPr>
          <p:cNvPr id="14" name="مستطيل مستدير الزوايا 13">
            <a:extLst>
              <a:ext uri="{FF2B5EF4-FFF2-40B4-BE49-F238E27FC236}">
                <a16:creationId xmlns:a16="http://schemas.microsoft.com/office/drawing/2014/main" id="{637E1C4A-B1F2-5047-83A7-1A751035FC67}"/>
              </a:ext>
            </a:extLst>
          </p:cNvPr>
          <p:cNvSpPr/>
          <p:nvPr/>
        </p:nvSpPr>
        <p:spPr>
          <a:xfrm>
            <a:off x="899160" y="978782"/>
            <a:ext cx="10530840" cy="501053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17054A2-ED4E-7B4F-A807-9CE7C3E2CB4D}"/>
              </a:ext>
            </a:extLst>
          </p:cNvPr>
          <p:cNvSpPr/>
          <p:nvPr/>
        </p:nvSpPr>
        <p:spPr>
          <a:xfrm>
            <a:off x="298843" y="6089267"/>
            <a:ext cx="487680" cy="521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زر إجراء: إرجاع 1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9DD331A-E967-6C44-8BD1-0280EFA1E846}"/>
              </a:ext>
            </a:extLst>
          </p:cNvPr>
          <p:cNvSpPr/>
          <p:nvPr/>
        </p:nvSpPr>
        <p:spPr>
          <a:xfrm>
            <a:off x="123583" y="5915718"/>
            <a:ext cx="838200" cy="8686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0" eaLnBrk="1" latinLnBrk="0" hangingPunct="1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8C0DFA5C-75F7-CC4D-80DC-AC50241877F8}"/>
              </a:ext>
            </a:extLst>
          </p:cNvPr>
          <p:cNvSpPr/>
          <p:nvPr/>
        </p:nvSpPr>
        <p:spPr>
          <a:xfrm>
            <a:off x="186206" y="104082"/>
            <a:ext cx="2058664" cy="20586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0" eaLnBrk="1" latinLnBrk="0" hangingPunct="1"/>
            <a:endParaRPr lang="ar-SA" sz="3600" b="1" dirty="0"/>
          </a:p>
        </p:txBody>
      </p:sp>
      <p:pic>
        <p:nvPicPr>
          <p:cNvPr id="19" name="رسم 18" descr="ساعة إيقاف">
            <a:extLst>
              <a:ext uri="{FF2B5EF4-FFF2-40B4-BE49-F238E27FC236}">
                <a16:creationId xmlns:a16="http://schemas.microsoft.com/office/drawing/2014/main" id="{F8B0A9E5-DC6B-A848-AE34-E93625867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726" y="73602"/>
            <a:ext cx="2058664" cy="20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1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C84CD8-E272-0449-BC48-6E88E13359CC}"/>
              </a:ext>
            </a:extLst>
          </p:cNvPr>
          <p:cNvSpPr/>
          <p:nvPr/>
        </p:nvSpPr>
        <p:spPr>
          <a:xfrm>
            <a:off x="-27148" y="6562525"/>
            <a:ext cx="12236400" cy="263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DB15A1E-242A-8D4A-A086-33789B7D8F52}"/>
              </a:ext>
            </a:extLst>
          </p:cNvPr>
          <p:cNvGrpSpPr/>
          <p:nvPr/>
        </p:nvGrpSpPr>
        <p:grpSpPr>
          <a:xfrm>
            <a:off x="67217" y="209921"/>
            <a:ext cx="4245990" cy="1488529"/>
            <a:chOff x="-36301" y="209921"/>
            <a:chExt cx="4245990" cy="1488529"/>
          </a:xfrm>
        </p:grpSpPr>
        <p:pic>
          <p:nvPicPr>
            <p:cNvPr id="16" name="صورة 15" descr=".kj.jpg">
              <a:extLst>
                <a:ext uri="{FF2B5EF4-FFF2-40B4-BE49-F238E27FC236}">
                  <a16:creationId xmlns:a16="http://schemas.microsoft.com/office/drawing/2014/main" id="{CF646C17-304C-3941-A661-3B21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7" name="مستطيل مستدير الزوايا 3">
              <a:extLst>
                <a:ext uri="{FF2B5EF4-FFF2-40B4-BE49-F238E27FC236}">
                  <a16:creationId xmlns:a16="http://schemas.microsoft.com/office/drawing/2014/main" id="{D43965A7-F717-4443-80CA-243FE7AE0664}"/>
                </a:ext>
              </a:extLst>
            </p:cNvPr>
            <p:cNvSpPr/>
            <p:nvPr/>
          </p:nvSpPr>
          <p:spPr bwMode="auto">
            <a:xfrm>
              <a:off x="1438058" y="281928"/>
              <a:ext cx="2771631" cy="9343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3600" b="1" dirty="0"/>
                <a:t>مسائل تدريبية</a:t>
              </a: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25A514-D89B-C04E-93F3-CF2FE52F4EB9}"/>
              </a:ext>
            </a:extLst>
          </p:cNvPr>
          <p:cNvSpPr txBox="1"/>
          <p:nvPr/>
        </p:nvSpPr>
        <p:spPr>
          <a:xfrm>
            <a:off x="9109641" y="153593"/>
            <a:ext cx="2771631" cy="523220"/>
          </a:xfrm>
          <a:prstGeom prst="bevel">
            <a:avLst>
              <a:gd name="adj" fmla="val 0"/>
            </a:avLst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marL="0" algn="ctr" defTabSz="457200" rtl="1" eaLnBrk="1" latinLnBrk="0" hangingPunct="1"/>
            <a:r>
              <a:rPr lang="ar-SA" sz="2800" b="0" dirty="0"/>
              <a:t>مثال ١ صفحة ٤٤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E59CDD3-8E94-E24E-A162-E937279EA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083"/>
          <a:stretch/>
        </p:blipFill>
        <p:spPr>
          <a:xfrm>
            <a:off x="4621383" y="801616"/>
            <a:ext cx="7259889" cy="93438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F79948-8022-A147-97E0-E4E02830F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761" r="50934"/>
          <a:stretch/>
        </p:blipFill>
        <p:spPr>
          <a:xfrm>
            <a:off x="8319129" y="1698450"/>
            <a:ext cx="3562143" cy="14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2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C84CD8-E272-0449-BC48-6E88E13359CC}"/>
              </a:ext>
            </a:extLst>
          </p:cNvPr>
          <p:cNvSpPr/>
          <p:nvPr/>
        </p:nvSpPr>
        <p:spPr>
          <a:xfrm>
            <a:off x="-27148" y="6562525"/>
            <a:ext cx="12236400" cy="263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DB15A1E-242A-8D4A-A086-33789B7D8F52}"/>
              </a:ext>
            </a:extLst>
          </p:cNvPr>
          <p:cNvGrpSpPr/>
          <p:nvPr/>
        </p:nvGrpSpPr>
        <p:grpSpPr>
          <a:xfrm>
            <a:off x="67217" y="209921"/>
            <a:ext cx="4245990" cy="1488529"/>
            <a:chOff x="-36301" y="209921"/>
            <a:chExt cx="4245990" cy="1488529"/>
          </a:xfrm>
        </p:grpSpPr>
        <p:pic>
          <p:nvPicPr>
            <p:cNvPr id="16" name="صورة 15" descr=".kj.jpg">
              <a:extLst>
                <a:ext uri="{FF2B5EF4-FFF2-40B4-BE49-F238E27FC236}">
                  <a16:creationId xmlns:a16="http://schemas.microsoft.com/office/drawing/2014/main" id="{CF646C17-304C-3941-A661-3B21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7" name="مستطيل مستدير الزوايا 3">
              <a:extLst>
                <a:ext uri="{FF2B5EF4-FFF2-40B4-BE49-F238E27FC236}">
                  <a16:creationId xmlns:a16="http://schemas.microsoft.com/office/drawing/2014/main" id="{D43965A7-F717-4443-80CA-243FE7AE0664}"/>
                </a:ext>
              </a:extLst>
            </p:cNvPr>
            <p:cNvSpPr/>
            <p:nvPr/>
          </p:nvSpPr>
          <p:spPr bwMode="auto">
            <a:xfrm>
              <a:off x="1438058" y="281928"/>
              <a:ext cx="2771631" cy="9343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3600" b="1" dirty="0"/>
                <a:t>مسائل تدريبية</a:t>
              </a: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25A514-D89B-C04E-93F3-CF2FE52F4EB9}"/>
              </a:ext>
            </a:extLst>
          </p:cNvPr>
          <p:cNvSpPr txBox="1"/>
          <p:nvPr/>
        </p:nvSpPr>
        <p:spPr>
          <a:xfrm>
            <a:off x="9109641" y="153593"/>
            <a:ext cx="2771631" cy="523220"/>
          </a:xfrm>
          <a:prstGeom prst="bevel">
            <a:avLst>
              <a:gd name="adj" fmla="val 0"/>
            </a:avLst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marL="0" algn="ctr" defTabSz="457200" rtl="1" eaLnBrk="1" latinLnBrk="0" hangingPunct="1"/>
            <a:r>
              <a:rPr lang="ar-SA" sz="2800" b="0" dirty="0"/>
              <a:t>مثال ١ صفحة ٤٤</a:t>
            </a:r>
          </a:p>
        </p:txBody>
      </p:sp>
    </p:spTree>
    <p:extLst>
      <p:ext uri="{BB962C8B-B14F-4D97-AF65-F5344CB8AC3E}">
        <p14:creationId xmlns:p14="http://schemas.microsoft.com/office/powerpoint/2010/main" val="791916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635A5A40-E5ED-D542-9E76-58D56712BE23}"/>
              </a:ext>
            </a:extLst>
          </p:cNvPr>
          <p:cNvSpPr/>
          <p:nvPr/>
        </p:nvSpPr>
        <p:spPr>
          <a:xfrm>
            <a:off x="9915525" y="2903005"/>
            <a:ext cx="857250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CDCDDD6-3F25-AB4A-8256-A0A41506BE46}"/>
              </a:ext>
            </a:extLst>
          </p:cNvPr>
          <p:cNvSpPr/>
          <p:nvPr/>
        </p:nvSpPr>
        <p:spPr>
          <a:xfrm>
            <a:off x="26192" y="5857342"/>
            <a:ext cx="857250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C84CD8-E272-0449-BC48-6E88E13359CC}"/>
              </a:ext>
            </a:extLst>
          </p:cNvPr>
          <p:cNvSpPr/>
          <p:nvPr/>
        </p:nvSpPr>
        <p:spPr>
          <a:xfrm>
            <a:off x="-27148" y="6562525"/>
            <a:ext cx="12236400" cy="263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DB15A1E-242A-8D4A-A086-33789B7D8F52}"/>
              </a:ext>
            </a:extLst>
          </p:cNvPr>
          <p:cNvGrpSpPr/>
          <p:nvPr/>
        </p:nvGrpSpPr>
        <p:grpSpPr>
          <a:xfrm>
            <a:off x="67217" y="209921"/>
            <a:ext cx="4245990" cy="1488529"/>
            <a:chOff x="-36301" y="209921"/>
            <a:chExt cx="4245990" cy="1488529"/>
          </a:xfrm>
        </p:grpSpPr>
        <p:pic>
          <p:nvPicPr>
            <p:cNvPr id="16" name="صورة 15" descr=".kj.jpg">
              <a:extLst>
                <a:ext uri="{FF2B5EF4-FFF2-40B4-BE49-F238E27FC236}">
                  <a16:creationId xmlns:a16="http://schemas.microsoft.com/office/drawing/2014/main" id="{CF646C17-304C-3941-A661-3B21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7" name="مستطيل مستدير الزوايا 3">
              <a:extLst>
                <a:ext uri="{FF2B5EF4-FFF2-40B4-BE49-F238E27FC236}">
                  <a16:creationId xmlns:a16="http://schemas.microsoft.com/office/drawing/2014/main" id="{D43965A7-F717-4443-80CA-243FE7AE0664}"/>
                </a:ext>
              </a:extLst>
            </p:cNvPr>
            <p:cNvSpPr/>
            <p:nvPr/>
          </p:nvSpPr>
          <p:spPr bwMode="auto">
            <a:xfrm>
              <a:off x="1438058" y="281928"/>
              <a:ext cx="2771631" cy="9343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3600" b="1" dirty="0"/>
                <a:t>مسائل تدريبية</a:t>
              </a: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25A514-D89B-C04E-93F3-CF2FE52F4EB9}"/>
              </a:ext>
            </a:extLst>
          </p:cNvPr>
          <p:cNvSpPr txBox="1"/>
          <p:nvPr/>
        </p:nvSpPr>
        <p:spPr>
          <a:xfrm>
            <a:off x="9109641" y="153593"/>
            <a:ext cx="2771631" cy="523220"/>
          </a:xfrm>
          <a:prstGeom prst="bevel">
            <a:avLst>
              <a:gd name="adj" fmla="val 0"/>
            </a:avLst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marL="0" algn="ctr" defTabSz="457200" rtl="1" eaLnBrk="1" latinLnBrk="0" hangingPunct="1"/>
            <a:r>
              <a:rPr lang="ar-SA" sz="2800" b="0" dirty="0"/>
              <a:t>مسألة ٢ صفحة ٤٤</a:t>
            </a:r>
          </a:p>
        </p:txBody>
      </p:sp>
      <p:pic>
        <p:nvPicPr>
          <p:cNvPr id="13" name="رسم 12" descr="نجوم">
            <a:extLst>
              <a:ext uri="{FF2B5EF4-FFF2-40B4-BE49-F238E27FC236}">
                <a16:creationId xmlns:a16="http://schemas.microsoft.com/office/drawing/2014/main" id="{23953F55-16E3-7B42-A3E6-3329178B5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108334">
            <a:off x="-89046" y="2807780"/>
            <a:ext cx="2196688" cy="2196688"/>
          </a:xfrm>
          <a:prstGeom prst="rect">
            <a:avLst/>
          </a:prstGeom>
        </p:spPr>
      </p:pic>
      <p:pic>
        <p:nvPicPr>
          <p:cNvPr id="14" name="رسم 13" descr="شهاب">
            <a:extLst>
              <a:ext uri="{FF2B5EF4-FFF2-40B4-BE49-F238E27FC236}">
                <a16:creationId xmlns:a16="http://schemas.microsoft.com/office/drawing/2014/main" id="{75E81386-120E-434C-BBEF-1E0D767D4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9759" y="2653887"/>
            <a:ext cx="1169748" cy="11697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195792F-C63A-6F47-BD91-1D8D9F4A6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5272" y="749119"/>
            <a:ext cx="60960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4CDCDDD6-3F25-AB4A-8256-A0A41506BE46}"/>
              </a:ext>
            </a:extLst>
          </p:cNvPr>
          <p:cNvSpPr/>
          <p:nvPr/>
        </p:nvSpPr>
        <p:spPr>
          <a:xfrm>
            <a:off x="26192" y="5857342"/>
            <a:ext cx="857250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C84CD8-E272-0449-BC48-6E88E13359CC}"/>
              </a:ext>
            </a:extLst>
          </p:cNvPr>
          <p:cNvSpPr/>
          <p:nvPr/>
        </p:nvSpPr>
        <p:spPr>
          <a:xfrm>
            <a:off x="-27148" y="6562525"/>
            <a:ext cx="12236400" cy="263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DB15A1E-242A-8D4A-A086-33789B7D8F52}"/>
              </a:ext>
            </a:extLst>
          </p:cNvPr>
          <p:cNvGrpSpPr/>
          <p:nvPr/>
        </p:nvGrpSpPr>
        <p:grpSpPr>
          <a:xfrm>
            <a:off x="67217" y="209921"/>
            <a:ext cx="4245990" cy="1488529"/>
            <a:chOff x="-36301" y="209921"/>
            <a:chExt cx="4245990" cy="1488529"/>
          </a:xfrm>
        </p:grpSpPr>
        <p:pic>
          <p:nvPicPr>
            <p:cNvPr id="16" name="صورة 15" descr=".kj.jpg">
              <a:extLst>
                <a:ext uri="{FF2B5EF4-FFF2-40B4-BE49-F238E27FC236}">
                  <a16:creationId xmlns:a16="http://schemas.microsoft.com/office/drawing/2014/main" id="{CF646C17-304C-3941-A661-3B21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7" name="مستطيل مستدير الزوايا 3">
              <a:extLst>
                <a:ext uri="{FF2B5EF4-FFF2-40B4-BE49-F238E27FC236}">
                  <a16:creationId xmlns:a16="http://schemas.microsoft.com/office/drawing/2014/main" id="{D43965A7-F717-4443-80CA-243FE7AE0664}"/>
                </a:ext>
              </a:extLst>
            </p:cNvPr>
            <p:cNvSpPr/>
            <p:nvPr/>
          </p:nvSpPr>
          <p:spPr bwMode="auto">
            <a:xfrm>
              <a:off x="1438058" y="281928"/>
              <a:ext cx="2771631" cy="9343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3600" b="1" dirty="0"/>
                <a:t>مسائل تدريبية</a:t>
              </a: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25A514-D89B-C04E-93F3-CF2FE52F4EB9}"/>
              </a:ext>
            </a:extLst>
          </p:cNvPr>
          <p:cNvSpPr txBox="1"/>
          <p:nvPr/>
        </p:nvSpPr>
        <p:spPr>
          <a:xfrm>
            <a:off x="9109641" y="153593"/>
            <a:ext cx="2771631" cy="523220"/>
          </a:xfrm>
          <a:prstGeom prst="bevel">
            <a:avLst>
              <a:gd name="adj" fmla="val 0"/>
            </a:avLst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marL="0" algn="ctr" defTabSz="457200" rtl="1" eaLnBrk="1" latinLnBrk="0" hangingPunct="1"/>
            <a:r>
              <a:rPr lang="ar-SA" sz="2800" b="0" dirty="0"/>
              <a:t>مسألة ٣ صفحة ٤٤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5FBDC91-AB51-2744-87A8-139F178D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883" y="1421157"/>
            <a:ext cx="10248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85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0D008C0-F5AA-5D48-81BD-0F9E37337CE7}"/>
              </a:ext>
            </a:extLst>
          </p:cNvPr>
          <p:cNvSpPr/>
          <p:nvPr/>
        </p:nvSpPr>
        <p:spPr bwMode="auto">
          <a:xfrm>
            <a:off x="5538998" y="262649"/>
            <a:ext cx="6517903" cy="9343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dirty="0">
                <a:solidFill>
                  <a:schemeClr val="bg1"/>
                </a:solidFill>
              </a:rPr>
              <a:t>مراجعة لدروس سابقة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6C9416E-57AF-6E47-B3BC-EEDECEA887E4}"/>
              </a:ext>
            </a:extLst>
          </p:cNvPr>
          <p:cNvSpPr txBox="1"/>
          <p:nvPr/>
        </p:nvSpPr>
        <p:spPr>
          <a:xfrm>
            <a:off x="567068" y="1458103"/>
            <a:ext cx="11057861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 صنفي السطوح التالية إلى: </a:t>
            </a:r>
          </a:p>
          <a:p>
            <a:pPr algn="ctr"/>
            <a:endParaRPr lang="ar-SA" sz="3200" dirty="0"/>
          </a:p>
          <a:p>
            <a:pPr algn="ctr"/>
            <a:r>
              <a:rPr lang="ar-SA" sz="3200" b="1" dirty="0"/>
              <a:t>سطوح عاكسة منتظمة (ملساء)                 سطوح عاكسة غير منتظمة (خشنة)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45E2F80-2976-4A44-B8AC-73A7117EFC30}"/>
              </a:ext>
            </a:extLst>
          </p:cNvPr>
          <p:cNvSpPr/>
          <p:nvPr/>
        </p:nvSpPr>
        <p:spPr>
          <a:xfrm>
            <a:off x="597335" y="5945004"/>
            <a:ext cx="1863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/>
              <a:t>س٧ صفحة ٤٧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140FE98-A211-F642-8588-7B284BCB1DCF}"/>
              </a:ext>
            </a:extLst>
          </p:cNvPr>
          <p:cNvSpPr txBox="1"/>
          <p:nvPr/>
        </p:nvSpPr>
        <p:spPr>
          <a:xfrm>
            <a:off x="5886048" y="2815436"/>
            <a:ext cx="7601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2800" b="1" dirty="0"/>
              <a:t>ورقة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01AB7E5-2E84-5746-9131-26B122F4BB36}"/>
              </a:ext>
            </a:extLst>
          </p:cNvPr>
          <p:cNvSpPr txBox="1"/>
          <p:nvPr/>
        </p:nvSpPr>
        <p:spPr>
          <a:xfrm>
            <a:off x="5392323" y="3398348"/>
            <a:ext cx="174759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/>
              <a:t>معدن مصقول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351B704-65E0-3A4E-8D57-7CAD41570C7B}"/>
              </a:ext>
            </a:extLst>
          </p:cNvPr>
          <p:cNvSpPr txBox="1"/>
          <p:nvPr/>
        </p:nvSpPr>
        <p:spPr>
          <a:xfrm>
            <a:off x="5538998" y="3981260"/>
            <a:ext cx="145424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/>
              <a:t>زجاج نافذة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969C994-C292-9C43-975C-EAF4967A41B0}"/>
              </a:ext>
            </a:extLst>
          </p:cNvPr>
          <p:cNvSpPr txBox="1"/>
          <p:nvPr/>
        </p:nvSpPr>
        <p:spPr>
          <a:xfrm>
            <a:off x="5526175" y="4570629"/>
            <a:ext cx="147989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/>
              <a:t>معدن خشن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50F2D5A-D241-C544-B26C-8B5430B738A7}"/>
              </a:ext>
            </a:extLst>
          </p:cNvPr>
          <p:cNvSpPr txBox="1"/>
          <p:nvPr/>
        </p:nvSpPr>
        <p:spPr>
          <a:xfrm>
            <a:off x="4927458" y="5138287"/>
            <a:ext cx="267733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/>
              <a:t>إبريق حليب بلاستيكي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5BAF53-9A08-C44A-A5F7-39A7375DACAA}"/>
              </a:ext>
            </a:extLst>
          </p:cNvPr>
          <p:cNvSpPr txBox="1"/>
          <p:nvPr/>
        </p:nvSpPr>
        <p:spPr>
          <a:xfrm>
            <a:off x="5252516" y="5721199"/>
            <a:ext cx="201689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/>
              <a:t>سطح ماء ساكن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7FCF298-8A1F-534C-A653-7C9EB3B49C5F}"/>
              </a:ext>
            </a:extLst>
          </p:cNvPr>
          <p:cNvSpPr txBox="1"/>
          <p:nvPr/>
        </p:nvSpPr>
        <p:spPr>
          <a:xfrm>
            <a:off x="4934322" y="6304111"/>
            <a:ext cx="265329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/>
              <a:t>زجاج خشن (مصنفر)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A13CCAB-2D21-3B4D-AF9C-662E743F22A5}"/>
              </a:ext>
            </a:extLst>
          </p:cNvPr>
          <p:cNvGrpSpPr/>
          <p:nvPr/>
        </p:nvGrpSpPr>
        <p:grpSpPr>
          <a:xfrm>
            <a:off x="-36301" y="209921"/>
            <a:ext cx="3624300" cy="1488529"/>
            <a:chOff x="-36301" y="209921"/>
            <a:chExt cx="3624300" cy="1488529"/>
          </a:xfrm>
        </p:grpSpPr>
        <p:pic>
          <p:nvPicPr>
            <p:cNvPr id="16" name="صورة 15" descr=".kj.jpg">
              <a:extLst>
                <a:ext uri="{FF2B5EF4-FFF2-40B4-BE49-F238E27FC236}">
                  <a16:creationId xmlns:a16="http://schemas.microsoft.com/office/drawing/2014/main" id="{30D7EE9F-72AE-B044-BAFD-5BA711C4F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7" name="مستطيل مستدير الزوايا 3">
              <a:extLst>
                <a:ext uri="{FF2B5EF4-FFF2-40B4-BE49-F238E27FC236}">
                  <a16:creationId xmlns:a16="http://schemas.microsoft.com/office/drawing/2014/main" id="{78DEDBCE-1C8A-524E-8CB3-64A84EEB4199}"/>
                </a:ext>
              </a:extLst>
            </p:cNvPr>
            <p:cNvSpPr/>
            <p:nvPr/>
          </p:nvSpPr>
          <p:spPr bwMode="auto">
            <a:xfrm>
              <a:off x="1438059" y="281928"/>
              <a:ext cx="2149940" cy="9343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dirty="0"/>
                <a:t>نشاط فردي في المحادثة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409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275 0.0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1852 L 0.25534 -0.03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25521 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25755 -0.085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27851 -0.076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328 -0.13681 " pathEditMode="relative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2.59259E-6 L -0.29375 -0.1319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/>
        </p:nvSpPr>
        <p:spPr bwMode="gray">
          <a:xfrm rot="5400000">
            <a:off x="5757526" y="2231938"/>
            <a:ext cx="2734346" cy="23526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89"/>
          <p:cNvSpPr>
            <a:spLocks noChangeArrowheads="1"/>
          </p:cNvSpPr>
          <p:nvPr/>
        </p:nvSpPr>
        <p:spPr bwMode="auto">
          <a:xfrm>
            <a:off x="1018572" y="4155924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الانعكاس عن المرايا المستوية</a:t>
            </a:r>
          </a:p>
        </p:txBody>
      </p:sp>
      <p:sp>
        <p:nvSpPr>
          <p:cNvPr id="23" name="Freeform 2"/>
          <p:cNvSpPr>
            <a:spLocks/>
          </p:cNvSpPr>
          <p:nvPr/>
        </p:nvSpPr>
        <p:spPr bwMode="gray">
          <a:xfrm rot="5400000">
            <a:off x="5775324" y="3097212"/>
            <a:ext cx="3313111" cy="29670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سهم منحني 33"/>
          <p:cNvSpPr/>
          <p:nvPr/>
        </p:nvSpPr>
        <p:spPr>
          <a:xfrm rot="5400000" flipV="1">
            <a:off x="5904681" y="1185097"/>
            <a:ext cx="1016054" cy="633412"/>
          </a:xfrm>
          <a:prstGeom prst="bentArrow">
            <a:avLst>
              <a:gd name="adj1" fmla="val 25000"/>
              <a:gd name="adj2" fmla="val 24479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endParaRPr lang="ar-SA" sz="3600" dirty="0">
              <a:cs typeface="Akhbar MT" pitchFamily="2" charset="-78"/>
            </a:endParaRPr>
          </a:p>
        </p:txBody>
      </p:sp>
      <p:sp>
        <p:nvSpPr>
          <p:cNvPr id="26" name="Rectangle 89"/>
          <p:cNvSpPr>
            <a:spLocks noChangeArrowheads="1"/>
          </p:cNvSpPr>
          <p:nvPr/>
        </p:nvSpPr>
        <p:spPr bwMode="auto">
          <a:xfrm>
            <a:off x="1018572" y="5461868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المرايا الكروية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>
            <a:off x="2207568" y="1628800"/>
            <a:ext cx="7851648" cy="1612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defPPr>
              <a:defRPr lang="ar-SA"/>
            </a:defPPr>
            <a:lvl1pPr lvl="0" algn="ctr" defTabSz="914400">
              <a:spcBef>
                <a:spcPct val="0"/>
              </a:spcBef>
              <a:defRPr sz="8000" b="1">
                <a:solidFill>
                  <a:sysClr val="windowText" lastClr="0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khbar MT" pitchFamily="2" charset="-78"/>
              </a:defRPr>
            </a:lvl1pPr>
            <a:lvl2pPr algn="r" defTabSz="914400" rtl="1"/>
            <a:lvl3pPr algn="r" defTabSz="914400" rtl="1"/>
            <a:lvl4pPr algn="r" defTabSz="914400" rtl="1"/>
            <a:lvl5pPr algn="r" defTabSz="914400" rtl="1"/>
            <a:lvl6pPr algn="r" defTabSz="914400" rtl="1"/>
            <a:lvl7pPr algn="r" defTabSz="914400" rtl="1"/>
            <a:lvl8pPr algn="r" defTabSz="914400" rtl="1"/>
            <a:lvl9pPr algn="r" defTabSz="914400" rtl="1"/>
          </a:lstStyle>
          <a:p>
            <a:r>
              <a:rPr lang="ar-SA" dirty="0">
                <a:cs typeface="+mn-cs"/>
              </a:rPr>
              <a:t>الانعكاس والمرايا</a:t>
            </a:r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6672264" y="620713"/>
            <a:ext cx="3671887" cy="7921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r>
              <a:rPr lang="ar-SA" sz="3600" dirty="0"/>
              <a:t>الفصل الثاني</a:t>
            </a:r>
          </a:p>
        </p:txBody>
      </p:sp>
    </p:spTree>
    <p:extLst>
      <p:ext uri="{BB962C8B-B14F-4D97-AF65-F5344CB8AC3E}">
        <p14:creationId xmlns:p14="http://schemas.microsoft.com/office/powerpoint/2010/main" val="186650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B30C9B-63A0-A548-95AE-453C4FC0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548" y="2961421"/>
            <a:ext cx="2596110" cy="1230570"/>
          </a:xfrm>
        </p:spPr>
        <p:txBody>
          <a:bodyPr anchor="t">
            <a:normAutofit fontScale="90000"/>
          </a:bodyPr>
          <a:lstStyle/>
          <a:p>
            <a:r>
              <a:rPr lang="ar-SA" sz="6000" b="1" dirty="0">
                <a:solidFill>
                  <a:schemeClr val="bg1"/>
                </a:solidFill>
              </a:rPr>
              <a:t>نتعلم اليوم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BCEB57-4A1D-5548-97A5-2EE1BE1B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8" y="2533245"/>
            <a:ext cx="5893234" cy="2024902"/>
          </a:xfrm>
        </p:spPr>
        <p:txBody>
          <a:bodyPr anchor="t">
            <a:normAutofit lnSpcReduction="10000"/>
          </a:bodyPr>
          <a:lstStyle/>
          <a:p>
            <a:r>
              <a:rPr lang="ar-SA" sz="3200" b="1" dirty="0"/>
              <a:t> التعرف على المرآة المستوية.</a:t>
            </a:r>
          </a:p>
          <a:p>
            <a:r>
              <a:rPr lang="ar-SA" sz="3200" b="1" dirty="0"/>
              <a:t> التعرف على الصور الحقيقية.</a:t>
            </a:r>
          </a:p>
          <a:p>
            <a:r>
              <a:rPr lang="ar-SA" sz="3200" b="1" dirty="0"/>
              <a:t> التعرف على الصور الخيالية.</a:t>
            </a:r>
          </a:p>
        </p:txBody>
      </p:sp>
    </p:spTree>
    <p:extLst>
      <p:ext uri="{BB962C8B-B14F-4D97-AF65-F5344CB8AC3E}">
        <p14:creationId xmlns:p14="http://schemas.microsoft.com/office/powerpoint/2010/main" val="3799376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التهيئة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مرآة مبارك هذا البيت - كشيدة">
            <a:extLst>
              <a:ext uri="{FF2B5EF4-FFF2-40B4-BE49-F238E27FC236}">
                <a16:creationId xmlns:a16="http://schemas.microsoft.com/office/drawing/2014/main" id="{F462F659-C6CC-6F43-8AFA-84240D0A9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27" y="1399309"/>
            <a:ext cx="4507345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03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E67479A-4C91-4CBA-8CDA-4A34F20F5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22996" r="19469" b="16136"/>
          <a:stretch/>
        </p:blipFill>
        <p:spPr>
          <a:xfrm>
            <a:off x="981835" y="0"/>
            <a:ext cx="1008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92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المقدمة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طريقة ضبط مرآة السيارة الجانبية بشكل صحيح - مجلة هي">
            <a:extLst>
              <a:ext uri="{FF2B5EF4-FFF2-40B4-BE49-F238E27FC236}">
                <a16:creationId xmlns:a16="http://schemas.microsoft.com/office/drawing/2014/main" id="{2509AF25-F9FD-1E48-B7B6-F49827C90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8" y="1884219"/>
            <a:ext cx="5119253" cy="38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15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المقدمة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طريقة ضبط مرآة السيارة الجانبية بشكل صحيح - مجلة هي">
            <a:extLst>
              <a:ext uri="{FF2B5EF4-FFF2-40B4-BE49-F238E27FC236}">
                <a16:creationId xmlns:a16="http://schemas.microsoft.com/office/drawing/2014/main" id="{2509AF25-F9FD-1E48-B7B6-F49827C90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87" y="3250605"/>
            <a:ext cx="3677229" cy="27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1717963" y="1375888"/>
            <a:ext cx="8756073" cy="16516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600" b="1" dirty="0">
                <a:highlight>
                  <a:srgbClr val="C0C0C0"/>
                </a:highlight>
              </a:rPr>
              <a:t>أنواع المرايا:</a:t>
            </a:r>
          </a:p>
          <a:p>
            <a:pPr algn="ctr">
              <a:lnSpc>
                <a:spcPct val="150000"/>
              </a:lnSpc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١/ مرآة مستوية.			       ٢/ مرآة كروية.</a:t>
            </a:r>
          </a:p>
        </p:txBody>
      </p:sp>
      <p:pic>
        <p:nvPicPr>
          <p:cNvPr id="5" name="Picture 2" descr="مرآة مبارك هذا البيت - كشيدة">
            <a:extLst>
              <a:ext uri="{FF2B5EF4-FFF2-40B4-BE49-F238E27FC236}">
                <a16:creationId xmlns:a16="http://schemas.microsoft.com/office/drawing/2014/main" id="{397DDCE1-4372-7040-ACA4-8AD01A77B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 b="8587"/>
          <a:stretch/>
        </p:blipFill>
        <p:spPr bwMode="auto">
          <a:xfrm>
            <a:off x="6685757" y="3027494"/>
            <a:ext cx="3677229" cy="349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18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706569-9973-DE48-9688-709E0FEE8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1920" y="2422057"/>
            <a:ext cx="7248159" cy="1662475"/>
          </a:xfrm>
        </p:spPr>
        <p:txBody>
          <a:bodyPr>
            <a:normAutofit/>
          </a:bodyPr>
          <a:lstStyle/>
          <a:p>
            <a:r>
              <a:rPr lang="ar-SA" sz="4800" b="1" dirty="0"/>
              <a:t>الأجسام والصور في المرايا المستوية</a:t>
            </a:r>
          </a:p>
        </p:txBody>
      </p:sp>
    </p:spTree>
    <p:extLst>
      <p:ext uri="{BB962C8B-B14F-4D97-AF65-F5344CB8AC3E}">
        <p14:creationId xmlns:p14="http://schemas.microsoft.com/office/powerpoint/2010/main" val="3431070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لأجسام والصور في المرايا المستوية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380676" y="2592458"/>
            <a:ext cx="350520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المرآة المستوية: </a:t>
            </a:r>
          </a:p>
          <a:p>
            <a:pPr algn="ctr"/>
            <a:r>
              <a:rPr lang="ar-SA" sz="3200" dirty="0"/>
              <a:t>عبارة عن سطح أملس مستوٍ ينعكس عنه الضوء انعكاسًا منتظمًا.</a:t>
            </a:r>
          </a:p>
        </p:txBody>
      </p:sp>
      <p:pic>
        <p:nvPicPr>
          <p:cNvPr id="4100" name="Picture 4" descr="هل نظر طفلك للمرآة أمر خطير؟ العلماء يكشفون سر الحركات التي يؤديها حينما  يرى نفسه – موقع جنوب لبنان">
            <a:extLst>
              <a:ext uri="{FF2B5EF4-FFF2-40B4-BE49-F238E27FC236}">
                <a16:creationId xmlns:a16="http://schemas.microsoft.com/office/drawing/2014/main" id="{DD447617-463A-CB42-9E02-C1E80D96B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2"/>
          <a:stretch/>
        </p:blipFill>
        <p:spPr bwMode="auto">
          <a:xfrm>
            <a:off x="994064" y="1605186"/>
            <a:ext cx="5101936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5B4A060D-1F6D-5D4F-8E81-ABA9FD43F50C}"/>
              </a:ext>
            </a:extLst>
          </p:cNvPr>
          <p:cNvSpPr txBox="1">
            <a:spLocks/>
          </p:cNvSpPr>
          <p:nvPr/>
        </p:nvSpPr>
        <p:spPr>
          <a:xfrm>
            <a:off x="8582893" y="1415960"/>
            <a:ext cx="2302983" cy="2013040"/>
          </a:xfrm>
          <a:prstGeom prst="wedgeEllipseCallout">
            <a:avLst>
              <a:gd name="adj1" fmla="val -58193"/>
              <a:gd name="adj2" fmla="val -7478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2800" dirty="0"/>
              <a:t>ما هي المرآة المستوية؟</a:t>
            </a:r>
          </a:p>
          <a:p>
            <a:pPr algn="ctr">
              <a:spcBef>
                <a:spcPct val="0"/>
              </a:spcBef>
              <a:defRPr/>
            </a:pPr>
            <a:r>
              <a:rPr lang="ar-SA" dirty="0">
                <a:solidFill>
                  <a:schemeClr val="tx1"/>
                </a:solidFill>
                <a:latin typeface="Arial" panose="020B0604020202020204" pitchFamily="34" charset="0"/>
              </a:rPr>
              <a:t>الكتاب صفحة ٤٥</a:t>
            </a:r>
            <a:endParaRPr lang="ar-SA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17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موقع الصورة التي تكونها مرآة مستوية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6146" name="Picture 2" descr="الأمل مضاءة الشموع الخلفية, ضوء, التدفئة, مصادر صورة الخلفية للتحميل مجانا">
            <a:extLst>
              <a:ext uri="{FF2B5EF4-FFF2-40B4-BE49-F238E27FC236}">
                <a16:creationId xmlns:a16="http://schemas.microsoft.com/office/drawing/2014/main" id="{DE1D1459-542B-EB4B-8264-2475595D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0" y="227999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205C1A5-C005-8E42-9672-80BBB869D96A}"/>
              </a:ext>
            </a:extLst>
          </p:cNvPr>
          <p:cNvSpPr/>
          <p:nvPr/>
        </p:nvSpPr>
        <p:spPr>
          <a:xfrm>
            <a:off x="9548038" y="2636876"/>
            <a:ext cx="85060" cy="850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Picture 2" descr="الأمل مضاءة الشموع الخلفية, ضوء, التدفئة, مصادر صورة الخلفية للتحميل مجانا">
            <a:extLst>
              <a:ext uri="{FF2B5EF4-FFF2-40B4-BE49-F238E27FC236}">
                <a16:creationId xmlns:a16="http://schemas.microsoft.com/office/drawing/2014/main" id="{C22D1B62-144F-DF42-9820-E6C3AFCF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30" y="230126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28009DB2-1FFE-AC4F-8551-A3C0D3EAADF4}"/>
              </a:ext>
            </a:extLst>
          </p:cNvPr>
          <p:cNvSpPr/>
          <p:nvPr/>
        </p:nvSpPr>
        <p:spPr>
          <a:xfrm>
            <a:off x="5840820" y="1148316"/>
            <a:ext cx="92147" cy="38702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7" name="موصل مستقيم 16">
            <a:extLst>
              <a:ext uri="{FF2B5EF4-FFF2-40B4-BE49-F238E27FC236}">
                <a16:creationId xmlns:a16="http://schemas.microsoft.com/office/drawing/2014/main" id="{564CBE6B-4786-9648-A5D8-BD14C9B7D18B}"/>
              </a:ext>
            </a:extLst>
          </p:cNvPr>
          <p:cNvCxnSpPr/>
          <p:nvPr/>
        </p:nvCxnSpPr>
        <p:spPr>
          <a:xfrm flipH="1">
            <a:off x="786809" y="4274290"/>
            <a:ext cx="1052623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1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عبارة عن سطح مستوٍ أملس ينعكس عنه الضوء انعكاسًا منتظمًا: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المرآة الكروية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131128" y="4063137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المرآة المستوية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الصورة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131128" y="4881891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التلفاز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مرحلي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6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صفات الصور في المرايا المستوية: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 err="1">
                <a:latin typeface="Muna" pitchFamily="2" charset="-78"/>
              </a:rPr>
              <a:t>أ</a:t>
            </a:r>
            <a:r>
              <a:rPr lang="ar-SA" sz="3200" b="1" dirty="0">
                <a:latin typeface="Muna" pitchFamily="2" charset="-78"/>
              </a:rPr>
              <a:t>. معتدلة وخيالية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131128" y="4063137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مقلوبة وحقيقية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850477" cy="10026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حجمها أصغر من حجم الجسم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131128" y="4881891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جميع ما ذكر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مرحلي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5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في المرآة المستوية يكون طول الصورة........طول الجسم: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3047020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أصغر من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2934586" y="4063137"/>
            <a:ext cx="3047020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أكبر من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3047019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مساوٍ لـ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2934586" y="4881891"/>
            <a:ext cx="3047019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أكبر أو أصغر من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مرحلي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2FD4F31-73C4-0749-9509-33BC4FF77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93" y="736508"/>
            <a:ext cx="6473013" cy="328899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موقع الصورة التي تكونها مرآة مستوية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39BABD9-C6EF-5548-A5EE-1946E55B3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3964557"/>
            <a:ext cx="7645400" cy="16637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6C111B4-8C16-4A4D-BAC7-22AB281C9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370" y="5628257"/>
            <a:ext cx="75438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07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صفات الصور في ا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لمرايا المستوية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4E95CC3-1DD2-084F-8445-F857E93B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40" y="2371742"/>
            <a:ext cx="7107736" cy="365925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8145288" y="1818852"/>
            <a:ext cx="2868177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خيالية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EB474FC-0583-7E4E-8062-0E658E865863}"/>
              </a:ext>
            </a:extLst>
          </p:cNvPr>
          <p:cNvSpPr txBox="1"/>
          <p:nvPr/>
        </p:nvSpPr>
        <p:spPr>
          <a:xfrm>
            <a:off x="7380676" y="2605723"/>
            <a:ext cx="286817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لها الحجم نفسه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AB54386-C6A1-3548-A95D-074048324A6E}"/>
              </a:ext>
            </a:extLst>
          </p:cNvPr>
          <p:cNvSpPr txBox="1"/>
          <p:nvPr/>
        </p:nvSpPr>
        <p:spPr>
          <a:xfrm>
            <a:off x="8145288" y="3392594"/>
            <a:ext cx="286817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معتدلة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D4FF6E6-A377-A244-BE2F-76DE75DBD0BA}"/>
              </a:ext>
            </a:extLst>
          </p:cNvPr>
          <p:cNvSpPr txBox="1"/>
          <p:nvPr/>
        </p:nvSpPr>
        <p:spPr>
          <a:xfrm>
            <a:off x="7380676" y="4179465"/>
            <a:ext cx="286817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لها البعد نفسه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94CE7E9-D546-8C4E-8871-4FFED42C1504}"/>
              </a:ext>
            </a:extLst>
          </p:cNvPr>
          <p:cNvSpPr txBox="1"/>
          <p:nvPr/>
        </p:nvSpPr>
        <p:spPr>
          <a:xfrm>
            <a:off x="8145287" y="4977897"/>
            <a:ext cx="286817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معكوسة جانبيًا</a:t>
            </a:r>
          </a:p>
        </p:txBody>
      </p:sp>
    </p:spTree>
    <p:extLst>
      <p:ext uri="{BB962C8B-B14F-4D97-AF65-F5344CB8AC3E}">
        <p14:creationId xmlns:p14="http://schemas.microsoft.com/office/powerpoint/2010/main" val="289099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/>
        </p:nvSpPr>
        <p:spPr bwMode="gray">
          <a:xfrm rot="5400000">
            <a:off x="5757526" y="2231938"/>
            <a:ext cx="2734346" cy="23526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89"/>
          <p:cNvSpPr>
            <a:spLocks noChangeArrowheads="1"/>
          </p:cNvSpPr>
          <p:nvPr/>
        </p:nvSpPr>
        <p:spPr bwMode="auto">
          <a:xfrm>
            <a:off x="1018572" y="4155924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الانعكاس عن المرايا المستوية</a:t>
            </a:r>
          </a:p>
        </p:txBody>
      </p:sp>
      <p:sp>
        <p:nvSpPr>
          <p:cNvPr id="23" name="Freeform 2"/>
          <p:cNvSpPr>
            <a:spLocks/>
          </p:cNvSpPr>
          <p:nvPr/>
        </p:nvSpPr>
        <p:spPr bwMode="gray">
          <a:xfrm rot="5400000">
            <a:off x="5775324" y="3097212"/>
            <a:ext cx="3313111" cy="29670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سهم منحني 33"/>
          <p:cNvSpPr/>
          <p:nvPr/>
        </p:nvSpPr>
        <p:spPr>
          <a:xfrm rot="5400000" flipV="1">
            <a:off x="5904681" y="1185097"/>
            <a:ext cx="1016054" cy="633412"/>
          </a:xfrm>
          <a:prstGeom prst="bentArrow">
            <a:avLst>
              <a:gd name="adj1" fmla="val 25000"/>
              <a:gd name="adj2" fmla="val 24479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endParaRPr lang="ar-SA" sz="3600" dirty="0">
              <a:cs typeface="Akhbar MT" pitchFamily="2" charset="-78"/>
            </a:endParaRPr>
          </a:p>
        </p:txBody>
      </p:sp>
      <p:sp>
        <p:nvSpPr>
          <p:cNvPr id="26" name="Rectangle 89"/>
          <p:cNvSpPr>
            <a:spLocks noChangeArrowheads="1"/>
          </p:cNvSpPr>
          <p:nvPr/>
        </p:nvSpPr>
        <p:spPr bwMode="auto">
          <a:xfrm>
            <a:off x="1018572" y="5461868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المرايا الكروية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>
            <a:off x="2207568" y="1628800"/>
            <a:ext cx="7851648" cy="1612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defPPr>
              <a:defRPr lang="ar-SA"/>
            </a:defPPr>
            <a:lvl1pPr lvl="0" algn="ctr" defTabSz="914400">
              <a:spcBef>
                <a:spcPct val="0"/>
              </a:spcBef>
              <a:defRPr sz="8000" b="1">
                <a:solidFill>
                  <a:sysClr val="windowText" lastClr="0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khbar MT" pitchFamily="2" charset="-78"/>
              </a:defRPr>
            </a:lvl1pPr>
            <a:lvl2pPr algn="r" defTabSz="914400" rtl="1"/>
            <a:lvl3pPr algn="r" defTabSz="914400" rtl="1"/>
            <a:lvl4pPr algn="r" defTabSz="914400" rtl="1"/>
            <a:lvl5pPr algn="r" defTabSz="914400" rtl="1"/>
            <a:lvl6pPr algn="r" defTabSz="914400" rtl="1"/>
            <a:lvl7pPr algn="r" defTabSz="914400" rtl="1"/>
            <a:lvl8pPr algn="r" defTabSz="914400" rtl="1"/>
            <a:lvl9pPr algn="r" defTabSz="914400" rtl="1"/>
          </a:lstStyle>
          <a:p>
            <a:r>
              <a:rPr lang="ar-SA" dirty="0">
                <a:cs typeface="+mn-cs"/>
              </a:rPr>
              <a:t>الانعكاس والمرايا</a:t>
            </a:r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6672264" y="620713"/>
            <a:ext cx="3671887" cy="7921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r>
              <a:rPr lang="ar-SA" sz="3600" dirty="0"/>
              <a:t>الفصل الثاني</a:t>
            </a:r>
          </a:p>
        </p:txBody>
      </p:sp>
    </p:spTree>
    <p:extLst>
      <p:ext uri="{BB962C8B-B14F-4D97-AF65-F5344CB8AC3E}">
        <p14:creationId xmlns:p14="http://schemas.microsoft.com/office/powerpoint/2010/main" val="3935408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اتجاه الصورة التي تكونها المرآة المستوية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F7852F9-F2C0-6849-B67A-EF8A33BCB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71" y="1885507"/>
            <a:ext cx="6692900" cy="3810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7FE5ADE-C96E-FA45-B2A0-104AC4F5161A}"/>
              </a:ext>
            </a:extLst>
          </p:cNvPr>
          <p:cNvSpPr txBox="1"/>
          <p:nvPr/>
        </p:nvSpPr>
        <p:spPr>
          <a:xfrm>
            <a:off x="7295616" y="2759455"/>
            <a:ext cx="350520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في اتجاه الجسم نفسه أي معتدلة ولكنها معكوسة جانبيًا أي اليمين يصبح يسار واليسار يمين</a:t>
            </a:r>
          </a:p>
        </p:txBody>
      </p:sp>
    </p:spTree>
    <p:extLst>
      <p:ext uri="{BB962C8B-B14F-4D97-AF65-F5344CB8AC3E}">
        <p14:creationId xmlns:p14="http://schemas.microsoft.com/office/powerpoint/2010/main" val="2925674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تدل الإشارة السالبة في المعادلة التالية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d</a:t>
            </a:r>
            <a:r>
              <a:rPr lang="en-US" sz="3600" b="1" baseline="-25000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 = -d</a:t>
            </a:r>
            <a:r>
              <a:rPr lang="en-US" sz="3600" b="1" baseline="-25000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o</a:t>
            </a:r>
            <a:r>
              <a:rPr lang="ar-SA" sz="3600" b="1" baseline="-25000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 </a:t>
            </a:r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على أن الصورة: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مقعرة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131128" y="4063137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حقيقية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خيالية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131128" y="4881891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كلاً من ب و </a:t>
            </a:r>
            <a:r>
              <a:rPr lang="ar-SA" sz="3200" b="1" dirty="0" err="1">
                <a:latin typeface="Muna" pitchFamily="2" charset="-78"/>
              </a:rPr>
              <a:t>ج</a:t>
            </a:r>
            <a:endParaRPr lang="ar-SA" sz="3200" b="1" dirty="0">
              <a:latin typeface="Muna" pitchFamily="2" charset="-78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206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عندما تتكون الصور من الأشعة المنعكسة عن المرآة تكون: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خيالية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131128" y="4063137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حقيقية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خيالية مصغرة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131128" y="4881891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خيالية مكبرة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94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صور الأجسام الحقيقية المتكونة في المرايا المستوية دائمًا صور: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مقلوبة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3131128" y="4063137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ب. معتدلة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خيالية مصغرة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131128" y="4881891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خيالية مكبرة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3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3DE32AF0-779F-DA4E-AA91-5CF9F5298777}"/>
              </a:ext>
            </a:extLst>
          </p:cNvPr>
          <p:cNvSpPr/>
          <p:nvPr/>
        </p:nvSpPr>
        <p:spPr>
          <a:xfrm>
            <a:off x="9734842" y="133591"/>
            <a:ext cx="1800665" cy="18006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BBFF154-A398-674C-BD42-970017499FFB}"/>
              </a:ext>
            </a:extLst>
          </p:cNvPr>
          <p:cNvSpPr txBox="1"/>
          <p:nvPr/>
        </p:nvSpPr>
        <p:spPr>
          <a:xfrm>
            <a:off x="7441809" y="991720"/>
            <a:ext cx="305159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تعلمنا اليوم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57925DA-155F-4140-84AE-B39693587507}"/>
              </a:ext>
            </a:extLst>
          </p:cNvPr>
          <p:cNvSpPr txBox="1"/>
          <p:nvPr/>
        </p:nvSpPr>
        <p:spPr>
          <a:xfrm>
            <a:off x="1805176" y="3368937"/>
            <a:ext cx="1800665" cy="612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E812714-7E65-6546-97B6-807CB384E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5"/>
          <a:stretch/>
        </p:blipFill>
        <p:spPr>
          <a:xfrm>
            <a:off x="0" y="2804193"/>
            <a:ext cx="11963400" cy="235380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1209501-F48E-464D-8D85-3661EE44F53C}"/>
              </a:ext>
            </a:extLst>
          </p:cNvPr>
          <p:cNvSpPr txBox="1"/>
          <p:nvPr/>
        </p:nvSpPr>
        <p:spPr>
          <a:xfrm>
            <a:off x="3850833" y="2217926"/>
            <a:ext cx="449033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3600" dirty="0"/>
              <a:t>الانعكاس عن المرايا المستوية</a:t>
            </a:r>
          </a:p>
        </p:txBody>
      </p:sp>
    </p:spTree>
    <p:extLst>
      <p:ext uri="{BB962C8B-B14F-4D97-AF65-F5344CB8AC3E}">
        <p14:creationId xmlns:p14="http://schemas.microsoft.com/office/powerpoint/2010/main" val="3381811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360097" y="2389518"/>
            <a:ext cx="9471804" cy="32607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الواجب</a:t>
            </a:r>
          </a:p>
          <a:p>
            <a:pPr algn="ctr"/>
            <a:r>
              <a:rPr lang="ar-S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سؤال ٢٩ + ٣٠  صفحة ٦٢</a:t>
            </a:r>
          </a:p>
          <a:p>
            <a:pPr algn="ctr"/>
            <a:endParaRPr lang="ar-S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يرسل الحل على البريد</a:t>
            </a:r>
          </a:p>
          <a:p>
            <a:pPr algn="ctr"/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 في تطبيق ماي </a:t>
            </a:r>
            <a:r>
              <a:rPr lang="ar-SA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</a:t>
            </a:r>
            <a:endParaRPr lang="ar-AE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BCFEF06-358C-3749-9888-832CC008EE27}"/>
              </a:ext>
            </a:extLst>
          </p:cNvPr>
          <p:cNvSpPr txBox="1"/>
          <p:nvPr/>
        </p:nvSpPr>
        <p:spPr>
          <a:xfrm>
            <a:off x="0" y="1207697"/>
            <a:ext cx="1219199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اللهم علمنا ما ينفعنا وانفعنا بما علمتنا وزدنا علمًا</a:t>
            </a:r>
          </a:p>
        </p:txBody>
      </p:sp>
    </p:spTree>
    <p:extLst>
      <p:ext uri="{BB962C8B-B14F-4D97-AF65-F5344CB8AC3E}">
        <p14:creationId xmlns:p14="http://schemas.microsoft.com/office/powerpoint/2010/main" val="1109753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1D0B23B-4350-EC42-9B60-B1F48EF642D9}"/>
              </a:ext>
            </a:extLst>
          </p:cNvPr>
          <p:cNvSpPr txBox="1"/>
          <p:nvPr/>
        </p:nvSpPr>
        <p:spPr>
          <a:xfrm>
            <a:off x="3201630" y="1622915"/>
            <a:ext cx="5788739" cy="193899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2">
                    <a:lumMod val="75000"/>
                  </a:schemeClr>
                </a:solidFill>
                <a:latin typeface="Aref Ruqaa" panose="02000503000000000000" pitchFamily="2" charset="-78"/>
                <a:ea typeface="Tahoma" panose="020B0604030504040204" pitchFamily="34" charset="0"/>
                <a:cs typeface="Aref Ruqaa" panose="02000503000000000000" pitchFamily="2" charset="-78"/>
              </a:rPr>
              <a:t>"وكن رجلًا إن أتوا بعده</a:t>
            </a:r>
            <a:br>
              <a:rPr lang="ar-SA" sz="6000" dirty="0">
                <a:solidFill>
                  <a:schemeClr val="accent2">
                    <a:lumMod val="75000"/>
                  </a:schemeClr>
                </a:solidFill>
                <a:latin typeface="Aref Ruqaa" panose="02000503000000000000" pitchFamily="2" charset="-78"/>
                <a:ea typeface="Tahoma" panose="020B0604030504040204" pitchFamily="34" charset="0"/>
                <a:cs typeface="Aref Ruqaa" panose="02000503000000000000" pitchFamily="2" charset="-78"/>
              </a:rPr>
            </a:br>
            <a:r>
              <a:rPr lang="ar-SA" sz="6000" dirty="0">
                <a:solidFill>
                  <a:schemeClr val="accent2">
                    <a:lumMod val="75000"/>
                  </a:schemeClr>
                </a:solidFill>
                <a:latin typeface="Aref Ruqaa" panose="02000503000000000000" pitchFamily="2" charset="-78"/>
                <a:ea typeface="Tahoma" panose="020B0604030504040204" pitchFamily="34" charset="0"/>
                <a:cs typeface="Aref Ruqaa" panose="02000503000000000000" pitchFamily="2" charset="-78"/>
              </a:rPr>
              <a:t>يقولون : مرَّ وهذا الأثر"</a:t>
            </a:r>
          </a:p>
        </p:txBody>
      </p:sp>
      <p:pic>
        <p:nvPicPr>
          <p:cNvPr id="5" name="رسم 4" descr="قلب">
            <a:extLst>
              <a:ext uri="{FF2B5EF4-FFF2-40B4-BE49-F238E27FC236}">
                <a16:creationId xmlns:a16="http://schemas.microsoft.com/office/drawing/2014/main" id="{7E5DB773-28D7-1F44-924D-FDF3092D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21501">
            <a:off x="2177883" y="3589934"/>
            <a:ext cx="2098764" cy="209876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B5938B4-E173-B348-BFE3-DC2F15BCE919}"/>
              </a:ext>
            </a:extLst>
          </p:cNvPr>
          <p:cNvSpPr txBox="1"/>
          <p:nvPr/>
        </p:nvSpPr>
        <p:spPr>
          <a:xfrm>
            <a:off x="3227265" y="4465675"/>
            <a:ext cx="573746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>
                <a:solidFill>
                  <a:schemeClr val="bg1"/>
                </a:solidFill>
                <a:highlight>
                  <a:srgbClr val="808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صباح الخير والتوفيق لطالباتي الحبيبات</a:t>
            </a:r>
          </a:p>
        </p:txBody>
      </p:sp>
    </p:spTree>
    <p:extLst>
      <p:ext uri="{BB962C8B-B14F-4D97-AF65-F5344CB8AC3E}">
        <p14:creationId xmlns:p14="http://schemas.microsoft.com/office/powerpoint/2010/main" val="449093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9B11BBD4-4022-2847-A103-A955E6FFF2BC}"/>
              </a:ext>
            </a:extLst>
          </p:cNvPr>
          <p:cNvSpPr/>
          <p:nvPr/>
        </p:nvSpPr>
        <p:spPr>
          <a:xfrm>
            <a:off x="7334556" y="4241994"/>
            <a:ext cx="3002930" cy="5903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BD1485C-D0C3-E246-A9BB-6E681DE04D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022DD9C-7756-544B-A6F1-AA3F6042B6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ar-SA" dirty="0"/>
              <a:t>كم تتوقعين درجتك؟</a:t>
            </a:r>
          </a:p>
        </p:txBody>
      </p:sp>
      <p:sp>
        <p:nvSpPr>
          <p:cNvPr id="28" name="مستطيل مستدير الزوايا 27">
            <a:extLst>
              <a:ext uri="{FF2B5EF4-FFF2-40B4-BE49-F238E27FC236}">
                <a16:creationId xmlns:a16="http://schemas.microsoft.com/office/drawing/2014/main" id="{1D11DCB8-6ADE-AD4C-B80F-D153326EB30B}"/>
              </a:ext>
            </a:extLst>
          </p:cNvPr>
          <p:cNvSpPr/>
          <p:nvPr/>
        </p:nvSpPr>
        <p:spPr>
          <a:xfrm>
            <a:off x="2126074" y="4241994"/>
            <a:ext cx="3002930" cy="5903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24" name="زر إجراء: مخصص 2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852FB1C-4564-F740-8351-E3F0464EFFD3}"/>
              </a:ext>
            </a:extLst>
          </p:cNvPr>
          <p:cNvSpPr/>
          <p:nvPr/>
        </p:nvSpPr>
        <p:spPr>
          <a:xfrm>
            <a:off x="9031752" y="2200075"/>
            <a:ext cx="1305734" cy="61813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r>
              <a:rPr lang="ar-S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١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FFC9C21-226E-E94B-BD7F-053A4C9A56A5}"/>
              </a:ext>
            </a:extLst>
          </p:cNvPr>
          <p:cNvSpPr/>
          <p:nvPr/>
        </p:nvSpPr>
        <p:spPr>
          <a:xfrm>
            <a:off x="0" y="6358269"/>
            <a:ext cx="12192000" cy="548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B51A082-0C07-F94E-AE70-D591614E1BFF}"/>
              </a:ext>
            </a:extLst>
          </p:cNvPr>
          <p:cNvSpPr/>
          <p:nvPr/>
        </p:nvSpPr>
        <p:spPr>
          <a:xfrm>
            <a:off x="0" y="-87733"/>
            <a:ext cx="12192000" cy="3330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30" name="عنوان 1">
            <a:extLst>
              <a:ext uri="{FF2B5EF4-FFF2-40B4-BE49-F238E27FC236}">
                <a16:creationId xmlns:a16="http://schemas.microsoft.com/office/drawing/2014/main" id="{FAF46E02-B3FB-544C-B05E-17FA4426DE7A}"/>
              </a:ext>
            </a:extLst>
          </p:cNvPr>
          <p:cNvSpPr txBox="1">
            <a:spLocks/>
          </p:cNvSpPr>
          <p:nvPr/>
        </p:nvSpPr>
        <p:spPr>
          <a:xfrm>
            <a:off x="1491883" y="484577"/>
            <a:ext cx="9208233" cy="969827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0 w 9208233"/>
                      <a:gd name="connsiteY0" fmla="*/ 0 h 969827"/>
                      <a:gd name="connsiteX1" fmla="*/ 575515 w 9208233"/>
                      <a:gd name="connsiteY1" fmla="*/ 0 h 969827"/>
                      <a:gd name="connsiteX2" fmla="*/ 1335194 w 9208233"/>
                      <a:gd name="connsiteY2" fmla="*/ 0 h 969827"/>
                      <a:gd name="connsiteX3" fmla="*/ 1910708 w 9208233"/>
                      <a:gd name="connsiteY3" fmla="*/ 0 h 969827"/>
                      <a:gd name="connsiteX4" fmla="*/ 2578305 w 9208233"/>
                      <a:gd name="connsiteY4" fmla="*/ 0 h 969827"/>
                      <a:gd name="connsiteX5" fmla="*/ 3337984 w 9208233"/>
                      <a:gd name="connsiteY5" fmla="*/ 0 h 969827"/>
                      <a:gd name="connsiteX6" fmla="*/ 4097664 w 9208233"/>
                      <a:gd name="connsiteY6" fmla="*/ 0 h 969827"/>
                      <a:gd name="connsiteX7" fmla="*/ 4765261 w 9208233"/>
                      <a:gd name="connsiteY7" fmla="*/ 0 h 969827"/>
                      <a:gd name="connsiteX8" fmla="*/ 5524940 w 9208233"/>
                      <a:gd name="connsiteY8" fmla="*/ 0 h 969827"/>
                      <a:gd name="connsiteX9" fmla="*/ 5916290 w 9208233"/>
                      <a:gd name="connsiteY9" fmla="*/ 0 h 969827"/>
                      <a:gd name="connsiteX10" fmla="*/ 6491804 w 9208233"/>
                      <a:gd name="connsiteY10" fmla="*/ 0 h 969827"/>
                      <a:gd name="connsiteX11" fmla="*/ 6975236 w 9208233"/>
                      <a:gd name="connsiteY11" fmla="*/ 0 h 969827"/>
                      <a:gd name="connsiteX12" fmla="*/ 7550751 w 9208233"/>
                      <a:gd name="connsiteY12" fmla="*/ 0 h 969827"/>
                      <a:gd name="connsiteX13" fmla="*/ 8126266 w 9208233"/>
                      <a:gd name="connsiteY13" fmla="*/ 0 h 969827"/>
                      <a:gd name="connsiteX14" fmla="*/ 8701780 w 9208233"/>
                      <a:gd name="connsiteY14" fmla="*/ 0 h 969827"/>
                      <a:gd name="connsiteX15" fmla="*/ 9208233 w 9208233"/>
                      <a:gd name="connsiteY15" fmla="*/ 0 h 969827"/>
                      <a:gd name="connsiteX16" fmla="*/ 9208233 w 9208233"/>
                      <a:gd name="connsiteY16" fmla="*/ 484914 h 969827"/>
                      <a:gd name="connsiteX17" fmla="*/ 9208233 w 9208233"/>
                      <a:gd name="connsiteY17" fmla="*/ 969827 h 969827"/>
                      <a:gd name="connsiteX18" fmla="*/ 8448554 w 9208233"/>
                      <a:gd name="connsiteY18" fmla="*/ 969827 h 969827"/>
                      <a:gd name="connsiteX19" fmla="*/ 7873039 w 9208233"/>
                      <a:gd name="connsiteY19" fmla="*/ 969827 h 969827"/>
                      <a:gd name="connsiteX20" fmla="*/ 7297525 w 9208233"/>
                      <a:gd name="connsiteY20" fmla="*/ 969827 h 969827"/>
                      <a:gd name="connsiteX21" fmla="*/ 6722010 w 9208233"/>
                      <a:gd name="connsiteY21" fmla="*/ 969827 h 969827"/>
                      <a:gd name="connsiteX22" fmla="*/ 6422743 w 9208233"/>
                      <a:gd name="connsiteY22" fmla="*/ 969827 h 969827"/>
                      <a:gd name="connsiteX23" fmla="*/ 5847228 w 9208233"/>
                      <a:gd name="connsiteY23" fmla="*/ 969827 h 969827"/>
                      <a:gd name="connsiteX24" fmla="*/ 5547960 w 9208233"/>
                      <a:gd name="connsiteY24" fmla="*/ 969827 h 969827"/>
                      <a:gd name="connsiteX25" fmla="*/ 5156610 w 9208233"/>
                      <a:gd name="connsiteY25" fmla="*/ 969827 h 969827"/>
                      <a:gd name="connsiteX26" fmla="*/ 4857343 w 9208233"/>
                      <a:gd name="connsiteY26" fmla="*/ 969827 h 969827"/>
                      <a:gd name="connsiteX27" fmla="*/ 4281828 w 9208233"/>
                      <a:gd name="connsiteY27" fmla="*/ 969827 h 969827"/>
                      <a:gd name="connsiteX28" fmla="*/ 3522149 w 9208233"/>
                      <a:gd name="connsiteY28" fmla="*/ 969827 h 969827"/>
                      <a:gd name="connsiteX29" fmla="*/ 2946635 w 9208233"/>
                      <a:gd name="connsiteY29" fmla="*/ 969827 h 969827"/>
                      <a:gd name="connsiteX30" fmla="*/ 2555285 w 9208233"/>
                      <a:gd name="connsiteY30" fmla="*/ 969827 h 969827"/>
                      <a:gd name="connsiteX31" fmla="*/ 2163935 w 9208233"/>
                      <a:gd name="connsiteY31" fmla="*/ 969827 h 969827"/>
                      <a:gd name="connsiteX32" fmla="*/ 1496338 w 9208233"/>
                      <a:gd name="connsiteY32" fmla="*/ 969827 h 969827"/>
                      <a:gd name="connsiteX33" fmla="*/ 1197070 w 9208233"/>
                      <a:gd name="connsiteY33" fmla="*/ 969827 h 969827"/>
                      <a:gd name="connsiteX34" fmla="*/ 621556 w 9208233"/>
                      <a:gd name="connsiteY34" fmla="*/ 969827 h 969827"/>
                      <a:gd name="connsiteX35" fmla="*/ 0 w 9208233"/>
                      <a:gd name="connsiteY35" fmla="*/ 969827 h 969827"/>
                      <a:gd name="connsiteX36" fmla="*/ 0 w 9208233"/>
                      <a:gd name="connsiteY36" fmla="*/ 484914 h 969827"/>
                      <a:gd name="connsiteX37" fmla="*/ 0 w 9208233"/>
                      <a:gd name="connsiteY37" fmla="*/ 0 h 96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08233" h="969827" fill="none" extrusionOk="0">
                        <a:moveTo>
                          <a:pt x="0" y="0"/>
                        </a:moveTo>
                        <a:cubicBezTo>
                          <a:pt x="249127" y="-8727"/>
                          <a:pt x="343695" y="13187"/>
                          <a:pt x="575515" y="0"/>
                        </a:cubicBezTo>
                        <a:cubicBezTo>
                          <a:pt x="807336" y="-13187"/>
                          <a:pt x="960751" y="72814"/>
                          <a:pt x="1335194" y="0"/>
                        </a:cubicBezTo>
                        <a:cubicBezTo>
                          <a:pt x="1709637" y="-72814"/>
                          <a:pt x="1687368" y="18572"/>
                          <a:pt x="1910708" y="0"/>
                        </a:cubicBezTo>
                        <a:cubicBezTo>
                          <a:pt x="2134048" y="-18572"/>
                          <a:pt x="2258366" y="40868"/>
                          <a:pt x="2578305" y="0"/>
                        </a:cubicBezTo>
                        <a:cubicBezTo>
                          <a:pt x="2898244" y="-40868"/>
                          <a:pt x="3172482" y="37631"/>
                          <a:pt x="3337984" y="0"/>
                        </a:cubicBezTo>
                        <a:cubicBezTo>
                          <a:pt x="3503486" y="-37631"/>
                          <a:pt x="3819859" y="11597"/>
                          <a:pt x="4097664" y="0"/>
                        </a:cubicBezTo>
                        <a:cubicBezTo>
                          <a:pt x="4375469" y="-11597"/>
                          <a:pt x="4614474" y="52728"/>
                          <a:pt x="4765261" y="0"/>
                        </a:cubicBezTo>
                        <a:cubicBezTo>
                          <a:pt x="4916048" y="-52728"/>
                          <a:pt x="5278826" y="72838"/>
                          <a:pt x="5524940" y="0"/>
                        </a:cubicBezTo>
                        <a:cubicBezTo>
                          <a:pt x="5771054" y="-72838"/>
                          <a:pt x="5826459" y="41196"/>
                          <a:pt x="5916290" y="0"/>
                        </a:cubicBezTo>
                        <a:cubicBezTo>
                          <a:pt x="6006121" y="-41196"/>
                          <a:pt x="6228652" y="46269"/>
                          <a:pt x="6491804" y="0"/>
                        </a:cubicBezTo>
                        <a:cubicBezTo>
                          <a:pt x="6754956" y="-46269"/>
                          <a:pt x="6764621" y="2496"/>
                          <a:pt x="6975236" y="0"/>
                        </a:cubicBezTo>
                        <a:cubicBezTo>
                          <a:pt x="7185851" y="-2496"/>
                          <a:pt x="7276293" y="51648"/>
                          <a:pt x="7550751" y="0"/>
                        </a:cubicBezTo>
                        <a:cubicBezTo>
                          <a:pt x="7825209" y="-51648"/>
                          <a:pt x="7935133" y="44330"/>
                          <a:pt x="8126266" y="0"/>
                        </a:cubicBezTo>
                        <a:cubicBezTo>
                          <a:pt x="8317399" y="-44330"/>
                          <a:pt x="8487890" y="21896"/>
                          <a:pt x="8701780" y="0"/>
                        </a:cubicBezTo>
                        <a:cubicBezTo>
                          <a:pt x="8915670" y="-21896"/>
                          <a:pt x="9048624" y="21141"/>
                          <a:pt x="9208233" y="0"/>
                        </a:cubicBezTo>
                        <a:cubicBezTo>
                          <a:pt x="9215718" y="109890"/>
                          <a:pt x="9205705" y="264076"/>
                          <a:pt x="9208233" y="484914"/>
                        </a:cubicBezTo>
                        <a:cubicBezTo>
                          <a:pt x="9210761" y="705752"/>
                          <a:pt x="9168957" y="810090"/>
                          <a:pt x="9208233" y="969827"/>
                        </a:cubicBezTo>
                        <a:cubicBezTo>
                          <a:pt x="8886131" y="1000481"/>
                          <a:pt x="8747984" y="962982"/>
                          <a:pt x="8448554" y="969827"/>
                        </a:cubicBezTo>
                        <a:cubicBezTo>
                          <a:pt x="8149124" y="976672"/>
                          <a:pt x="8045621" y="962504"/>
                          <a:pt x="7873039" y="969827"/>
                        </a:cubicBezTo>
                        <a:cubicBezTo>
                          <a:pt x="7700458" y="977150"/>
                          <a:pt x="7468031" y="932532"/>
                          <a:pt x="7297525" y="969827"/>
                        </a:cubicBezTo>
                        <a:cubicBezTo>
                          <a:pt x="7127019" y="1007122"/>
                          <a:pt x="6927807" y="911006"/>
                          <a:pt x="6722010" y="969827"/>
                        </a:cubicBezTo>
                        <a:cubicBezTo>
                          <a:pt x="6516214" y="1028648"/>
                          <a:pt x="6531250" y="938394"/>
                          <a:pt x="6422743" y="969827"/>
                        </a:cubicBezTo>
                        <a:cubicBezTo>
                          <a:pt x="6314236" y="1001260"/>
                          <a:pt x="5982148" y="931417"/>
                          <a:pt x="5847228" y="969827"/>
                        </a:cubicBezTo>
                        <a:cubicBezTo>
                          <a:pt x="5712309" y="1008237"/>
                          <a:pt x="5651070" y="951632"/>
                          <a:pt x="5547960" y="969827"/>
                        </a:cubicBezTo>
                        <a:cubicBezTo>
                          <a:pt x="5444850" y="988022"/>
                          <a:pt x="5286560" y="932976"/>
                          <a:pt x="5156610" y="969827"/>
                        </a:cubicBezTo>
                        <a:cubicBezTo>
                          <a:pt x="5026660" y="1006678"/>
                          <a:pt x="4980817" y="965012"/>
                          <a:pt x="4857343" y="969827"/>
                        </a:cubicBezTo>
                        <a:cubicBezTo>
                          <a:pt x="4733869" y="974642"/>
                          <a:pt x="4530457" y="917001"/>
                          <a:pt x="4281828" y="969827"/>
                        </a:cubicBezTo>
                        <a:cubicBezTo>
                          <a:pt x="4033200" y="1022653"/>
                          <a:pt x="3791942" y="923860"/>
                          <a:pt x="3522149" y="969827"/>
                        </a:cubicBezTo>
                        <a:cubicBezTo>
                          <a:pt x="3252356" y="1015794"/>
                          <a:pt x="3154634" y="946168"/>
                          <a:pt x="2946635" y="969827"/>
                        </a:cubicBezTo>
                        <a:cubicBezTo>
                          <a:pt x="2738636" y="993486"/>
                          <a:pt x="2685079" y="930243"/>
                          <a:pt x="2555285" y="969827"/>
                        </a:cubicBezTo>
                        <a:cubicBezTo>
                          <a:pt x="2425491" y="1009411"/>
                          <a:pt x="2278736" y="953200"/>
                          <a:pt x="2163935" y="969827"/>
                        </a:cubicBezTo>
                        <a:cubicBezTo>
                          <a:pt x="2049134" y="986454"/>
                          <a:pt x="1769388" y="946695"/>
                          <a:pt x="1496338" y="969827"/>
                        </a:cubicBezTo>
                        <a:cubicBezTo>
                          <a:pt x="1223288" y="992959"/>
                          <a:pt x="1323930" y="934122"/>
                          <a:pt x="1197070" y="969827"/>
                        </a:cubicBezTo>
                        <a:cubicBezTo>
                          <a:pt x="1070210" y="1005532"/>
                          <a:pt x="879994" y="924406"/>
                          <a:pt x="621556" y="969827"/>
                        </a:cubicBezTo>
                        <a:cubicBezTo>
                          <a:pt x="363118" y="1015248"/>
                          <a:pt x="308377" y="955360"/>
                          <a:pt x="0" y="969827"/>
                        </a:cubicBezTo>
                        <a:cubicBezTo>
                          <a:pt x="-12719" y="748307"/>
                          <a:pt x="26692" y="632354"/>
                          <a:pt x="0" y="484914"/>
                        </a:cubicBezTo>
                        <a:cubicBezTo>
                          <a:pt x="-26692" y="337474"/>
                          <a:pt x="47182" y="98524"/>
                          <a:pt x="0" y="0"/>
                        </a:cubicBezTo>
                        <a:close/>
                      </a:path>
                      <a:path w="9208233" h="969827" stroke="0" extrusionOk="0">
                        <a:moveTo>
                          <a:pt x="0" y="0"/>
                        </a:moveTo>
                        <a:cubicBezTo>
                          <a:pt x="223261" y="-57278"/>
                          <a:pt x="278412" y="23956"/>
                          <a:pt x="483432" y="0"/>
                        </a:cubicBezTo>
                        <a:cubicBezTo>
                          <a:pt x="688452" y="-23956"/>
                          <a:pt x="755079" y="46469"/>
                          <a:pt x="966864" y="0"/>
                        </a:cubicBezTo>
                        <a:cubicBezTo>
                          <a:pt x="1178649" y="-46469"/>
                          <a:pt x="1439219" y="14724"/>
                          <a:pt x="1726544" y="0"/>
                        </a:cubicBezTo>
                        <a:cubicBezTo>
                          <a:pt x="2013869" y="-14724"/>
                          <a:pt x="2110013" y="18810"/>
                          <a:pt x="2394141" y="0"/>
                        </a:cubicBezTo>
                        <a:cubicBezTo>
                          <a:pt x="2678269" y="-18810"/>
                          <a:pt x="2939507" y="57401"/>
                          <a:pt x="3153820" y="0"/>
                        </a:cubicBezTo>
                        <a:cubicBezTo>
                          <a:pt x="3368133" y="-57401"/>
                          <a:pt x="3492142" y="47977"/>
                          <a:pt x="3637252" y="0"/>
                        </a:cubicBezTo>
                        <a:cubicBezTo>
                          <a:pt x="3782362" y="-47977"/>
                          <a:pt x="3795304" y="155"/>
                          <a:pt x="3936520" y="0"/>
                        </a:cubicBezTo>
                        <a:cubicBezTo>
                          <a:pt x="4077736" y="-155"/>
                          <a:pt x="4139031" y="16143"/>
                          <a:pt x="4235787" y="0"/>
                        </a:cubicBezTo>
                        <a:cubicBezTo>
                          <a:pt x="4332543" y="-16143"/>
                          <a:pt x="4421354" y="12274"/>
                          <a:pt x="4535055" y="0"/>
                        </a:cubicBezTo>
                        <a:cubicBezTo>
                          <a:pt x="4648756" y="-12274"/>
                          <a:pt x="4787971" y="24819"/>
                          <a:pt x="4926405" y="0"/>
                        </a:cubicBezTo>
                        <a:cubicBezTo>
                          <a:pt x="5064839" y="-24819"/>
                          <a:pt x="5223636" y="16125"/>
                          <a:pt x="5317755" y="0"/>
                        </a:cubicBezTo>
                        <a:cubicBezTo>
                          <a:pt x="5411874" y="-16125"/>
                          <a:pt x="5609029" y="1440"/>
                          <a:pt x="5709104" y="0"/>
                        </a:cubicBezTo>
                        <a:cubicBezTo>
                          <a:pt x="5809179" y="-1440"/>
                          <a:pt x="6101224" y="15694"/>
                          <a:pt x="6376701" y="0"/>
                        </a:cubicBezTo>
                        <a:cubicBezTo>
                          <a:pt x="6652178" y="-15694"/>
                          <a:pt x="6626681" y="43089"/>
                          <a:pt x="6768051" y="0"/>
                        </a:cubicBezTo>
                        <a:cubicBezTo>
                          <a:pt x="6909421" y="-43089"/>
                          <a:pt x="7293568" y="37854"/>
                          <a:pt x="7435648" y="0"/>
                        </a:cubicBezTo>
                        <a:cubicBezTo>
                          <a:pt x="7577728" y="-37854"/>
                          <a:pt x="7821412" y="18757"/>
                          <a:pt x="8195327" y="0"/>
                        </a:cubicBezTo>
                        <a:cubicBezTo>
                          <a:pt x="8569242" y="-18757"/>
                          <a:pt x="8490976" y="52938"/>
                          <a:pt x="8678760" y="0"/>
                        </a:cubicBezTo>
                        <a:cubicBezTo>
                          <a:pt x="8866544" y="-52938"/>
                          <a:pt x="9081979" y="22271"/>
                          <a:pt x="9208233" y="0"/>
                        </a:cubicBezTo>
                        <a:cubicBezTo>
                          <a:pt x="9249306" y="164127"/>
                          <a:pt x="9164577" y="306788"/>
                          <a:pt x="9208233" y="484914"/>
                        </a:cubicBezTo>
                        <a:cubicBezTo>
                          <a:pt x="9251889" y="663040"/>
                          <a:pt x="9170217" y="850996"/>
                          <a:pt x="9208233" y="969827"/>
                        </a:cubicBezTo>
                        <a:cubicBezTo>
                          <a:pt x="9045571" y="1019769"/>
                          <a:pt x="8803043" y="969056"/>
                          <a:pt x="8448554" y="969827"/>
                        </a:cubicBezTo>
                        <a:cubicBezTo>
                          <a:pt x="8094065" y="970598"/>
                          <a:pt x="8051525" y="924909"/>
                          <a:pt x="7688875" y="969827"/>
                        </a:cubicBezTo>
                        <a:cubicBezTo>
                          <a:pt x="7326225" y="1014745"/>
                          <a:pt x="7282040" y="951953"/>
                          <a:pt x="7113360" y="969827"/>
                        </a:cubicBezTo>
                        <a:cubicBezTo>
                          <a:pt x="6944680" y="987701"/>
                          <a:pt x="6619698" y="933900"/>
                          <a:pt x="6445763" y="969827"/>
                        </a:cubicBezTo>
                        <a:cubicBezTo>
                          <a:pt x="6271828" y="1005754"/>
                          <a:pt x="6159209" y="944772"/>
                          <a:pt x="6054413" y="969827"/>
                        </a:cubicBezTo>
                        <a:cubicBezTo>
                          <a:pt x="5949617" y="994882"/>
                          <a:pt x="5779792" y="925113"/>
                          <a:pt x="5663063" y="969827"/>
                        </a:cubicBezTo>
                        <a:cubicBezTo>
                          <a:pt x="5546334" y="1014541"/>
                          <a:pt x="5273574" y="905585"/>
                          <a:pt x="5087549" y="969827"/>
                        </a:cubicBezTo>
                        <a:cubicBezTo>
                          <a:pt x="4901524" y="1034069"/>
                          <a:pt x="4795678" y="946857"/>
                          <a:pt x="4696199" y="969827"/>
                        </a:cubicBezTo>
                        <a:cubicBezTo>
                          <a:pt x="4596720" y="992797"/>
                          <a:pt x="4398761" y="948111"/>
                          <a:pt x="4304849" y="969827"/>
                        </a:cubicBezTo>
                        <a:cubicBezTo>
                          <a:pt x="4210937" y="991543"/>
                          <a:pt x="3926071" y="968767"/>
                          <a:pt x="3821417" y="969827"/>
                        </a:cubicBezTo>
                        <a:cubicBezTo>
                          <a:pt x="3716763" y="970887"/>
                          <a:pt x="3522399" y="927088"/>
                          <a:pt x="3337984" y="969827"/>
                        </a:cubicBezTo>
                        <a:cubicBezTo>
                          <a:pt x="3153569" y="1012566"/>
                          <a:pt x="3090542" y="952571"/>
                          <a:pt x="2946635" y="969827"/>
                        </a:cubicBezTo>
                        <a:cubicBezTo>
                          <a:pt x="2802728" y="987083"/>
                          <a:pt x="2678528" y="941068"/>
                          <a:pt x="2555285" y="969827"/>
                        </a:cubicBezTo>
                        <a:cubicBezTo>
                          <a:pt x="2432042" y="998586"/>
                          <a:pt x="2074314" y="913834"/>
                          <a:pt x="1887688" y="969827"/>
                        </a:cubicBezTo>
                        <a:cubicBezTo>
                          <a:pt x="1701062" y="1025820"/>
                          <a:pt x="1591216" y="954608"/>
                          <a:pt x="1496338" y="969827"/>
                        </a:cubicBezTo>
                        <a:cubicBezTo>
                          <a:pt x="1401460" y="985046"/>
                          <a:pt x="1236816" y="941329"/>
                          <a:pt x="1104988" y="969827"/>
                        </a:cubicBezTo>
                        <a:cubicBezTo>
                          <a:pt x="973160" y="998325"/>
                          <a:pt x="762701" y="952571"/>
                          <a:pt x="621556" y="969827"/>
                        </a:cubicBezTo>
                        <a:cubicBezTo>
                          <a:pt x="480411" y="987083"/>
                          <a:pt x="304420" y="897006"/>
                          <a:pt x="0" y="969827"/>
                        </a:cubicBezTo>
                        <a:cubicBezTo>
                          <a:pt x="-39609" y="805983"/>
                          <a:pt x="41486" y="612150"/>
                          <a:pt x="0" y="494612"/>
                        </a:cubicBezTo>
                        <a:cubicBezTo>
                          <a:pt x="-41486" y="377075"/>
                          <a:pt x="44429" y="2067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SA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اسألي زميلتك سؤالًا عن الدرس الماضي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74AF573-CC48-C843-8BB0-3F2BF51B3239}"/>
              </a:ext>
            </a:extLst>
          </p:cNvPr>
          <p:cNvSpPr txBox="1"/>
          <p:nvPr/>
        </p:nvSpPr>
        <p:spPr>
          <a:xfrm>
            <a:off x="7485321" y="3512114"/>
            <a:ext cx="27245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تسأل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A6C5F08-181F-8C42-A5E4-B91FC3B5A645}"/>
              </a:ext>
            </a:extLst>
          </p:cNvPr>
          <p:cNvSpPr txBox="1"/>
          <p:nvPr/>
        </p:nvSpPr>
        <p:spPr>
          <a:xfrm>
            <a:off x="2279479" y="3472198"/>
            <a:ext cx="27245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تجيب</a:t>
            </a:r>
          </a:p>
        </p:txBody>
      </p:sp>
      <p:pic>
        <p:nvPicPr>
          <p:cNvPr id="7" name="رسم 6" descr="تعليمات من اليمين لليسار">
            <a:extLst>
              <a:ext uri="{FF2B5EF4-FFF2-40B4-BE49-F238E27FC236}">
                <a16:creationId xmlns:a16="http://schemas.microsoft.com/office/drawing/2014/main" id="{D208FE30-687C-B24E-99E6-2F42768F5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1862" y="1394225"/>
            <a:ext cx="2724575" cy="27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814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/>
        </p:nvSpPr>
        <p:spPr bwMode="gray">
          <a:xfrm rot="5400000">
            <a:off x="5757526" y="2231938"/>
            <a:ext cx="2734346" cy="23526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89"/>
          <p:cNvSpPr>
            <a:spLocks noChangeArrowheads="1"/>
          </p:cNvSpPr>
          <p:nvPr/>
        </p:nvSpPr>
        <p:spPr bwMode="auto">
          <a:xfrm>
            <a:off x="1018572" y="4155924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الانعكاس عن المرايا المستوية</a:t>
            </a:r>
          </a:p>
        </p:txBody>
      </p:sp>
      <p:sp>
        <p:nvSpPr>
          <p:cNvPr id="23" name="Freeform 2"/>
          <p:cNvSpPr>
            <a:spLocks/>
          </p:cNvSpPr>
          <p:nvPr/>
        </p:nvSpPr>
        <p:spPr bwMode="gray">
          <a:xfrm rot="5400000">
            <a:off x="5775324" y="3054682"/>
            <a:ext cx="3313111" cy="29670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سهم منحني 33"/>
          <p:cNvSpPr/>
          <p:nvPr/>
        </p:nvSpPr>
        <p:spPr>
          <a:xfrm rot="5400000" flipV="1">
            <a:off x="5904681" y="1185097"/>
            <a:ext cx="1016054" cy="633412"/>
          </a:xfrm>
          <a:prstGeom prst="bentArrow">
            <a:avLst>
              <a:gd name="adj1" fmla="val 25000"/>
              <a:gd name="adj2" fmla="val 24479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endParaRPr lang="ar-SA" sz="3600" dirty="0">
              <a:cs typeface="Akhbar MT" pitchFamily="2" charset="-78"/>
            </a:endParaRPr>
          </a:p>
        </p:txBody>
      </p:sp>
      <p:sp>
        <p:nvSpPr>
          <p:cNvPr id="26" name="Rectangle 89"/>
          <p:cNvSpPr>
            <a:spLocks noChangeArrowheads="1"/>
          </p:cNvSpPr>
          <p:nvPr/>
        </p:nvSpPr>
        <p:spPr bwMode="auto">
          <a:xfrm>
            <a:off x="1018572" y="5522198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المرايا الكروية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>
            <a:off x="2207568" y="1628800"/>
            <a:ext cx="7851648" cy="1612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defPPr>
              <a:defRPr lang="ar-SA"/>
            </a:defPPr>
            <a:lvl1pPr lvl="0" algn="ctr" defTabSz="914400">
              <a:spcBef>
                <a:spcPct val="0"/>
              </a:spcBef>
              <a:defRPr sz="8000" b="1">
                <a:solidFill>
                  <a:sysClr val="windowText" lastClr="0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khbar MT" pitchFamily="2" charset="-78"/>
              </a:defRPr>
            </a:lvl1pPr>
            <a:lvl2pPr algn="r" defTabSz="914400" rtl="1"/>
            <a:lvl3pPr algn="r" defTabSz="914400" rtl="1"/>
            <a:lvl4pPr algn="r" defTabSz="914400" rtl="1"/>
            <a:lvl5pPr algn="r" defTabSz="914400" rtl="1"/>
            <a:lvl6pPr algn="r" defTabSz="914400" rtl="1"/>
            <a:lvl7pPr algn="r" defTabSz="914400" rtl="1"/>
            <a:lvl8pPr algn="r" defTabSz="914400" rtl="1"/>
            <a:lvl9pPr algn="r" defTabSz="914400" rtl="1"/>
          </a:lstStyle>
          <a:p>
            <a:r>
              <a:rPr lang="ar-SA" dirty="0">
                <a:cs typeface="+mn-cs"/>
              </a:rPr>
              <a:t>الانعكاس والمرايا</a:t>
            </a:r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6672264" y="620713"/>
            <a:ext cx="3671887" cy="7921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r>
              <a:rPr lang="ar-SA" sz="3600" dirty="0"/>
              <a:t>الفصل الثاني</a:t>
            </a:r>
          </a:p>
        </p:txBody>
      </p:sp>
    </p:spTree>
    <p:extLst>
      <p:ext uri="{BB962C8B-B14F-4D97-AF65-F5344CB8AC3E}">
        <p14:creationId xmlns:p14="http://schemas.microsoft.com/office/powerpoint/2010/main" val="3467690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B30C9B-63A0-A548-95AE-453C4FC0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548" y="2961421"/>
            <a:ext cx="2596110" cy="1230570"/>
          </a:xfrm>
        </p:spPr>
        <p:txBody>
          <a:bodyPr anchor="t">
            <a:normAutofit fontScale="90000"/>
          </a:bodyPr>
          <a:lstStyle/>
          <a:p>
            <a:r>
              <a:rPr lang="ar-SA" sz="6000" b="1" dirty="0">
                <a:solidFill>
                  <a:schemeClr val="bg1"/>
                </a:solidFill>
              </a:rPr>
              <a:t>نتعلم اليوم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BCEB57-4A1D-5548-97A5-2EE1BE1B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8" y="2533245"/>
            <a:ext cx="5893234" cy="2024902"/>
          </a:xfrm>
        </p:spPr>
        <p:txBody>
          <a:bodyPr anchor="t">
            <a:normAutofit/>
          </a:bodyPr>
          <a:lstStyle/>
          <a:p>
            <a:r>
              <a:rPr lang="ar-SA" sz="3200" b="1" dirty="0"/>
              <a:t> التعرف على المرايا المقعرة.</a:t>
            </a:r>
          </a:p>
          <a:p>
            <a:r>
              <a:rPr lang="ar-SA" sz="3200" b="1" dirty="0"/>
              <a:t> التعرف على الطريقة الهندسية لتحديد موعد الصورة.</a:t>
            </a:r>
          </a:p>
        </p:txBody>
      </p:sp>
    </p:spTree>
    <p:extLst>
      <p:ext uri="{BB962C8B-B14F-4D97-AF65-F5344CB8AC3E}">
        <p14:creationId xmlns:p14="http://schemas.microsoft.com/office/powerpoint/2010/main" val="348432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76B30C9B-63A0-A548-95AE-453C4FC0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86" y="563076"/>
            <a:ext cx="6230857" cy="1230570"/>
          </a:xfrm>
        </p:spPr>
        <p:txBody>
          <a:bodyPr anchor="t">
            <a:normAutofit fontScale="90000"/>
          </a:bodyPr>
          <a:lstStyle/>
          <a:p>
            <a:pPr algn="l"/>
            <a:r>
              <a:rPr lang="ar-SA" sz="6000" b="1" dirty="0">
                <a:solidFill>
                  <a:schemeClr val="accent1"/>
                </a:solidFill>
              </a:rPr>
              <a:t>نتعلم اليوم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BCEB57-4A1D-5548-97A5-2EE1BE1B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487" y="2249046"/>
            <a:ext cx="6684201" cy="3802762"/>
          </a:xfrm>
        </p:spPr>
        <p:txBody>
          <a:bodyPr anchor="t">
            <a:normAutofit/>
          </a:bodyPr>
          <a:lstStyle/>
          <a:p>
            <a:r>
              <a:rPr lang="ar-SA" sz="3200" b="1" dirty="0"/>
              <a:t> توضحين قانون الانعكاس.</a:t>
            </a:r>
          </a:p>
          <a:p>
            <a:r>
              <a:rPr lang="ar-SA" sz="3200" b="1" dirty="0"/>
              <a:t> تقارنين بين الانعكاس المنتظم والانعكاس غير المنتظم.</a:t>
            </a:r>
          </a:p>
        </p:txBody>
      </p:sp>
    </p:spTree>
    <p:extLst>
      <p:ext uri="{BB962C8B-B14F-4D97-AF65-F5344CB8AC3E}">
        <p14:creationId xmlns:p14="http://schemas.microsoft.com/office/powerpoint/2010/main" val="249367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التهيئة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2963267235112708609.MP4" descr="2963267235112708609.MP4">
            <a:hlinkClick r:id="" action="ppaction://media"/>
            <a:extLst>
              <a:ext uri="{FF2B5EF4-FFF2-40B4-BE49-F238E27FC236}">
                <a16:creationId xmlns:a16="http://schemas.microsoft.com/office/drawing/2014/main" id="{E8E52737-1848-AA4F-9D2C-CDDB5C8C8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وسيلة شرح مستطيلة مستديرة الزوايا 4">
            <a:extLst>
              <a:ext uri="{FF2B5EF4-FFF2-40B4-BE49-F238E27FC236}">
                <a16:creationId xmlns:a16="http://schemas.microsoft.com/office/drawing/2014/main" id="{4589755B-C5CA-F442-8A98-38BB5C5F883D}"/>
              </a:ext>
            </a:extLst>
          </p:cNvPr>
          <p:cNvSpPr/>
          <p:nvPr/>
        </p:nvSpPr>
        <p:spPr>
          <a:xfrm>
            <a:off x="9688484" y="2610196"/>
            <a:ext cx="2340032" cy="1928553"/>
          </a:xfrm>
          <a:prstGeom prst="wedgeRoundRectCallout">
            <a:avLst>
              <a:gd name="adj1" fmla="val -130831"/>
              <a:gd name="adj2" fmla="val 54193"/>
              <a:gd name="adj3" fmla="val 16667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فسري ما شاهدتيه</a:t>
            </a:r>
          </a:p>
          <a:p>
            <a:pPr algn="ctr"/>
            <a:r>
              <a:rPr lang="ar-SA" sz="2400" b="1" dirty="0"/>
              <a:t>لماذا لا يستطيع التقاط النابض ولا يلامسه؟</a:t>
            </a:r>
          </a:p>
        </p:txBody>
      </p:sp>
    </p:spTree>
    <p:extLst>
      <p:ext uri="{BB962C8B-B14F-4D97-AF65-F5344CB8AC3E}">
        <p14:creationId xmlns:p14="http://schemas.microsoft.com/office/powerpoint/2010/main" val="30917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858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المقدمة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oncave-And-Convex-Mirrors-3">
            <a:extLst>
              <a:ext uri="{FF2B5EF4-FFF2-40B4-BE49-F238E27FC236}">
                <a16:creationId xmlns:a16="http://schemas.microsoft.com/office/drawing/2014/main" id="{4439B7BD-E39D-7D46-B4AD-68AC981E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16216" r="15736"/>
          <a:stretch>
            <a:fillRect/>
          </a:stretch>
        </p:blipFill>
        <p:spPr bwMode="auto">
          <a:xfrm>
            <a:off x="3315833" y="2166929"/>
            <a:ext cx="4326331" cy="311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 just Proved that a Spoon Has 100 Different Uses | by Seán McKiernan |  Medium">
            <a:extLst>
              <a:ext uri="{FF2B5EF4-FFF2-40B4-BE49-F238E27FC236}">
                <a16:creationId xmlns:a16="http://schemas.microsoft.com/office/drawing/2014/main" id="{A1771C92-614E-BB4A-ACAD-5426E6BE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39" y="2166929"/>
            <a:ext cx="4063178" cy="31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obbmok 1Piece 1-1/4&quot; Inch Stainless Steel Spheres Bearing Ball:  Amazon.com: Industrial &amp; Scientific">
            <a:extLst>
              <a:ext uri="{FF2B5EF4-FFF2-40B4-BE49-F238E27FC236}">
                <a16:creationId xmlns:a16="http://schemas.microsoft.com/office/drawing/2014/main" id="{D5D02880-F0C6-0C46-AD5B-3A080091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" y="2084264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308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4BD173-A3D9-6B41-A91D-DE1FA4F31C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SA" sz="7200" b="1" dirty="0"/>
              <a:t>المرايا المقعرة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44B504B-D09D-9448-BB83-518BE0DE92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8747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538618" y="2304652"/>
            <a:ext cx="350520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المرايا المقعرة: </a:t>
            </a:r>
          </a:p>
          <a:p>
            <a:pPr algn="ctr"/>
            <a:r>
              <a:rPr lang="ar-SA" sz="3200" dirty="0"/>
              <a:t>سطح عاكس، حوافه منحنية نحو المشاهد "سطحها مقوس للداخل"</a:t>
            </a:r>
          </a:p>
          <a:p>
            <a:pPr algn="ctr"/>
            <a:r>
              <a:rPr lang="ar-SA" sz="3200" dirty="0"/>
              <a:t>وتعتمد خصائص المرآة المقعرة على مدى تقعرها</a:t>
            </a:r>
            <a:endParaRPr lang="en-US" sz="32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2050" name="Picture 2" descr="محور الطاقة الشمسية تفعل ذلك بنفسك. الاتصالات والاتصالات: هوائيات المرآة ،  الدورات الدراسية">
            <a:extLst>
              <a:ext uri="{FF2B5EF4-FFF2-40B4-BE49-F238E27FC236}">
                <a16:creationId xmlns:a16="http://schemas.microsoft.com/office/drawing/2014/main" id="{3967126B-1F9C-F944-B077-CB089DBA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2" y="1638184"/>
            <a:ext cx="5945805" cy="43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20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35482" y="2012044"/>
            <a:ext cx="350520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المرآة المقعرة يستخدمها طبيب الأسنان والرجل عند الحلاقة والمرأة للمكياج وكذلك تستخدم كعاكسات في المصابيح الأمامية للسيارات وفي الأدوات التي تعمل بالطاقة الشمسية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2050" name="Picture 2" descr="محور الطاقة الشمسية تفعل ذلك بنفسك. الاتصالات والاتصالات: هوائيات المرآة ،  الدورات الدراسية">
            <a:extLst>
              <a:ext uri="{FF2B5EF4-FFF2-40B4-BE49-F238E27FC236}">
                <a16:creationId xmlns:a16="http://schemas.microsoft.com/office/drawing/2014/main" id="{3967126B-1F9C-F944-B077-CB089DBA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03" y="1144409"/>
            <a:ext cx="4206128" cy="30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04.s.alicdn.com/kf/HTB1UCwBJXXXXXaBXVXXq6xXFXXXC/2015-dental-mouth-mirror.jpg">
            <a:extLst>
              <a:ext uri="{FF2B5EF4-FFF2-40B4-BE49-F238E27FC236}">
                <a16:creationId xmlns:a16="http://schemas.microsoft.com/office/drawing/2014/main" id="{8BA27FCA-BCAE-144A-8971-133E94798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015" y="1176236"/>
            <a:ext cx="3066580" cy="3066580"/>
          </a:xfrm>
          <a:prstGeom prst="rect">
            <a:avLst/>
          </a:prstGeom>
          <a:noFill/>
        </p:spPr>
      </p:pic>
      <p:pic>
        <p:nvPicPr>
          <p:cNvPr id="8" name="Picture 2" descr="http://www.Lahyan.net/vb/uploaded/806/1333142983.jpg">
            <a:extLst>
              <a:ext uri="{FF2B5EF4-FFF2-40B4-BE49-F238E27FC236}">
                <a16:creationId xmlns:a16="http://schemas.microsoft.com/office/drawing/2014/main" id="{3F302595-7D99-B54D-B05E-30251E56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38542" r="37500" b="33333"/>
          <a:stretch>
            <a:fillRect/>
          </a:stretch>
        </p:blipFill>
        <p:spPr bwMode="auto">
          <a:xfrm>
            <a:off x="4870193" y="4420606"/>
            <a:ext cx="5924567" cy="216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4863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286584" y="2588558"/>
            <a:ext cx="4518406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للمرآة الكروية المقعرة المركز الهندسي نفسه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  <a:p>
            <a:pPr algn="ctr"/>
            <a:r>
              <a:rPr lang="ar-SA" sz="3200" dirty="0"/>
              <a:t>ونصف قطر التكور نفسه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ar-SA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ar-SA" sz="3200" dirty="0"/>
              <a:t>الخاصين بالكرة المأخوذة منها</a:t>
            </a:r>
            <a:endParaRPr lang="en-US" sz="32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236A8E7-7C71-D849-8171-559C45FA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16" y="2140059"/>
            <a:ext cx="73787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13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</a:rPr>
              <a:t> المحور الرئيس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</a:rPr>
              <a:t> CM 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</a:rPr>
              <a:t> في المرايا المقعرة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</a:rPr>
              <a:t>: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</a:rPr>
              <a:t>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5C17D7A-7A86-6A42-8F61-584926DB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96" y="1490190"/>
            <a:ext cx="9803407" cy="3931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78F47-DA5B-314C-8224-6A6A21CC0496}"/>
              </a:ext>
            </a:extLst>
          </p:cNvPr>
          <p:cNvSpPr txBox="1"/>
          <p:nvPr/>
        </p:nvSpPr>
        <p:spPr>
          <a:xfrm>
            <a:off x="2028305" y="2958130"/>
            <a:ext cx="8628611" cy="903998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A76F35-954B-ED40-8AAB-3735AEAE6E29}"/>
              </a:ext>
            </a:extLst>
          </p:cNvPr>
          <p:cNvSpPr txBox="1"/>
          <p:nvPr/>
        </p:nvSpPr>
        <p:spPr>
          <a:xfrm>
            <a:off x="-532015" y="913267"/>
            <a:ext cx="12951229" cy="2044862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0849B-3836-0646-B061-724A115F90D3}"/>
              </a:ext>
            </a:extLst>
          </p:cNvPr>
          <p:cNvSpPr txBox="1"/>
          <p:nvPr/>
        </p:nvSpPr>
        <p:spPr>
          <a:xfrm>
            <a:off x="-64859" y="3899872"/>
            <a:ext cx="12674139" cy="314100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469928" y="5998600"/>
            <a:ext cx="1160456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المحور الرئيس: وهو خط مستقيم متعامد مع سطح المرآة الذي يقسمها إلى نصفين.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B6106F-119E-3C49-90D7-CFCD3FFB40DF}"/>
              </a:ext>
            </a:extLst>
          </p:cNvPr>
          <p:cNvSpPr txBox="1"/>
          <p:nvPr/>
        </p:nvSpPr>
        <p:spPr>
          <a:xfrm rot="16200000">
            <a:off x="11791806" y="1823242"/>
            <a:ext cx="941743" cy="3211518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3FD45E-5443-8A4B-9AC6-9F96025879E7}"/>
              </a:ext>
            </a:extLst>
          </p:cNvPr>
          <p:cNvSpPr txBox="1"/>
          <p:nvPr/>
        </p:nvSpPr>
        <p:spPr>
          <a:xfrm rot="16200000">
            <a:off x="-83425" y="1823240"/>
            <a:ext cx="941743" cy="3211518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894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5C17D7A-7A86-6A42-8F61-584926DB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96" y="1490190"/>
            <a:ext cx="9803407" cy="3931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78F47-DA5B-314C-8224-6A6A21CC0496}"/>
              </a:ext>
            </a:extLst>
          </p:cNvPr>
          <p:cNvSpPr txBox="1"/>
          <p:nvPr/>
        </p:nvSpPr>
        <p:spPr>
          <a:xfrm>
            <a:off x="8196349" y="2958129"/>
            <a:ext cx="2161309" cy="941741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A76F35-954B-ED40-8AAB-3735AEAE6E29}"/>
              </a:ext>
            </a:extLst>
          </p:cNvPr>
          <p:cNvSpPr txBox="1"/>
          <p:nvPr/>
        </p:nvSpPr>
        <p:spPr>
          <a:xfrm>
            <a:off x="-532015" y="913267"/>
            <a:ext cx="12951229" cy="2044862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0849B-3836-0646-B061-724A115F90D3}"/>
              </a:ext>
            </a:extLst>
          </p:cNvPr>
          <p:cNvSpPr txBox="1"/>
          <p:nvPr/>
        </p:nvSpPr>
        <p:spPr>
          <a:xfrm>
            <a:off x="-64859" y="3899872"/>
            <a:ext cx="12674139" cy="314100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469928" y="5998600"/>
            <a:ext cx="1160456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قطب المرآة: وهي نقطة تقاطع المحور الرئيس مع سطح المرآة.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B6106F-119E-3C49-90D7-CFCD3FFB40DF}"/>
              </a:ext>
            </a:extLst>
          </p:cNvPr>
          <p:cNvSpPr txBox="1"/>
          <p:nvPr/>
        </p:nvSpPr>
        <p:spPr>
          <a:xfrm rot="16200000">
            <a:off x="11642179" y="1673611"/>
            <a:ext cx="941740" cy="3510777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3FD45E-5443-8A4B-9AC6-9F96025879E7}"/>
              </a:ext>
            </a:extLst>
          </p:cNvPr>
          <p:cNvSpPr txBox="1"/>
          <p:nvPr/>
        </p:nvSpPr>
        <p:spPr>
          <a:xfrm rot="16200000">
            <a:off x="3001524" y="-1278335"/>
            <a:ext cx="941740" cy="9414663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949F0EA-59AA-EE45-A9E7-E67DF4D31B20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قطب المرآة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 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في المرايا المقعرة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5C17D7A-7A86-6A42-8F61-584926DB8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96" y="1490190"/>
            <a:ext cx="9803407" cy="3931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78F47-DA5B-314C-8224-6A6A21CC0496}"/>
              </a:ext>
            </a:extLst>
          </p:cNvPr>
          <p:cNvSpPr txBox="1"/>
          <p:nvPr/>
        </p:nvSpPr>
        <p:spPr>
          <a:xfrm>
            <a:off x="5950956" y="2961239"/>
            <a:ext cx="2161309" cy="936000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A76F35-954B-ED40-8AAB-3735AEAE6E29}"/>
              </a:ext>
            </a:extLst>
          </p:cNvPr>
          <p:cNvSpPr txBox="1"/>
          <p:nvPr/>
        </p:nvSpPr>
        <p:spPr>
          <a:xfrm>
            <a:off x="-532015" y="913267"/>
            <a:ext cx="12951229" cy="2044862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0849B-3836-0646-B061-724A115F90D3}"/>
              </a:ext>
            </a:extLst>
          </p:cNvPr>
          <p:cNvSpPr txBox="1"/>
          <p:nvPr/>
        </p:nvSpPr>
        <p:spPr>
          <a:xfrm>
            <a:off x="-153256" y="3917376"/>
            <a:ext cx="12674139" cy="314100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469928" y="5549720"/>
            <a:ext cx="11604567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البؤرة الأصلية: وهي النقطة التي تتجمع فيها انعكاسات الأشعة المتوازية الساقطة موازية للمحور الرئيس بعد انعكاسها عن المرآة.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B6106F-119E-3C49-90D7-CFCD3FFB40DF}"/>
              </a:ext>
            </a:extLst>
          </p:cNvPr>
          <p:cNvSpPr txBox="1"/>
          <p:nvPr/>
        </p:nvSpPr>
        <p:spPr>
          <a:xfrm rot="16200000">
            <a:off x="9688485" y="1381674"/>
            <a:ext cx="968912" cy="4121346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3FD45E-5443-8A4B-9AC6-9F96025879E7}"/>
              </a:ext>
            </a:extLst>
          </p:cNvPr>
          <p:cNvSpPr txBox="1"/>
          <p:nvPr/>
        </p:nvSpPr>
        <p:spPr>
          <a:xfrm rot="16200000">
            <a:off x="744392" y="-1286222"/>
            <a:ext cx="961333" cy="9451794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949F0EA-59AA-EE45-A9E7-E67DF4D31B20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البؤرة الأصلية 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للمرآة المقعرة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743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5C17D7A-7A86-6A42-8F61-584926DB8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96" y="1490190"/>
            <a:ext cx="9803407" cy="3931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78F47-DA5B-314C-8224-6A6A21CC0496}"/>
              </a:ext>
            </a:extLst>
          </p:cNvPr>
          <p:cNvSpPr txBox="1"/>
          <p:nvPr/>
        </p:nvSpPr>
        <p:spPr>
          <a:xfrm>
            <a:off x="6565393" y="3383953"/>
            <a:ext cx="2918475" cy="507523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A76F35-954B-ED40-8AAB-3735AEAE6E29}"/>
              </a:ext>
            </a:extLst>
          </p:cNvPr>
          <p:cNvSpPr txBox="1"/>
          <p:nvPr/>
        </p:nvSpPr>
        <p:spPr>
          <a:xfrm>
            <a:off x="-532015" y="913266"/>
            <a:ext cx="13076441" cy="2470687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0849B-3836-0646-B061-724A115F90D3}"/>
              </a:ext>
            </a:extLst>
          </p:cNvPr>
          <p:cNvSpPr txBox="1"/>
          <p:nvPr/>
        </p:nvSpPr>
        <p:spPr>
          <a:xfrm>
            <a:off x="-153256" y="3917376"/>
            <a:ext cx="12674139" cy="314100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93CAC1DB-CA42-9C4E-A0B8-B84C5328227D}"/>
                  </a:ext>
                </a:extLst>
              </p:cNvPr>
              <p:cNvSpPr txBox="1"/>
              <p:nvPr/>
            </p:nvSpPr>
            <p:spPr>
              <a:xfrm>
                <a:off x="469928" y="5549720"/>
                <a:ext cx="11604567" cy="123925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200" b="1" dirty="0"/>
                  <a:t>البعد </a:t>
                </a:r>
                <a:r>
                  <a:rPr lang="ar-SA" sz="3200" b="1" dirty="0" err="1"/>
                  <a:t>الؤري</a:t>
                </a:r>
                <a:r>
                  <a:rPr lang="ar-SA" sz="3200" b="1" dirty="0"/>
                  <a:t>: يمثل المسافة بين قطب المرآة </a:t>
                </a:r>
                <a:r>
                  <a:rPr lang="en-US" sz="3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ar-SA" sz="3200" b="1" dirty="0"/>
                  <a:t> وبؤرتها الأصلية </a:t>
                </a:r>
                <a:r>
                  <a:rPr lang="en-US" sz="3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ar-SA" sz="3200" b="1" dirty="0"/>
                  <a:t>، ويعبر عنه </a:t>
                </a:r>
                <a14:m>
                  <m:oMath xmlns:m="http://schemas.openxmlformats.org/officeDocument/2006/math"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ar-SA" sz="3200" b="1" dirty="0"/>
              </a:p>
              <a:p>
                <a:pPr algn="ctr"/>
                <a:r>
                  <a:rPr lang="ar-SA" sz="3200" b="1" dirty="0"/>
                  <a:t>*البعد البؤري للمرآة المقعرة موجبًا.</a:t>
                </a:r>
              </a:p>
            </p:txBody>
          </p:sp>
        </mc:Choice>
        <mc:Fallback xmlns=""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93CAC1DB-CA42-9C4E-A0B8-B84C53282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28" y="5549720"/>
                <a:ext cx="11604567" cy="1239250"/>
              </a:xfrm>
              <a:prstGeom prst="rect">
                <a:avLst/>
              </a:prstGeom>
              <a:blipFill>
                <a:blip r:embed="rId4"/>
                <a:stretch>
                  <a:fillRect l="-1532" t="-3061" r="-656" b="-1428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3FD45E-5443-8A4B-9AC6-9F96025879E7}"/>
              </a:ext>
            </a:extLst>
          </p:cNvPr>
          <p:cNvSpPr txBox="1"/>
          <p:nvPr/>
        </p:nvSpPr>
        <p:spPr>
          <a:xfrm rot="16200000">
            <a:off x="1559555" y="-1089320"/>
            <a:ext cx="531706" cy="9479970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3949F0EA-59AA-EE45-A9E7-E67DF4D31B20}"/>
                  </a:ext>
                </a:extLst>
              </p:cNvPr>
              <p:cNvSpPr txBox="1"/>
              <p:nvPr/>
            </p:nvSpPr>
            <p:spPr>
              <a:xfrm>
                <a:off x="0" y="274625"/>
                <a:ext cx="12192000" cy="63864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ar-SA" sz="3200" b="1" kern="1200" dirty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 البعد البؤري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𝒇</m:t>
                    </m:r>
                  </m:oMath>
                </a14:m>
                <a:r>
                  <a:rPr lang="ar-SA" sz="3200" b="1" kern="1200" dirty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 للمرآة المقعرة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:</a:t>
                </a:r>
                <a:r>
                  <a:rPr lang="ar-SA" sz="3200" b="1" kern="1200" dirty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rPr>
                  <a:t> </a:t>
                </a:r>
                <a:endParaRPr lang="en-US" sz="3200" b="1" kern="1200" dirty="0">
                  <a:solidFill>
                    <a:schemeClr val="bg1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3949F0EA-59AA-EE45-A9E7-E67DF4D31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4625"/>
                <a:ext cx="12192000" cy="638643"/>
              </a:xfrm>
              <a:prstGeom prst="rect">
                <a:avLst/>
              </a:prstGeom>
              <a:blipFill>
                <a:blip r:embed="rId5"/>
                <a:stretch>
                  <a:fillRect t="-13725" r="-1146" b="-19608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AD457F5-B849-594A-93FC-6E67FF6572ED}"/>
              </a:ext>
            </a:extLst>
          </p:cNvPr>
          <p:cNvSpPr txBox="1"/>
          <p:nvPr/>
        </p:nvSpPr>
        <p:spPr>
          <a:xfrm rot="16200000">
            <a:off x="13976288" y="-1089319"/>
            <a:ext cx="531706" cy="9479970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62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1001684" y="557194"/>
            <a:ext cx="10178934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تهيئة</a:t>
            </a:r>
            <a:endParaRPr lang="en-US" sz="5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المنهج العلمي عند الحسن بن الهيثم – العلوم الحقيقية">
            <a:extLst>
              <a:ext uri="{FF2B5EF4-FFF2-40B4-BE49-F238E27FC236}">
                <a16:creationId xmlns:a16="http://schemas.microsoft.com/office/drawing/2014/main" id="{3AA0ED9F-2024-4FD3-81FE-CB34A6F7A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-2"/>
          <a:stretch/>
        </p:blipFill>
        <p:spPr bwMode="auto">
          <a:xfrm>
            <a:off x="-160074" y="2233391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تحميل خلفيات جبل هود, stratovolcano, فقدت بحيرة, جبل هود الوطنية للغابات,  أمريكا الشمالية, الولايات المتحدة الأمريكية, ولاية أوريغون, سلسلة الجبال  لسطح المكتب مجانا. صور لسطح المكتب مجانا">
            <a:extLst>
              <a:ext uri="{FF2B5EF4-FFF2-40B4-BE49-F238E27FC236}">
                <a16:creationId xmlns:a16="http://schemas.microsoft.com/office/drawing/2014/main" id="{B52694FA-6C6E-4A21-AD03-FFF0D2503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5" b="-3"/>
          <a:stretch/>
        </p:blipFill>
        <p:spPr bwMode="auto">
          <a:xfrm>
            <a:off x="5865843" y="2233390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190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2048254" y="1301634"/>
            <a:ext cx="8354473" cy="1179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سؤال: حددي على الصورة البعد البؤري والبؤرة الأصلية وقطب المرآة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182880" y="256033"/>
            <a:ext cx="11814048" cy="6291072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مرحلي</a:t>
              </a:r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92D94DAE-5D45-8B4F-84DA-68C3D37C8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63" y="2596895"/>
            <a:ext cx="9582257" cy="38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79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يمثل المسافة بين قطب المرآة وبؤرتها الأصلية: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285047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</a:t>
            </a:r>
            <a:r>
              <a:rPr lang="en-US" sz="3200" b="1" dirty="0">
                <a:latin typeface="Muna" pitchFamily="2" charset="-78"/>
              </a:rPr>
              <a:t>F</a:t>
            </a:r>
            <a:endParaRPr lang="ar-SA" sz="3200" b="1" dirty="0">
              <a:latin typeface="Muna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ستطيل مستدير الزوايا 11">
                <a:extLst>
                  <a:ext uri="{FF2B5EF4-FFF2-40B4-BE49-F238E27FC236}">
                    <a16:creationId xmlns:a16="http://schemas.microsoft.com/office/drawing/2014/main" id="{9D522F1B-6D67-6844-A467-4AAEF0C56965}"/>
                  </a:ext>
                </a:extLst>
              </p:cNvPr>
              <p:cNvSpPr/>
              <p:nvPr/>
            </p:nvSpPr>
            <p:spPr>
              <a:xfrm>
                <a:off x="3131128" y="4063137"/>
                <a:ext cx="2850478" cy="65836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342900"/>
                <a:r>
                  <a:rPr lang="ar-SA" sz="3200" b="1" dirty="0">
                    <a:latin typeface="Muna" pitchFamily="2" charset="-78"/>
                  </a:rPr>
                  <a:t>ب.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endParaRPr lang="ar-SA" sz="3200" b="1" dirty="0">
                  <a:latin typeface="Muna" pitchFamily="2" charset="-78"/>
                </a:endParaRPr>
              </a:p>
            </p:txBody>
          </p:sp>
        </mc:Choice>
        <mc:Fallback xmlns="">
          <p:sp>
            <p:nvSpPr>
              <p:cNvPr id="12" name="مستطيل مستدير الزوايا 11">
                <a:extLst>
                  <a:ext uri="{FF2B5EF4-FFF2-40B4-BE49-F238E27FC236}">
                    <a16:creationId xmlns:a16="http://schemas.microsoft.com/office/drawing/2014/main" id="{9D522F1B-6D67-6844-A467-4AAEF0C56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128" y="4063137"/>
                <a:ext cx="2850478" cy="658368"/>
              </a:xfrm>
              <a:prstGeom prst="roundRect">
                <a:avLst/>
              </a:prstGeom>
              <a:blipFill>
                <a:blip r:embed="rId2"/>
                <a:stretch>
                  <a:fillRect t="-7692" b="-230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</a:t>
            </a:r>
            <a:r>
              <a:rPr lang="en-US" sz="3200" b="1" dirty="0">
                <a:latin typeface="Muna" pitchFamily="2" charset="-78"/>
              </a:rPr>
              <a:t>C</a:t>
            </a:r>
            <a:endParaRPr lang="ar-SA" sz="3200" b="1" dirty="0">
              <a:latin typeface="Muna" pitchFamily="2" charset="-78"/>
            </a:endParaRP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3131128" y="4881891"/>
            <a:ext cx="2850477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</a:t>
            </a:r>
            <a:r>
              <a:rPr lang="en-US" sz="3200" b="1" dirty="0">
                <a:latin typeface="Muna" pitchFamily="2" charset="-78"/>
              </a:rPr>
              <a:t>M</a:t>
            </a:r>
            <a:endParaRPr lang="ar-SA" sz="3200" b="1" dirty="0">
              <a:latin typeface="Muna" pitchFamily="2" charset="-78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مرحلي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32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صفات الصور في ا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3" name="وسائط عبر الإنترنت 2" descr="بين المرايا  |  عشق الفيزياء">
            <a:hlinkClick r:id="" action="ppaction://media"/>
            <a:extLst>
              <a:ext uri="{FF2B5EF4-FFF2-40B4-BE49-F238E27FC236}">
                <a16:creationId xmlns:a16="http://schemas.microsoft.com/office/drawing/2014/main" id="{7C595186-E9DB-F844-ABA6-9FBD9E2DBD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53965" y="1835895"/>
            <a:ext cx="8436495" cy="474552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B7D3556-5270-8444-80A6-E509CA0D4995}"/>
              </a:ext>
            </a:extLst>
          </p:cNvPr>
          <p:cNvSpPr txBox="1"/>
          <p:nvPr/>
        </p:nvSpPr>
        <p:spPr>
          <a:xfrm>
            <a:off x="2266147" y="1143749"/>
            <a:ext cx="801213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2400" b="1" dirty="0"/>
              <a:t>طالبتي الحبيبة شاهدي المقطع التالي ثم حددي صفات الصور في المرايا المقعرة</a:t>
            </a:r>
          </a:p>
        </p:txBody>
      </p:sp>
    </p:spTree>
    <p:extLst>
      <p:ext uri="{BB962C8B-B14F-4D97-AF65-F5344CB8AC3E}">
        <p14:creationId xmlns:p14="http://schemas.microsoft.com/office/powerpoint/2010/main" val="9606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صفات الصور في ا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8286069" y="2405033"/>
            <a:ext cx="2868177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خيالية أو حقيقية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EB474FC-0583-7E4E-8062-0E658E865863}"/>
              </a:ext>
            </a:extLst>
          </p:cNvPr>
          <p:cNvSpPr txBox="1"/>
          <p:nvPr/>
        </p:nvSpPr>
        <p:spPr>
          <a:xfrm>
            <a:off x="3336823" y="3275006"/>
            <a:ext cx="7066741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مكبرة أو مصغرة أو مساوية لطول الجسم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AB54386-C6A1-3548-A95D-074048324A6E}"/>
              </a:ext>
            </a:extLst>
          </p:cNvPr>
          <p:cNvSpPr txBox="1"/>
          <p:nvPr/>
        </p:nvSpPr>
        <p:spPr>
          <a:xfrm>
            <a:off x="1556085" y="4144979"/>
            <a:ext cx="286817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مقلوبة أو معتدلة</a:t>
            </a:r>
          </a:p>
        </p:txBody>
      </p:sp>
    </p:spTree>
    <p:extLst>
      <p:ext uri="{BB962C8B-B14F-4D97-AF65-F5344CB8AC3E}">
        <p14:creationId xmlns:p14="http://schemas.microsoft.com/office/powerpoint/2010/main" val="17037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تحديد موقع الصورة في المرايا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6976529" y="2503363"/>
            <a:ext cx="427725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١- طريقة هندسية (رسم)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21F2E3F-0A21-4040-9AEF-0C9F5606A651}"/>
              </a:ext>
            </a:extLst>
          </p:cNvPr>
          <p:cNvSpPr txBox="1"/>
          <p:nvPr/>
        </p:nvSpPr>
        <p:spPr>
          <a:xfrm>
            <a:off x="6976529" y="4333277"/>
            <a:ext cx="427725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١- طريقة رياضية (حساب)</a:t>
            </a:r>
          </a:p>
        </p:txBody>
      </p:sp>
      <p:pic>
        <p:nvPicPr>
          <p:cNvPr id="3074" name="Picture 2" descr="ورقة عمل رياضيات للصف السابع الفصل الأول 2020 - مدرستي">
            <a:extLst>
              <a:ext uri="{FF2B5EF4-FFF2-40B4-BE49-F238E27FC236}">
                <a16:creationId xmlns:a16="http://schemas.microsoft.com/office/drawing/2014/main" id="{61922253-89D3-7A4E-A161-72D30652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910537"/>
            <a:ext cx="5334000" cy="38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16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الطريقة الهندسية لتحديد موقع الصورة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51ADDEA3-5DE3-A643-88BC-C5F528AB6D07}"/>
              </a:ext>
            </a:extLst>
          </p:cNvPr>
          <p:cNvGrpSpPr/>
          <p:nvPr/>
        </p:nvGrpSpPr>
        <p:grpSpPr>
          <a:xfrm>
            <a:off x="2704338" y="1808480"/>
            <a:ext cx="6746748" cy="4257948"/>
            <a:chOff x="2722626" y="1662176"/>
            <a:chExt cx="6746748" cy="4257948"/>
          </a:xfrm>
        </p:grpSpPr>
        <p:pic>
          <p:nvPicPr>
            <p:cNvPr id="14338" name="Picture 2" descr="حل أسئلة التقويم للفصل الثاني ( الانعاس والمرايا ) - العلم نور">
              <a:extLst>
                <a:ext uri="{FF2B5EF4-FFF2-40B4-BE49-F238E27FC236}">
                  <a16:creationId xmlns:a16="http://schemas.microsoft.com/office/drawing/2014/main" id="{EECA8898-7049-6A48-BDBC-B68E3939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626" y="1662176"/>
              <a:ext cx="6746748" cy="425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62BC40C-F058-E84E-B510-22CAFB700DA8}"/>
                </a:ext>
              </a:extLst>
            </p:cNvPr>
            <p:cNvSpPr txBox="1"/>
            <p:nvPr/>
          </p:nvSpPr>
          <p:spPr>
            <a:xfrm>
              <a:off x="4297680" y="2048256"/>
              <a:ext cx="1591056" cy="1636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16" name="رسم 15" descr="شمعة">
            <a:extLst>
              <a:ext uri="{FF2B5EF4-FFF2-40B4-BE49-F238E27FC236}">
                <a16:creationId xmlns:a16="http://schemas.microsoft.com/office/drawing/2014/main" id="{B4AFFAE4-2B95-8A4F-87A2-081DC32EF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>
            <a:off x="2484882" y="2939130"/>
            <a:ext cx="1188720" cy="928782"/>
          </a:xfrm>
          <a:prstGeom prst="rect">
            <a:avLst/>
          </a:prstGeom>
        </p:spPr>
      </p:pic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1DDA16AF-7E74-6F46-9E57-3DF9EE92F949}"/>
              </a:ext>
            </a:extLst>
          </p:cNvPr>
          <p:cNvCxnSpPr>
            <a:cxnSpLocks/>
          </p:cNvCxnSpPr>
          <p:nvPr/>
        </p:nvCxnSpPr>
        <p:spPr>
          <a:xfrm>
            <a:off x="3079242" y="3048858"/>
            <a:ext cx="493090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2B6779E6-D440-7C4E-89F4-328F5FCB1C3D}"/>
              </a:ext>
            </a:extLst>
          </p:cNvPr>
          <p:cNvCxnSpPr>
            <a:cxnSpLocks/>
          </p:cNvCxnSpPr>
          <p:nvPr/>
        </p:nvCxnSpPr>
        <p:spPr>
          <a:xfrm flipH="1">
            <a:off x="3673602" y="3048858"/>
            <a:ext cx="4336542" cy="17791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4CD2B3B-F2B4-C847-96CD-A9BEF0F74294}"/>
              </a:ext>
            </a:extLst>
          </p:cNvPr>
          <p:cNvCxnSpPr>
            <a:cxnSpLocks/>
          </p:cNvCxnSpPr>
          <p:nvPr/>
        </p:nvCxnSpPr>
        <p:spPr>
          <a:xfrm>
            <a:off x="3079242" y="3068004"/>
            <a:ext cx="5077206" cy="123860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EA0AA71C-6437-7A4D-89E4-AD27E8E26F95}"/>
              </a:ext>
            </a:extLst>
          </p:cNvPr>
          <p:cNvCxnSpPr>
            <a:cxnSpLocks/>
          </p:cNvCxnSpPr>
          <p:nvPr/>
        </p:nvCxnSpPr>
        <p:spPr>
          <a:xfrm flipH="1">
            <a:off x="3079242" y="4316613"/>
            <a:ext cx="5026533" cy="914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EEF0038-22B7-5E4E-99BE-4AFBFADD75AF}"/>
              </a:ext>
            </a:extLst>
          </p:cNvPr>
          <p:cNvSpPr txBox="1"/>
          <p:nvPr/>
        </p:nvSpPr>
        <p:spPr>
          <a:xfrm>
            <a:off x="8963501" y="1636312"/>
            <a:ext cx="1780603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١- الشعاع الذي يسقط موزيًا للمحور الرئيس</a:t>
            </a:r>
          </a:p>
          <a:p>
            <a:pPr algn="ctr"/>
            <a:r>
              <a:rPr lang="ar-SA" sz="2400" b="1" dirty="0"/>
              <a:t>ينعكس مارًا بالبؤرة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56F0FD8-E23F-EF4B-901D-EA3817AE6880}"/>
              </a:ext>
            </a:extLst>
          </p:cNvPr>
          <p:cNvSpPr txBox="1"/>
          <p:nvPr/>
        </p:nvSpPr>
        <p:spPr>
          <a:xfrm>
            <a:off x="8972549" y="4200588"/>
            <a:ext cx="1780603" cy="1938992"/>
          </a:xfrm>
          <a:prstGeom prst="rect">
            <a:avLst/>
          </a:prstGeom>
          <a:solidFill>
            <a:srgbClr val="7030A0">
              <a:alpha val="3900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٢- الشعاع الذي يسقط مارًا بالبؤرة</a:t>
            </a:r>
          </a:p>
          <a:p>
            <a:pPr algn="ctr"/>
            <a:r>
              <a:rPr lang="ar-SA" sz="2400" b="1" dirty="0"/>
              <a:t>ينعكس موازيًا للمحور الرئيس</a:t>
            </a:r>
          </a:p>
        </p:txBody>
      </p:sp>
      <p:sp>
        <p:nvSpPr>
          <p:cNvPr id="29" name="وسيلة شرح خطية 1 28">
            <a:extLst>
              <a:ext uri="{FF2B5EF4-FFF2-40B4-BE49-F238E27FC236}">
                <a16:creationId xmlns:a16="http://schemas.microsoft.com/office/drawing/2014/main" id="{B1F4AADE-5C3B-3F49-A47D-63F1879B4460}"/>
              </a:ext>
            </a:extLst>
          </p:cNvPr>
          <p:cNvSpPr/>
          <p:nvPr/>
        </p:nvSpPr>
        <p:spPr>
          <a:xfrm>
            <a:off x="1551051" y="4998562"/>
            <a:ext cx="2306574" cy="1453251"/>
          </a:xfrm>
          <a:prstGeom prst="borderCallout1">
            <a:avLst>
              <a:gd name="adj1" fmla="val 26301"/>
              <a:gd name="adj2" fmla="val 100289"/>
              <a:gd name="adj3" fmla="val -41027"/>
              <a:gd name="adj4" fmla="val 14561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تحدد نقطة التقاء شعاعين رئيسيين موقع الصورة</a:t>
            </a:r>
          </a:p>
        </p:txBody>
      </p:sp>
      <p:pic>
        <p:nvPicPr>
          <p:cNvPr id="34" name="رسم 33" descr="شمعة">
            <a:extLst>
              <a:ext uri="{FF2B5EF4-FFF2-40B4-BE49-F238E27FC236}">
                <a16:creationId xmlns:a16="http://schemas.microsoft.com/office/drawing/2014/main" id="{E55FC8E0-47AC-5E4E-83A0-5516B7CA2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 rot="10800000">
            <a:off x="4552569" y="3823049"/>
            <a:ext cx="717804" cy="5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2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الطريقة الهندسية لتحديد موقع الصورة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6096000" y="2644170"/>
            <a:ext cx="492424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الصورة الحقيقية</a:t>
            </a:r>
            <a:r>
              <a:rPr lang="en-US" sz="3200" dirty="0"/>
              <a:t>:</a:t>
            </a:r>
          </a:p>
          <a:p>
            <a:pPr algn="ctr"/>
            <a:r>
              <a:rPr lang="ar-SA" sz="3200" dirty="0"/>
              <a:t>الصورة التي تتكون من التقاء الأشعة المنعكسة ويمكن جمعها على حاجز</a:t>
            </a:r>
            <a:endParaRPr lang="en-US" sz="3200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DE0D75D-EF40-FA4E-A338-DC6310E6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1" t="-1135"/>
          <a:stretch/>
        </p:blipFill>
        <p:spPr>
          <a:xfrm>
            <a:off x="438235" y="1616045"/>
            <a:ext cx="5744021" cy="4006204"/>
          </a:xfrm>
          <a:prstGeom prst="rect">
            <a:avLst/>
          </a:prstGeom>
        </p:spPr>
      </p:pic>
      <p:sp>
        <p:nvSpPr>
          <p:cNvPr id="11" name="وسيلة شرح مستطيلة مستديرة الزوايا 10">
            <a:extLst>
              <a:ext uri="{FF2B5EF4-FFF2-40B4-BE49-F238E27FC236}">
                <a16:creationId xmlns:a16="http://schemas.microsoft.com/office/drawing/2014/main" id="{5A948D5E-2680-4241-9334-49FF3A101512}"/>
              </a:ext>
            </a:extLst>
          </p:cNvPr>
          <p:cNvSpPr/>
          <p:nvPr/>
        </p:nvSpPr>
        <p:spPr>
          <a:xfrm>
            <a:off x="9447888" y="4657973"/>
            <a:ext cx="2340032" cy="1928553"/>
          </a:xfrm>
          <a:prstGeom prst="wedgeRoundRectCallout">
            <a:avLst>
              <a:gd name="adj1" fmla="val -104259"/>
              <a:gd name="adj2" fmla="val -71928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استنتجي تعريفًا للصورة الخيالية</a:t>
            </a:r>
          </a:p>
        </p:txBody>
      </p:sp>
    </p:spTree>
    <p:extLst>
      <p:ext uri="{BB962C8B-B14F-4D97-AF65-F5344CB8AC3E}">
        <p14:creationId xmlns:p14="http://schemas.microsoft.com/office/powerpoint/2010/main" val="14941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الطريقة الهندسية لتحديد موقع الصورة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DE0D75D-EF40-FA4E-A338-DC6310E6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5" t="-270" r="31858" b="-864"/>
          <a:stretch/>
        </p:blipFill>
        <p:spPr>
          <a:xfrm>
            <a:off x="490654" y="1703403"/>
            <a:ext cx="5104884" cy="369815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4EBDD38-1F49-264B-9A4B-B660AD1072EB}"/>
              </a:ext>
            </a:extLst>
          </p:cNvPr>
          <p:cNvSpPr txBox="1"/>
          <p:nvPr/>
        </p:nvSpPr>
        <p:spPr>
          <a:xfrm>
            <a:off x="6096000" y="2028987"/>
            <a:ext cx="492424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الصورة الحقيقية لا تراها العين إذا كانت في موقع لا تسقط عليها الأشعة المنعكسة ولا يمكنك رؤية الصورة من الخلف</a:t>
            </a:r>
          </a:p>
          <a:p>
            <a:pPr algn="ctr"/>
            <a:r>
              <a:rPr lang="ar-SA" sz="3200" dirty="0"/>
              <a:t>إلا إذا وضعت حاجز في موقع تكون الصورة</a:t>
            </a:r>
          </a:p>
        </p:txBody>
      </p:sp>
    </p:spTree>
    <p:extLst>
      <p:ext uri="{BB962C8B-B14F-4D97-AF65-F5344CB8AC3E}">
        <p14:creationId xmlns:p14="http://schemas.microsoft.com/office/powerpoint/2010/main" val="7861802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حالات تكون الصور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2721445" y="5623187"/>
            <a:ext cx="710153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صفات الصورة: حقيقية – مقلوبة - مصغرة</a:t>
            </a:r>
            <a:endParaRPr lang="en-US" sz="3200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7C0C87D-5409-8741-AD40-778FFD96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77" y="2032060"/>
            <a:ext cx="4667504" cy="305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B6D07D0-3A41-0F47-8856-267054B3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2239"/>
            <a:ext cx="4843716" cy="34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حالات تكون الصور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2721445" y="5623187"/>
            <a:ext cx="710153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صفات الصورة: حقيقية – مقلوبة - مكبرة</a:t>
            </a:r>
            <a:endParaRPr lang="en-US" sz="32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0E882D5-E3A3-944B-8434-82B5E8F4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8256"/>
            <a:ext cx="4953000" cy="3467100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C13D8EFD-C2B6-A049-A1BB-742F0D1F0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04" y="2152958"/>
            <a:ext cx="41656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9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C6FACE84-7774-4365-AC1F-ACC4570BD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41BA200-5D41-4654-ACFD-2FB1BB64D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DC38EB78-113A-4B6E-849F-8EA5F94A4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0EA35CE7-0CEF-4190-8ABE-E385D229C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id="{1F69ABD3-4493-4A97-AE21-BCE4737E7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36742CCA-B7CE-4885-A5F7-7B490A826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">
              <a:extLst>
                <a:ext uri="{FF2B5EF4-FFF2-40B4-BE49-F238E27FC236}">
                  <a16:creationId xmlns:a16="http://schemas.microsoft.com/office/drawing/2014/main" id="{01EC6AAE-B704-46F6-8AEC-B4E74BD0B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">
              <a:extLst>
                <a:ext uri="{FF2B5EF4-FFF2-40B4-BE49-F238E27FC236}">
                  <a16:creationId xmlns:a16="http://schemas.microsoft.com/office/drawing/2014/main" id="{65759412-8E35-4A0C-8763-245482012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248AF5F3-56F6-45F4-ABDF-15AC88668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id="{8C10A619-C049-4090-BC32-E6B0EF6D1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id="{94A5BEFD-2CAD-4608-A38C-241CCD042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id="{4E14C157-B445-4D53-85D5-1557AFC12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BC601D16-9F12-4EB3-8E09-91B4759D9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64D88DAF-4118-4CC2-891A-9EDC51EB3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1F7B0382-D7E9-4165-89EC-583657FFC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D106ACA3-92C7-4977-8DC2-2F1B1AB1F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id="{FBC6A6EE-A294-4890-AEBD-31F5BB50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id="{474E8787-0D9C-495E-A087-E2D4D55A1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3B328BD9-E88B-44A7-B72E-2750A5868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id="{6EBCDCA5-5CC7-4F18-88A7-53B15F2A1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3">
              <a:extLst>
                <a:ext uri="{FF2B5EF4-FFF2-40B4-BE49-F238E27FC236}">
                  <a16:creationId xmlns:a16="http://schemas.microsoft.com/office/drawing/2014/main" id="{24999F28-35E8-464E-BF85-26D6302EF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50" name="Picture 2" descr="بحث عن الانعكاس والمرايا - المرسال">
            <a:extLst>
              <a:ext uri="{FF2B5EF4-FFF2-40B4-BE49-F238E27FC236}">
                <a16:creationId xmlns:a16="http://schemas.microsoft.com/office/drawing/2014/main" id="{ED0A2BFC-B04D-4417-9025-8C3FAAD0F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r="29678" b="1"/>
          <a:stretch/>
        </p:blipFill>
        <p:spPr bwMode="auto">
          <a:xfrm>
            <a:off x="20" y="227"/>
            <a:ext cx="4060675" cy="68580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66FC85F-3E70-47BA-8472-4AADA1C5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70925" y="1186483"/>
            <a:ext cx="6509954" cy="4477933"/>
            <a:chOff x="807084" y="1186483"/>
            <a:chExt cx="6509954" cy="4477933"/>
          </a:xfrm>
        </p:grpSpPr>
        <p:sp>
          <p:nvSpPr>
            <p:cNvPr id="2066" name="Rectangle 120">
              <a:extLst>
                <a:ext uri="{FF2B5EF4-FFF2-40B4-BE49-F238E27FC236}">
                  <a16:creationId xmlns:a16="http://schemas.microsoft.com/office/drawing/2014/main" id="{22E148A9-3A08-4D3A-A7C3-16C6FA7FE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846" y="1186483"/>
              <a:ext cx="6508430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Isosceles Triangle 39">
              <a:extLst>
                <a:ext uri="{FF2B5EF4-FFF2-40B4-BE49-F238E27FC236}">
                  <a16:creationId xmlns:a16="http://schemas.microsoft.com/office/drawing/2014/main" id="{C8E82BB1-B38C-4E8E-B9BC-2E10952FF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858445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7" name="Rectangle 122">
              <a:extLst>
                <a:ext uri="{FF2B5EF4-FFF2-40B4-BE49-F238E27FC236}">
                  <a16:creationId xmlns:a16="http://schemas.microsoft.com/office/drawing/2014/main" id="{744E1A40-37FC-4989-960D-8A0C7E566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6509954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عنوان 1">
            <a:extLst>
              <a:ext uri="{FF2B5EF4-FFF2-40B4-BE49-F238E27FC236}">
                <a16:creationId xmlns:a16="http://schemas.microsoft.com/office/drawing/2014/main" id="{3E7AB328-DFD2-4450-8043-8F3AEFB4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255" y="2654234"/>
            <a:ext cx="6337231" cy="1748729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600" spc="0" dirty="0" err="1">
                <a:cs typeface="+mn-cs"/>
              </a:rPr>
              <a:t>عندما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يسقط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شعاع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ضوئي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على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سطح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مرآة</a:t>
            </a:r>
            <a:r>
              <a:rPr lang="en-US" sz="4600" spc="0" dirty="0">
                <a:cs typeface="+mn-cs"/>
              </a:rPr>
              <a:t> </a:t>
            </a:r>
            <a:r>
              <a:rPr lang="ar-SA" sz="4600" spc="0" dirty="0">
                <a:cs typeface="+mn-cs"/>
              </a:rPr>
              <a:t>مستوية ماذا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يحدث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لهذا</a:t>
            </a:r>
            <a:r>
              <a:rPr lang="en-US" sz="4600" spc="0" dirty="0">
                <a:cs typeface="+mn-cs"/>
              </a:rPr>
              <a:t> </a:t>
            </a:r>
            <a:r>
              <a:rPr lang="en-US" sz="4600" spc="0" dirty="0" err="1">
                <a:cs typeface="+mn-cs"/>
              </a:rPr>
              <a:t>الشعاع</a:t>
            </a:r>
            <a:r>
              <a:rPr lang="en-US" sz="4600" spc="0" dirty="0">
                <a:cs typeface="+mn-cs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912185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عيوب الصور الحقيقية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511CF12-993F-274A-835C-F91A3048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5" y="-3483"/>
            <a:ext cx="6003178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259F9E5-843B-BC41-9E37-BD1628D473A6}"/>
              </a:ext>
            </a:extLst>
          </p:cNvPr>
          <p:cNvSpPr txBox="1"/>
          <p:nvPr/>
        </p:nvSpPr>
        <p:spPr>
          <a:xfrm>
            <a:off x="10771891" y="6383320"/>
            <a:ext cx="122501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2000" dirty="0"/>
              <a:t>قراءة موجهة</a:t>
            </a:r>
          </a:p>
        </p:txBody>
      </p:sp>
      <p:sp>
        <p:nvSpPr>
          <p:cNvPr id="14" name="وسيلة شرح مستطيلة مستديرة الزوايا 13">
            <a:extLst>
              <a:ext uri="{FF2B5EF4-FFF2-40B4-BE49-F238E27FC236}">
                <a16:creationId xmlns:a16="http://schemas.microsoft.com/office/drawing/2014/main" id="{EBAECD99-ACB8-8341-B76D-68EF13657892}"/>
              </a:ext>
            </a:extLst>
          </p:cNvPr>
          <p:cNvSpPr/>
          <p:nvPr/>
        </p:nvSpPr>
        <p:spPr>
          <a:xfrm>
            <a:off x="7773210" y="2119850"/>
            <a:ext cx="2998681" cy="3231401"/>
          </a:xfrm>
          <a:prstGeom prst="wedgeRoundRectCallout">
            <a:avLst>
              <a:gd name="adj1" fmla="val -116440"/>
              <a:gd name="adj2" fmla="val -4526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من خلال </a:t>
            </a:r>
            <a:r>
              <a:rPr lang="ar-SA" sz="2800" b="1" dirty="0" err="1">
                <a:solidFill>
                  <a:schemeClr val="bg1"/>
                </a:solidFill>
              </a:rPr>
              <a:t>قرائتك</a:t>
            </a:r>
            <a:r>
              <a:rPr lang="ar-SA" sz="2800" b="1" dirty="0">
                <a:solidFill>
                  <a:schemeClr val="bg1"/>
                </a:solidFill>
              </a:rPr>
              <a:t> للكتاب صفحة ٥١</a:t>
            </a:r>
          </a:p>
          <a:p>
            <a:pPr algn="ctr"/>
            <a:endParaRPr lang="ar-SA" sz="2800" b="1" dirty="0">
              <a:solidFill>
                <a:schemeClr val="bg1"/>
              </a:solidFill>
            </a:endParaRP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ما هي عيوب الصور الحقيقية في المرايا المقعرة؟ وما علاجها؟</a:t>
            </a:r>
          </a:p>
        </p:txBody>
      </p:sp>
    </p:spTree>
    <p:extLst>
      <p:ext uri="{BB962C8B-B14F-4D97-AF65-F5344CB8AC3E}">
        <p14:creationId xmlns:p14="http://schemas.microsoft.com/office/powerpoint/2010/main" val="24152945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عيوب الصور الحقيقية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35D8B0A-9AB3-7D4F-83E3-F14227CEC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92"/>
          <a:stretch/>
        </p:blipFill>
        <p:spPr>
          <a:xfrm>
            <a:off x="4367213" y="1195062"/>
            <a:ext cx="3810000" cy="25157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4B44505-8D53-EE4E-A826-6B9D6903B67E}"/>
              </a:ext>
            </a:extLst>
          </p:cNvPr>
          <p:cNvSpPr txBox="1"/>
          <p:nvPr/>
        </p:nvSpPr>
        <p:spPr>
          <a:xfrm>
            <a:off x="2036770" y="4277943"/>
            <a:ext cx="8518679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/>
              <a:t> تعكس المرآة المقعرة جزءًا من الأشعة بحيث تتجمع في نقاط غير البؤرة</a:t>
            </a:r>
          </a:p>
          <a:p>
            <a:pPr algn="ctr"/>
            <a:endParaRPr lang="ar-SA" sz="2800" b="1" dirty="0"/>
          </a:p>
          <a:p>
            <a:pPr algn="ctr"/>
            <a:r>
              <a:rPr lang="ar-SA" sz="2800" b="1" dirty="0">
                <a:highlight>
                  <a:srgbClr val="FFBBBB"/>
                </a:highlight>
              </a:rPr>
              <a:t>الزوغان الكروي</a:t>
            </a:r>
          </a:p>
        </p:txBody>
      </p:sp>
      <p:sp>
        <p:nvSpPr>
          <p:cNvPr id="10" name="وسيلة شرح مستطيلة مستديرة الزوايا 9">
            <a:extLst>
              <a:ext uri="{FF2B5EF4-FFF2-40B4-BE49-F238E27FC236}">
                <a16:creationId xmlns:a16="http://schemas.microsoft.com/office/drawing/2014/main" id="{4E4A8194-5B24-2B4B-AAE6-7FF51590E0F0}"/>
              </a:ext>
            </a:extLst>
          </p:cNvPr>
          <p:cNvSpPr/>
          <p:nvPr/>
        </p:nvSpPr>
        <p:spPr>
          <a:xfrm>
            <a:off x="945176" y="4988631"/>
            <a:ext cx="2966038" cy="1594744"/>
          </a:xfrm>
          <a:prstGeom prst="wedgeRoundRectCallout">
            <a:avLst>
              <a:gd name="adj1" fmla="val 106945"/>
              <a:gd name="adj2" fmla="val 1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كيف يمكن التخلص من الزوغان الكروي؟</a:t>
            </a:r>
          </a:p>
        </p:txBody>
      </p:sp>
    </p:spTree>
    <p:extLst>
      <p:ext uri="{BB962C8B-B14F-4D97-AF65-F5344CB8AC3E}">
        <p14:creationId xmlns:p14="http://schemas.microsoft.com/office/powerpoint/2010/main" val="832621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2048254" y="1301634"/>
            <a:ext cx="8354473" cy="1179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سؤال: حددي صفات الصورة المتكونة في المرآة المقعرة للحالة التي أمامك: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182880" y="256033"/>
            <a:ext cx="11814048" cy="6291072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6036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00891CE-ED1B-5945-8065-C86887094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46" y="2593539"/>
            <a:ext cx="4843716" cy="343352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4C7C9A0-53FD-BE4A-BE54-090AAE55F6F2}"/>
              </a:ext>
            </a:extLst>
          </p:cNvPr>
          <p:cNvSpPr txBox="1"/>
          <p:nvPr/>
        </p:nvSpPr>
        <p:spPr>
          <a:xfrm>
            <a:off x="2674722" y="5925278"/>
            <a:ext cx="710153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صفات الصورة: حقيقية – مقلوبة - مصغرة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550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166B1372-5349-BE42-AAC0-2386A9DBC519}"/>
              </a:ext>
            </a:extLst>
          </p:cNvPr>
          <p:cNvSpPr/>
          <p:nvPr/>
        </p:nvSpPr>
        <p:spPr>
          <a:xfrm>
            <a:off x="1889664" y="1830792"/>
            <a:ext cx="8664681" cy="193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Muna" pitchFamily="2" charset="-78"/>
              </a:rPr>
              <a:t>عيب في المرآة الكروية المقعرة لا يسمح للأشعة الضوئية بالتجمع في البؤرة يسمى:</a:t>
            </a: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3A61364B-F97D-CA49-8492-4E7960222498}"/>
              </a:ext>
            </a:extLst>
          </p:cNvPr>
          <p:cNvSpPr/>
          <p:nvPr/>
        </p:nvSpPr>
        <p:spPr>
          <a:xfrm>
            <a:off x="6601326" y="4063138"/>
            <a:ext cx="303332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أ. الزوغان اللوني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9D522F1B-6D67-6844-A467-4AAEF0C56965}"/>
              </a:ext>
            </a:extLst>
          </p:cNvPr>
          <p:cNvSpPr/>
          <p:nvPr/>
        </p:nvSpPr>
        <p:spPr>
          <a:xfrm>
            <a:off x="2921620" y="4063137"/>
            <a:ext cx="3059986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/>
            <a:r>
              <a:rPr lang="ar-SA" sz="3200" b="1" dirty="0">
                <a:latin typeface="Muna" pitchFamily="2" charset="-78"/>
              </a:rPr>
              <a:t>ب. الزوغان الكروي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4656B70-5B1D-544B-BA51-25D5F192620D}"/>
              </a:ext>
            </a:extLst>
          </p:cNvPr>
          <p:cNvSpPr/>
          <p:nvPr/>
        </p:nvSpPr>
        <p:spPr>
          <a:xfrm>
            <a:off x="6601326" y="4876592"/>
            <a:ext cx="3033328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ج. الزوغان الأرضي</a:t>
            </a: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3591926-B4D2-8E4A-971E-65ADA95C0791}"/>
              </a:ext>
            </a:extLst>
          </p:cNvPr>
          <p:cNvSpPr/>
          <p:nvPr/>
        </p:nvSpPr>
        <p:spPr>
          <a:xfrm>
            <a:off x="2921620" y="4881891"/>
            <a:ext cx="3059985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>
                <a:latin typeface="Muna" pitchFamily="2" charset="-78"/>
              </a:rPr>
              <a:t>د. الزوغان </a:t>
            </a:r>
            <a:r>
              <a:rPr lang="ar-SA" sz="3200" b="1" dirty="0" err="1">
                <a:latin typeface="Muna" pitchFamily="2" charset="-78"/>
              </a:rPr>
              <a:t>اللالوني</a:t>
            </a:r>
            <a:endParaRPr lang="ar-SA" sz="3200" b="1" dirty="0">
              <a:latin typeface="Muna" pitchFamily="2" charset="-78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7CD2324-F472-6B41-9D2A-B4D0D416DFE1}"/>
              </a:ext>
            </a:extLst>
          </p:cNvPr>
          <p:cNvGrpSpPr/>
          <p:nvPr/>
        </p:nvGrpSpPr>
        <p:grpSpPr>
          <a:xfrm>
            <a:off x="899160" y="624839"/>
            <a:ext cx="10530840" cy="5364481"/>
            <a:chOff x="899160" y="624839"/>
            <a:chExt cx="10530840" cy="5364481"/>
          </a:xfrm>
        </p:grpSpPr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637E1C4A-B1F2-5047-83A7-1A751035FC67}"/>
                </a:ext>
              </a:extLst>
            </p:cNvPr>
            <p:cNvSpPr/>
            <p:nvPr/>
          </p:nvSpPr>
          <p:spPr>
            <a:xfrm>
              <a:off x="899160" y="978782"/>
              <a:ext cx="10530840" cy="501053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EF98503-3995-5E4A-AC6C-F7BAB09E6C07}"/>
                </a:ext>
              </a:extLst>
            </p:cNvPr>
            <p:cNvSpPr txBox="1"/>
            <p:nvPr/>
          </p:nvSpPr>
          <p:spPr>
            <a:xfrm>
              <a:off x="6969369" y="624839"/>
              <a:ext cx="305159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تقويم ختامي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8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3DE32AF0-779F-DA4E-AA91-5CF9F5298777}"/>
              </a:ext>
            </a:extLst>
          </p:cNvPr>
          <p:cNvSpPr/>
          <p:nvPr/>
        </p:nvSpPr>
        <p:spPr>
          <a:xfrm>
            <a:off x="9734842" y="133591"/>
            <a:ext cx="1800665" cy="18006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BBFF154-A398-674C-BD42-970017499FFB}"/>
              </a:ext>
            </a:extLst>
          </p:cNvPr>
          <p:cNvSpPr txBox="1"/>
          <p:nvPr/>
        </p:nvSpPr>
        <p:spPr>
          <a:xfrm>
            <a:off x="7441809" y="991720"/>
            <a:ext cx="305159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تعلمنا اليوم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57925DA-155F-4140-84AE-B39693587507}"/>
              </a:ext>
            </a:extLst>
          </p:cNvPr>
          <p:cNvSpPr txBox="1"/>
          <p:nvPr/>
        </p:nvSpPr>
        <p:spPr>
          <a:xfrm>
            <a:off x="1805176" y="3368937"/>
            <a:ext cx="1800665" cy="612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E812714-7E65-6546-97B6-807CB384E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4016" y="2316606"/>
            <a:ext cx="10103967" cy="33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300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360097" y="2389518"/>
            <a:ext cx="9471804" cy="32607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الواجب: إلكتروني في الموقع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BCFEF06-358C-3749-9888-832CC008EE27}"/>
              </a:ext>
            </a:extLst>
          </p:cNvPr>
          <p:cNvSpPr txBox="1"/>
          <p:nvPr/>
        </p:nvSpPr>
        <p:spPr>
          <a:xfrm>
            <a:off x="0" y="1207697"/>
            <a:ext cx="1219199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اللهم علمنا ما ينفعنا وانفعنا بما علمتنا وزدنا علمًا</a:t>
            </a:r>
          </a:p>
        </p:txBody>
      </p:sp>
    </p:spTree>
    <p:extLst>
      <p:ext uri="{BB962C8B-B14F-4D97-AF65-F5344CB8AC3E}">
        <p14:creationId xmlns:p14="http://schemas.microsoft.com/office/powerpoint/2010/main" val="28451888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/>
        </p:nvSpPr>
        <p:spPr bwMode="gray">
          <a:xfrm rot="5400000">
            <a:off x="5757526" y="2231938"/>
            <a:ext cx="2734346" cy="23526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89"/>
          <p:cNvSpPr>
            <a:spLocks noChangeArrowheads="1"/>
          </p:cNvSpPr>
          <p:nvPr/>
        </p:nvSpPr>
        <p:spPr bwMode="auto">
          <a:xfrm>
            <a:off x="1018572" y="4155924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الانعكاس عن المرايا المستوية</a:t>
            </a:r>
          </a:p>
        </p:txBody>
      </p:sp>
      <p:sp>
        <p:nvSpPr>
          <p:cNvPr id="23" name="Freeform 2"/>
          <p:cNvSpPr>
            <a:spLocks/>
          </p:cNvSpPr>
          <p:nvPr/>
        </p:nvSpPr>
        <p:spPr bwMode="gray">
          <a:xfrm rot="5400000">
            <a:off x="5775324" y="3054682"/>
            <a:ext cx="3313111" cy="29670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سهم منحني 33"/>
          <p:cNvSpPr/>
          <p:nvPr/>
        </p:nvSpPr>
        <p:spPr>
          <a:xfrm rot="5400000" flipV="1">
            <a:off x="5904681" y="1185097"/>
            <a:ext cx="1016054" cy="633412"/>
          </a:xfrm>
          <a:prstGeom prst="bentArrow">
            <a:avLst>
              <a:gd name="adj1" fmla="val 25000"/>
              <a:gd name="adj2" fmla="val 24479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endParaRPr lang="ar-SA" sz="3600" dirty="0">
              <a:cs typeface="Akhbar MT" pitchFamily="2" charset="-78"/>
            </a:endParaRPr>
          </a:p>
        </p:txBody>
      </p:sp>
      <p:sp>
        <p:nvSpPr>
          <p:cNvPr id="26" name="Rectangle 89"/>
          <p:cNvSpPr>
            <a:spLocks noChangeArrowheads="1"/>
          </p:cNvSpPr>
          <p:nvPr/>
        </p:nvSpPr>
        <p:spPr bwMode="auto">
          <a:xfrm>
            <a:off x="1018572" y="5522198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المرايا الكروية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>
            <a:off x="2207568" y="1628800"/>
            <a:ext cx="7851648" cy="1612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defPPr>
              <a:defRPr lang="ar-SA"/>
            </a:defPPr>
            <a:lvl1pPr lvl="0" algn="ctr" defTabSz="914400">
              <a:spcBef>
                <a:spcPct val="0"/>
              </a:spcBef>
              <a:defRPr sz="8000" b="1">
                <a:solidFill>
                  <a:sysClr val="windowText" lastClr="0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khbar MT" pitchFamily="2" charset="-78"/>
              </a:defRPr>
            </a:lvl1pPr>
            <a:lvl2pPr algn="r" defTabSz="914400" rtl="1"/>
            <a:lvl3pPr algn="r" defTabSz="914400" rtl="1"/>
            <a:lvl4pPr algn="r" defTabSz="914400" rtl="1"/>
            <a:lvl5pPr algn="r" defTabSz="914400" rtl="1"/>
            <a:lvl6pPr algn="r" defTabSz="914400" rtl="1"/>
            <a:lvl7pPr algn="r" defTabSz="914400" rtl="1"/>
            <a:lvl8pPr algn="r" defTabSz="914400" rtl="1"/>
            <a:lvl9pPr algn="r" defTabSz="914400" rtl="1"/>
          </a:lstStyle>
          <a:p>
            <a:r>
              <a:rPr lang="ar-SA" dirty="0">
                <a:cs typeface="+mn-cs"/>
              </a:rPr>
              <a:t>الانعكاس والمرايا</a:t>
            </a:r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6672264" y="620713"/>
            <a:ext cx="3671887" cy="7921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r>
              <a:rPr lang="ar-SA" sz="3600" dirty="0"/>
              <a:t>الفصل الثاني</a:t>
            </a:r>
          </a:p>
        </p:txBody>
      </p:sp>
    </p:spTree>
    <p:extLst>
      <p:ext uri="{BB962C8B-B14F-4D97-AF65-F5344CB8AC3E}">
        <p14:creationId xmlns:p14="http://schemas.microsoft.com/office/powerpoint/2010/main" val="2652793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B30C9B-63A0-A548-95AE-453C4FC0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548" y="2961421"/>
            <a:ext cx="2596110" cy="1230570"/>
          </a:xfrm>
        </p:spPr>
        <p:txBody>
          <a:bodyPr anchor="t">
            <a:normAutofit fontScale="90000"/>
          </a:bodyPr>
          <a:lstStyle/>
          <a:p>
            <a:r>
              <a:rPr lang="ar-SA" sz="6000" b="1" dirty="0">
                <a:solidFill>
                  <a:schemeClr val="bg1"/>
                </a:solidFill>
              </a:rPr>
              <a:t>نتعلم اليوم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BCEB57-4A1D-5548-97A5-2EE1BE1B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8" y="2533245"/>
            <a:ext cx="5893234" cy="2024902"/>
          </a:xfrm>
        </p:spPr>
        <p:txBody>
          <a:bodyPr anchor="t">
            <a:normAutofit/>
          </a:bodyPr>
          <a:lstStyle/>
          <a:p>
            <a:r>
              <a:rPr lang="ar-SA" sz="3200" b="1" dirty="0"/>
              <a:t> التعرف على معادلات المرايا الكروية.</a:t>
            </a:r>
          </a:p>
          <a:p>
            <a:r>
              <a:rPr lang="ar-SA" sz="3200" b="1" dirty="0"/>
              <a:t> التعرف على الطريقة الرياضية لتحديد موقع الصورة في المرايا المقعرة.</a:t>
            </a:r>
          </a:p>
        </p:txBody>
      </p:sp>
    </p:spTree>
    <p:extLst>
      <p:ext uri="{BB962C8B-B14F-4D97-AF65-F5344CB8AC3E}">
        <p14:creationId xmlns:p14="http://schemas.microsoft.com/office/powerpoint/2010/main" val="8147232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المقدمة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oncave-And-Convex-Mirrors-3">
            <a:extLst>
              <a:ext uri="{FF2B5EF4-FFF2-40B4-BE49-F238E27FC236}">
                <a16:creationId xmlns:a16="http://schemas.microsoft.com/office/drawing/2014/main" id="{4439B7BD-E39D-7D46-B4AD-68AC981EB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10000"/>
          </a:blip>
          <a:srcRect l="7020" t="16216" r="51545"/>
          <a:stretch/>
        </p:blipFill>
        <p:spPr bwMode="auto">
          <a:xfrm>
            <a:off x="5118419" y="2180257"/>
            <a:ext cx="2127380" cy="311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 just Proved that a Spoon Has 100 Different Uses | by Seán McKiernan |  Medium">
            <a:extLst>
              <a:ext uri="{FF2B5EF4-FFF2-40B4-BE49-F238E27FC236}">
                <a16:creationId xmlns:a16="http://schemas.microsoft.com/office/drawing/2014/main" id="{A1771C92-614E-BB4A-ACAD-5426E6BE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15" y="2180257"/>
            <a:ext cx="4063178" cy="31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حور الطاقة الشمسية تفعل ذلك بنفسك. الاتصالات والاتصالات: هوائيات المرآة ،  الدورات الدراسية">
            <a:extLst>
              <a:ext uri="{FF2B5EF4-FFF2-40B4-BE49-F238E27FC236}">
                <a16:creationId xmlns:a16="http://schemas.microsoft.com/office/drawing/2014/main" id="{8D367835-EC35-CE4F-B7FE-54429907A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7" y="2166929"/>
            <a:ext cx="4235396" cy="31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9302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51ADDEA3-5DE3-A643-88BC-C5F528AB6D07}"/>
              </a:ext>
            </a:extLst>
          </p:cNvPr>
          <p:cNvGrpSpPr/>
          <p:nvPr/>
        </p:nvGrpSpPr>
        <p:grpSpPr>
          <a:xfrm>
            <a:off x="2704338" y="1808480"/>
            <a:ext cx="6746748" cy="4257948"/>
            <a:chOff x="2722626" y="1662176"/>
            <a:chExt cx="6746748" cy="4257948"/>
          </a:xfrm>
        </p:grpSpPr>
        <p:pic>
          <p:nvPicPr>
            <p:cNvPr id="14338" name="Picture 2" descr="حل أسئلة التقويم للفصل الثاني ( الانعاس والمرايا ) - العلم نور">
              <a:extLst>
                <a:ext uri="{FF2B5EF4-FFF2-40B4-BE49-F238E27FC236}">
                  <a16:creationId xmlns:a16="http://schemas.microsoft.com/office/drawing/2014/main" id="{EECA8898-7049-6A48-BDBC-B68E3939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626" y="1662176"/>
              <a:ext cx="6746748" cy="425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62BC40C-F058-E84E-B510-22CAFB700DA8}"/>
                </a:ext>
              </a:extLst>
            </p:cNvPr>
            <p:cNvSpPr txBox="1"/>
            <p:nvPr/>
          </p:nvSpPr>
          <p:spPr>
            <a:xfrm>
              <a:off x="4297680" y="2048256"/>
              <a:ext cx="1591056" cy="1636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16" name="رسم 15" descr="شمعة">
            <a:extLst>
              <a:ext uri="{FF2B5EF4-FFF2-40B4-BE49-F238E27FC236}">
                <a16:creationId xmlns:a16="http://schemas.microsoft.com/office/drawing/2014/main" id="{B4AFFAE4-2B95-8A4F-87A2-081DC32EF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>
            <a:off x="2484882" y="2939130"/>
            <a:ext cx="1188720" cy="928782"/>
          </a:xfrm>
          <a:prstGeom prst="rect">
            <a:avLst/>
          </a:prstGeom>
        </p:spPr>
      </p:pic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1DDA16AF-7E74-6F46-9E57-3DF9EE92F949}"/>
              </a:ext>
            </a:extLst>
          </p:cNvPr>
          <p:cNvCxnSpPr>
            <a:cxnSpLocks/>
          </p:cNvCxnSpPr>
          <p:nvPr/>
        </p:nvCxnSpPr>
        <p:spPr>
          <a:xfrm>
            <a:off x="3079242" y="3048858"/>
            <a:ext cx="493090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2B6779E6-D440-7C4E-89F4-328F5FCB1C3D}"/>
              </a:ext>
            </a:extLst>
          </p:cNvPr>
          <p:cNvCxnSpPr>
            <a:cxnSpLocks/>
          </p:cNvCxnSpPr>
          <p:nvPr/>
        </p:nvCxnSpPr>
        <p:spPr>
          <a:xfrm flipH="1">
            <a:off x="3673602" y="3048858"/>
            <a:ext cx="4336542" cy="17791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4CD2B3B-F2B4-C847-96CD-A9BEF0F74294}"/>
              </a:ext>
            </a:extLst>
          </p:cNvPr>
          <p:cNvCxnSpPr>
            <a:cxnSpLocks/>
          </p:cNvCxnSpPr>
          <p:nvPr/>
        </p:nvCxnSpPr>
        <p:spPr>
          <a:xfrm>
            <a:off x="3079242" y="3068004"/>
            <a:ext cx="5077206" cy="123860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EA0AA71C-6437-7A4D-89E4-AD27E8E26F95}"/>
              </a:ext>
            </a:extLst>
          </p:cNvPr>
          <p:cNvCxnSpPr>
            <a:cxnSpLocks/>
          </p:cNvCxnSpPr>
          <p:nvPr/>
        </p:nvCxnSpPr>
        <p:spPr>
          <a:xfrm flipH="1">
            <a:off x="3079242" y="4316613"/>
            <a:ext cx="5026533" cy="914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EEF0038-22B7-5E4E-99BE-4AFBFADD75AF}"/>
              </a:ext>
            </a:extLst>
          </p:cNvPr>
          <p:cNvSpPr txBox="1"/>
          <p:nvPr/>
        </p:nvSpPr>
        <p:spPr>
          <a:xfrm>
            <a:off x="8963501" y="1636312"/>
            <a:ext cx="1780603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١- الشعاع الذي يسقط موزيًا للمحور الرئيس</a:t>
            </a:r>
          </a:p>
          <a:p>
            <a:pPr algn="ctr"/>
            <a:r>
              <a:rPr lang="ar-SA" sz="2400" b="1" dirty="0"/>
              <a:t>ينعكس مارًا بالبؤرة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56F0FD8-E23F-EF4B-901D-EA3817AE6880}"/>
              </a:ext>
            </a:extLst>
          </p:cNvPr>
          <p:cNvSpPr txBox="1"/>
          <p:nvPr/>
        </p:nvSpPr>
        <p:spPr>
          <a:xfrm>
            <a:off x="8972549" y="4200588"/>
            <a:ext cx="1780603" cy="1938992"/>
          </a:xfrm>
          <a:prstGeom prst="rect">
            <a:avLst/>
          </a:prstGeom>
          <a:solidFill>
            <a:srgbClr val="7030A0">
              <a:alpha val="3900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٢- الشعاع الذي يسقط مارًا بالبؤرة</a:t>
            </a:r>
          </a:p>
          <a:p>
            <a:pPr algn="ctr"/>
            <a:r>
              <a:rPr lang="ar-SA" sz="2400" b="1" dirty="0"/>
              <a:t>ينعكس موازيًا للمحور الرئيس</a:t>
            </a:r>
          </a:p>
        </p:txBody>
      </p:sp>
      <p:sp>
        <p:nvSpPr>
          <p:cNvPr id="29" name="وسيلة شرح خطية 1 28">
            <a:extLst>
              <a:ext uri="{FF2B5EF4-FFF2-40B4-BE49-F238E27FC236}">
                <a16:creationId xmlns:a16="http://schemas.microsoft.com/office/drawing/2014/main" id="{B1F4AADE-5C3B-3F49-A47D-63F1879B4460}"/>
              </a:ext>
            </a:extLst>
          </p:cNvPr>
          <p:cNvSpPr/>
          <p:nvPr/>
        </p:nvSpPr>
        <p:spPr>
          <a:xfrm>
            <a:off x="1551051" y="4998562"/>
            <a:ext cx="2306574" cy="1453251"/>
          </a:xfrm>
          <a:prstGeom prst="borderCallout1">
            <a:avLst>
              <a:gd name="adj1" fmla="val 26301"/>
              <a:gd name="adj2" fmla="val 100289"/>
              <a:gd name="adj3" fmla="val -41027"/>
              <a:gd name="adj4" fmla="val 14561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تحدد نقطة التقاء شعاعين رئيسيين موقع الصورة</a:t>
            </a:r>
          </a:p>
        </p:txBody>
      </p:sp>
      <p:pic>
        <p:nvPicPr>
          <p:cNvPr id="34" name="رسم 33" descr="شمعة">
            <a:extLst>
              <a:ext uri="{FF2B5EF4-FFF2-40B4-BE49-F238E27FC236}">
                <a16:creationId xmlns:a16="http://schemas.microsoft.com/office/drawing/2014/main" id="{E55FC8E0-47AC-5E4E-83A0-5516B7CA2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 rot="10800000">
            <a:off x="4552569" y="3823049"/>
            <a:ext cx="717804" cy="560841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D1E1B00-371F-824F-89FE-783123CC93BF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المقدمة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03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DB91164-6F49-2B45-989B-54FDE6ABF5A8}"/>
              </a:ext>
            </a:extLst>
          </p:cNvPr>
          <p:cNvSpPr/>
          <p:nvPr/>
        </p:nvSpPr>
        <p:spPr>
          <a:xfrm>
            <a:off x="-100016" y="1314450"/>
            <a:ext cx="12544426" cy="214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35A5A40-E5ED-D542-9E76-58D56712BE23}"/>
              </a:ext>
            </a:extLst>
          </p:cNvPr>
          <p:cNvSpPr/>
          <p:nvPr/>
        </p:nvSpPr>
        <p:spPr>
          <a:xfrm>
            <a:off x="9915525" y="2903005"/>
            <a:ext cx="857250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CDCDDD6-3F25-AB4A-8256-A0A41506BE46}"/>
              </a:ext>
            </a:extLst>
          </p:cNvPr>
          <p:cNvSpPr/>
          <p:nvPr/>
        </p:nvSpPr>
        <p:spPr>
          <a:xfrm>
            <a:off x="26192" y="5857342"/>
            <a:ext cx="857250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906208C-E23C-5D41-8DE1-3EF0B7A13C13}"/>
              </a:ext>
            </a:extLst>
          </p:cNvPr>
          <p:cNvSpPr/>
          <p:nvPr/>
        </p:nvSpPr>
        <p:spPr>
          <a:xfrm>
            <a:off x="-45720" y="-112057"/>
            <a:ext cx="12544426" cy="767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F479C57-EBBC-D845-A116-D82524489EB5}"/>
              </a:ext>
            </a:extLst>
          </p:cNvPr>
          <p:cNvSpPr txBox="1"/>
          <p:nvPr/>
        </p:nvSpPr>
        <p:spPr>
          <a:xfrm>
            <a:off x="-100017" y="654970"/>
            <a:ext cx="1254442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قانون الانعكاس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83AA58B-2A9C-9B4B-A868-54F191CB231F}"/>
              </a:ext>
            </a:extLst>
          </p:cNvPr>
          <p:cNvSpPr txBox="1"/>
          <p:nvPr/>
        </p:nvSpPr>
        <p:spPr>
          <a:xfrm>
            <a:off x="8882251" y="5678652"/>
            <a:ext cx="4821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pic>
        <p:nvPicPr>
          <p:cNvPr id="14" name="Picture 4" descr="http://www.smsec.com/ar/encyc/light/images/enekas.gif">
            <a:extLst>
              <a:ext uri="{FF2B5EF4-FFF2-40B4-BE49-F238E27FC236}">
                <a16:creationId xmlns:a16="http://schemas.microsoft.com/office/drawing/2014/main" id="{A1311817-8BF4-4CDF-8385-E6E3B066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0804" y="2188243"/>
            <a:ext cx="5522781" cy="385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17CFB3DA-AD34-48B8-A4D5-A48F66F0AF98}"/>
                  </a:ext>
                </a:extLst>
              </p:cNvPr>
              <p:cNvSpPr txBox="1"/>
              <p:nvPr/>
            </p:nvSpPr>
            <p:spPr>
              <a:xfrm>
                <a:off x="6354505" y="1945170"/>
                <a:ext cx="5003980" cy="44012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pPr algn="ctr"/>
                <a:endParaRPr lang="ar-SA" sz="2800" b="1" dirty="0"/>
              </a:p>
              <a:p>
                <a:pPr algn="ctr"/>
                <a:r>
                  <a:rPr lang="ar-SA" sz="2800" b="1" dirty="0"/>
                  <a:t>الزاوية التي يصنعها الشعاع الساقط مع العمود المقام على السطح العاكس عند نقطة السقوط تساوي الزاوية التي يصنعها الشعاع المنعكس من العمود نفسه</a:t>
                </a:r>
              </a:p>
              <a:p>
                <a:pPr algn="ctr"/>
                <a:endParaRPr lang="ar-SA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SA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ar-SA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SA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ar-SA" sz="2800" b="1" dirty="0"/>
              </a:p>
              <a:p>
                <a:pPr algn="ctr"/>
                <a:endParaRPr lang="ar-SA" sz="2800" b="1" dirty="0"/>
              </a:p>
              <a:p>
                <a:pPr algn="ctr"/>
                <a:r>
                  <a:rPr lang="ar-SA" sz="2800" b="1" dirty="0"/>
                  <a:t>زاوية الانعكاس = زاوية السقوط</a:t>
                </a:r>
              </a:p>
              <a:p>
                <a:pPr algn="ctr"/>
                <a:endParaRPr lang="ar-SA" sz="2800" b="1" dirty="0"/>
              </a:p>
            </p:txBody>
          </p:sp>
        </mc:Choice>
        <mc:Fallback xmlns="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17CFB3DA-AD34-48B8-A4D5-A48F66F0A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505" y="1945170"/>
                <a:ext cx="5003980" cy="4401205"/>
              </a:xfrm>
              <a:prstGeom prst="rect">
                <a:avLst/>
              </a:prstGeom>
              <a:blipFill>
                <a:blip r:embed="rId3"/>
                <a:stretch>
                  <a:fillRect l="-3776" r="-2071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8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الطريقة الهندسية لتحديد موقع الصورة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المقعرة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51ADDEA3-5DE3-A643-88BC-C5F528AB6D07}"/>
              </a:ext>
            </a:extLst>
          </p:cNvPr>
          <p:cNvGrpSpPr/>
          <p:nvPr/>
        </p:nvGrpSpPr>
        <p:grpSpPr>
          <a:xfrm>
            <a:off x="2704338" y="1808480"/>
            <a:ext cx="6746748" cy="4257948"/>
            <a:chOff x="2722626" y="1662176"/>
            <a:chExt cx="6746748" cy="4257948"/>
          </a:xfrm>
        </p:grpSpPr>
        <p:pic>
          <p:nvPicPr>
            <p:cNvPr id="14338" name="Picture 2" descr="حل أسئلة التقويم للفصل الثاني ( الانعاس والمرايا ) - العلم نور">
              <a:extLst>
                <a:ext uri="{FF2B5EF4-FFF2-40B4-BE49-F238E27FC236}">
                  <a16:creationId xmlns:a16="http://schemas.microsoft.com/office/drawing/2014/main" id="{EECA8898-7049-6A48-BDBC-B68E3939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626" y="1662176"/>
              <a:ext cx="6746748" cy="425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62BC40C-F058-E84E-B510-22CAFB700DA8}"/>
                </a:ext>
              </a:extLst>
            </p:cNvPr>
            <p:cNvSpPr txBox="1"/>
            <p:nvPr/>
          </p:nvSpPr>
          <p:spPr>
            <a:xfrm>
              <a:off x="4297680" y="2048256"/>
              <a:ext cx="1591056" cy="1636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16" name="رسم 15" descr="شمعة">
            <a:extLst>
              <a:ext uri="{FF2B5EF4-FFF2-40B4-BE49-F238E27FC236}">
                <a16:creationId xmlns:a16="http://schemas.microsoft.com/office/drawing/2014/main" id="{B4AFFAE4-2B95-8A4F-87A2-081DC32EF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>
            <a:off x="2484882" y="2939130"/>
            <a:ext cx="1188720" cy="92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616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02F052E-D646-2746-BD3E-C75BA07A9ECC}"/>
              </a:ext>
            </a:extLst>
          </p:cNvPr>
          <p:cNvGrpSpPr/>
          <p:nvPr/>
        </p:nvGrpSpPr>
        <p:grpSpPr>
          <a:xfrm>
            <a:off x="2704338" y="1808480"/>
            <a:ext cx="6746748" cy="4257948"/>
            <a:chOff x="2722626" y="1662176"/>
            <a:chExt cx="6746748" cy="4257948"/>
          </a:xfrm>
        </p:grpSpPr>
        <p:pic>
          <p:nvPicPr>
            <p:cNvPr id="9" name="Picture 2" descr="حل أسئلة التقويم للفصل الثاني ( الانعاس والمرايا ) - العلم نور">
              <a:extLst>
                <a:ext uri="{FF2B5EF4-FFF2-40B4-BE49-F238E27FC236}">
                  <a16:creationId xmlns:a16="http://schemas.microsoft.com/office/drawing/2014/main" id="{238CD5E4-E4BF-C048-8FAA-31E581B03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626" y="1662176"/>
              <a:ext cx="6746748" cy="425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3751D1A4-5429-094A-BD33-6AEC2C240227}"/>
                </a:ext>
              </a:extLst>
            </p:cNvPr>
            <p:cNvSpPr txBox="1"/>
            <p:nvPr/>
          </p:nvSpPr>
          <p:spPr>
            <a:xfrm>
              <a:off x="4297680" y="2048256"/>
              <a:ext cx="1591056" cy="1636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11" name="رسم 10" descr="شمعة">
            <a:extLst>
              <a:ext uri="{FF2B5EF4-FFF2-40B4-BE49-F238E27FC236}">
                <a16:creationId xmlns:a16="http://schemas.microsoft.com/office/drawing/2014/main" id="{00F0838C-CFBB-7F49-B43D-9EC3211CE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67" b="23950"/>
          <a:stretch/>
        </p:blipFill>
        <p:spPr>
          <a:xfrm>
            <a:off x="4480560" y="2941191"/>
            <a:ext cx="1188720" cy="92878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4294A26-7062-4D40-B710-BA69DDD995D4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الهندسية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FFB5160-E78F-A542-B352-8C4EE881ABBD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9841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4BD173-A3D9-6B41-A91D-DE1FA4F31C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ar-SA" sz="7200" b="1" dirty="0"/>
              <a:t>الطريقة الرياضية لتحديد موقع الصورة في المرآة المقعرة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44B504B-D09D-9448-BB83-518BE0DE92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23179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5CEC96-463B-E743-B7DC-C99D536F54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710" y="1449760"/>
            <a:ext cx="8906580" cy="197924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5B632B0-72C8-5047-972F-74FB04292240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الرياضية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5048AD9-127D-C544-B7E1-63A66EFDA639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5C5DFC-3366-EE47-8745-F3237E404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3026" y="3500674"/>
            <a:ext cx="3704771" cy="3082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B5CA1D81-C044-5942-8CFD-434A6B6BA92D}"/>
                  </a:ext>
                </a:extLst>
              </p:cNvPr>
              <p:cNvSpPr/>
              <p:nvPr/>
            </p:nvSpPr>
            <p:spPr>
              <a:xfrm>
                <a:off x="1642710" y="4091268"/>
                <a:ext cx="4301545" cy="20863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rgbClr val="00B050"/>
                    </a:solidFill>
                  </a:rPr>
                  <a:t>قواعد الإشارات:</a:t>
                </a:r>
              </a:p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ar-SA" sz="2400" b="1" dirty="0">
                    <a:solidFill>
                      <a:srgbClr val="00B050"/>
                    </a:solidFill>
                  </a:rPr>
                  <a:t>+ </a:t>
                </a:r>
                <a:r>
                  <a:rPr lang="ar-SA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الصورة أو الجسم حقيقي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ar-SA" sz="2400" b="1" dirty="0">
                    <a:solidFill>
                      <a:srgbClr val="00B050"/>
                    </a:solidFill>
                  </a:rPr>
                  <a:t>- </a:t>
                </a:r>
                <a:r>
                  <a:rPr lang="ar-SA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الصورة أو الجسم خيالي</a:t>
                </a:r>
              </a:p>
            </p:txBody>
          </p:sp>
        </mc:Choice>
        <mc:Fallback xmlns="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B5CA1D81-C044-5942-8CFD-434A6B6BA9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710" y="4091268"/>
                <a:ext cx="4301545" cy="208637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2278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5B632B0-72C8-5047-972F-74FB04292240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الرياضية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5048AD9-127D-C544-B7E1-63A66EFDA639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5C5DFC-3366-EE47-8745-F3237E40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2508" y="3570558"/>
            <a:ext cx="3704771" cy="30827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8BE041-5D2B-CE4B-AC31-5EC348A34F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7146" y="1456262"/>
            <a:ext cx="8510133" cy="19727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5AD4CF48-DCB8-A149-8166-53211D3271CC}"/>
                  </a:ext>
                </a:extLst>
              </p:cNvPr>
              <p:cNvSpPr/>
              <p:nvPr/>
            </p:nvSpPr>
            <p:spPr>
              <a:xfrm>
                <a:off x="1970667" y="3792811"/>
                <a:ext cx="4301545" cy="263819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SA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 الصورة معتدلة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SA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 الصورة مقلوبة</a:t>
                </a:r>
              </a:p>
              <a:p>
                <a:pPr algn="ctr"/>
                <a:endParaRPr lang="ar-SA" sz="2400" b="1" dirty="0">
                  <a:solidFill>
                    <a:schemeClr val="accent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ar-SA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الصورة مكبرة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ar-SA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الصورة مصغرة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ar-S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ar-SA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SA" sz="2400" b="1" dirty="0">
                    <a:solidFill>
                      <a:schemeClr val="accent1"/>
                    </a:solidFill>
                  </a:rPr>
                  <a:t>الصورة بنفس طول الجسم</a:t>
                </a:r>
              </a:p>
              <a:p>
                <a:pPr algn="ctr"/>
                <a:endParaRPr lang="ar-SA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5AD4CF48-DCB8-A149-8166-53211D327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667" y="3792811"/>
                <a:ext cx="4301545" cy="2638194"/>
              </a:xfrm>
              <a:prstGeom prst="roundRect">
                <a:avLst/>
              </a:prstGeom>
              <a:blipFill>
                <a:blip r:embed="rId6"/>
                <a:stretch>
                  <a:fillRect t="-9091" b="-11483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7221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4A5E3DB-E6D3-6240-A324-803A4B2B6549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الرياضية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D3FED56-1025-8847-8357-4C1BBE1AE341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3A5EF36-6636-F640-99FF-BFC0B37B30C0}"/>
              </a:ext>
            </a:extLst>
          </p:cNvPr>
          <p:cNvSpPr txBox="1"/>
          <p:nvPr/>
        </p:nvSpPr>
        <p:spPr>
          <a:xfrm>
            <a:off x="2553203" y="2211337"/>
            <a:ext cx="7085593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ar-SA" sz="2400" b="1" dirty="0"/>
              <a:t>اشتقاق البعد البؤري وبعد الجسم والصورة من معادلة المرايا الكروية: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ستطيل مستدير الزوايا 7">
                <a:extLst>
                  <a:ext uri="{FF2B5EF4-FFF2-40B4-BE49-F238E27FC236}">
                    <a16:creationId xmlns:a16="http://schemas.microsoft.com/office/drawing/2014/main" id="{03F75814-6EB0-DB46-BA3A-2753FED17287}"/>
                  </a:ext>
                </a:extLst>
              </p:cNvPr>
              <p:cNvSpPr/>
              <p:nvPr/>
            </p:nvSpPr>
            <p:spPr>
              <a:xfrm>
                <a:off x="4647126" y="3375440"/>
                <a:ext cx="2743201" cy="20863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rgbClr val="0070C0"/>
                    </a:solidFill>
                  </a:rPr>
                  <a:t>بُعد الجسم:</a:t>
                </a:r>
              </a:p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ar-SA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مستطيل مستدير الزوايا 7">
                <a:extLst>
                  <a:ext uri="{FF2B5EF4-FFF2-40B4-BE49-F238E27FC236}">
                    <a16:creationId xmlns:a16="http://schemas.microsoft.com/office/drawing/2014/main" id="{03F75814-6EB0-DB46-BA3A-2753FED17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126" y="3375440"/>
                <a:ext cx="2743201" cy="208637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ستطيل مستدير الزوايا 6">
                <a:extLst>
                  <a:ext uri="{FF2B5EF4-FFF2-40B4-BE49-F238E27FC236}">
                    <a16:creationId xmlns:a16="http://schemas.microsoft.com/office/drawing/2014/main" id="{7AED4C44-4F9A-9644-8B26-7DD973CB3D35}"/>
                  </a:ext>
                </a:extLst>
              </p:cNvPr>
              <p:cNvSpPr/>
              <p:nvPr/>
            </p:nvSpPr>
            <p:spPr>
              <a:xfrm>
                <a:off x="7804596" y="3375440"/>
                <a:ext cx="2743201" cy="20863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rgbClr val="00B050"/>
                    </a:solidFill>
                  </a:rPr>
                  <a:t>البُعد البؤري:</a:t>
                </a:r>
              </a:p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ar-SA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مستطيل مستدير الزوايا 6">
                <a:extLst>
                  <a:ext uri="{FF2B5EF4-FFF2-40B4-BE49-F238E27FC236}">
                    <a16:creationId xmlns:a16="http://schemas.microsoft.com/office/drawing/2014/main" id="{7AED4C44-4F9A-9644-8B26-7DD973CB3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596" y="3375440"/>
                <a:ext cx="2743201" cy="208637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906CF666-2F91-E048-8B0E-DAA5A912D3E2}"/>
                  </a:ext>
                </a:extLst>
              </p:cNvPr>
              <p:cNvSpPr/>
              <p:nvPr/>
            </p:nvSpPr>
            <p:spPr>
              <a:xfrm>
                <a:off x="1489656" y="3353445"/>
                <a:ext cx="2743201" cy="208637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chemeClr val="accent6"/>
                    </a:solidFill>
                  </a:rPr>
                  <a:t>بُعد الصورة:</a:t>
                </a:r>
              </a:p>
              <a:p>
                <a:pPr algn="ctr"/>
                <a:endParaRPr lang="ar-SA" sz="2400" b="1" dirty="0">
                  <a:solidFill>
                    <a:srgbClr val="00B05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ar-SA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مستطيل مستدير الزوايا 8">
                <a:extLst>
                  <a:ext uri="{FF2B5EF4-FFF2-40B4-BE49-F238E27FC236}">
                    <a16:creationId xmlns:a16="http://schemas.microsoft.com/office/drawing/2014/main" id="{906CF666-2F91-E048-8B0E-DAA5A912D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656" y="3353445"/>
                <a:ext cx="2743201" cy="208637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1384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C84CD8-E272-0449-BC48-6E88E13359CC}"/>
              </a:ext>
            </a:extLst>
          </p:cNvPr>
          <p:cNvSpPr/>
          <p:nvPr/>
        </p:nvSpPr>
        <p:spPr>
          <a:xfrm>
            <a:off x="-27148" y="6562525"/>
            <a:ext cx="12236400" cy="263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DB15A1E-242A-8D4A-A086-33789B7D8F52}"/>
              </a:ext>
            </a:extLst>
          </p:cNvPr>
          <p:cNvGrpSpPr/>
          <p:nvPr/>
        </p:nvGrpSpPr>
        <p:grpSpPr>
          <a:xfrm>
            <a:off x="67217" y="209921"/>
            <a:ext cx="3015144" cy="1488529"/>
            <a:chOff x="-36301" y="209921"/>
            <a:chExt cx="3015144" cy="1488529"/>
          </a:xfrm>
        </p:grpSpPr>
        <p:pic>
          <p:nvPicPr>
            <p:cNvPr id="16" name="صورة 15" descr=".kj.jpg">
              <a:extLst>
                <a:ext uri="{FF2B5EF4-FFF2-40B4-BE49-F238E27FC236}">
                  <a16:creationId xmlns:a16="http://schemas.microsoft.com/office/drawing/2014/main" id="{CF646C17-304C-3941-A661-3B219452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17" name="مستطيل مستدير الزوايا 3">
              <a:extLst>
                <a:ext uri="{FF2B5EF4-FFF2-40B4-BE49-F238E27FC236}">
                  <a16:creationId xmlns:a16="http://schemas.microsoft.com/office/drawing/2014/main" id="{D43965A7-F717-4443-80CA-243FE7AE0664}"/>
                </a:ext>
              </a:extLst>
            </p:cNvPr>
            <p:cNvSpPr/>
            <p:nvPr/>
          </p:nvSpPr>
          <p:spPr bwMode="auto">
            <a:xfrm>
              <a:off x="1438059" y="281928"/>
              <a:ext cx="1540784" cy="9343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3600" b="1" dirty="0"/>
                <a:t>تطبيق</a:t>
              </a: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25A514-D89B-C04E-93F3-CF2FE52F4EB9}"/>
              </a:ext>
            </a:extLst>
          </p:cNvPr>
          <p:cNvSpPr txBox="1"/>
          <p:nvPr/>
        </p:nvSpPr>
        <p:spPr>
          <a:xfrm>
            <a:off x="9354342" y="153593"/>
            <a:ext cx="2771631" cy="523220"/>
          </a:xfrm>
          <a:prstGeom prst="bevel">
            <a:avLst>
              <a:gd name="adj" fmla="val 0"/>
            </a:avLst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marL="0" algn="ctr" defTabSz="457200" rtl="1" eaLnBrk="1" latinLnBrk="0" hangingPunct="1"/>
            <a:r>
              <a:rPr lang="ar-SA" sz="2800" b="0" dirty="0"/>
              <a:t>مثال ٢ صفحة ٥٣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0645627-D97D-F347-916D-0E65D313D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75"/>
          <a:stretch/>
        </p:blipFill>
        <p:spPr>
          <a:xfrm>
            <a:off x="3143830" y="676813"/>
            <a:ext cx="9063640" cy="7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715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3DE32AF0-779F-DA4E-AA91-5CF9F5298777}"/>
              </a:ext>
            </a:extLst>
          </p:cNvPr>
          <p:cNvSpPr/>
          <p:nvPr/>
        </p:nvSpPr>
        <p:spPr>
          <a:xfrm>
            <a:off x="9734842" y="133591"/>
            <a:ext cx="1800665" cy="18006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BBFF154-A398-674C-BD42-970017499FFB}"/>
              </a:ext>
            </a:extLst>
          </p:cNvPr>
          <p:cNvSpPr txBox="1"/>
          <p:nvPr/>
        </p:nvSpPr>
        <p:spPr>
          <a:xfrm>
            <a:off x="7441809" y="991720"/>
            <a:ext cx="305159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تعلمنا اليوم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57925DA-155F-4140-84AE-B39693587507}"/>
              </a:ext>
            </a:extLst>
          </p:cNvPr>
          <p:cNvSpPr txBox="1"/>
          <p:nvPr/>
        </p:nvSpPr>
        <p:spPr>
          <a:xfrm>
            <a:off x="1805176" y="3368937"/>
            <a:ext cx="1800665" cy="612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7D4E57DA-E2BD-0D40-A53A-8D197E614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973847"/>
              </p:ext>
            </p:extLst>
          </p:nvPr>
        </p:nvGraphicFramePr>
        <p:xfrm>
          <a:off x="2350582" y="2171700"/>
          <a:ext cx="8036242" cy="406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49384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/>
        </p:nvSpPr>
        <p:spPr bwMode="gray">
          <a:xfrm rot="5400000">
            <a:off x="5757526" y="2231938"/>
            <a:ext cx="2734346" cy="23526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89"/>
          <p:cNvSpPr>
            <a:spLocks noChangeArrowheads="1"/>
          </p:cNvSpPr>
          <p:nvPr/>
        </p:nvSpPr>
        <p:spPr bwMode="auto">
          <a:xfrm>
            <a:off x="1018572" y="4155924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الانعكاس عن المرايا المستوية</a:t>
            </a:r>
          </a:p>
        </p:txBody>
      </p:sp>
      <p:sp>
        <p:nvSpPr>
          <p:cNvPr id="23" name="Freeform 2"/>
          <p:cNvSpPr>
            <a:spLocks/>
          </p:cNvSpPr>
          <p:nvPr/>
        </p:nvSpPr>
        <p:spPr bwMode="gray">
          <a:xfrm rot="5400000">
            <a:off x="5775324" y="3054682"/>
            <a:ext cx="3313111" cy="29670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algn="r" defTabSz="457200" rtl="1" eaLnBrk="1" latinLnBrk="0" hangingPunct="1">
              <a:defRPr/>
            </a:pPr>
            <a:endParaRPr lang="ar-SA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سهم منحني 33"/>
          <p:cNvSpPr/>
          <p:nvPr/>
        </p:nvSpPr>
        <p:spPr>
          <a:xfrm rot="5400000" flipV="1">
            <a:off x="5904681" y="1185097"/>
            <a:ext cx="1016054" cy="633412"/>
          </a:xfrm>
          <a:prstGeom prst="bentArrow">
            <a:avLst>
              <a:gd name="adj1" fmla="val 25000"/>
              <a:gd name="adj2" fmla="val 24479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endParaRPr lang="ar-SA" sz="3600" dirty="0">
              <a:cs typeface="Akhbar MT" pitchFamily="2" charset="-78"/>
            </a:endParaRPr>
          </a:p>
        </p:txBody>
      </p:sp>
      <p:sp>
        <p:nvSpPr>
          <p:cNvPr id="26" name="Rectangle 89"/>
          <p:cNvSpPr>
            <a:spLocks noChangeArrowheads="1"/>
          </p:cNvSpPr>
          <p:nvPr/>
        </p:nvSpPr>
        <p:spPr bwMode="auto">
          <a:xfrm>
            <a:off x="1018572" y="5522198"/>
            <a:ext cx="4827546" cy="71508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srgbClr val="080808"/>
                </a:solidFill>
              </a:rPr>
              <a:t>المرايا الكروية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>
            <a:off x="2207568" y="1628800"/>
            <a:ext cx="7851648" cy="1612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defPPr>
              <a:defRPr lang="ar-SA"/>
            </a:defPPr>
            <a:lvl1pPr lvl="0" algn="ctr" defTabSz="914400">
              <a:spcBef>
                <a:spcPct val="0"/>
              </a:spcBef>
              <a:defRPr sz="8000" b="1">
                <a:solidFill>
                  <a:sysClr val="windowText" lastClr="0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khbar MT" pitchFamily="2" charset="-78"/>
              </a:defRPr>
            </a:lvl1pPr>
            <a:lvl2pPr algn="r" defTabSz="914400" rtl="1"/>
            <a:lvl3pPr algn="r" defTabSz="914400" rtl="1"/>
            <a:lvl4pPr algn="r" defTabSz="914400" rtl="1"/>
            <a:lvl5pPr algn="r" defTabSz="914400" rtl="1"/>
            <a:lvl6pPr algn="r" defTabSz="914400" rtl="1"/>
            <a:lvl7pPr algn="r" defTabSz="914400" rtl="1"/>
            <a:lvl8pPr algn="r" defTabSz="914400" rtl="1"/>
            <a:lvl9pPr algn="r" defTabSz="914400" rtl="1"/>
          </a:lstStyle>
          <a:p>
            <a:r>
              <a:rPr lang="ar-SA" dirty="0">
                <a:cs typeface="+mn-cs"/>
              </a:rPr>
              <a:t>الانعكاس والمرايا</a:t>
            </a:r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6672264" y="620713"/>
            <a:ext cx="3671887" cy="7921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00" rtl="1"/>
            <a:r>
              <a:rPr lang="ar-SA" sz="3600" dirty="0"/>
              <a:t>الفصل الثاني</a:t>
            </a:r>
          </a:p>
        </p:txBody>
      </p:sp>
    </p:spTree>
    <p:extLst>
      <p:ext uri="{BB962C8B-B14F-4D97-AF65-F5344CB8AC3E}">
        <p14:creationId xmlns:p14="http://schemas.microsoft.com/office/powerpoint/2010/main" val="2980452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B30C9B-63A0-A548-95AE-453C4FC0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548" y="2961421"/>
            <a:ext cx="2596110" cy="1230570"/>
          </a:xfrm>
        </p:spPr>
        <p:txBody>
          <a:bodyPr anchor="t">
            <a:normAutofit fontScale="90000"/>
          </a:bodyPr>
          <a:lstStyle/>
          <a:p>
            <a:r>
              <a:rPr lang="ar-SA" sz="6000" b="1" dirty="0">
                <a:solidFill>
                  <a:schemeClr val="bg1"/>
                </a:solidFill>
              </a:rPr>
              <a:t>نتعلم اليوم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BCEB57-4A1D-5548-97A5-2EE1BE1B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8" y="2533245"/>
            <a:ext cx="5893234" cy="2024902"/>
          </a:xfrm>
        </p:spPr>
        <p:txBody>
          <a:bodyPr anchor="t">
            <a:normAutofit/>
          </a:bodyPr>
          <a:lstStyle/>
          <a:p>
            <a:r>
              <a:rPr lang="ar-SA" sz="2800" b="1" dirty="0"/>
              <a:t> توضيح كيفية تكون الصور في المرايا المحدبة.</a:t>
            </a:r>
          </a:p>
          <a:p>
            <a:r>
              <a:rPr lang="ar-SA" sz="2800" b="1" dirty="0"/>
              <a:t> توضيح كيفية تكون مجال الرؤية في المرايا المحدبة.</a:t>
            </a:r>
          </a:p>
        </p:txBody>
      </p:sp>
    </p:spTree>
    <p:extLst>
      <p:ext uri="{BB962C8B-B14F-4D97-AF65-F5344CB8AC3E}">
        <p14:creationId xmlns:p14="http://schemas.microsoft.com/office/powerpoint/2010/main" val="70007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DB91164-6F49-2B45-989B-54FDE6ABF5A8}"/>
              </a:ext>
            </a:extLst>
          </p:cNvPr>
          <p:cNvSpPr/>
          <p:nvPr/>
        </p:nvSpPr>
        <p:spPr>
          <a:xfrm>
            <a:off x="-100016" y="1314450"/>
            <a:ext cx="12544426" cy="214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35A5A40-E5ED-D542-9E76-58D56712BE23}"/>
              </a:ext>
            </a:extLst>
          </p:cNvPr>
          <p:cNvSpPr/>
          <p:nvPr/>
        </p:nvSpPr>
        <p:spPr>
          <a:xfrm>
            <a:off x="9915525" y="2903005"/>
            <a:ext cx="857250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CDCDDD6-3F25-AB4A-8256-A0A41506BE46}"/>
              </a:ext>
            </a:extLst>
          </p:cNvPr>
          <p:cNvSpPr/>
          <p:nvPr/>
        </p:nvSpPr>
        <p:spPr>
          <a:xfrm>
            <a:off x="26192" y="5857342"/>
            <a:ext cx="857250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906208C-E23C-5D41-8DE1-3EF0B7A13C13}"/>
              </a:ext>
            </a:extLst>
          </p:cNvPr>
          <p:cNvSpPr/>
          <p:nvPr/>
        </p:nvSpPr>
        <p:spPr>
          <a:xfrm>
            <a:off x="-45720" y="-112057"/>
            <a:ext cx="12544426" cy="767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7291B55-8E59-BF46-A8CA-8A07F417266B}"/>
              </a:ext>
            </a:extLst>
          </p:cNvPr>
          <p:cNvSpPr txBox="1"/>
          <p:nvPr/>
        </p:nvSpPr>
        <p:spPr>
          <a:xfrm>
            <a:off x="6869349" y="5138713"/>
            <a:ext cx="1303506" cy="7186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F479C57-EBBC-D845-A116-D82524489EB5}"/>
              </a:ext>
            </a:extLst>
          </p:cNvPr>
          <p:cNvSpPr txBox="1"/>
          <p:nvPr/>
        </p:nvSpPr>
        <p:spPr>
          <a:xfrm>
            <a:off x="-100017" y="654970"/>
            <a:ext cx="1254442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قانون الانعكاس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83AA58B-2A9C-9B4B-A868-54F191CB231F}"/>
              </a:ext>
            </a:extLst>
          </p:cNvPr>
          <p:cNvSpPr txBox="1"/>
          <p:nvPr/>
        </p:nvSpPr>
        <p:spPr>
          <a:xfrm>
            <a:off x="8882251" y="5678652"/>
            <a:ext cx="4821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algn="r" defTabSz="457200" rtl="1" eaLnBrk="1" latinLnBrk="0" hangingPunct="1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B232784-B5C5-47AF-92B0-1F1F2D7BD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0" t="45401" r="10132" b="14591"/>
          <a:stretch/>
        </p:blipFill>
        <p:spPr>
          <a:xfrm>
            <a:off x="558369" y="2386744"/>
            <a:ext cx="11075261" cy="351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825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10830"/>
            <a:ext cx="12192000" cy="941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المقدمة</a:t>
            </a:r>
            <a:endParaRPr lang="en-US" sz="4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أنواع المرايا">
            <a:extLst>
              <a:ext uri="{FF2B5EF4-FFF2-40B4-BE49-F238E27FC236}">
                <a16:creationId xmlns:a16="http://schemas.microsoft.com/office/drawing/2014/main" id="{9AD8B125-44F3-1C46-BFF5-334DA684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30" y="2912925"/>
            <a:ext cx="3793969" cy="37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مراية محدبة دائرية – Car Stars">
            <a:extLst>
              <a:ext uri="{FF2B5EF4-FFF2-40B4-BE49-F238E27FC236}">
                <a16:creationId xmlns:a16="http://schemas.microsoft.com/office/drawing/2014/main" id="{AE656ECD-9394-734A-8F4D-40EF95F0A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9" b="12925"/>
          <a:stretch/>
        </p:blipFill>
        <p:spPr bwMode="auto">
          <a:xfrm>
            <a:off x="3948402" y="1384444"/>
            <a:ext cx="4350580" cy="30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سعر مرآة محدبة بشكل دائري لاستخدام الاصطفاف - مع إطار فى الامارات | بواسطة  امازون الامارات | كان بكام">
            <a:extLst>
              <a:ext uri="{FF2B5EF4-FFF2-40B4-BE49-F238E27FC236}">
                <a16:creationId xmlns:a16="http://schemas.microsoft.com/office/drawing/2014/main" id="{FA20ECCA-9EA3-E645-B165-7432DBB8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2" y="2975186"/>
            <a:ext cx="3831770" cy="37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745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المرايا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3CAC1DB-CA42-9C4E-A0B8-B84C5328227D}"/>
              </a:ext>
            </a:extLst>
          </p:cNvPr>
          <p:cNvSpPr txBox="1"/>
          <p:nvPr/>
        </p:nvSpPr>
        <p:spPr>
          <a:xfrm>
            <a:off x="7538618" y="2797094"/>
            <a:ext cx="350520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المرايا المحدبة: </a:t>
            </a:r>
          </a:p>
          <a:p>
            <a:pPr algn="ctr"/>
            <a:r>
              <a:rPr lang="ar-SA" sz="3200" dirty="0"/>
              <a:t>سطح عاكس، حوافه منحنية بعيدًا عن المشاهد "سطحها مقوس للخارج"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189967D-5418-7E42-BC13-3AC1407C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2" y="1218295"/>
            <a:ext cx="55372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847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006847867386334035.MP4" descr="5006847867386334035.MP4">
            <a:hlinkClick r:id="" action="ppaction://media"/>
            <a:extLst>
              <a:ext uri="{FF2B5EF4-FFF2-40B4-BE49-F238E27FC236}">
                <a16:creationId xmlns:a16="http://schemas.microsoft.com/office/drawing/2014/main" id="{98C5664F-2B3E-9648-93AF-E28FD6B64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295157D-9F86-3D4F-8EED-05014BF3DAFC}"/>
              </a:ext>
            </a:extLst>
          </p:cNvPr>
          <p:cNvSpPr txBox="1"/>
          <p:nvPr/>
        </p:nvSpPr>
        <p:spPr>
          <a:xfrm>
            <a:off x="9983757" y="1874728"/>
            <a:ext cx="1642188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تأملي انعكاسات الضوء في المرآة المقعرة والمرآة المحدبة</a:t>
            </a:r>
          </a:p>
        </p:txBody>
      </p:sp>
    </p:spTree>
    <p:extLst>
      <p:ext uri="{BB962C8B-B14F-4D97-AF65-F5344CB8AC3E}">
        <p14:creationId xmlns:p14="http://schemas.microsoft.com/office/powerpoint/2010/main" val="819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المرايا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2721445" y="5623187"/>
            <a:ext cx="710153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قارني بين مخطط الأشعة للمرايا المقعرة والمرايا المحدبة، ما الفرق بينهما؟</a:t>
            </a:r>
            <a:endParaRPr lang="en-US" sz="32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6D07D0-3A41-0F47-8856-267054B33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2"/>
          <a:stretch/>
        </p:blipFill>
        <p:spPr>
          <a:xfrm>
            <a:off x="6680718" y="1712239"/>
            <a:ext cx="4258998" cy="3433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1BC209F-4DEB-EF40-BD1B-EFED39FF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93" y="1766608"/>
            <a:ext cx="5011576" cy="3304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دائرة مجوفة 4">
            <a:extLst>
              <a:ext uri="{FF2B5EF4-FFF2-40B4-BE49-F238E27FC236}">
                <a16:creationId xmlns:a16="http://schemas.microsoft.com/office/drawing/2014/main" id="{25B29D1D-14F5-0143-9F13-E28A3B218D91}"/>
              </a:ext>
            </a:extLst>
          </p:cNvPr>
          <p:cNvSpPr/>
          <p:nvPr/>
        </p:nvSpPr>
        <p:spPr>
          <a:xfrm>
            <a:off x="4340180" y="3116687"/>
            <a:ext cx="566671" cy="605307"/>
          </a:xfrm>
          <a:prstGeom prst="donut">
            <a:avLst>
              <a:gd name="adj" fmla="val 11297"/>
            </a:avLst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" name="دائرة مجوفة 9">
            <a:extLst>
              <a:ext uri="{FF2B5EF4-FFF2-40B4-BE49-F238E27FC236}">
                <a16:creationId xmlns:a16="http://schemas.microsoft.com/office/drawing/2014/main" id="{5E1057B2-BBCD-C244-A9BA-AC4F825D79DE}"/>
              </a:ext>
            </a:extLst>
          </p:cNvPr>
          <p:cNvSpPr/>
          <p:nvPr/>
        </p:nvSpPr>
        <p:spPr>
          <a:xfrm>
            <a:off x="7899597" y="3229377"/>
            <a:ext cx="566671" cy="605307"/>
          </a:xfrm>
          <a:prstGeom prst="donut">
            <a:avLst>
              <a:gd name="adj" fmla="val 11297"/>
            </a:avLst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1" name="دائرة مجوفة 10">
            <a:extLst>
              <a:ext uri="{FF2B5EF4-FFF2-40B4-BE49-F238E27FC236}">
                <a16:creationId xmlns:a16="http://schemas.microsoft.com/office/drawing/2014/main" id="{BFF25A57-F732-0B49-803E-564575759E3B}"/>
              </a:ext>
            </a:extLst>
          </p:cNvPr>
          <p:cNvSpPr/>
          <p:nvPr/>
        </p:nvSpPr>
        <p:spPr>
          <a:xfrm>
            <a:off x="9040514" y="3088780"/>
            <a:ext cx="566671" cy="605307"/>
          </a:xfrm>
          <a:prstGeom prst="donut">
            <a:avLst>
              <a:gd name="adj" fmla="val 11297"/>
            </a:avLst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0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المرايا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88F0FF60-2CDB-BC4F-B24E-7B7E62970B54}"/>
                  </a:ext>
                </a:extLst>
              </p:cNvPr>
              <p:cNvSpPr txBox="1"/>
              <p:nvPr/>
            </p:nvSpPr>
            <p:spPr>
              <a:xfrm>
                <a:off x="6001555" y="2672332"/>
                <a:ext cx="5975229" cy="19389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dirty="0"/>
                  <a:t>الأشعة المنعكسة عن المرآة المحدبة مشتتة دائمًا</a:t>
                </a:r>
              </a:p>
              <a:p>
                <a:pPr algn="ctr"/>
                <a:r>
                  <a:rPr lang="ar-SA" sz="2400" dirty="0"/>
                  <a:t>لذا تكوّن المرايا المحدبة صورًا </a:t>
                </a:r>
                <a:r>
                  <a:rPr lang="ar-SA" sz="2400" dirty="0">
                    <a:solidFill>
                      <a:srgbClr val="C00000"/>
                    </a:solidFill>
                  </a:rPr>
                  <a:t>خيالية</a:t>
                </a:r>
                <a:endParaRPr lang="ar-SA" sz="2400" dirty="0"/>
              </a:p>
              <a:p>
                <a:pPr algn="ctr"/>
                <a:r>
                  <a:rPr lang="ar-SA" sz="2400" dirty="0"/>
                  <a:t>وتكون النقطتان </a:t>
                </a:r>
                <a:r>
                  <a:rPr lang="en-US" sz="2400" dirty="0"/>
                  <a:t>C</a:t>
                </a:r>
                <a:r>
                  <a:rPr lang="ar-SA" sz="2400" dirty="0"/>
                  <a:t> و </a:t>
                </a:r>
                <a:r>
                  <a:rPr lang="en-US" sz="2400" dirty="0"/>
                  <a:t>F</a:t>
                </a:r>
                <a:r>
                  <a:rPr lang="ar-SA" sz="2400" dirty="0"/>
                  <a:t> واقعتين خلف المرآة</a:t>
                </a:r>
              </a:p>
              <a:p>
                <a:pPr algn="ctr"/>
                <a:r>
                  <a:rPr lang="ar-SA" sz="2400" dirty="0"/>
                  <a:t>وعند تطبيق معادلة المرآة ستكون قيمتا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ar-SA" sz="2400" dirty="0"/>
                  <a:t> </a:t>
                </a:r>
                <a:r>
                  <a:rPr lang="ar-SA" sz="2400" dirty="0">
                    <a:solidFill>
                      <a:srgbClr val="C00000"/>
                    </a:solidFill>
                  </a:rPr>
                  <a:t>سالبتين</a:t>
                </a:r>
                <a:r>
                  <a:rPr lang="ar-SA" sz="2400" dirty="0"/>
                  <a:t> دائمًا </a:t>
                </a:r>
                <a:r>
                  <a:rPr lang="ar-SA" sz="2400" dirty="0">
                    <a:solidFill>
                      <a:srgbClr val="C00000"/>
                    </a:solidFill>
                  </a:rPr>
                  <a:t>لأنهما خلف المرآة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88F0FF60-2CDB-BC4F-B24E-7B7E62970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555" y="2672332"/>
                <a:ext cx="5975229" cy="1938992"/>
              </a:xfrm>
              <a:prstGeom prst="rect">
                <a:avLst/>
              </a:prstGeom>
              <a:blipFill>
                <a:blip r:embed="rId2"/>
                <a:stretch>
                  <a:fillRect l="-1062" t="-2632" b="-657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21BC209F-4DEB-EF40-BD1B-EFED39FF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56" y="1989574"/>
            <a:ext cx="5011576" cy="33045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54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حل أسئلة التقويم للفصل الثاني ( الانعاس والمرايا ) - العلم نور">
            <a:extLst>
              <a:ext uri="{FF2B5EF4-FFF2-40B4-BE49-F238E27FC236}">
                <a16:creationId xmlns:a16="http://schemas.microsoft.com/office/drawing/2014/main" id="{18EB0C28-2D6F-5849-861F-C126F959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67" y="1609774"/>
            <a:ext cx="6249865" cy="415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كيفية تكون الصور في المرآة الكروية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1DDA16AF-7E74-6F46-9E57-3DF9EE92F949}"/>
              </a:ext>
            </a:extLst>
          </p:cNvPr>
          <p:cNvCxnSpPr>
            <a:cxnSpLocks/>
          </p:cNvCxnSpPr>
          <p:nvPr/>
        </p:nvCxnSpPr>
        <p:spPr>
          <a:xfrm>
            <a:off x="3806762" y="2955073"/>
            <a:ext cx="2289237" cy="3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2B6779E6-D440-7C4E-89F4-328F5FCB1C3D}"/>
              </a:ext>
            </a:extLst>
          </p:cNvPr>
          <p:cNvCxnSpPr>
            <a:cxnSpLocks/>
          </p:cNvCxnSpPr>
          <p:nvPr/>
        </p:nvCxnSpPr>
        <p:spPr>
          <a:xfrm flipH="1" flipV="1">
            <a:off x="5076092" y="2258567"/>
            <a:ext cx="975506" cy="6982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4CD2B3B-F2B4-C847-96CD-A9BEF0F74294}"/>
              </a:ext>
            </a:extLst>
          </p:cNvPr>
          <p:cNvCxnSpPr>
            <a:cxnSpLocks/>
          </p:cNvCxnSpPr>
          <p:nvPr/>
        </p:nvCxnSpPr>
        <p:spPr>
          <a:xfrm>
            <a:off x="3806762" y="2969239"/>
            <a:ext cx="2289237" cy="48794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EA0AA71C-6437-7A4D-89E4-AD27E8E26F95}"/>
              </a:ext>
            </a:extLst>
          </p:cNvPr>
          <p:cNvCxnSpPr>
            <a:cxnSpLocks/>
          </p:cNvCxnSpPr>
          <p:nvPr/>
        </p:nvCxnSpPr>
        <p:spPr>
          <a:xfrm flipH="1">
            <a:off x="3298371" y="3454130"/>
            <a:ext cx="275322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EEF0038-22B7-5E4E-99BE-4AFBFADD75AF}"/>
              </a:ext>
            </a:extLst>
          </p:cNvPr>
          <p:cNvSpPr txBox="1"/>
          <p:nvPr/>
        </p:nvSpPr>
        <p:spPr>
          <a:xfrm>
            <a:off x="9516284" y="2131631"/>
            <a:ext cx="2243761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يسقط الشعاع الأول على المرآة موازيًا للمحور الرئيس وينعكس عنها بحيث يمر امتداد الشعاع المنعكس في البؤرة </a:t>
            </a:r>
            <a:r>
              <a:rPr lang="en-US" sz="2400" b="1" dirty="0"/>
              <a:t>F</a:t>
            </a:r>
            <a:r>
              <a:rPr lang="ar-SA" sz="2400" b="1" dirty="0"/>
              <a:t> خلف المرآة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56F0FD8-E23F-EF4B-901D-EA3817AE6880}"/>
              </a:ext>
            </a:extLst>
          </p:cNvPr>
          <p:cNvSpPr txBox="1"/>
          <p:nvPr/>
        </p:nvSpPr>
        <p:spPr>
          <a:xfrm>
            <a:off x="772616" y="2372752"/>
            <a:ext cx="1780603" cy="2308324"/>
          </a:xfrm>
          <a:prstGeom prst="rect">
            <a:avLst/>
          </a:prstGeom>
          <a:solidFill>
            <a:schemeClr val="accent2">
              <a:lumMod val="60000"/>
              <a:lumOff val="40000"/>
              <a:alpha val="39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ويسقط الشعاع الثاني على المرآة بحيث يمر امتداده في البؤرة </a:t>
            </a:r>
            <a:r>
              <a:rPr lang="en-US" sz="2400" b="1" dirty="0"/>
              <a:t>F</a:t>
            </a:r>
            <a:r>
              <a:rPr lang="ar-SA" sz="2400" b="1" dirty="0"/>
              <a:t> خلف المرآة</a:t>
            </a:r>
          </a:p>
        </p:txBody>
      </p:sp>
      <p:cxnSp>
        <p:nvCxnSpPr>
          <p:cNvPr id="12" name="موصل مستقيم 11">
            <a:extLst>
              <a:ext uri="{FF2B5EF4-FFF2-40B4-BE49-F238E27FC236}">
                <a16:creationId xmlns:a16="http://schemas.microsoft.com/office/drawing/2014/main" id="{6B411845-08C2-6D42-8BE5-A60074454B96}"/>
              </a:ext>
            </a:extLst>
          </p:cNvPr>
          <p:cNvCxnSpPr>
            <a:cxnSpLocks/>
          </p:cNvCxnSpPr>
          <p:nvPr/>
        </p:nvCxnSpPr>
        <p:spPr>
          <a:xfrm>
            <a:off x="6051598" y="2955073"/>
            <a:ext cx="1961824" cy="141024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موصل مستقيم 26">
            <a:extLst>
              <a:ext uri="{FF2B5EF4-FFF2-40B4-BE49-F238E27FC236}">
                <a16:creationId xmlns:a16="http://schemas.microsoft.com/office/drawing/2014/main" id="{F1CC5941-374B-834E-84F6-DC208B56A2F8}"/>
              </a:ext>
            </a:extLst>
          </p:cNvPr>
          <p:cNvCxnSpPr>
            <a:cxnSpLocks/>
          </p:cNvCxnSpPr>
          <p:nvPr/>
        </p:nvCxnSpPr>
        <p:spPr>
          <a:xfrm>
            <a:off x="6051598" y="3457184"/>
            <a:ext cx="2210659" cy="53939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موصل مستقيم 35">
            <a:extLst>
              <a:ext uri="{FF2B5EF4-FFF2-40B4-BE49-F238E27FC236}">
                <a16:creationId xmlns:a16="http://schemas.microsoft.com/office/drawing/2014/main" id="{B9F22F5F-8A2A-6346-AD41-828D770FF8E7}"/>
              </a:ext>
            </a:extLst>
          </p:cNvPr>
          <p:cNvCxnSpPr>
            <a:cxnSpLocks/>
          </p:cNvCxnSpPr>
          <p:nvPr/>
        </p:nvCxnSpPr>
        <p:spPr>
          <a:xfrm>
            <a:off x="5999529" y="3458153"/>
            <a:ext cx="2314795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موصل مستقيم 39">
            <a:extLst>
              <a:ext uri="{FF2B5EF4-FFF2-40B4-BE49-F238E27FC236}">
                <a16:creationId xmlns:a16="http://schemas.microsoft.com/office/drawing/2014/main" id="{0F96F3F4-A2A0-3E4C-A9B6-6F89E8976A4F}"/>
              </a:ext>
            </a:extLst>
          </p:cNvPr>
          <p:cNvCxnSpPr>
            <a:cxnSpLocks/>
          </p:cNvCxnSpPr>
          <p:nvPr/>
        </p:nvCxnSpPr>
        <p:spPr>
          <a:xfrm>
            <a:off x="6040319" y="2948177"/>
            <a:ext cx="1961824" cy="141024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7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حالات تكون الصور </a:t>
            </a:r>
            <a:r>
              <a:rPr lang="ar-SA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في المرآة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2721445" y="5623187"/>
            <a:ext cx="710153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صفات الصورة: خيالية – معتدلة - مصغرة</a:t>
            </a:r>
            <a:endParaRPr lang="en-US" sz="32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ACA3DDB-A216-FB45-BA07-2CF0FB4E9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387" y="1510608"/>
            <a:ext cx="5763984" cy="37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ED2C3F77-97DD-0F44-90CA-7D1F2A104E67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مجال الرؤية في المرايا المحدبة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A07E99-EA3D-1844-95DC-633A5189C4C6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0FF60-2CDB-BC4F-B24E-7B7E62970B54}"/>
              </a:ext>
            </a:extLst>
          </p:cNvPr>
          <p:cNvSpPr txBox="1"/>
          <p:nvPr/>
        </p:nvSpPr>
        <p:spPr>
          <a:xfrm>
            <a:off x="7304913" y="2339669"/>
            <a:ext cx="3977352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تعطي المرايا المحدبة مجالاً واسعًا لرؤية المراقب وذلك بسبب تكوينها صورة مصغرة حيث أن مجال الرؤية مشاهد من أي زاوية للناظر بالنسبة للمحور الرئيس للمرآة </a:t>
            </a:r>
            <a:endParaRPr lang="en-US" sz="3200" dirty="0"/>
          </a:p>
        </p:txBody>
      </p:sp>
      <p:pic>
        <p:nvPicPr>
          <p:cNvPr id="10" name="Picture 8" descr="مراية محدبة دائرية – Car Stars">
            <a:extLst>
              <a:ext uri="{FF2B5EF4-FFF2-40B4-BE49-F238E27FC236}">
                <a16:creationId xmlns:a16="http://schemas.microsoft.com/office/drawing/2014/main" id="{2829EE81-9085-9843-B53B-C62E6341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9" b="12925"/>
          <a:stretch/>
        </p:blipFill>
        <p:spPr bwMode="auto">
          <a:xfrm>
            <a:off x="589138" y="1684756"/>
            <a:ext cx="6200493" cy="43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6352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5CEC96-463B-E743-B7DC-C99D536F54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710" y="1449760"/>
            <a:ext cx="8906580" cy="197924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5B632B0-72C8-5047-972F-74FB04292240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 القوانين المستخدمة في المرايا المحدبة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5048AD9-127D-C544-B7E1-63A66EFDA639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9C115C6-8F58-094E-8E16-F6501799BD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0933" y="3965492"/>
            <a:ext cx="8510133" cy="19727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مستطيل مستدير الزوايا 10">
                <a:extLst>
                  <a:ext uri="{FF2B5EF4-FFF2-40B4-BE49-F238E27FC236}">
                    <a16:creationId xmlns:a16="http://schemas.microsoft.com/office/drawing/2014/main" id="{AFE945B8-EA5E-6648-A763-F770CB5B21F9}"/>
                  </a:ext>
                </a:extLst>
              </p:cNvPr>
              <p:cNvSpPr/>
              <p:nvPr/>
            </p:nvSpPr>
            <p:spPr>
              <a:xfrm>
                <a:off x="762353" y="1163911"/>
                <a:ext cx="4301545" cy="811846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400" b="1" dirty="0">
                    <a:solidFill>
                      <a:schemeClr val="bg1"/>
                    </a:solidFill>
                  </a:rPr>
                  <a:t>الفرق أن البعد البؤري في المرآة المحدبة يكون بالسالب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ar-SA" sz="2400" b="1" dirty="0">
                    <a:solidFill>
                      <a:schemeClr val="bg1"/>
                    </a:solidFill>
                  </a:rPr>
                  <a:t>-</a:t>
                </a:r>
              </a:p>
            </p:txBody>
          </p:sp>
        </mc:Choice>
        <mc:Fallback xmlns="">
          <p:sp>
            <p:nvSpPr>
              <p:cNvPr id="11" name="مستطيل مستدير الزوايا 10">
                <a:extLst>
                  <a:ext uri="{FF2B5EF4-FFF2-40B4-BE49-F238E27FC236}">
                    <a16:creationId xmlns:a16="http://schemas.microsoft.com/office/drawing/2014/main" id="{AFE945B8-EA5E-6648-A763-F770CB5B2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53" y="1163911"/>
                <a:ext cx="4301545" cy="811846"/>
              </a:xfrm>
              <a:prstGeom prst="roundRect">
                <a:avLst/>
              </a:prstGeom>
              <a:blipFill>
                <a:blip r:embed="rId6"/>
                <a:stretch>
                  <a:fillRect l="-2959" t="-6250" r="-888" b="-1718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865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5B632B0-72C8-5047-972F-74FB04292240}"/>
              </a:ext>
            </a:extLst>
          </p:cNvPr>
          <p:cNvSpPr txBox="1"/>
          <p:nvPr/>
        </p:nvSpPr>
        <p:spPr>
          <a:xfrm>
            <a:off x="0" y="274625"/>
            <a:ext cx="12192000" cy="6386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b="1" dirty="0">
                <a:solidFill>
                  <a:schemeClr val="bg1"/>
                </a:solidFill>
              </a:rPr>
              <a:t> الطريقة الرياضية لتحديد موقع الصورة في المرآة المقعرة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5048AD9-127D-C544-B7E1-63A66EFDA639}"/>
              </a:ext>
            </a:extLst>
          </p:cNvPr>
          <p:cNvSpPr/>
          <p:nvPr/>
        </p:nvSpPr>
        <p:spPr>
          <a:xfrm>
            <a:off x="0" y="-3483"/>
            <a:ext cx="12544426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5C5DFC-3366-EE47-8745-F3237E40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2508" y="3570558"/>
            <a:ext cx="3704771" cy="30827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8BE041-5D2B-CE4B-AC31-5EC348A34F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7146" y="1456262"/>
            <a:ext cx="8510133" cy="19727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2560481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ص متحرك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أطلس">
  <a:themeElements>
    <a:clrScheme name="نص متحرك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طلس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3.xml><?xml version="1.0" encoding="utf-8"?>
<a:theme xmlns:a="http://schemas.openxmlformats.org/drawingml/2006/main" name="1_أطلس">
  <a:themeElements>
    <a:clrScheme name="نص متحرك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أطل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طلس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4.xml><?xml version="1.0" encoding="utf-8"?>
<a:theme xmlns:a="http://schemas.openxmlformats.org/drawingml/2006/main" name="2_أطلس">
  <a:themeElements>
    <a:clrScheme name="أطلس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أطل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طلس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5.xml><?xml version="1.0" encoding="utf-8"?>
<a:theme xmlns:a="http://schemas.openxmlformats.org/drawingml/2006/main" name="3_أطلس">
  <a:themeElements>
    <a:clrScheme name="أطلس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أطل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طلس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ppt/theme/theme6.xml><?xml version="1.0" encoding="utf-8"?>
<a:theme xmlns:a="http://schemas.openxmlformats.org/drawingml/2006/main" name="4_أطلس">
  <a:themeElements>
    <a:clrScheme name="أطلس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أطل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طلس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7.xml><?xml version="1.0" encoding="utf-8"?>
<a:theme xmlns:a="http://schemas.openxmlformats.org/drawingml/2006/main" name="المقسوم">
  <a:themeElements>
    <a:clrScheme name="المقسوم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المقسوم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لمقسوم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2752</TotalTime>
  <Words>1904</Words>
  <Application>Microsoft Macintosh PowerPoint</Application>
  <PresentationFormat>شاشة عريضة</PresentationFormat>
  <Paragraphs>367</Paragraphs>
  <Slides>102</Slides>
  <Notes>5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102</vt:i4>
      </vt:variant>
    </vt:vector>
  </HeadingPairs>
  <TitlesOfParts>
    <vt:vector size="121" baseType="lpstr">
      <vt:lpstr>微软雅黑</vt:lpstr>
      <vt:lpstr>Aref Ruqaa</vt:lpstr>
      <vt:lpstr>Arial</vt:lpstr>
      <vt:lpstr>Calibri</vt:lpstr>
      <vt:lpstr>Calibri Light</vt:lpstr>
      <vt:lpstr>Cambria Math</vt:lpstr>
      <vt:lpstr>Gill Sans MT</vt:lpstr>
      <vt:lpstr>Muna</vt:lpstr>
      <vt:lpstr>Rockwell</vt:lpstr>
      <vt:lpstr>Tahoma</vt:lpstr>
      <vt:lpstr>Wingdings</vt:lpstr>
      <vt:lpstr>Wingdings 2</vt:lpstr>
      <vt:lpstr>نسق Office</vt:lpstr>
      <vt:lpstr>أطلس</vt:lpstr>
      <vt:lpstr>1_أطلس</vt:lpstr>
      <vt:lpstr>2_أطلس</vt:lpstr>
      <vt:lpstr>3_أطلس</vt:lpstr>
      <vt:lpstr>4_أطلس</vt:lpstr>
      <vt:lpstr>المقسوم</vt:lpstr>
      <vt:lpstr>عرض تقديمي في PowerPoint</vt:lpstr>
      <vt:lpstr>الانعكاس والمرايا</vt:lpstr>
      <vt:lpstr>عرض تقديمي في PowerPoint</vt:lpstr>
      <vt:lpstr>عرض تقديمي في PowerPoint</vt:lpstr>
      <vt:lpstr>نتعلم اليوم</vt:lpstr>
      <vt:lpstr>عرض تقديمي في PowerPoint</vt:lpstr>
      <vt:lpstr>عندما يسقط شعاع ضوئي على سطح مرآة مستوية ماذا يحدث لهذا الشعاع؟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نتعلم اليوم</vt:lpstr>
      <vt:lpstr>عرض تقديمي في PowerPoint</vt:lpstr>
      <vt:lpstr>عرض تقديمي في PowerPoint</vt:lpstr>
      <vt:lpstr>عرض تقديمي في PowerPoint</vt:lpstr>
      <vt:lpstr>الأجسام والصور في المرايا المستوية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نتعلم اليوم</vt:lpstr>
      <vt:lpstr>عرض تقديمي في PowerPoint</vt:lpstr>
      <vt:lpstr>عرض تقديمي في PowerPoint</vt:lpstr>
      <vt:lpstr>المرايا المقعرة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نتعلم اليوم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الطريقة الرياضية لتحديد موقع الصورة في المرآة المقعرة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نتعلم اليوم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Reem Alqashami</dc:creator>
  <cp:lastModifiedBy>Rana Abdullatif</cp:lastModifiedBy>
  <cp:revision>82</cp:revision>
  <dcterms:created xsi:type="dcterms:W3CDTF">2020-09-10T05:46:26Z</dcterms:created>
  <dcterms:modified xsi:type="dcterms:W3CDTF">2020-11-02T18:05:51Z</dcterms:modified>
</cp:coreProperties>
</file>