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68" r:id="rId1"/>
  </p:sldMasterIdLst>
  <p:notesMasterIdLst>
    <p:notesMasterId r:id="rId151"/>
  </p:notesMasterIdLst>
  <p:sldIdLst>
    <p:sldId id="1008" r:id="rId2"/>
    <p:sldId id="1338" r:id="rId3"/>
    <p:sldId id="1340" r:id="rId4"/>
    <p:sldId id="1341" r:id="rId5"/>
    <p:sldId id="1342" r:id="rId6"/>
    <p:sldId id="1339" r:id="rId7"/>
    <p:sldId id="1006" r:id="rId8"/>
    <p:sldId id="1334" r:id="rId9"/>
    <p:sldId id="1335" r:id="rId10"/>
    <p:sldId id="1336" r:id="rId11"/>
    <p:sldId id="1337" r:id="rId12"/>
    <p:sldId id="1345" r:id="rId13"/>
    <p:sldId id="1346" r:id="rId14"/>
    <p:sldId id="1347" r:id="rId15"/>
    <p:sldId id="1343" r:id="rId16"/>
    <p:sldId id="1348" r:id="rId17"/>
    <p:sldId id="1352" r:id="rId18"/>
    <p:sldId id="1353" r:id="rId19"/>
    <p:sldId id="1354" r:id="rId20"/>
    <p:sldId id="1349" r:id="rId21"/>
    <p:sldId id="1344" r:id="rId22"/>
    <p:sldId id="1350" r:id="rId23"/>
    <p:sldId id="1167" r:id="rId24"/>
    <p:sldId id="1166" r:id="rId25"/>
    <p:sldId id="1355" r:id="rId26"/>
    <p:sldId id="1173" r:id="rId27"/>
    <p:sldId id="1174" r:id="rId28"/>
    <p:sldId id="1176" r:id="rId29"/>
    <p:sldId id="1175" r:id="rId30"/>
    <p:sldId id="1170" r:id="rId31"/>
    <p:sldId id="1063" r:id="rId32"/>
    <p:sldId id="1177" r:id="rId33"/>
    <p:sldId id="1179" r:id="rId34"/>
    <p:sldId id="1180" r:id="rId35"/>
    <p:sldId id="1178" r:id="rId36"/>
    <p:sldId id="1181" r:id="rId37"/>
    <p:sldId id="1187" r:id="rId38"/>
    <p:sldId id="1188" r:id="rId39"/>
    <p:sldId id="1183" r:id="rId40"/>
    <p:sldId id="1184" r:id="rId41"/>
    <p:sldId id="1185" r:id="rId42"/>
    <p:sldId id="1192" r:id="rId43"/>
    <p:sldId id="1194" r:id="rId44"/>
    <p:sldId id="1193" r:id="rId45"/>
    <p:sldId id="299" r:id="rId46"/>
    <p:sldId id="1195" r:id="rId47"/>
    <p:sldId id="1197" r:id="rId48"/>
    <p:sldId id="1196" r:id="rId49"/>
    <p:sldId id="1198" r:id="rId50"/>
    <p:sldId id="1199" r:id="rId51"/>
    <p:sldId id="1201" r:id="rId52"/>
    <p:sldId id="1200" r:id="rId53"/>
    <p:sldId id="1202" r:id="rId54"/>
    <p:sldId id="1207" r:id="rId55"/>
    <p:sldId id="1204" r:id="rId56"/>
    <p:sldId id="1208" r:id="rId57"/>
    <p:sldId id="1205" r:id="rId58"/>
    <p:sldId id="1206" r:id="rId59"/>
    <p:sldId id="1209" r:id="rId60"/>
    <p:sldId id="1212" r:id="rId61"/>
    <p:sldId id="1213" r:id="rId62"/>
    <p:sldId id="1210" r:id="rId63"/>
    <p:sldId id="1230" r:id="rId64"/>
    <p:sldId id="1231" r:id="rId65"/>
    <p:sldId id="1233" r:id="rId66"/>
    <p:sldId id="1234" r:id="rId67"/>
    <p:sldId id="1232" r:id="rId68"/>
    <p:sldId id="1235" r:id="rId69"/>
    <p:sldId id="1239" r:id="rId70"/>
    <p:sldId id="1241" r:id="rId71"/>
    <p:sldId id="1240" r:id="rId72"/>
    <p:sldId id="1060" r:id="rId73"/>
    <p:sldId id="1061" r:id="rId74"/>
    <p:sldId id="1245" r:id="rId75"/>
    <p:sldId id="1064" r:id="rId76"/>
    <p:sldId id="1065" r:id="rId77"/>
    <p:sldId id="1238" r:id="rId78"/>
    <p:sldId id="1237" r:id="rId79"/>
    <p:sldId id="1246" r:id="rId80"/>
    <p:sldId id="1236" r:id="rId81"/>
    <p:sldId id="1247" r:id="rId82"/>
    <p:sldId id="1248" r:id="rId83"/>
    <p:sldId id="1249" r:id="rId84"/>
    <p:sldId id="1250" r:id="rId85"/>
    <p:sldId id="1251" r:id="rId86"/>
    <p:sldId id="1252" r:id="rId87"/>
    <p:sldId id="1253" r:id="rId88"/>
    <p:sldId id="1257" r:id="rId89"/>
    <p:sldId id="1258" r:id="rId90"/>
    <p:sldId id="1259" r:id="rId91"/>
    <p:sldId id="1262" r:id="rId92"/>
    <p:sldId id="1278" r:id="rId93"/>
    <p:sldId id="1289" r:id="rId94"/>
    <p:sldId id="1263" r:id="rId95"/>
    <p:sldId id="1264" r:id="rId96"/>
    <p:sldId id="1268" r:id="rId97"/>
    <p:sldId id="1270" r:id="rId98"/>
    <p:sldId id="1269" r:id="rId99"/>
    <p:sldId id="1266" r:id="rId100"/>
    <p:sldId id="1267" r:id="rId101"/>
    <p:sldId id="1271" r:id="rId102"/>
    <p:sldId id="1274" r:id="rId103"/>
    <p:sldId id="1288" r:id="rId104"/>
    <p:sldId id="1275" r:id="rId105"/>
    <p:sldId id="1276" r:id="rId106"/>
    <p:sldId id="1277" r:id="rId107"/>
    <p:sldId id="1282" r:id="rId108"/>
    <p:sldId id="1279" r:id="rId109"/>
    <p:sldId id="1283" r:id="rId110"/>
    <p:sldId id="1285" r:id="rId111"/>
    <p:sldId id="1284" r:id="rId112"/>
    <p:sldId id="1287" r:id="rId113"/>
    <p:sldId id="1280" r:id="rId114"/>
    <p:sldId id="1281" r:id="rId115"/>
    <p:sldId id="1298" r:id="rId116"/>
    <p:sldId id="1312" r:id="rId117"/>
    <p:sldId id="1294" r:id="rId118"/>
    <p:sldId id="1295" r:id="rId119"/>
    <p:sldId id="1296" r:id="rId120"/>
    <p:sldId id="1292" r:id="rId121"/>
    <p:sldId id="1291" r:id="rId122"/>
    <p:sldId id="1299" r:id="rId123"/>
    <p:sldId id="1301" r:id="rId124"/>
    <p:sldId id="312" r:id="rId125"/>
    <p:sldId id="1311" r:id="rId126"/>
    <p:sldId id="314" r:id="rId127"/>
    <p:sldId id="1302" r:id="rId128"/>
    <p:sldId id="1303" r:id="rId129"/>
    <p:sldId id="1305" r:id="rId130"/>
    <p:sldId id="1304" r:id="rId131"/>
    <p:sldId id="1306" r:id="rId132"/>
    <p:sldId id="1310" r:id="rId133"/>
    <p:sldId id="1307" r:id="rId134"/>
    <p:sldId id="1308" r:id="rId135"/>
    <p:sldId id="1309" r:id="rId136"/>
    <p:sldId id="1313" r:id="rId137"/>
    <p:sldId id="1329" r:id="rId138"/>
    <p:sldId id="1330" r:id="rId139"/>
    <p:sldId id="1331" r:id="rId140"/>
    <p:sldId id="324" r:id="rId141"/>
    <p:sldId id="1316" r:id="rId142"/>
    <p:sldId id="1323" r:id="rId143"/>
    <p:sldId id="1320" r:id="rId144"/>
    <p:sldId id="1324" r:id="rId145"/>
    <p:sldId id="1321" r:id="rId146"/>
    <p:sldId id="1325" r:id="rId147"/>
    <p:sldId id="1322" r:id="rId148"/>
    <p:sldId id="1326" r:id="rId149"/>
    <p:sldId id="1328" r:id="rId1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BE6"/>
    <a:srgbClr val="AB7942"/>
    <a:srgbClr val="FFE399"/>
    <a:srgbClr val="DD2483"/>
    <a:srgbClr val="FF2895"/>
    <a:srgbClr val="B7DEFB"/>
    <a:srgbClr val="0096FF"/>
    <a:srgbClr val="C3CCE7"/>
    <a:srgbClr val="B8CF84"/>
    <a:srgbClr val="E2FC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نمط متوسط 4 - تميي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نمط متوسط 4 - تميي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نمط متوسط 4 - تميي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نمط متوسط 4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النمط المتوسط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نمط متوسط 4 - تميي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نمط متوسط 4 - تميي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544"/>
    <p:restoredTop sz="95872"/>
  </p:normalViewPr>
  <p:slideViewPr>
    <p:cSldViewPr snapToGrid="0" snapToObjects="1">
      <p:cViewPr varScale="1">
        <p:scale>
          <a:sx n="96" d="100"/>
          <a:sy n="96" d="100"/>
        </p:scale>
        <p:origin x="192"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45EB45-8EF8-41D7-9BE8-5775B1E2396B}" type="doc">
      <dgm:prSet loTypeId="urn:microsoft.com/office/officeart/2005/8/layout/hierarchy3" loCatId="list" qsTypeId="urn:microsoft.com/office/officeart/2005/8/quickstyle/3d1" qsCatId="3D" csTypeId="urn:microsoft.com/office/officeart/2005/8/colors/colorful3" csCatId="colorful" phldr="1"/>
      <dgm:spPr/>
      <dgm:t>
        <a:bodyPr/>
        <a:lstStyle/>
        <a:p>
          <a:pPr rtl="1"/>
          <a:endParaRPr lang="ar-SA"/>
        </a:p>
      </dgm:t>
    </dgm:pt>
    <dgm:pt modelId="{80180E32-F252-4F83-A8F2-5E2D92A9560E}">
      <dgm:prSet phldrT="[نص]" custT="1"/>
      <dgm:spPr/>
      <dgm:t>
        <a:bodyPr/>
        <a:lstStyle/>
        <a:p>
          <a:pPr rtl="1">
            <a:lnSpc>
              <a:spcPct val="100000"/>
            </a:lnSpc>
            <a:spcAft>
              <a:spcPts val="0"/>
            </a:spcAft>
          </a:pPr>
          <a:r>
            <a:rPr lang="ar-SA" sz="3600" b="1">
              <a:cs typeface="+mn-cs"/>
            </a:rPr>
            <a:t>عدسة محدبة</a:t>
          </a:r>
          <a:endParaRPr lang="ar-SA" sz="3600" b="1" dirty="0">
            <a:cs typeface="+mn-cs"/>
          </a:endParaRPr>
        </a:p>
      </dgm:t>
    </dgm:pt>
    <dgm:pt modelId="{E20F6733-3F23-4266-8191-8FC3FDBA44C2}" type="parTrans" cxnId="{609A8C92-CCA9-45AD-887C-F05E85C9D85A}">
      <dgm:prSet/>
      <dgm:spPr/>
      <dgm:t>
        <a:bodyPr/>
        <a:lstStyle/>
        <a:p>
          <a:pPr rtl="1"/>
          <a:endParaRPr lang="ar-SA" sz="2000">
            <a:cs typeface="+mn-cs"/>
          </a:endParaRPr>
        </a:p>
      </dgm:t>
    </dgm:pt>
    <dgm:pt modelId="{672D429A-B125-4D7D-9825-CAE860ABFFE1}" type="sibTrans" cxnId="{609A8C92-CCA9-45AD-887C-F05E85C9D85A}">
      <dgm:prSet/>
      <dgm:spPr/>
      <dgm:t>
        <a:bodyPr/>
        <a:lstStyle/>
        <a:p>
          <a:pPr rtl="1"/>
          <a:endParaRPr lang="ar-SA" sz="2000">
            <a:cs typeface="+mn-cs"/>
          </a:endParaRPr>
        </a:p>
      </dgm:t>
    </dgm:pt>
    <dgm:pt modelId="{20219008-F83E-43DB-9C76-9B760839274E}">
      <dgm:prSet phldrT="[نص]" custT="1"/>
      <dgm:spPr/>
      <dgm:t>
        <a:bodyPr/>
        <a:lstStyle/>
        <a:p>
          <a:pPr rtl="1"/>
          <a:r>
            <a:rPr lang="ar-SA" sz="2800" b="1" dirty="0">
              <a:cs typeface="+mn-cs"/>
            </a:rPr>
            <a:t>سميكة من الوسط ورقيقة من الأطراف</a:t>
          </a:r>
        </a:p>
      </dgm:t>
    </dgm:pt>
    <dgm:pt modelId="{37B0986A-2F5F-4F9F-AE36-2EF87A0F614B}" type="parTrans" cxnId="{54349B70-1754-4213-A117-748AE20865D5}">
      <dgm:prSet/>
      <dgm:spPr/>
      <dgm:t>
        <a:bodyPr/>
        <a:lstStyle/>
        <a:p>
          <a:pPr rtl="1"/>
          <a:endParaRPr lang="ar-SA" sz="2000">
            <a:cs typeface="+mn-cs"/>
          </a:endParaRPr>
        </a:p>
      </dgm:t>
    </dgm:pt>
    <dgm:pt modelId="{8B388BF3-B940-4F85-A58C-844F9E806862}" type="sibTrans" cxnId="{54349B70-1754-4213-A117-748AE20865D5}">
      <dgm:prSet/>
      <dgm:spPr/>
      <dgm:t>
        <a:bodyPr/>
        <a:lstStyle/>
        <a:p>
          <a:pPr rtl="1"/>
          <a:endParaRPr lang="ar-SA" sz="2000">
            <a:cs typeface="+mn-cs"/>
          </a:endParaRPr>
        </a:p>
      </dgm:t>
    </dgm:pt>
    <dgm:pt modelId="{112CBF76-DA78-4FC9-ADBB-D5941C2E64A3}" type="pres">
      <dgm:prSet presAssocID="{C245EB45-8EF8-41D7-9BE8-5775B1E2396B}" presName="diagram" presStyleCnt="0">
        <dgm:presLayoutVars>
          <dgm:chPref val="1"/>
          <dgm:dir/>
          <dgm:animOne val="branch"/>
          <dgm:animLvl val="lvl"/>
          <dgm:resizeHandles/>
        </dgm:presLayoutVars>
      </dgm:prSet>
      <dgm:spPr/>
    </dgm:pt>
    <dgm:pt modelId="{EFD18695-F4E7-48FF-ABB9-A3BD7EB4747B}" type="pres">
      <dgm:prSet presAssocID="{80180E32-F252-4F83-A8F2-5E2D92A9560E}" presName="root" presStyleCnt="0"/>
      <dgm:spPr/>
    </dgm:pt>
    <dgm:pt modelId="{A0088E7F-0029-48AE-956C-554AC0F6C0F6}" type="pres">
      <dgm:prSet presAssocID="{80180E32-F252-4F83-A8F2-5E2D92A9560E}" presName="rootComposite" presStyleCnt="0"/>
      <dgm:spPr/>
    </dgm:pt>
    <dgm:pt modelId="{7C518FF5-F914-4EE0-A0E3-57CDB707B756}" type="pres">
      <dgm:prSet presAssocID="{80180E32-F252-4F83-A8F2-5E2D92A9560E}" presName="rootText" presStyleLbl="node1" presStyleIdx="0" presStyleCnt="1"/>
      <dgm:spPr/>
    </dgm:pt>
    <dgm:pt modelId="{270805A7-EC57-4E93-889F-1F21B9DB6239}" type="pres">
      <dgm:prSet presAssocID="{80180E32-F252-4F83-A8F2-5E2D92A9560E}" presName="rootConnector" presStyleLbl="node1" presStyleIdx="0" presStyleCnt="1"/>
      <dgm:spPr/>
    </dgm:pt>
    <dgm:pt modelId="{40366F3E-A1B5-4558-8774-B5908C7148CA}" type="pres">
      <dgm:prSet presAssocID="{80180E32-F252-4F83-A8F2-5E2D92A9560E}" presName="childShape" presStyleCnt="0"/>
      <dgm:spPr/>
    </dgm:pt>
    <dgm:pt modelId="{014ACA31-55E5-44A7-A266-5D115E0261A5}" type="pres">
      <dgm:prSet presAssocID="{37B0986A-2F5F-4F9F-AE36-2EF87A0F614B}" presName="Name13" presStyleLbl="parChTrans1D2" presStyleIdx="0" presStyleCnt="1"/>
      <dgm:spPr/>
    </dgm:pt>
    <dgm:pt modelId="{0DFC0542-A6AC-4662-901A-CBB506314353}" type="pres">
      <dgm:prSet presAssocID="{20219008-F83E-43DB-9C76-9B760839274E}" presName="childText" presStyleLbl="bgAcc1" presStyleIdx="0" presStyleCnt="1">
        <dgm:presLayoutVars>
          <dgm:bulletEnabled val="1"/>
        </dgm:presLayoutVars>
      </dgm:prSet>
      <dgm:spPr/>
    </dgm:pt>
  </dgm:ptLst>
  <dgm:cxnLst>
    <dgm:cxn modelId="{14E14741-5FE1-4F97-A232-4DF9368AD427}" type="presOf" srcId="{37B0986A-2F5F-4F9F-AE36-2EF87A0F614B}" destId="{014ACA31-55E5-44A7-A266-5D115E0261A5}" srcOrd="0" destOrd="0" presId="urn:microsoft.com/office/officeart/2005/8/layout/hierarchy3"/>
    <dgm:cxn modelId="{5C5BF54C-A51C-4260-A45E-042F2AA43716}" type="presOf" srcId="{C245EB45-8EF8-41D7-9BE8-5775B1E2396B}" destId="{112CBF76-DA78-4FC9-ADBB-D5941C2E64A3}" srcOrd="0" destOrd="0" presId="urn:microsoft.com/office/officeart/2005/8/layout/hierarchy3"/>
    <dgm:cxn modelId="{1BDE3050-B292-4F43-8A8D-95D738F0A182}" type="presOf" srcId="{80180E32-F252-4F83-A8F2-5E2D92A9560E}" destId="{270805A7-EC57-4E93-889F-1F21B9DB6239}" srcOrd="1" destOrd="0" presId="urn:microsoft.com/office/officeart/2005/8/layout/hierarchy3"/>
    <dgm:cxn modelId="{54349B70-1754-4213-A117-748AE20865D5}" srcId="{80180E32-F252-4F83-A8F2-5E2D92A9560E}" destId="{20219008-F83E-43DB-9C76-9B760839274E}" srcOrd="0" destOrd="0" parTransId="{37B0986A-2F5F-4F9F-AE36-2EF87A0F614B}" sibTransId="{8B388BF3-B940-4F85-A58C-844F9E806862}"/>
    <dgm:cxn modelId="{609A8C92-CCA9-45AD-887C-F05E85C9D85A}" srcId="{C245EB45-8EF8-41D7-9BE8-5775B1E2396B}" destId="{80180E32-F252-4F83-A8F2-5E2D92A9560E}" srcOrd="0" destOrd="0" parTransId="{E20F6733-3F23-4266-8191-8FC3FDBA44C2}" sibTransId="{672D429A-B125-4D7D-9825-CAE860ABFFE1}"/>
    <dgm:cxn modelId="{20A752D3-BC54-4A4E-914F-AD6F8B944163}" type="presOf" srcId="{20219008-F83E-43DB-9C76-9B760839274E}" destId="{0DFC0542-A6AC-4662-901A-CBB506314353}" srcOrd="0" destOrd="0" presId="urn:microsoft.com/office/officeart/2005/8/layout/hierarchy3"/>
    <dgm:cxn modelId="{CF14AAEA-D18B-47F5-9B17-1467033D0136}" type="presOf" srcId="{80180E32-F252-4F83-A8F2-5E2D92A9560E}" destId="{7C518FF5-F914-4EE0-A0E3-57CDB707B756}" srcOrd="0" destOrd="0" presId="urn:microsoft.com/office/officeart/2005/8/layout/hierarchy3"/>
    <dgm:cxn modelId="{78127D16-2E32-4DBF-BC27-98A903DC1363}" type="presParOf" srcId="{112CBF76-DA78-4FC9-ADBB-D5941C2E64A3}" destId="{EFD18695-F4E7-48FF-ABB9-A3BD7EB4747B}" srcOrd="0" destOrd="0" presId="urn:microsoft.com/office/officeart/2005/8/layout/hierarchy3"/>
    <dgm:cxn modelId="{173E614C-5066-4977-B017-52E857D573C2}" type="presParOf" srcId="{EFD18695-F4E7-48FF-ABB9-A3BD7EB4747B}" destId="{A0088E7F-0029-48AE-956C-554AC0F6C0F6}" srcOrd="0" destOrd="0" presId="urn:microsoft.com/office/officeart/2005/8/layout/hierarchy3"/>
    <dgm:cxn modelId="{9D0C0E9F-B93B-409E-8B43-BCE94A4040CD}" type="presParOf" srcId="{A0088E7F-0029-48AE-956C-554AC0F6C0F6}" destId="{7C518FF5-F914-4EE0-A0E3-57CDB707B756}" srcOrd="0" destOrd="0" presId="urn:microsoft.com/office/officeart/2005/8/layout/hierarchy3"/>
    <dgm:cxn modelId="{5B68AE1E-22AA-408A-8252-6498DD336F70}" type="presParOf" srcId="{A0088E7F-0029-48AE-956C-554AC0F6C0F6}" destId="{270805A7-EC57-4E93-889F-1F21B9DB6239}" srcOrd="1" destOrd="0" presId="urn:microsoft.com/office/officeart/2005/8/layout/hierarchy3"/>
    <dgm:cxn modelId="{85E912BD-97E6-40CB-9560-9D1EF96747B8}" type="presParOf" srcId="{EFD18695-F4E7-48FF-ABB9-A3BD7EB4747B}" destId="{40366F3E-A1B5-4558-8774-B5908C7148CA}" srcOrd="1" destOrd="0" presId="urn:microsoft.com/office/officeart/2005/8/layout/hierarchy3"/>
    <dgm:cxn modelId="{57BD07AE-F9EF-4B7F-A140-91C3FC69A349}" type="presParOf" srcId="{40366F3E-A1B5-4558-8774-B5908C7148CA}" destId="{014ACA31-55E5-44A7-A266-5D115E0261A5}" srcOrd="0" destOrd="0" presId="urn:microsoft.com/office/officeart/2005/8/layout/hierarchy3"/>
    <dgm:cxn modelId="{FFB11C83-C0F4-4D28-BCC3-749963C67450}" type="presParOf" srcId="{40366F3E-A1B5-4558-8774-B5908C7148CA}" destId="{0DFC0542-A6AC-4662-901A-CBB506314353}"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245EB45-8EF8-41D7-9BE8-5775B1E2396B}" type="doc">
      <dgm:prSet loTypeId="urn:microsoft.com/office/officeart/2005/8/layout/hierarchy3" loCatId="list" qsTypeId="urn:microsoft.com/office/officeart/2005/8/quickstyle/3d1" qsCatId="3D" csTypeId="urn:microsoft.com/office/officeart/2005/8/colors/colorful3" csCatId="colorful" phldr="1"/>
      <dgm:spPr/>
      <dgm:t>
        <a:bodyPr/>
        <a:lstStyle/>
        <a:p>
          <a:pPr rtl="1"/>
          <a:endParaRPr lang="ar-SA"/>
        </a:p>
      </dgm:t>
    </dgm:pt>
    <dgm:pt modelId="{112CBF76-DA78-4FC9-ADBB-D5941C2E64A3}" type="pres">
      <dgm:prSet presAssocID="{C245EB45-8EF8-41D7-9BE8-5775B1E2396B}" presName="diagram" presStyleCnt="0">
        <dgm:presLayoutVars>
          <dgm:chPref val="1"/>
          <dgm:dir val="rev"/>
          <dgm:animOne val="branch"/>
          <dgm:animLvl val="lvl"/>
          <dgm:resizeHandles/>
        </dgm:presLayoutVars>
      </dgm:prSet>
      <dgm:spPr/>
    </dgm:pt>
  </dgm:ptLst>
  <dgm:cxnLst>
    <dgm:cxn modelId="{5C5BF54C-A51C-4260-A45E-042F2AA43716}" type="presOf" srcId="{C245EB45-8EF8-41D7-9BE8-5775B1E2396B}" destId="{112CBF76-DA78-4FC9-ADBB-D5941C2E64A3}" srcOrd="0"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245EB45-8EF8-41D7-9BE8-5775B1E2396B}" type="doc">
      <dgm:prSet loTypeId="urn:microsoft.com/office/officeart/2005/8/layout/hierarchy3" loCatId="list" qsTypeId="urn:microsoft.com/office/officeart/2005/8/quickstyle/3d1" qsCatId="3D" csTypeId="urn:microsoft.com/office/officeart/2005/8/colors/colorful3" csCatId="colorful" phldr="1"/>
      <dgm:spPr/>
      <dgm:t>
        <a:bodyPr/>
        <a:lstStyle/>
        <a:p>
          <a:pPr rtl="1"/>
          <a:endParaRPr lang="ar-SA"/>
        </a:p>
      </dgm:t>
    </dgm:pt>
    <dgm:pt modelId="{112CBF76-DA78-4FC9-ADBB-D5941C2E64A3}" type="pres">
      <dgm:prSet presAssocID="{C245EB45-8EF8-41D7-9BE8-5775B1E2396B}" presName="diagram" presStyleCnt="0">
        <dgm:presLayoutVars>
          <dgm:chPref val="1"/>
          <dgm:dir/>
          <dgm:animOne val="branch"/>
          <dgm:animLvl val="lvl"/>
          <dgm:resizeHandles/>
        </dgm:presLayoutVars>
      </dgm:prSet>
      <dgm:spPr/>
    </dgm:pt>
  </dgm:ptLst>
  <dgm:cxnLst>
    <dgm:cxn modelId="{5C5BF54C-A51C-4260-A45E-042F2AA43716}" type="presOf" srcId="{C245EB45-8EF8-41D7-9BE8-5775B1E2396B}" destId="{112CBF76-DA78-4FC9-ADBB-D5941C2E64A3}" srcOrd="0"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245EB45-8EF8-41D7-9BE8-5775B1E2396B}" type="doc">
      <dgm:prSet loTypeId="urn:microsoft.com/office/officeart/2005/8/layout/hierarchy3" loCatId="list" qsTypeId="urn:microsoft.com/office/officeart/2005/8/quickstyle/3d1" qsCatId="3D" csTypeId="urn:microsoft.com/office/officeart/2005/8/colors/colorful3" csCatId="colorful" phldr="1"/>
      <dgm:spPr/>
      <dgm:t>
        <a:bodyPr/>
        <a:lstStyle/>
        <a:p>
          <a:pPr rtl="1"/>
          <a:endParaRPr lang="ar-SA"/>
        </a:p>
      </dgm:t>
    </dgm:pt>
    <dgm:pt modelId="{112CBF76-DA78-4FC9-ADBB-D5941C2E64A3}" type="pres">
      <dgm:prSet presAssocID="{C245EB45-8EF8-41D7-9BE8-5775B1E2396B}" presName="diagram" presStyleCnt="0">
        <dgm:presLayoutVars>
          <dgm:chPref val="1"/>
          <dgm:dir val="rev"/>
          <dgm:animOne val="branch"/>
          <dgm:animLvl val="lvl"/>
          <dgm:resizeHandles/>
        </dgm:presLayoutVars>
      </dgm:prSet>
      <dgm:spPr/>
    </dgm:pt>
  </dgm:ptLst>
  <dgm:cxnLst>
    <dgm:cxn modelId="{5C5BF54C-A51C-4260-A45E-042F2AA43716}" type="presOf" srcId="{C245EB45-8EF8-41D7-9BE8-5775B1E2396B}" destId="{112CBF76-DA78-4FC9-ADBB-D5941C2E64A3}" srcOrd="0"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245EB45-8EF8-41D7-9BE8-5775B1E2396B}" type="doc">
      <dgm:prSet loTypeId="urn:microsoft.com/office/officeart/2005/8/layout/hierarchy3" loCatId="list" qsTypeId="urn:microsoft.com/office/officeart/2005/8/quickstyle/3d1" qsCatId="3D" csTypeId="urn:microsoft.com/office/officeart/2005/8/colors/colorful3" csCatId="colorful" phldr="1"/>
      <dgm:spPr/>
      <dgm:t>
        <a:bodyPr/>
        <a:lstStyle/>
        <a:p>
          <a:pPr rtl="1"/>
          <a:endParaRPr lang="ar-SA"/>
        </a:p>
      </dgm:t>
    </dgm:pt>
    <dgm:pt modelId="{112CBF76-DA78-4FC9-ADBB-D5941C2E64A3}" type="pres">
      <dgm:prSet presAssocID="{C245EB45-8EF8-41D7-9BE8-5775B1E2396B}" presName="diagram" presStyleCnt="0">
        <dgm:presLayoutVars>
          <dgm:chPref val="1"/>
          <dgm:dir/>
          <dgm:animOne val="branch"/>
          <dgm:animLvl val="lvl"/>
          <dgm:resizeHandles/>
        </dgm:presLayoutVars>
      </dgm:prSet>
      <dgm:spPr/>
    </dgm:pt>
  </dgm:ptLst>
  <dgm:cxnLst>
    <dgm:cxn modelId="{5C5BF54C-A51C-4260-A45E-042F2AA43716}" type="presOf" srcId="{C245EB45-8EF8-41D7-9BE8-5775B1E2396B}" destId="{112CBF76-DA78-4FC9-ADBB-D5941C2E64A3}" srcOrd="0"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245EB45-8EF8-41D7-9BE8-5775B1E2396B}" type="doc">
      <dgm:prSet loTypeId="urn:microsoft.com/office/officeart/2005/8/layout/hierarchy3" loCatId="list" qsTypeId="urn:microsoft.com/office/officeart/2005/8/quickstyle/3d1" qsCatId="3D" csTypeId="urn:microsoft.com/office/officeart/2005/8/colors/colorful3" csCatId="colorful" phldr="1"/>
      <dgm:spPr/>
      <dgm:t>
        <a:bodyPr/>
        <a:lstStyle/>
        <a:p>
          <a:pPr rtl="1"/>
          <a:endParaRPr lang="ar-SA"/>
        </a:p>
      </dgm:t>
    </dgm:pt>
    <dgm:pt modelId="{112CBF76-DA78-4FC9-ADBB-D5941C2E64A3}" type="pres">
      <dgm:prSet presAssocID="{C245EB45-8EF8-41D7-9BE8-5775B1E2396B}" presName="diagram" presStyleCnt="0">
        <dgm:presLayoutVars>
          <dgm:chPref val="1"/>
          <dgm:dir val="rev"/>
          <dgm:animOne val="branch"/>
          <dgm:animLvl val="lvl"/>
          <dgm:resizeHandles/>
        </dgm:presLayoutVars>
      </dgm:prSet>
      <dgm:spPr/>
    </dgm:pt>
  </dgm:ptLst>
  <dgm:cxnLst>
    <dgm:cxn modelId="{5C5BF54C-A51C-4260-A45E-042F2AA43716}" type="presOf" srcId="{C245EB45-8EF8-41D7-9BE8-5775B1E2396B}" destId="{112CBF76-DA78-4FC9-ADBB-D5941C2E64A3}" srcOrd="0"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45EB45-8EF8-41D7-9BE8-5775B1E2396B}" type="doc">
      <dgm:prSet loTypeId="urn:microsoft.com/office/officeart/2005/8/layout/hierarchy3" loCatId="list" qsTypeId="urn:microsoft.com/office/officeart/2005/8/quickstyle/3d1" qsCatId="3D" csTypeId="urn:microsoft.com/office/officeart/2005/8/colors/colorful3" csCatId="colorful" phldr="1"/>
      <dgm:spPr/>
      <dgm:t>
        <a:bodyPr/>
        <a:lstStyle/>
        <a:p>
          <a:pPr rtl="1"/>
          <a:endParaRPr lang="ar-SA"/>
        </a:p>
      </dgm:t>
    </dgm:pt>
    <dgm:pt modelId="{EC5091C8-EF99-4340-8556-0950F8850A90}">
      <dgm:prSet phldrT="[نص]" custT="1"/>
      <dgm:spPr/>
      <dgm:t>
        <a:bodyPr/>
        <a:lstStyle/>
        <a:p>
          <a:pPr rtl="1">
            <a:lnSpc>
              <a:spcPct val="100000"/>
            </a:lnSpc>
            <a:spcAft>
              <a:spcPts val="0"/>
            </a:spcAft>
          </a:pPr>
          <a:r>
            <a:rPr lang="ar-SA" sz="3600" b="1" dirty="0">
              <a:cs typeface="+mn-cs"/>
            </a:rPr>
            <a:t>عدسة مقعرة</a:t>
          </a:r>
        </a:p>
      </dgm:t>
    </dgm:pt>
    <dgm:pt modelId="{7226FE4D-958C-4E35-8038-523E66B2F413}" type="parTrans" cxnId="{6C03F39B-4363-480D-9906-9C3F7C8796ED}">
      <dgm:prSet/>
      <dgm:spPr/>
      <dgm:t>
        <a:bodyPr/>
        <a:lstStyle/>
        <a:p>
          <a:pPr rtl="1"/>
          <a:endParaRPr lang="ar-SA" sz="2000">
            <a:cs typeface="+mn-cs"/>
          </a:endParaRPr>
        </a:p>
      </dgm:t>
    </dgm:pt>
    <dgm:pt modelId="{A28B78AA-6784-4406-AC97-53097064AF96}" type="sibTrans" cxnId="{6C03F39B-4363-480D-9906-9C3F7C8796ED}">
      <dgm:prSet/>
      <dgm:spPr/>
      <dgm:t>
        <a:bodyPr/>
        <a:lstStyle/>
        <a:p>
          <a:pPr rtl="1"/>
          <a:endParaRPr lang="ar-SA" sz="2000">
            <a:cs typeface="+mn-cs"/>
          </a:endParaRPr>
        </a:p>
      </dgm:t>
    </dgm:pt>
    <dgm:pt modelId="{DA5637A7-5023-40D5-AA68-2BD13B1E5C8D}">
      <dgm:prSet custT="1"/>
      <dgm:spPr/>
      <dgm:t>
        <a:bodyPr spcFirstLastPara="0" vert="horz" wrap="square" lIns="53340" tIns="35560" rIns="53340" bIns="35560" numCol="1" spcCol="1270" anchor="ctr" anchorCtr="0"/>
        <a:lstStyle/>
        <a:p>
          <a:pPr rtl="1"/>
          <a:r>
            <a:rPr lang="ar-SA" sz="2800" b="1" kern="1200">
              <a:latin typeface="Calibri" panose="020F0502020204030204"/>
              <a:ea typeface="+mn-ea"/>
              <a:cs typeface="+mn-cs"/>
            </a:rPr>
            <a:t>رقيقة من الوسط وسميكة من الأطراف</a:t>
          </a:r>
          <a:endParaRPr lang="ar-SA" sz="2800" b="1" kern="1200" dirty="0">
            <a:latin typeface="Calibri" panose="020F0502020204030204"/>
            <a:ea typeface="+mn-ea"/>
            <a:cs typeface="+mn-cs"/>
          </a:endParaRPr>
        </a:p>
      </dgm:t>
    </dgm:pt>
    <dgm:pt modelId="{9830FE23-12B8-44ED-A951-57FE92FF0773}" type="parTrans" cxnId="{446E0C6F-7AFF-41D7-B683-66DF09BE0067}">
      <dgm:prSet/>
      <dgm:spPr/>
      <dgm:t>
        <a:bodyPr/>
        <a:lstStyle/>
        <a:p>
          <a:pPr rtl="1"/>
          <a:endParaRPr lang="ar-SA" sz="2000">
            <a:cs typeface="+mn-cs"/>
          </a:endParaRPr>
        </a:p>
      </dgm:t>
    </dgm:pt>
    <dgm:pt modelId="{BBBBE983-A7DD-4AF3-AB2D-A2278F669203}" type="sibTrans" cxnId="{446E0C6F-7AFF-41D7-B683-66DF09BE0067}">
      <dgm:prSet/>
      <dgm:spPr/>
      <dgm:t>
        <a:bodyPr/>
        <a:lstStyle/>
        <a:p>
          <a:pPr rtl="1"/>
          <a:endParaRPr lang="ar-SA" sz="2000">
            <a:cs typeface="+mn-cs"/>
          </a:endParaRPr>
        </a:p>
      </dgm:t>
    </dgm:pt>
    <dgm:pt modelId="{112CBF76-DA78-4FC9-ADBB-D5941C2E64A3}" type="pres">
      <dgm:prSet presAssocID="{C245EB45-8EF8-41D7-9BE8-5775B1E2396B}" presName="diagram" presStyleCnt="0">
        <dgm:presLayoutVars>
          <dgm:chPref val="1"/>
          <dgm:dir val="rev"/>
          <dgm:animOne val="branch"/>
          <dgm:animLvl val="lvl"/>
          <dgm:resizeHandles/>
        </dgm:presLayoutVars>
      </dgm:prSet>
      <dgm:spPr/>
    </dgm:pt>
    <dgm:pt modelId="{02307044-2625-4F04-9AB6-0ED5A989200D}" type="pres">
      <dgm:prSet presAssocID="{EC5091C8-EF99-4340-8556-0950F8850A90}" presName="root" presStyleCnt="0"/>
      <dgm:spPr/>
    </dgm:pt>
    <dgm:pt modelId="{CB10B175-597A-4835-9519-233D1EA757FB}" type="pres">
      <dgm:prSet presAssocID="{EC5091C8-EF99-4340-8556-0950F8850A90}" presName="rootComposite" presStyleCnt="0"/>
      <dgm:spPr/>
    </dgm:pt>
    <dgm:pt modelId="{E0AAB518-DCA3-478E-B556-F042FF670AE2}" type="pres">
      <dgm:prSet presAssocID="{EC5091C8-EF99-4340-8556-0950F8850A90}" presName="rootText" presStyleLbl="node1" presStyleIdx="0" presStyleCnt="1"/>
      <dgm:spPr/>
    </dgm:pt>
    <dgm:pt modelId="{D9C5F416-0D04-45ED-8CB6-2C83594ECC26}" type="pres">
      <dgm:prSet presAssocID="{EC5091C8-EF99-4340-8556-0950F8850A90}" presName="rootConnector" presStyleLbl="node1" presStyleIdx="0" presStyleCnt="1"/>
      <dgm:spPr/>
    </dgm:pt>
    <dgm:pt modelId="{CC6FEAC5-4828-42FB-944B-BE992D40F1DC}" type="pres">
      <dgm:prSet presAssocID="{EC5091C8-EF99-4340-8556-0950F8850A90}" presName="childShape" presStyleCnt="0"/>
      <dgm:spPr/>
    </dgm:pt>
    <dgm:pt modelId="{2249B6FF-3151-48CE-8CE9-13D4B89B544C}" type="pres">
      <dgm:prSet presAssocID="{9830FE23-12B8-44ED-A951-57FE92FF0773}" presName="Name13" presStyleLbl="parChTrans1D2" presStyleIdx="0" presStyleCnt="1"/>
      <dgm:spPr/>
    </dgm:pt>
    <dgm:pt modelId="{DD881331-1A51-4B16-AC99-F3D62C34F438}" type="pres">
      <dgm:prSet presAssocID="{DA5637A7-5023-40D5-AA68-2BD13B1E5C8D}" presName="childText" presStyleLbl="bgAcc1" presStyleIdx="0" presStyleCnt="1" custLinFactNeighborX="-2721" custLinFactNeighborY="-959">
        <dgm:presLayoutVars>
          <dgm:bulletEnabled val="1"/>
        </dgm:presLayoutVars>
      </dgm:prSet>
      <dgm:spPr>
        <a:xfrm>
          <a:off x="489051" y="2504648"/>
          <a:ext cx="2191743" cy="1369839"/>
        </a:xfrm>
        <a:prstGeom prst="roundRect">
          <a:avLst>
            <a:gd name="adj" fmla="val 10000"/>
          </a:avLst>
        </a:prstGeom>
      </dgm:spPr>
    </dgm:pt>
  </dgm:ptLst>
  <dgm:cxnLst>
    <dgm:cxn modelId="{5C5BF54C-A51C-4260-A45E-042F2AA43716}" type="presOf" srcId="{C245EB45-8EF8-41D7-9BE8-5775B1E2396B}" destId="{112CBF76-DA78-4FC9-ADBB-D5941C2E64A3}" srcOrd="0" destOrd="0" presId="urn:microsoft.com/office/officeart/2005/8/layout/hierarchy3"/>
    <dgm:cxn modelId="{0F3E0B52-319E-4DB4-8C91-250AB703DE1E}" type="presOf" srcId="{EC5091C8-EF99-4340-8556-0950F8850A90}" destId="{E0AAB518-DCA3-478E-B556-F042FF670AE2}" srcOrd="0" destOrd="0" presId="urn:microsoft.com/office/officeart/2005/8/layout/hierarchy3"/>
    <dgm:cxn modelId="{446E0C6F-7AFF-41D7-B683-66DF09BE0067}" srcId="{EC5091C8-EF99-4340-8556-0950F8850A90}" destId="{DA5637A7-5023-40D5-AA68-2BD13B1E5C8D}" srcOrd="0" destOrd="0" parTransId="{9830FE23-12B8-44ED-A951-57FE92FF0773}" sibTransId="{BBBBE983-A7DD-4AF3-AB2D-A2278F669203}"/>
    <dgm:cxn modelId="{B68D2A76-3A70-442F-846E-4720471F6731}" type="presOf" srcId="{9830FE23-12B8-44ED-A951-57FE92FF0773}" destId="{2249B6FF-3151-48CE-8CE9-13D4B89B544C}" srcOrd="0" destOrd="0" presId="urn:microsoft.com/office/officeart/2005/8/layout/hierarchy3"/>
    <dgm:cxn modelId="{145B619B-2C39-41FD-B988-2CD2D9F0DC5A}" type="presOf" srcId="{DA5637A7-5023-40D5-AA68-2BD13B1E5C8D}" destId="{DD881331-1A51-4B16-AC99-F3D62C34F438}" srcOrd="0" destOrd="0" presId="urn:microsoft.com/office/officeart/2005/8/layout/hierarchy3"/>
    <dgm:cxn modelId="{6C03F39B-4363-480D-9906-9C3F7C8796ED}" srcId="{C245EB45-8EF8-41D7-9BE8-5775B1E2396B}" destId="{EC5091C8-EF99-4340-8556-0950F8850A90}" srcOrd="0" destOrd="0" parTransId="{7226FE4D-958C-4E35-8038-523E66B2F413}" sibTransId="{A28B78AA-6784-4406-AC97-53097064AF96}"/>
    <dgm:cxn modelId="{AC1E01D8-6DD8-4823-B014-AAA59A2EDC19}" type="presOf" srcId="{EC5091C8-EF99-4340-8556-0950F8850A90}" destId="{D9C5F416-0D04-45ED-8CB6-2C83594ECC26}" srcOrd="1" destOrd="0" presId="urn:microsoft.com/office/officeart/2005/8/layout/hierarchy3"/>
    <dgm:cxn modelId="{8D2C256D-CAA9-41AF-AE55-D625FB55ABB9}" type="presParOf" srcId="{112CBF76-DA78-4FC9-ADBB-D5941C2E64A3}" destId="{02307044-2625-4F04-9AB6-0ED5A989200D}" srcOrd="0" destOrd="0" presId="urn:microsoft.com/office/officeart/2005/8/layout/hierarchy3"/>
    <dgm:cxn modelId="{1BCECA9A-D8F7-4937-BA18-5536B10D1E2F}" type="presParOf" srcId="{02307044-2625-4F04-9AB6-0ED5A989200D}" destId="{CB10B175-597A-4835-9519-233D1EA757FB}" srcOrd="0" destOrd="0" presId="urn:microsoft.com/office/officeart/2005/8/layout/hierarchy3"/>
    <dgm:cxn modelId="{9CE4461B-82A9-46AA-901D-12863DEA28F0}" type="presParOf" srcId="{CB10B175-597A-4835-9519-233D1EA757FB}" destId="{E0AAB518-DCA3-478E-B556-F042FF670AE2}" srcOrd="0" destOrd="0" presId="urn:microsoft.com/office/officeart/2005/8/layout/hierarchy3"/>
    <dgm:cxn modelId="{31CE9C16-7DFE-42BB-863F-E6EE645BABF9}" type="presParOf" srcId="{CB10B175-597A-4835-9519-233D1EA757FB}" destId="{D9C5F416-0D04-45ED-8CB6-2C83594ECC26}" srcOrd="1" destOrd="0" presId="urn:microsoft.com/office/officeart/2005/8/layout/hierarchy3"/>
    <dgm:cxn modelId="{93DBD85A-9864-486D-8127-F3F9EB04EE45}" type="presParOf" srcId="{02307044-2625-4F04-9AB6-0ED5A989200D}" destId="{CC6FEAC5-4828-42FB-944B-BE992D40F1DC}" srcOrd="1" destOrd="0" presId="urn:microsoft.com/office/officeart/2005/8/layout/hierarchy3"/>
    <dgm:cxn modelId="{D8DE2D95-0E66-4B4B-A170-5CB7694933B4}" type="presParOf" srcId="{CC6FEAC5-4828-42FB-944B-BE992D40F1DC}" destId="{2249B6FF-3151-48CE-8CE9-13D4B89B544C}" srcOrd="0" destOrd="0" presId="urn:microsoft.com/office/officeart/2005/8/layout/hierarchy3"/>
    <dgm:cxn modelId="{12A34493-08C3-4C89-ACDE-5A9F8D383701}" type="presParOf" srcId="{CC6FEAC5-4828-42FB-944B-BE992D40F1DC}" destId="{DD881331-1A51-4B16-AC99-F3D62C34F438}" srcOrd="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45EB45-8EF8-41D7-9BE8-5775B1E2396B}" type="doc">
      <dgm:prSet loTypeId="urn:microsoft.com/office/officeart/2005/8/layout/hierarchy3" loCatId="list" qsTypeId="urn:microsoft.com/office/officeart/2005/8/quickstyle/3d1" qsCatId="3D" csTypeId="urn:microsoft.com/office/officeart/2005/8/colors/colorful3" csCatId="colorful" phldr="1"/>
      <dgm:spPr/>
      <dgm:t>
        <a:bodyPr/>
        <a:lstStyle/>
        <a:p>
          <a:pPr rtl="1"/>
          <a:endParaRPr lang="ar-SA"/>
        </a:p>
      </dgm:t>
    </dgm:pt>
    <dgm:pt modelId="{112CBF76-DA78-4FC9-ADBB-D5941C2E64A3}" type="pres">
      <dgm:prSet presAssocID="{C245EB45-8EF8-41D7-9BE8-5775B1E2396B}" presName="diagram" presStyleCnt="0">
        <dgm:presLayoutVars>
          <dgm:chPref val="1"/>
          <dgm:dir/>
          <dgm:animOne val="branch"/>
          <dgm:animLvl val="lvl"/>
          <dgm:resizeHandles/>
        </dgm:presLayoutVars>
      </dgm:prSet>
      <dgm:spPr/>
    </dgm:pt>
  </dgm:ptLst>
  <dgm:cxnLst>
    <dgm:cxn modelId="{5C5BF54C-A51C-4260-A45E-042F2AA43716}" type="presOf" srcId="{C245EB45-8EF8-41D7-9BE8-5775B1E2396B}" destId="{112CBF76-DA78-4FC9-ADBB-D5941C2E64A3}" srcOrd="0"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45EB45-8EF8-41D7-9BE8-5775B1E2396B}" type="doc">
      <dgm:prSet loTypeId="urn:microsoft.com/office/officeart/2005/8/layout/hierarchy3" loCatId="list" qsTypeId="urn:microsoft.com/office/officeart/2005/8/quickstyle/3d1" qsCatId="3D" csTypeId="urn:microsoft.com/office/officeart/2005/8/colors/colorful3" csCatId="colorful" phldr="1"/>
      <dgm:spPr/>
      <dgm:t>
        <a:bodyPr/>
        <a:lstStyle/>
        <a:p>
          <a:pPr rtl="1"/>
          <a:endParaRPr lang="ar-SA"/>
        </a:p>
      </dgm:t>
    </dgm:pt>
    <dgm:pt modelId="{112CBF76-DA78-4FC9-ADBB-D5941C2E64A3}" type="pres">
      <dgm:prSet presAssocID="{C245EB45-8EF8-41D7-9BE8-5775B1E2396B}" presName="diagram" presStyleCnt="0">
        <dgm:presLayoutVars>
          <dgm:chPref val="1"/>
          <dgm:dir val="rev"/>
          <dgm:animOne val="branch"/>
          <dgm:animLvl val="lvl"/>
          <dgm:resizeHandles/>
        </dgm:presLayoutVars>
      </dgm:prSet>
      <dgm:spPr/>
    </dgm:pt>
  </dgm:ptLst>
  <dgm:cxnLst>
    <dgm:cxn modelId="{5C5BF54C-A51C-4260-A45E-042F2AA43716}" type="presOf" srcId="{C245EB45-8EF8-41D7-9BE8-5775B1E2396B}" destId="{112CBF76-DA78-4FC9-ADBB-D5941C2E64A3}" srcOrd="0"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45EB45-8EF8-41D7-9BE8-5775B1E2396B}" type="doc">
      <dgm:prSet loTypeId="urn:microsoft.com/office/officeart/2005/8/layout/hierarchy3" loCatId="list" qsTypeId="urn:microsoft.com/office/officeart/2005/8/quickstyle/3d1" qsCatId="3D" csTypeId="urn:microsoft.com/office/officeart/2005/8/colors/colorful3" csCatId="colorful" phldr="1"/>
      <dgm:spPr/>
      <dgm:t>
        <a:bodyPr/>
        <a:lstStyle/>
        <a:p>
          <a:pPr rtl="1"/>
          <a:endParaRPr lang="ar-SA"/>
        </a:p>
      </dgm:t>
    </dgm:pt>
    <dgm:pt modelId="{112CBF76-DA78-4FC9-ADBB-D5941C2E64A3}" type="pres">
      <dgm:prSet presAssocID="{C245EB45-8EF8-41D7-9BE8-5775B1E2396B}" presName="diagram" presStyleCnt="0">
        <dgm:presLayoutVars>
          <dgm:chPref val="1"/>
          <dgm:dir/>
          <dgm:animOne val="branch"/>
          <dgm:animLvl val="lvl"/>
          <dgm:resizeHandles/>
        </dgm:presLayoutVars>
      </dgm:prSet>
      <dgm:spPr/>
    </dgm:pt>
  </dgm:ptLst>
  <dgm:cxnLst>
    <dgm:cxn modelId="{5C5BF54C-A51C-4260-A45E-042F2AA43716}" type="presOf" srcId="{C245EB45-8EF8-41D7-9BE8-5775B1E2396B}" destId="{112CBF76-DA78-4FC9-ADBB-D5941C2E64A3}" srcOrd="0"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45EB45-8EF8-41D7-9BE8-5775B1E2396B}" type="doc">
      <dgm:prSet loTypeId="urn:microsoft.com/office/officeart/2005/8/layout/hierarchy3" loCatId="list" qsTypeId="urn:microsoft.com/office/officeart/2005/8/quickstyle/3d1" qsCatId="3D" csTypeId="urn:microsoft.com/office/officeart/2005/8/colors/colorful3" csCatId="colorful" phldr="1"/>
      <dgm:spPr/>
      <dgm:t>
        <a:bodyPr/>
        <a:lstStyle/>
        <a:p>
          <a:pPr rtl="1"/>
          <a:endParaRPr lang="ar-SA"/>
        </a:p>
      </dgm:t>
    </dgm:pt>
    <dgm:pt modelId="{112CBF76-DA78-4FC9-ADBB-D5941C2E64A3}" type="pres">
      <dgm:prSet presAssocID="{C245EB45-8EF8-41D7-9BE8-5775B1E2396B}" presName="diagram" presStyleCnt="0">
        <dgm:presLayoutVars>
          <dgm:chPref val="1"/>
          <dgm:dir val="rev"/>
          <dgm:animOne val="branch"/>
          <dgm:animLvl val="lvl"/>
          <dgm:resizeHandles/>
        </dgm:presLayoutVars>
      </dgm:prSet>
      <dgm:spPr/>
    </dgm:pt>
  </dgm:ptLst>
  <dgm:cxnLst>
    <dgm:cxn modelId="{5C5BF54C-A51C-4260-A45E-042F2AA43716}" type="presOf" srcId="{C245EB45-8EF8-41D7-9BE8-5775B1E2396B}" destId="{112CBF76-DA78-4FC9-ADBB-D5941C2E64A3}" srcOrd="0"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45EB45-8EF8-41D7-9BE8-5775B1E2396B}" type="doc">
      <dgm:prSet loTypeId="urn:microsoft.com/office/officeart/2005/8/layout/hierarchy3" loCatId="list" qsTypeId="urn:microsoft.com/office/officeart/2005/8/quickstyle/3d1" qsCatId="3D" csTypeId="urn:microsoft.com/office/officeart/2005/8/colors/colorful3" csCatId="colorful" phldr="1"/>
      <dgm:spPr/>
      <dgm:t>
        <a:bodyPr/>
        <a:lstStyle/>
        <a:p>
          <a:pPr rtl="1"/>
          <a:endParaRPr lang="ar-SA"/>
        </a:p>
      </dgm:t>
    </dgm:pt>
    <dgm:pt modelId="{112CBF76-DA78-4FC9-ADBB-D5941C2E64A3}" type="pres">
      <dgm:prSet presAssocID="{C245EB45-8EF8-41D7-9BE8-5775B1E2396B}" presName="diagram" presStyleCnt="0">
        <dgm:presLayoutVars>
          <dgm:chPref val="1"/>
          <dgm:dir/>
          <dgm:animOne val="branch"/>
          <dgm:animLvl val="lvl"/>
          <dgm:resizeHandles/>
        </dgm:presLayoutVars>
      </dgm:prSet>
      <dgm:spPr/>
    </dgm:pt>
  </dgm:ptLst>
  <dgm:cxnLst>
    <dgm:cxn modelId="{5C5BF54C-A51C-4260-A45E-042F2AA43716}" type="presOf" srcId="{C245EB45-8EF8-41D7-9BE8-5775B1E2396B}" destId="{112CBF76-DA78-4FC9-ADBB-D5941C2E64A3}" srcOrd="0"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245EB45-8EF8-41D7-9BE8-5775B1E2396B}" type="doc">
      <dgm:prSet loTypeId="urn:microsoft.com/office/officeart/2005/8/layout/hierarchy3" loCatId="list" qsTypeId="urn:microsoft.com/office/officeart/2005/8/quickstyle/3d1" qsCatId="3D" csTypeId="urn:microsoft.com/office/officeart/2005/8/colors/colorful3" csCatId="colorful" phldr="1"/>
      <dgm:spPr/>
      <dgm:t>
        <a:bodyPr/>
        <a:lstStyle/>
        <a:p>
          <a:pPr rtl="1"/>
          <a:endParaRPr lang="ar-SA"/>
        </a:p>
      </dgm:t>
    </dgm:pt>
    <dgm:pt modelId="{112CBF76-DA78-4FC9-ADBB-D5941C2E64A3}" type="pres">
      <dgm:prSet presAssocID="{C245EB45-8EF8-41D7-9BE8-5775B1E2396B}" presName="diagram" presStyleCnt="0">
        <dgm:presLayoutVars>
          <dgm:chPref val="1"/>
          <dgm:dir val="rev"/>
          <dgm:animOne val="branch"/>
          <dgm:animLvl val="lvl"/>
          <dgm:resizeHandles/>
        </dgm:presLayoutVars>
      </dgm:prSet>
      <dgm:spPr/>
    </dgm:pt>
  </dgm:ptLst>
  <dgm:cxnLst>
    <dgm:cxn modelId="{5C5BF54C-A51C-4260-A45E-042F2AA43716}" type="presOf" srcId="{C245EB45-8EF8-41D7-9BE8-5775B1E2396B}" destId="{112CBF76-DA78-4FC9-ADBB-D5941C2E64A3}" srcOrd="0"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45EB45-8EF8-41D7-9BE8-5775B1E2396B}" type="doc">
      <dgm:prSet loTypeId="urn:microsoft.com/office/officeart/2005/8/layout/hierarchy3" loCatId="list" qsTypeId="urn:microsoft.com/office/officeart/2005/8/quickstyle/3d1" qsCatId="3D" csTypeId="urn:microsoft.com/office/officeart/2005/8/colors/colorful3" csCatId="colorful" phldr="1"/>
      <dgm:spPr/>
      <dgm:t>
        <a:bodyPr/>
        <a:lstStyle/>
        <a:p>
          <a:pPr rtl="1"/>
          <a:endParaRPr lang="ar-SA"/>
        </a:p>
      </dgm:t>
    </dgm:pt>
    <dgm:pt modelId="{112CBF76-DA78-4FC9-ADBB-D5941C2E64A3}" type="pres">
      <dgm:prSet presAssocID="{C245EB45-8EF8-41D7-9BE8-5775B1E2396B}" presName="diagram" presStyleCnt="0">
        <dgm:presLayoutVars>
          <dgm:chPref val="1"/>
          <dgm:dir/>
          <dgm:animOne val="branch"/>
          <dgm:animLvl val="lvl"/>
          <dgm:resizeHandles/>
        </dgm:presLayoutVars>
      </dgm:prSet>
      <dgm:spPr/>
    </dgm:pt>
  </dgm:ptLst>
  <dgm:cxnLst>
    <dgm:cxn modelId="{5C5BF54C-A51C-4260-A45E-042F2AA43716}" type="presOf" srcId="{C245EB45-8EF8-41D7-9BE8-5775B1E2396B}" destId="{112CBF76-DA78-4FC9-ADBB-D5941C2E64A3}" srcOrd="0"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18FF5-F914-4EE0-A0E3-57CDB707B756}">
      <dsp:nvSpPr>
        <dsp:cNvPr id="0" name=""/>
        <dsp:cNvSpPr/>
      </dsp:nvSpPr>
      <dsp:spPr>
        <a:xfrm>
          <a:off x="249536" y="1189"/>
          <a:ext cx="3125398" cy="1562699"/>
        </a:xfrm>
        <a:prstGeom prst="roundRect">
          <a:avLst>
            <a:gd name="adj" fmla="val 10000"/>
          </a:avLst>
        </a:prstGeom>
        <a:gradFill rotWithShape="0">
          <a:gsLst>
            <a:gs pos="0">
              <a:schemeClr val="accent3">
                <a:hueOff val="0"/>
                <a:satOff val="0"/>
                <a:lumOff val="0"/>
                <a:alphaOff val="0"/>
                <a:tint val="100000"/>
                <a:shade val="85000"/>
                <a:satMod val="100000"/>
                <a:lumMod val="100000"/>
              </a:schemeClr>
            </a:gs>
            <a:gs pos="100000">
              <a:schemeClr val="accent3">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rtl="1">
            <a:lnSpc>
              <a:spcPct val="100000"/>
            </a:lnSpc>
            <a:spcBef>
              <a:spcPct val="0"/>
            </a:spcBef>
            <a:spcAft>
              <a:spcPts val="0"/>
            </a:spcAft>
            <a:buNone/>
          </a:pPr>
          <a:r>
            <a:rPr lang="ar-SA" sz="3600" b="1" kern="1200">
              <a:cs typeface="+mn-cs"/>
            </a:rPr>
            <a:t>عدسة محدبة</a:t>
          </a:r>
          <a:endParaRPr lang="ar-SA" sz="3600" b="1" kern="1200" dirty="0">
            <a:cs typeface="+mn-cs"/>
          </a:endParaRPr>
        </a:p>
      </dsp:txBody>
      <dsp:txXfrm>
        <a:off x="295306" y="46959"/>
        <a:ext cx="3033858" cy="1471159"/>
      </dsp:txXfrm>
    </dsp:sp>
    <dsp:sp modelId="{014ACA31-55E5-44A7-A266-5D115E0261A5}">
      <dsp:nvSpPr>
        <dsp:cNvPr id="0" name=""/>
        <dsp:cNvSpPr/>
      </dsp:nvSpPr>
      <dsp:spPr>
        <a:xfrm>
          <a:off x="562076" y="1563888"/>
          <a:ext cx="312539" cy="1172024"/>
        </a:xfrm>
        <a:custGeom>
          <a:avLst/>
          <a:gdLst/>
          <a:ahLst/>
          <a:cxnLst/>
          <a:rect l="0" t="0" r="0" b="0"/>
          <a:pathLst>
            <a:path>
              <a:moveTo>
                <a:pt x="0" y="0"/>
              </a:moveTo>
              <a:lnTo>
                <a:pt x="0" y="1172024"/>
              </a:lnTo>
              <a:lnTo>
                <a:pt x="312539" y="1172024"/>
              </a:lnTo>
            </a:path>
          </a:pathLst>
        </a:custGeom>
        <a:noFill/>
        <a:ln w="15875"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DFC0542-A6AC-4662-901A-CBB506314353}">
      <dsp:nvSpPr>
        <dsp:cNvPr id="0" name=""/>
        <dsp:cNvSpPr/>
      </dsp:nvSpPr>
      <dsp:spPr>
        <a:xfrm>
          <a:off x="874616" y="1954563"/>
          <a:ext cx="2500318" cy="156269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50800" dist="12700" dir="5400000" algn="ctr" rotWithShape="0">
            <a:srgbClr val="000000">
              <a:alpha val="5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ar-SA" sz="2800" b="1" kern="1200" dirty="0">
              <a:cs typeface="+mn-cs"/>
            </a:rPr>
            <a:t>سميكة من الوسط ورقيقة من الأطراف</a:t>
          </a:r>
        </a:p>
      </dsp:txBody>
      <dsp:txXfrm>
        <a:off x="920386" y="2000333"/>
        <a:ext cx="2408778" cy="14711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AB518-DCA3-478E-B556-F042FF670AE2}">
      <dsp:nvSpPr>
        <dsp:cNvPr id="0" name=""/>
        <dsp:cNvSpPr/>
      </dsp:nvSpPr>
      <dsp:spPr>
        <a:xfrm>
          <a:off x="559571" y="1238"/>
          <a:ext cx="3125310" cy="1562655"/>
        </a:xfrm>
        <a:prstGeom prst="roundRect">
          <a:avLst>
            <a:gd name="adj" fmla="val 10000"/>
          </a:avLst>
        </a:prstGeom>
        <a:gradFill rotWithShape="0">
          <a:gsLst>
            <a:gs pos="0">
              <a:schemeClr val="accent3">
                <a:hueOff val="0"/>
                <a:satOff val="0"/>
                <a:lumOff val="0"/>
                <a:alphaOff val="0"/>
                <a:tint val="100000"/>
                <a:shade val="85000"/>
                <a:satMod val="100000"/>
                <a:lumMod val="100000"/>
              </a:schemeClr>
            </a:gs>
            <a:gs pos="100000">
              <a:schemeClr val="accent3">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rtl="1">
            <a:lnSpc>
              <a:spcPct val="100000"/>
            </a:lnSpc>
            <a:spcBef>
              <a:spcPct val="0"/>
            </a:spcBef>
            <a:spcAft>
              <a:spcPts val="0"/>
            </a:spcAft>
            <a:buNone/>
          </a:pPr>
          <a:r>
            <a:rPr lang="ar-SA" sz="3600" b="1" kern="1200" dirty="0">
              <a:cs typeface="+mn-cs"/>
            </a:rPr>
            <a:t>عدسة مقعرة</a:t>
          </a:r>
        </a:p>
      </dsp:txBody>
      <dsp:txXfrm>
        <a:off x="605340" y="47007"/>
        <a:ext cx="3033772" cy="1471117"/>
      </dsp:txXfrm>
    </dsp:sp>
    <dsp:sp modelId="{2249B6FF-3151-48CE-8CE9-13D4B89B544C}">
      <dsp:nvSpPr>
        <dsp:cNvPr id="0" name=""/>
        <dsp:cNvSpPr/>
      </dsp:nvSpPr>
      <dsp:spPr>
        <a:xfrm>
          <a:off x="2991788" y="1563894"/>
          <a:ext cx="380562" cy="1157005"/>
        </a:xfrm>
        <a:custGeom>
          <a:avLst/>
          <a:gdLst/>
          <a:ahLst/>
          <a:cxnLst/>
          <a:rect l="0" t="0" r="0" b="0"/>
          <a:pathLst>
            <a:path>
              <a:moveTo>
                <a:pt x="380562" y="0"/>
              </a:moveTo>
              <a:lnTo>
                <a:pt x="380562" y="1157005"/>
              </a:lnTo>
              <a:lnTo>
                <a:pt x="0" y="1157005"/>
              </a:lnTo>
            </a:path>
          </a:pathLst>
        </a:custGeom>
        <a:noFill/>
        <a:ln w="15875"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D881331-1A51-4B16-AC99-F3D62C34F438}">
      <dsp:nvSpPr>
        <dsp:cNvPr id="0" name=""/>
        <dsp:cNvSpPr/>
      </dsp:nvSpPr>
      <dsp:spPr>
        <a:xfrm>
          <a:off x="491539" y="1939572"/>
          <a:ext cx="2500248" cy="156265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50800" dist="12700" dir="5400000" algn="ctr" rotWithShape="0">
            <a:srgbClr val="000000">
              <a:alpha val="5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3340" tIns="35560" rIns="53340" bIns="35560" numCol="1" spcCol="1270" anchor="ctr" anchorCtr="0">
          <a:noAutofit/>
        </a:bodyPr>
        <a:lstStyle/>
        <a:p>
          <a:pPr marL="0" lvl="0" indent="0" algn="ctr" defTabSz="1244600" rtl="1">
            <a:lnSpc>
              <a:spcPct val="90000"/>
            </a:lnSpc>
            <a:spcBef>
              <a:spcPct val="0"/>
            </a:spcBef>
            <a:spcAft>
              <a:spcPct val="35000"/>
            </a:spcAft>
            <a:buNone/>
          </a:pPr>
          <a:r>
            <a:rPr lang="ar-SA" sz="2800" b="1" kern="1200">
              <a:latin typeface="Calibri" panose="020F0502020204030204"/>
              <a:ea typeface="+mn-ea"/>
              <a:cs typeface="+mn-cs"/>
            </a:rPr>
            <a:t>رقيقة من الوسط وسميكة من الأطراف</a:t>
          </a:r>
          <a:endParaRPr lang="ar-SA" sz="2800" b="1" kern="1200" dirty="0">
            <a:latin typeface="Calibri" panose="020F0502020204030204"/>
            <a:ea typeface="+mn-ea"/>
            <a:cs typeface="+mn-cs"/>
          </a:endParaRPr>
        </a:p>
      </dsp:txBody>
      <dsp:txXfrm>
        <a:off x="537308" y="1985341"/>
        <a:ext cx="2408710" cy="14711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BEEA78B-A9F3-F146-9AE0-1EDDB0CC1063}" type="datetimeFigureOut">
              <a:rPr lang="ar-SA" smtClean="0"/>
              <a:t>9 صفر، 1443</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C70F43E-F93C-F347-97D8-418E665E0D28}" type="slidenum">
              <a:rPr lang="ar-SA" smtClean="0"/>
              <a:t>‹#›</a:t>
            </a:fld>
            <a:endParaRPr lang="ar-SA"/>
          </a:p>
        </p:txBody>
      </p:sp>
    </p:spTree>
    <p:extLst>
      <p:ext uri="{BB962C8B-B14F-4D97-AF65-F5344CB8AC3E}">
        <p14:creationId xmlns:p14="http://schemas.microsoft.com/office/powerpoint/2010/main" val="7167226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9</a:t>
            </a:fld>
            <a:endParaRPr lang="ar-SA"/>
          </a:p>
        </p:txBody>
      </p:sp>
    </p:spTree>
    <p:extLst>
      <p:ext uri="{BB962C8B-B14F-4D97-AF65-F5344CB8AC3E}">
        <p14:creationId xmlns:p14="http://schemas.microsoft.com/office/powerpoint/2010/main" val="3491771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08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64</a:t>
            </a:fld>
            <a:endParaRPr lang="ar-SA"/>
          </a:p>
        </p:txBody>
      </p:sp>
    </p:spTree>
    <p:extLst>
      <p:ext uri="{BB962C8B-B14F-4D97-AF65-F5344CB8AC3E}">
        <p14:creationId xmlns:p14="http://schemas.microsoft.com/office/powerpoint/2010/main" val="43826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385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018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553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83</a:t>
            </a:fld>
            <a:endParaRPr lang="ar-SA"/>
          </a:p>
        </p:txBody>
      </p:sp>
    </p:spTree>
    <p:extLst>
      <p:ext uri="{BB962C8B-B14F-4D97-AF65-F5344CB8AC3E}">
        <p14:creationId xmlns:p14="http://schemas.microsoft.com/office/powerpoint/2010/main" val="104527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29</a:t>
            </a:fld>
            <a:endParaRPr lang="ar-SA"/>
          </a:p>
        </p:txBody>
      </p:sp>
    </p:spTree>
    <p:extLst>
      <p:ext uri="{BB962C8B-B14F-4D97-AF65-F5344CB8AC3E}">
        <p14:creationId xmlns:p14="http://schemas.microsoft.com/office/powerpoint/2010/main" val="3682560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80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157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694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896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119</a:t>
            </a:fld>
            <a:endParaRPr lang="ar-SA"/>
          </a:p>
        </p:txBody>
      </p:sp>
    </p:spTree>
    <p:extLst>
      <p:ext uri="{BB962C8B-B14F-4D97-AF65-F5344CB8AC3E}">
        <p14:creationId xmlns:p14="http://schemas.microsoft.com/office/powerpoint/2010/main" val="2115853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38</a:t>
            </a:fld>
            <a:endParaRPr lang="ar-SA"/>
          </a:p>
        </p:txBody>
      </p:sp>
    </p:spTree>
    <p:extLst>
      <p:ext uri="{BB962C8B-B14F-4D97-AF65-F5344CB8AC3E}">
        <p14:creationId xmlns:p14="http://schemas.microsoft.com/office/powerpoint/2010/main" val="2315011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41</a:t>
            </a:fld>
            <a:endParaRPr lang="ar-SA"/>
          </a:p>
        </p:txBody>
      </p:sp>
    </p:spTree>
    <p:extLst>
      <p:ext uri="{BB962C8B-B14F-4D97-AF65-F5344CB8AC3E}">
        <p14:creationId xmlns:p14="http://schemas.microsoft.com/office/powerpoint/2010/main" val="2314745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42</a:t>
            </a:fld>
            <a:endParaRPr lang="ar-SA"/>
          </a:p>
        </p:txBody>
      </p:sp>
    </p:spTree>
    <p:extLst>
      <p:ext uri="{BB962C8B-B14F-4D97-AF65-F5344CB8AC3E}">
        <p14:creationId xmlns:p14="http://schemas.microsoft.com/office/powerpoint/2010/main" val="416400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43</a:t>
            </a:fld>
            <a:endParaRPr lang="ar-SA"/>
          </a:p>
        </p:txBody>
      </p:sp>
    </p:spTree>
    <p:extLst>
      <p:ext uri="{BB962C8B-B14F-4D97-AF65-F5344CB8AC3E}">
        <p14:creationId xmlns:p14="http://schemas.microsoft.com/office/powerpoint/2010/main" val="374189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44</a:t>
            </a:fld>
            <a:endParaRPr lang="ar-SA"/>
          </a:p>
        </p:txBody>
      </p:sp>
    </p:spTree>
    <p:extLst>
      <p:ext uri="{BB962C8B-B14F-4D97-AF65-F5344CB8AC3E}">
        <p14:creationId xmlns:p14="http://schemas.microsoft.com/office/powerpoint/2010/main" val="1330454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46</a:t>
            </a:fld>
            <a:endParaRPr lang="ar-SA"/>
          </a:p>
        </p:txBody>
      </p:sp>
    </p:spTree>
    <p:extLst>
      <p:ext uri="{BB962C8B-B14F-4D97-AF65-F5344CB8AC3E}">
        <p14:creationId xmlns:p14="http://schemas.microsoft.com/office/powerpoint/2010/main" val="1935270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lvl1pPr algn="l">
              <a:defRPr/>
            </a:lvl1pPr>
          </a:lstStyle>
          <a:p>
            <a:fld id="{9BD63E87-FE9F-BF43-AD39-A58B3C653AE5}" type="datetimeFigureOut">
              <a:rPr lang="ar-SA" smtClean="0"/>
              <a:t>9 صفر، 1443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B45CDD5B-4732-0746-AB5E-D3A728AB05B2}" type="slidenum">
              <a:rPr lang="ar-SA" smtClean="0"/>
              <a:t>‹#›</a:t>
            </a:fld>
            <a:endParaRPr lang="ar-S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97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9BD63E87-FE9F-BF43-AD39-A58B3C653AE5}" type="datetimeFigureOut">
              <a:rPr lang="ar-SA" smtClean="0"/>
              <a:t>9 صفر، 1443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B45CDD5B-4732-0746-AB5E-D3A728AB05B2}" type="slidenum">
              <a:rPr lang="ar-SA" smtClean="0"/>
              <a:t>‹#›</a:t>
            </a:fld>
            <a:endParaRPr lang="ar-SA"/>
          </a:p>
        </p:txBody>
      </p:sp>
    </p:spTree>
    <p:extLst>
      <p:ext uri="{BB962C8B-B14F-4D97-AF65-F5344CB8AC3E}">
        <p14:creationId xmlns:p14="http://schemas.microsoft.com/office/powerpoint/2010/main" val="2717296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9BD63E87-FE9F-BF43-AD39-A58B3C653AE5}" type="datetimeFigureOut">
              <a:rPr lang="ar-SA" smtClean="0"/>
              <a:t>9 صفر، 1443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B45CDD5B-4732-0746-AB5E-D3A728AB05B2}" type="slidenum">
              <a:rPr lang="ar-SA" smtClean="0"/>
              <a:t>‹#›</a:t>
            </a:fld>
            <a:endParaRPr lang="ar-SA"/>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860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Picture Placeholder 9"/>
          <p:cNvSpPr>
            <a:spLocks noGrp="1"/>
          </p:cNvSpPr>
          <p:nvPr>
            <p:ph type="pic" sz="quarter" idx="10"/>
          </p:nvPr>
        </p:nvSpPr>
        <p:spPr>
          <a:xfrm>
            <a:off x="6684580" y="502526"/>
            <a:ext cx="5048250" cy="3390900"/>
          </a:xfrm>
          <a:custGeom>
            <a:avLst/>
            <a:gdLst>
              <a:gd name="connsiteX0" fmla="*/ 5048250 w 5048250"/>
              <a:gd name="connsiteY0" fmla="*/ 0 h 3390900"/>
              <a:gd name="connsiteX1" fmla="*/ 5048250 w 5048250"/>
              <a:gd name="connsiteY1" fmla="*/ 3390900 h 3390900"/>
              <a:gd name="connsiteX2" fmla="*/ 0 w 5048250"/>
              <a:gd name="connsiteY2" fmla="*/ 3390900 h 3390900"/>
              <a:gd name="connsiteX3" fmla="*/ 1314450 w 5048250"/>
              <a:gd name="connsiteY3" fmla="*/ 45719 h 3390900"/>
            </a:gdLst>
            <a:ahLst/>
            <a:cxnLst>
              <a:cxn ang="0">
                <a:pos x="connsiteX0" y="connsiteY0"/>
              </a:cxn>
              <a:cxn ang="0">
                <a:pos x="connsiteX1" y="connsiteY1"/>
              </a:cxn>
              <a:cxn ang="0">
                <a:pos x="connsiteX2" y="connsiteY2"/>
              </a:cxn>
              <a:cxn ang="0">
                <a:pos x="connsiteX3" y="connsiteY3"/>
              </a:cxn>
            </a:cxnLst>
            <a:rect l="l" t="t" r="r" b="b"/>
            <a:pathLst>
              <a:path w="5048250" h="3390900">
                <a:moveTo>
                  <a:pt x="5048250" y="0"/>
                </a:moveTo>
                <a:lnTo>
                  <a:pt x="5048250" y="3390900"/>
                </a:lnTo>
                <a:lnTo>
                  <a:pt x="0" y="3390900"/>
                </a:lnTo>
                <a:lnTo>
                  <a:pt x="1314450" y="45719"/>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2180383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28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9BD63E87-FE9F-BF43-AD39-A58B3C653AE5}" type="datetimeFigureOut">
              <a:rPr lang="ar-SA" smtClean="0"/>
              <a:t>9 صفر، 1443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B45CDD5B-4732-0746-AB5E-D3A728AB05B2}" type="slidenum">
              <a:rPr lang="ar-SA" smtClean="0"/>
              <a:t>‹#›</a:t>
            </a:fld>
            <a:endParaRPr lang="ar-SA"/>
          </a:p>
        </p:txBody>
      </p:sp>
    </p:spTree>
    <p:extLst>
      <p:ext uri="{BB962C8B-B14F-4D97-AF65-F5344CB8AC3E}">
        <p14:creationId xmlns:p14="http://schemas.microsoft.com/office/powerpoint/2010/main" val="2283289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9BD63E87-FE9F-BF43-AD39-A58B3C653AE5}" type="datetimeFigureOut">
              <a:rPr lang="ar-SA" smtClean="0"/>
              <a:t>9 صفر، 1443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B45CDD5B-4732-0746-AB5E-D3A728AB05B2}" type="slidenum">
              <a:rPr lang="ar-SA" smtClean="0"/>
              <a:t>‹#›</a:t>
            </a:fld>
            <a:endParaRPr lang="ar-S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694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9BD63E87-FE9F-BF43-AD39-A58B3C653AE5}" type="datetimeFigureOut">
              <a:rPr lang="ar-SA" smtClean="0"/>
              <a:t>9 صفر، 1443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B45CDD5B-4732-0746-AB5E-D3A728AB05B2}" type="slidenum">
              <a:rPr lang="ar-SA" smtClean="0"/>
              <a:t>‹#›</a:t>
            </a:fld>
            <a:endParaRPr lang="ar-SA"/>
          </a:p>
        </p:txBody>
      </p:sp>
    </p:spTree>
    <p:extLst>
      <p:ext uri="{BB962C8B-B14F-4D97-AF65-F5344CB8AC3E}">
        <p14:creationId xmlns:p14="http://schemas.microsoft.com/office/powerpoint/2010/main" val="254914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024128" y="2967788"/>
            <a:ext cx="4754880" cy="334157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ar-SA"/>
              <a:t>انقر لتحرير أنماط نص الشكل الرئيسي</a:t>
            </a:r>
          </a:p>
        </p:txBody>
      </p:sp>
      <p:sp>
        <p:nvSpPr>
          <p:cNvPr id="6" name="Content Placeholder 5"/>
          <p:cNvSpPr>
            <a:spLocks noGrp="1"/>
          </p:cNvSpPr>
          <p:nvPr>
            <p:ph sz="quarter" idx="4"/>
          </p:nvPr>
        </p:nvSpPr>
        <p:spPr>
          <a:xfrm>
            <a:off x="5990888" y="2967788"/>
            <a:ext cx="4754880" cy="334157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9BD63E87-FE9F-BF43-AD39-A58B3C653AE5}" type="datetimeFigureOut">
              <a:rPr lang="ar-SA" smtClean="0"/>
              <a:t>9 صفر، 1443</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B45CDD5B-4732-0746-AB5E-D3A728AB05B2}" type="slidenum">
              <a:rPr lang="ar-SA" smtClean="0"/>
              <a:t>‹#›</a:t>
            </a:fld>
            <a:endParaRPr lang="ar-SA"/>
          </a:p>
        </p:txBody>
      </p:sp>
    </p:spTree>
    <p:extLst>
      <p:ext uri="{BB962C8B-B14F-4D97-AF65-F5344CB8AC3E}">
        <p14:creationId xmlns:p14="http://schemas.microsoft.com/office/powerpoint/2010/main" val="2256530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9BD63E87-FE9F-BF43-AD39-A58B3C653AE5}" type="datetimeFigureOut">
              <a:rPr lang="ar-SA" smtClean="0"/>
              <a:t>9 صفر، 1443</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B45CDD5B-4732-0746-AB5E-D3A728AB05B2}" type="slidenum">
              <a:rPr lang="ar-SA" smtClean="0"/>
              <a:t>‹#›</a:t>
            </a:fld>
            <a:endParaRPr lang="ar-SA"/>
          </a:p>
        </p:txBody>
      </p:sp>
    </p:spTree>
    <p:extLst>
      <p:ext uri="{BB962C8B-B14F-4D97-AF65-F5344CB8AC3E}">
        <p14:creationId xmlns:p14="http://schemas.microsoft.com/office/powerpoint/2010/main" val="177153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D63E87-FE9F-BF43-AD39-A58B3C653AE5}" type="datetimeFigureOut">
              <a:rPr lang="ar-SA" smtClean="0"/>
              <a:t>9 صفر، 1443</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B45CDD5B-4732-0746-AB5E-D3A728AB05B2}" type="slidenum">
              <a:rPr lang="ar-SA" smtClean="0"/>
              <a:t>‹#›</a:t>
            </a:fld>
            <a:endParaRPr lang="ar-SA"/>
          </a:p>
        </p:txBody>
      </p:sp>
    </p:spTree>
    <p:extLst>
      <p:ext uri="{BB962C8B-B14F-4D97-AF65-F5344CB8AC3E}">
        <p14:creationId xmlns:p14="http://schemas.microsoft.com/office/powerpoint/2010/main" val="31754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9BD63E87-FE9F-BF43-AD39-A58B3C653AE5}" type="datetimeFigureOut">
              <a:rPr lang="ar-SA" smtClean="0"/>
              <a:t>9 صفر، 1443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B45CDD5B-4732-0746-AB5E-D3A728AB05B2}" type="slidenum">
              <a:rPr lang="ar-SA" smtClean="0"/>
              <a:t>‹#›</a:t>
            </a:fld>
            <a:endParaRPr lang="ar-SA"/>
          </a:p>
        </p:txBody>
      </p:sp>
    </p:spTree>
    <p:extLst>
      <p:ext uri="{BB962C8B-B14F-4D97-AF65-F5344CB8AC3E}">
        <p14:creationId xmlns:p14="http://schemas.microsoft.com/office/powerpoint/2010/main" val="2323080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9BD63E87-FE9F-BF43-AD39-A58B3C653AE5}" type="datetimeFigureOut">
              <a:rPr lang="ar-SA" smtClean="0"/>
              <a:t>9 صفر، 1443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B45CDD5B-4732-0746-AB5E-D3A728AB05B2}" type="slidenum">
              <a:rPr lang="ar-SA" smtClean="0"/>
              <a:t>‹#›</a:t>
            </a:fld>
            <a:endParaRPr lang="ar-SA"/>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451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BD63E87-FE9F-BF43-AD39-A58B3C653AE5}" type="datetimeFigureOut">
              <a:rPr lang="ar-SA" smtClean="0"/>
              <a:t>9 صفر، 1443</a:t>
            </a:fld>
            <a:endParaRPr lang="ar-SA"/>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ar-SA"/>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45CDD5B-4732-0746-AB5E-D3A728AB05B2}" type="slidenum">
              <a:rPr lang="ar-SA" smtClean="0"/>
              <a:t>‹#›</a:t>
            </a:fld>
            <a:endParaRPr lang="ar-SA"/>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21597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5" r:id="rId13"/>
  </p:sldLayoutIdLst>
  <p:txStyles>
    <p:titleStyle>
      <a:lvl1pPr algn="l" defTabSz="914400" rtl="1"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youtube.com/watch?v=NZV3050wXiE" TargetMode="Externa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68.jpg"/><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hyperlink" Target="https://simbucket.com/lensesandmirrors/" TargetMode="Externa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10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hyperlink" Target="https://www.youtube.com/watch?v=fGOTqIjoarc" TargetMode="External"/><Relationship Id="rId2" Type="http://schemas.openxmlformats.org/officeDocument/2006/relationships/image" Target="../media/image84.jpg"/><Relationship Id="rId1" Type="http://schemas.openxmlformats.org/officeDocument/2006/relationships/slideLayout" Target="../slideLayouts/slideLayout7.xml"/><Relationship Id="rId5" Type="http://schemas.openxmlformats.org/officeDocument/2006/relationships/image" Target="../media/image86.svg"/><Relationship Id="rId4" Type="http://schemas.openxmlformats.org/officeDocument/2006/relationships/image" Target="../media/image85.png"/></Relationships>
</file>

<file path=ppt/slides/_rels/slide1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youtube.com/watch?v=fGOTqIjoarc" TargetMode="External"/><Relationship Id="rId1" Type="http://schemas.openxmlformats.org/officeDocument/2006/relationships/slideLayout" Target="../slideLayouts/slideLayout7.xml"/><Relationship Id="rId4" Type="http://schemas.openxmlformats.org/officeDocument/2006/relationships/image" Target="../media/image86.svg"/></Relationships>
</file>

<file path=ppt/slides/_rels/slide143.xml.rels><?xml version="1.0" encoding="UTF-8" standalone="yes"?>
<Relationships xmlns="http://schemas.openxmlformats.org/package/2006/relationships"><Relationship Id="rId3" Type="http://schemas.openxmlformats.org/officeDocument/2006/relationships/hyperlink" Target="https://www.youtube.com/watch?v=fGOTqIjoarc" TargetMode="External"/><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89.svg"/><Relationship Id="rId4" Type="http://schemas.openxmlformats.org/officeDocument/2006/relationships/image" Target="../media/image88.png"/></Relationships>
</file>

<file path=ppt/slides/_rels/slide1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youtube.com/watch?v=fGOTqIjoarc" TargetMode="External"/><Relationship Id="rId1" Type="http://schemas.openxmlformats.org/officeDocument/2006/relationships/slideLayout" Target="../slideLayouts/slideLayout7.xml"/><Relationship Id="rId4" Type="http://schemas.openxmlformats.org/officeDocument/2006/relationships/image" Target="../media/image89.svg"/></Relationships>
</file>

<file path=ppt/slides/_rels/slide145.xml.rels><?xml version="1.0" encoding="UTF-8" standalone="yes"?>
<Relationships xmlns="http://schemas.openxmlformats.org/package/2006/relationships"><Relationship Id="rId3" Type="http://schemas.openxmlformats.org/officeDocument/2006/relationships/hyperlink" Target="https://www.youtube.com/watch?v=fGOTqIjoarc" TargetMode="External"/><Relationship Id="rId2" Type="http://schemas.openxmlformats.org/officeDocument/2006/relationships/image" Target="../media/image90.jpg"/><Relationship Id="rId1" Type="http://schemas.openxmlformats.org/officeDocument/2006/relationships/slideLayout" Target="../slideLayouts/slideLayout7.xml"/><Relationship Id="rId5" Type="http://schemas.openxmlformats.org/officeDocument/2006/relationships/image" Target="../media/image92.svg"/><Relationship Id="rId4" Type="http://schemas.openxmlformats.org/officeDocument/2006/relationships/image" Target="../media/image91.png"/></Relationships>
</file>

<file path=ppt/slides/_rels/slide1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youtube.com/watch?v=fGOTqIjoarc" TargetMode="External"/><Relationship Id="rId1" Type="http://schemas.openxmlformats.org/officeDocument/2006/relationships/slideLayout" Target="../slideLayouts/slideLayout7.xml"/><Relationship Id="rId4" Type="http://schemas.openxmlformats.org/officeDocument/2006/relationships/image" Target="../media/image92.svg"/></Relationships>
</file>

<file path=ppt/slides/_rels/slide147.xml.rels><?xml version="1.0" encoding="UTF-8" standalone="yes"?>
<Relationships xmlns="http://schemas.openxmlformats.org/package/2006/relationships"><Relationship Id="rId3" Type="http://schemas.openxmlformats.org/officeDocument/2006/relationships/hyperlink" Target="https://www.youtube.com/watch?v=fGOTqIjoarc" TargetMode="External"/><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5.svg"/><Relationship Id="rId4" Type="http://schemas.openxmlformats.org/officeDocument/2006/relationships/image" Target="../media/image94.png"/></Relationships>
</file>

<file path=ppt/slides/_rels/slide1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youtube.com/watch?v=fGOTqIjoarc" TargetMode="External"/><Relationship Id="rId1" Type="http://schemas.openxmlformats.org/officeDocument/2006/relationships/slideLayout" Target="../slideLayouts/slideLayout7.xml"/><Relationship Id="rId4" Type="http://schemas.openxmlformats.org/officeDocument/2006/relationships/image" Target="../media/image95.sv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250.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2.jpeg"/><Relationship Id="rId4" Type="http://schemas.openxmlformats.org/officeDocument/2006/relationships/notesSlide" Target="../notesSlides/notesSlide4.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0.png"/><Relationship Id="rId5" Type="http://schemas.openxmlformats.org/officeDocument/2006/relationships/image" Target="../media/image23.jpg"/><Relationship Id="rId4" Type="http://schemas.openxmlformats.org/officeDocument/2006/relationships/image" Target="../media/image280.png"/></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youtube.com/watch?v=Y12lRVCOsto"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9.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40.gif"/><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41.jpg"/></Relationships>
</file>

<file path=ppt/slides/_rels/slide61.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40.gif"/><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42.jpg"/></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hyperlink" Target="https://youtu.be/8pR7JBkh81c?t=13"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8" Type="http://schemas.openxmlformats.org/officeDocument/2006/relationships/slide" Target="slide77.xml"/><Relationship Id="rId3" Type="http://schemas.openxmlformats.org/officeDocument/2006/relationships/image" Target="../media/image46.svg"/><Relationship Id="rId7" Type="http://schemas.openxmlformats.org/officeDocument/2006/relationships/slide" Target="slide76.xm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slide" Target="slide75.xml"/><Relationship Id="rId5" Type="http://schemas.openxmlformats.org/officeDocument/2006/relationships/slide" Target="slide74.xml"/><Relationship Id="rId10" Type="http://schemas.openxmlformats.org/officeDocument/2006/relationships/image" Target="../media/image48.svg"/><Relationship Id="rId4" Type="http://schemas.openxmlformats.org/officeDocument/2006/relationships/slide" Target="slide73.xml"/><Relationship Id="rId9" Type="http://schemas.openxmlformats.org/officeDocument/2006/relationships/image" Target="../media/image47.png"/></Relationships>
</file>

<file path=ppt/slides/_rels/slide73.xml.rels><?xml version="1.0" encoding="UTF-8" standalone="yes"?>
<Relationships xmlns="http://schemas.openxmlformats.org/package/2006/relationships"><Relationship Id="rId3" Type="http://schemas.openxmlformats.org/officeDocument/2006/relationships/slide" Target="slide72.xml"/><Relationship Id="rId7" Type="http://schemas.openxmlformats.org/officeDocument/2006/relationships/image" Target="../media/image5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74.xml.rels><?xml version="1.0" encoding="UTF-8" standalone="yes"?>
<Relationships xmlns="http://schemas.openxmlformats.org/package/2006/relationships"><Relationship Id="rId3" Type="http://schemas.openxmlformats.org/officeDocument/2006/relationships/slide" Target="slide72.xml"/><Relationship Id="rId7" Type="http://schemas.openxmlformats.org/officeDocument/2006/relationships/image" Target="../media/image5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72.xml"/><Relationship Id="rId5" Type="http://schemas.openxmlformats.org/officeDocument/2006/relationships/image" Target="../media/image48.png"/><Relationship Id="rId10" Type="http://schemas.openxmlformats.org/officeDocument/2006/relationships/image" Target="../media/image50.svg"/><Relationship Id="rId4" Type="http://schemas.openxmlformats.org/officeDocument/2006/relationships/image" Target="../media/image51.png"/><Relationship Id="rId9" Type="http://schemas.openxmlformats.org/officeDocument/2006/relationships/image" Target="../media/image49.png"/></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slide" Target="slide72.xml"/><Relationship Id="rId4" Type="http://schemas.openxmlformats.org/officeDocument/2006/relationships/image" Target="../media/image46.svg"/></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57.jp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98.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67.jpg"/><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9004E4-E62B-49F0-B48F-07AD8B9973B0}"/>
              </a:ext>
            </a:extLst>
          </p:cNvPr>
          <p:cNvSpPr/>
          <p:nvPr/>
        </p:nvSpPr>
        <p:spPr>
          <a:xfrm>
            <a:off x="552450" y="2962275"/>
            <a:ext cx="7361238" cy="3390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7" name="Straight Connector 6">
            <a:extLst>
              <a:ext uri="{FF2B5EF4-FFF2-40B4-BE49-F238E27FC236}">
                <a16:creationId xmlns:a16="http://schemas.microsoft.com/office/drawing/2014/main" id="{44F81292-C4C1-4AD6-B051-11CF06408CD3}"/>
              </a:ext>
            </a:extLst>
          </p:cNvPr>
          <p:cNvCxnSpPr>
            <a:cxnSpLocks/>
          </p:cNvCxnSpPr>
          <p:nvPr/>
        </p:nvCxnSpPr>
        <p:spPr>
          <a:xfrm flipH="1">
            <a:off x="6646863" y="547688"/>
            <a:ext cx="1314450" cy="334645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6084" name="TextBox 8">
            <a:extLst>
              <a:ext uri="{FF2B5EF4-FFF2-40B4-BE49-F238E27FC236}">
                <a16:creationId xmlns:a16="http://schemas.microsoft.com/office/drawing/2014/main" id="{9A20A90B-3616-694B-BEBF-3FBF448372EC}"/>
              </a:ext>
            </a:extLst>
          </p:cNvPr>
          <p:cNvSpPr txBox="1">
            <a:spLocks noChangeArrowheads="1"/>
          </p:cNvSpPr>
          <p:nvPr/>
        </p:nvSpPr>
        <p:spPr bwMode="auto">
          <a:xfrm>
            <a:off x="1567656" y="1352983"/>
            <a:ext cx="533082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ar-SA" b="1" dirty="0">
                <a:solidFill>
                  <a:schemeClr val="accent4">
                    <a:lumMod val="60000"/>
                    <a:lumOff val="40000"/>
                  </a:schemeClr>
                </a:solidFill>
                <a:latin typeface="Tahoma" panose="020B0604030504040204" pitchFamily="34" charset="0"/>
                <a:ea typeface="Tahoma" panose="020B0604030504040204" pitchFamily="34" charset="0"/>
                <a:cs typeface="Tahoma" panose="020B0604030504040204" pitchFamily="34" charset="0"/>
              </a:rPr>
              <a:t>أهلاً وحبًا بإشراقة صباحي، وبسمة يومي .. أهلاً بالرائعات</a:t>
            </a:r>
          </a:p>
        </p:txBody>
      </p:sp>
      <p:sp>
        <p:nvSpPr>
          <p:cNvPr id="46086" name="Rectangle 10">
            <a:extLst>
              <a:ext uri="{FF2B5EF4-FFF2-40B4-BE49-F238E27FC236}">
                <a16:creationId xmlns:a16="http://schemas.microsoft.com/office/drawing/2014/main" id="{7609E389-7F78-A64C-8332-CE4CC1832546}"/>
              </a:ext>
            </a:extLst>
          </p:cNvPr>
          <p:cNvSpPr>
            <a:spLocks noChangeArrowheads="1"/>
          </p:cNvSpPr>
          <p:nvPr/>
        </p:nvSpPr>
        <p:spPr bwMode="auto">
          <a:xfrm>
            <a:off x="1285080" y="4200640"/>
            <a:ext cx="5895975" cy="184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ar-SA" sz="3600" dirty="0"/>
              <a:t>لا تنتظر خصمًا أقل بسالةً</a:t>
            </a:r>
          </a:p>
          <a:p>
            <a:pPr algn="ctr">
              <a:buNone/>
            </a:pPr>
            <a:r>
              <a:rPr lang="ar-SA" sz="3600" dirty="0"/>
              <a:t>ارفع جبينك مثلما عوّدتنا</a:t>
            </a:r>
          </a:p>
          <a:p>
            <a:pPr algn="ctr">
              <a:buNone/>
            </a:pPr>
            <a:endParaRPr lang="en-US" altLang="en-US" sz="3600" dirty="0"/>
          </a:p>
        </p:txBody>
      </p:sp>
      <p:sp>
        <p:nvSpPr>
          <p:cNvPr id="13" name="Rectangle 12">
            <a:extLst>
              <a:ext uri="{FF2B5EF4-FFF2-40B4-BE49-F238E27FC236}">
                <a16:creationId xmlns:a16="http://schemas.microsoft.com/office/drawing/2014/main" id="{E3103AAD-744B-492C-ACF0-17BE6E0500A8}"/>
              </a:ext>
            </a:extLst>
          </p:cNvPr>
          <p:cNvSpPr/>
          <p:nvPr/>
        </p:nvSpPr>
        <p:spPr>
          <a:xfrm>
            <a:off x="365125" y="6165850"/>
            <a:ext cx="374650" cy="3746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عنصر نائب للصورة 2">
            <a:extLst>
              <a:ext uri="{FF2B5EF4-FFF2-40B4-BE49-F238E27FC236}">
                <a16:creationId xmlns:a16="http://schemas.microsoft.com/office/drawing/2014/main" id="{62699739-C8DA-0A43-9B0F-6CCEC5768E38}"/>
              </a:ext>
            </a:extLst>
          </p:cNvPr>
          <p:cNvSpPr>
            <a:spLocks noGrp="1"/>
          </p:cNvSpPr>
          <p:nvPr>
            <p:ph type="pic" sz="quarter" idx="10"/>
          </p:nvPr>
        </p:nvSpPr>
        <p:spPr/>
      </p:sp>
    </p:spTree>
    <p:extLst>
      <p:ext uri="{BB962C8B-B14F-4D97-AF65-F5344CB8AC3E}">
        <p14:creationId xmlns:p14="http://schemas.microsoft.com/office/powerpoint/2010/main" val="3115845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normAutofit/>
          </a:bodyPr>
          <a:lstStyle/>
          <a:p>
            <a:pPr algn="ctr"/>
            <a:r>
              <a:rPr lang="ar-SA" dirty="0"/>
              <a:t>التهيئة</a:t>
            </a:r>
            <a:br>
              <a:rPr lang="ar-SA" dirty="0"/>
            </a:br>
            <a:r>
              <a:rPr lang="ar-SA" sz="2400" b="1" dirty="0"/>
              <a:t>تجربة استهلالية: كيف يبدو قلم رصاص موضوع في سائل عند النظر إليه جانبيًا؟</a:t>
            </a:r>
            <a:endParaRPr lang="ar-SA" b="1" dirty="0"/>
          </a:p>
        </p:txBody>
      </p:sp>
      <p:sp>
        <p:nvSpPr>
          <p:cNvPr id="2" name="زر إجراء: النهاية 1">
            <a:hlinkClick r:id="rId2" highlightClick="1"/>
            <a:extLst>
              <a:ext uri="{FF2B5EF4-FFF2-40B4-BE49-F238E27FC236}">
                <a16:creationId xmlns:a16="http://schemas.microsoft.com/office/drawing/2014/main" id="{30EC18AD-14E4-D04D-8F7B-F766A1C3DAF5}"/>
              </a:ext>
            </a:extLst>
          </p:cNvPr>
          <p:cNvSpPr/>
          <p:nvPr/>
        </p:nvSpPr>
        <p:spPr>
          <a:xfrm>
            <a:off x="8244840" y="3326130"/>
            <a:ext cx="1211580" cy="118872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pic>
        <p:nvPicPr>
          <p:cNvPr id="5" name="صورة 4">
            <a:extLst>
              <a:ext uri="{FF2B5EF4-FFF2-40B4-BE49-F238E27FC236}">
                <a16:creationId xmlns:a16="http://schemas.microsoft.com/office/drawing/2014/main" id="{81F37234-DE1D-4148-9157-2D3020A0E568}"/>
              </a:ext>
            </a:extLst>
          </p:cNvPr>
          <p:cNvPicPr>
            <a:picLocks noChangeAspect="1"/>
          </p:cNvPicPr>
          <p:nvPr/>
        </p:nvPicPr>
        <p:blipFill>
          <a:blip r:embed="rId3"/>
          <a:stretch>
            <a:fillRect/>
          </a:stretch>
        </p:blipFill>
        <p:spPr>
          <a:xfrm>
            <a:off x="1154430" y="2392912"/>
            <a:ext cx="5764530" cy="3141516"/>
          </a:xfrm>
          <a:prstGeom prst="rect">
            <a:avLst/>
          </a:prstGeom>
        </p:spPr>
      </p:pic>
    </p:spTree>
    <p:extLst>
      <p:ext uri="{BB962C8B-B14F-4D97-AF65-F5344CB8AC3E}">
        <p14:creationId xmlns:p14="http://schemas.microsoft.com/office/powerpoint/2010/main" val="38704103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تكون الصورة خيالية في العدسة المحدبة إذا كانت ناتجة عن التقاء:</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7187608" y="624839"/>
            <a:ext cx="2833351"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661474"/>
            <a:ext cx="3937520" cy="10509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الأشعة المنكسرة</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661474"/>
            <a:ext cx="4107440" cy="10509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الأشعة الساقطة</a:t>
            </a:r>
          </a:p>
        </p:txBody>
      </p:sp>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867528"/>
            <a:ext cx="3937520" cy="10509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ج. الامتدادات الخلفية للأشعة المنكسرة</a:t>
            </a:r>
          </a:p>
        </p:txBody>
      </p:sp>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872827"/>
            <a:ext cx="4107440" cy="10509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شعاع منكسر مع امتدادات شعاع آخر</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pic>
        <p:nvPicPr>
          <p:cNvPr id="19" name="صورة 18">
            <a:extLst>
              <a:ext uri="{FF2B5EF4-FFF2-40B4-BE49-F238E27FC236}">
                <a16:creationId xmlns:a16="http://schemas.microsoft.com/office/drawing/2014/main" id="{FBECAB26-EB4F-D946-AB5C-39D5DC2E5618}"/>
              </a:ext>
            </a:extLst>
          </p:cNvPr>
          <p:cNvPicPr>
            <a:picLocks noChangeAspect="1"/>
          </p:cNvPicPr>
          <p:nvPr/>
        </p:nvPicPr>
        <p:blipFill>
          <a:blip r:embed="rId3"/>
          <a:stretch>
            <a:fillRect/>
          </a:stretch>
        </p:blipFill>
        <p:spPr>
          <a:xfrm>
            <a:off x="1889664" y="1348818"/>
            <a:ext cx="8921945" cy="4925657"/>
          </a:xfrm>
          <a:prstGeom prst="rect">
            <a:avLst/>
          </a:prstGeom>
        </p:spPr>
      </p:pic>
    </p:spTree>
    <p:extLst>
      <p:ext uri="{BB962C8B-B14F-4D97-AF65-F5344CB8AC3E}">
        <p14:creationId xmlns:p14="http://schemas.microsoft.com/office/powerpoint/2010/main" val="127741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chemeClr val="tx2"/>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العدسات المقعرة</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graphicFrame>
        <p:nvGraphicFramePr>
          <p:cNvPr id="11" name="رسم تخطيطي 10">
            <a:extLst>
              <a:ext uri="{FF2B5EF4-FFF2-40B4-BE49-F238E27FC236}">
                <a16:creationId xmlns:a16="http://schemas.microsoft.com/office/drawing/2014/main" id="{179E08C6-D218-214B-9EF5-8E0F0A06128F}"/>
              </a:ext>
            </a:extLst>
          </p:cNvPr>
          <p:cNvGraphicFramePr/>
          <p:nvPr/>
        </p:nvGraphicFramePr>
        <p:xfrm>
          <a:off x="6317529" y="956169"/>
          <a:ext cx="3624472" cy="3368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رسم تخطيطي 11">
            <a:extLst>
              <a:ext uri="{FF2B5EF4-FFF2-40B4-BE49-F238E27FC236}">
                <a16:creationId xmlns:a16="http://schemas.microsoft.com/office/drawing/2014/main" id="{1700CC55-ADA3-3644-9ED0-33F53234052D}"/>
              </a:ext>
            </a:extLst>
          </p:cNvPr>
          <p:cNvGraphicFramePr/>
          <p:nvPr/>
        </p:nvGraphicFramePr>
        <p:xfrm>
          <a:off x="2471528" y="1132381"/>
          <a:ext cx="3624472" cy="29740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مستطيل مستدير الزوايا 12">
            <a:extLst>
              <a:ext uri="{FF2B5EF4-FFF2-40B4-BE49-F238E27FC236}">
                <a16:creationId xmlns:a16="http://schemas.microsoft.com/office/drawing/2014/main" id="{F3D2EA2E-FF7B-BF47-A509-A94985D4C3F0}"/>
              </a:ext>
            </a:extLst>
          </p:cNvPr>
          <p:cNvSpPr/>
          <p:nvPr/>
        </p:nvSpPr>
        <p:spPr>
          <a:xfrm>
            <a:off x="6768476" y="2823802"/>
            <a:ext cx="4753688" cy="2281476"/>
          </a:xfrm>
          <a:prstGeom prst="roundRect">
            <a:avLst/>
          </a:prstGeom>
          <a:solidFill>
            <a:schemeClr val="accent2">
              <a:lumMod val="20000"/>
              <a:lumOff val="80000"/>
            </a:schemeClr>
          </a:solidFill>
        </p:spPr>
        <p:txBody>
          <a:bodyPr wrap="square">
            <a:spAutoFit/>
          </a:bodyPr>
          <a:lstStyle/>
          <a:p>
            <a:pPr algn="ctr" rtl="1"/>
            <a:r>
              <a:rPr lang="ar-SA" sz="3200" b="1" dirty="0">
                <a:solidFill>
                  <a:schemeClr val="tx1">
                    <a:lumMod val="75000"/>
                    <a:lumOff val="25000"/>
                  </a:schemeClr>
                </a:solidFill>
                <a:latin typeface="Calibri" pitchFamily="34" charset="0"/>
              </a:rPr>
              <a:t>تفرق العدسة المقعرة الأشعة كلها </a:t>
            </a:r>
          </a:p>
          <a:p>
            <a:pPr algn="ctr" rtl="1"/>
            <a:r>
              <a:rPr lang="ar-SA" sz="3200" b="1" dirty="0">
                <a:solidFill>
                  <a:schemeClr val="tx1">
                    <a:lumMod val="75000"/>
                    <a:lumOff val="25000"/>
                  </a:schemeClr>
                </a:solidFill>
                <a:latin typeface="Calibri" pitchFamily="34" charset="0"/>
              </a:rPr>
              <a:t>لذلك فهي تكون صور </a:t>
            </a:r>
          </a:p>
          <a:p>
            <a:pPr algn="ctr" rtl="1"/>
            <a:r>
              <a:rPr lang="ar-SA" sz="3200" b="1" dirty="0">
                <a:solidFill>
                  <a:schemeClr val="tx1">
                    <a:lumMod val="75000"/>
                    <a:lumOff val="25000"/>
                  </a:schemeClr>
                </a:solidFill>
                <a:latin typeface="Calibri" pitchFamily="34" charset="0"/>
              </a:rPr>
              <a:t>خيالية معتدلة ومصغرة</a:t>
            </a:r>
            <a:r>
              <a:rPr lang="ar-SA" sz="3200" b="1" dirty="0">
                <a:solidFill>
                  <a:srgbClr val="FF0000"/>
                </a:solidFill>
                <a:latin typeface="Calibri" pitchFamily="34" charset="0"/>
              </a:rPr>
              <a:t> فقط </a:t>
            </a:r>
            <a:r>
              <a:rPr lang="ar-SA" sz="3200" b="1" dirty="0">
                <a:solidFill>
                  <a:schemeClr val="tx1">
                    <a:lumMod val="75000"/>
                    <a:lumOff val="25000"/>
                  </a:schemeClr>
                </a:solidFill>
                <a:latin typeface="Calibri" pitchFamily="34" charset="0"/>
              </a:rPr>
              <a:t>مقارنة بالأجسام</a:t>
            </a:r>
            <a:endParaRPr lang="ar-SA" sz="3200" b="1" dirty="0"/>
          </a:p>
        </p:txBody>
      </p:sp>
      <p:pic>
        <p:nvPicPr>
          <p:cNvPr id="3" name="صورة 2">
            <a:extLst>
              <a:ext uri="{FF2B5EF4-FFF2-40B4-BE49-F238E27FC236}">
                <a16:creationId xmlns:a16="http://schemas.microsoft.com/office/drawing/2014/main" id="{A3EEBA5D-C862-9B43-8387-73958EA9D110}"/>
              </a:ext>
            </a:extLst>
          </p:cNvPr>
          <p:cNvPicPr>
            <a:picLocks noChangeAspect="1"/>
          </p:cNvPicPr>
          <p:nvPr/>
        </p:nvPicPr>
        <p:blipFill>
          <a:blip r:embed="rId13"/>
          <a:stretch>
            <a:fillRect/>
          </a:stretch>
        </p:blipFill>
        <p:spPr>
          <a:xfrm>
            <a:off x="577947" y="2256448"/>
            <a:ext cx="5969000" cy="2946400"/>
          </a:xfrm>
          <a:prstGeom prst="rect">
            <a:avLst/>
          </a:prstGeom>
        </p:spPr>
      </p:pic>
    </p:spTree>
    <p:extLst>
      <p:ext uri="{BB962C8B-B14F-4D97-AF65-F5344CB8AC3E}">
        <p14:creationId xmlns:p14="http://schemas.microsoft.com/office/powerpoint/2010/main" val="19430656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الصور المتكونة في العدسات المقعر:</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7187608" y="624839"/>
            <a:ext cx="2833351"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661474"/>
            <a:ext cx="3937520" cy="10509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خيالية دائمًا</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661474"/>
            <a:ext cx="4107440" cy="10509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حقيقية دائمًا</a:t>
            </a:r>
          </a:p>
        </p:txBody>
      </p:sp>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867528"/>
            <a:ext cx="3937520" cy="10509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ج. يمكن أن تكون خيالية ويمكن أن تكون حقيقية</a:t>
            </a:r>
          </a:p>
        </p:txBody>
      </p:sp>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872827"/>
            <a:ext cx="4107440" cy="10509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في العدسة المقعرة لا تتشكل صورة</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7952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0"/>
                                        </p:tgtEl>
                                        <p:attrNameLst>
                                          <p:attrName>fillcolor</p:attrName>
                                        </p:attrNameLst>
                                      </p:cBhvr>
                                      <p:to>
                                        <a:schemeClr val="tx2"/>
                                      </p:to>
                                    </p:animClr>
                                    <p:set>
                                      <p:cBhvr>
                                        <p:cTn id="7" dur="500" fill="hold"/>
                                        <p:tgtEl>
                                          <p:spTgt spid="10"/>
                                        </p:tgtEl>
                                        <p:attrNameLst>
                                          <p:attrName>fill.type</p:attrName>
                                        </p:attrNameLst>
                                      </p:cBhvr>
                                      <p:to>
                                        <p:strVal val="solid"/>
                                      </p:to>
                                    </p:set>
                                    <p:set>
                                      <p:cBhvr>
                                        <p:cTn id="8" dur="5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2679405" y="280886"/>
            <a:ext cx="9767777"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تطبيق عملي على صفات الصور التي تكونها العدسات</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graphicFrame>
        <p:nvGraphicFramePr>
          <p:cNvPr id="11" name="رسم تخطيطي 10">
            <a:extLst>
              <a:ext uri="{FF2B5EF4-FFF2-40B4-BE49-F238E27FC236}">
                <a16:creationId xmlns:a16="http://schemas.microsoft.com/office/drawing/2014/main" id="{179E08C6-D218-214B-9EF5-8E0F0A06128F}"/>
              </a:ext>
            </a:extLst>
          </p:cNvPr>
          <p:cNvGraphicFramePr/>
          <p:nvPr/>
        </p:nvGraphicFramePr>
        <p:xfrm>
          <a:off x="6317529" y="956169"/>
          <a:ext cx="3624472" cy="3368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رسم تخطيطي 11">
            <a:extLst>
              <a:ext uri="{FF2B5EF4-FFF2-40B4-BE49-F238E27FC236}">
                <a16:creationId xmlns:a16="http://schemas.microsoft.com/office/drawing/2014/main" id="{1700CC55-ADA3-3644-9ED0-33F53234052D}"/>
              </a:ext>
            </a:extLst>
          </p:cNvPr>
          <p:cNvGraphicFramePr/>
          <p:nvPr/>
        </p:nvGraphicFramePr>
        <p:xfrm>
          <a:off x="2471528" y="1132381"/>
          <a:ext cx="3624472" cy="29740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زر إجراء: الأمام أو التالي 4">
            <a:hlinkClick r:id="" action="ppaction://hlinkshowjump?jump=nextslide" highlightClick="1"/>
            <a:hlinkHover r:id="rId13"/>
            <a:extLst>
              <a:ext uri="{FF2B5EF4-FFF2-40B4-BE49-F238E27FC236}">
                <a16:creationId xmlns:a16="http://schemas.microsoft.com/office/drawing/2014/main" id="{732698F8-E2EC-1F41-B16A-CFD7ADE0563A}"/>
              </a:ext>
            </a:extLst>
          </p:cNvPr>
          <p:cNvSpPr/>
          <p:nvPr/>
        </p:nvSpPr>
        <p:spPr>
          <a:xfrm>
            <a:off x="5082363" y="2806995"/>
            <a:ext cx="2211572" cy="206271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spTree>
    <p:extLst>
      <p:ext uri="{BB962C8B-B14F-4D97-AF65-F5344CB8AC3E}">
        <p14:creationId xmlns:p14="http://schemas.microsoft.com/office/powerpoint/2010/main" val="909485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صفات الصورة في العدسات المقعر:</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7187608" y="624839"/>
            <a:ext cx="2833351"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661474"/>
            <a:ext cx="3937520" cy="10509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خيالية مقلوبة مصغرة</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661474"/>
            <a:ext cx="4107440" cy="10509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خيالية مقلوبة مكبرة</a:t>
            </a:r>
          </a:p>
        </p:txBody>
      </p:sp>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867528"/>
            <a:ext cx="3937520" cy="10509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ج. خيالية معتدلة مصغرة</a:t>
            </a:r>
          </a:p>
        </p:txBody>
      </p:sp>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872827"/>
            <a:ext cx="4107440" cy="10509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خيالية معتدلة ومساوية لحجم الجسم</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488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3"/>
                                        </p:tgtEl>
                                        <p:attrNameLst>
                                          <p:attrName>fillcolor</p:attrName>
                                        </p:attrNameLst>
                                      </p:cBhvr>
                                      <p:to>
                                        <a:schemeClr val="tx2"/>
                                      </p:to>
                                    </p:animClr>
                                    <p:set>
                                      <p:cBhvr>
                                        <p:cTn id="7" dur="500" fill="hold"/>
                                        <p:tgtEl>
                                          <p:spTgt spid="13"/>
                                        </p:tgtEl>
                                        <p:attrNameLst>
                                          <p:attrName>fill.type</p:attrName>
                                        </p:attrNameLst>
                                      </p:cBhvr>
                                      <p:to>
                                        <p:strVal val="solid"/>
                                      </p:to>
                                    </p:set>
                                    <p:set>
                                      <p:cBhvr>
                                        <p:cTn id="8" dur="5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لا تتكون الصور الحقيقية في العدسات المقعر لأن:</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7187608" y="624839"/>
            <a:ext cx="2833351"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661474"/>
            <a:ext cx="3937520" cy="10509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الأشعة المنكسرة تلتقي</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661474"/>
            <a:ext cx="4107440" cy="10509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الأشعة المنكسرة تتجمع في البؤرة</a:t>
            </a:r>
          </a:p>
        </p:txBody>
      </p:sp>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867528"/>
            <a:ext cx="3937520" cy="10509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ج. الأشعة المنكسرة لا تلتقي</a:t>
            </a:r>
          </a:p>
        </p:txBody>
      </p:sp>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872827"/>
            <a:ext cx="4107440" cy="10509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الأشعة المنكسرة موازية للمحور الرئيس</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8862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3"/>
                                        </p:tgtEl>
                                        <p:attrNameLst>
                                          <p:attrName>fillcolor</p:attrName>
                                        </p:attrNameLst>
                                      </p:cBhvr>
                                      <p:to>
                                        <a:schemeClr val="tx2"/>
                                      </p:to>
                                    </p:animClr>
                                    <p:set>
                                      <p:cBhvr>
                                        <p:cTn id="7" dur="500" fill="hold"/>
                                        <p:tgtEl>
                                          <p:spTgt spid="13"/>
                                        </p:tgtEl>
                                        <p:attrNameLst>
                                          <p:attrName>fill.type</p:attrName>
                                        </p:attrNameLst>
                                      </p:cBhvr>
                                      <p:to>
                                        <p:strVal val="solid"/>
                                      </p:to>
                                    </p:set>
                                    <p:set>
                                      <p:cBhvr>
                                        <p:cTn id="8" dur="5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53F1B464-F4F2-4D4B-A5F0-1BC05A86B24D}"/>
              </a:ext>
            </a:extLst>
          </p:cNvPr>
          <p:cNvPicPr>
            <a:picLocks noChangeAspect="1"/>
          </p:cNvPicPr>
          <p:nvPr/>
        </p:nvPicPr>
        <p:blipFill>
          <a:blip r:embed="rId2"/>
          <a:stretch>
            <a:fillRect/>
          </a:stretch>
        </p:blipFill>
        <p:spPr>
          <a:xfrm>
            <a:off x="3129191" y="1234987"/>
            <a:ext cx="9086702" cy="5623013"/>
          </a:xfrm>
          <a:prstGeom prst="rect">
            <a:avLst/>
          </a:prstGeom>
        </p:spPr>
      </p:pic>
      <p:sp>
        <p:nvSpPr>
          <p:cNvPr id="3" name="وسيلة شرح بيضاوية 2">
            <a:extLst>
              <a:ext uri="{FF2B5EF4-FFF2-40B4-BE49-F238E27FC236}">
                <a16:creationId xmlns:a16="http://schemas.microsoft.com/office/drawing/2014/main" id="{52C48819-6B3A-1447-8151-8B719A6BEDC9}"/>
              </a:ext>
            </a:extLst>
          </p:cNvPr>
          <p:cNvSpPr/>
          <p:nvPr/>
        </p:nvSpPr>
        <p:spPr>
          <a:xfrm>
            <a:off x="328797" y="533365"/>
            <a:ext cx="2952750" cy="1582737"/>
          </a:xfrm>
          <a:prstGeom prst="wedgeEllipseCallout">
            <a:avLst>
              <a:gd name="adj1" fmla="val -60456"/>
              <a:gd name="adj2" fmla="val -75570"/>
            </a:avLst>
          </a:prstGeom>
        </p:spPr>
        <p:style>
          <a:lnRef idx="1">
            <a:schemeClr val="accent2"/>
          </a:lnRef>
          <a:fillRef idx="2">
            <a:schemeClr val="accent2"/>
          </a:fillRef>
          <a:effectRef idx="1">
            <a:schemeClr val="accent2"/>
          </a:effectRef>
          <a:fontRef idx="minor">
            <a:schemeClr val="dk1"/>
          </a:fontRef>
        </p:style>
        <p:txBody>
          <a:bodyPr rtlCol="1" anchor="ctr"/>
          <a:lstStyle/>
          <a:p>
            <a:pPr algn="ctr" rtl="1">
              <a:defRPr/>
            </a:pPr>
            <a:r>
              <a:rPr lang="ar-SA" sz="4000" b="1" dirty="0"/>
              <a:t>حل الواجب</a:t>
            </a:r>
          </a:p>
        </p:txBody>
      </p:sp>
      <p:sp>
        <p:nvSpPr>
          <p:cNvPr id="6" name="مربع نص 5">
            <a:extLst>
              <a:ext uri="{FF2B5EF4-FFF2-40B4-BE49-F238E27FC236}">
                <a16:creationId xmlns:a16="http://schemas.microsoft.com/office/drawing/2014/main" id="{6B37D1CA-7BED-FD45-A039-FFDC52F20C47}"/>
              </a:ext>
            </a:extLst>
          </p:cNvPr>
          <p:cNvSpPr txBox="1"/>
          <p:nvPr/>
        </p:nvSpPr>
        <p:spPr>
          <a:xfrm>
            <a:off x="3508744" y="34658"/>
            <a:ext cx="8659259" cy="1200329"/>
          </a:xfrm>
          <a:prstGeom prst="rect">
            <a:avLst/>
          </a:prstGeom>
          <a:solidFill>
            <a:schemeClr val="accent2">
              <a:lumMod val="20000"/>
              <a:lumOff val="80000"/>
              <a:alpha val="83000"/>
            </a:schemeClr>
          </a:solidFill>
        </p:spPr>
        <p:txBody>
          <a:bodyPr wrap="square" rtlCol="1">
            <a:spAutoFit/>
          </a:bodyPr>
          <a:lstStyle/>
          <a:p>
            <a:pPr algn="r" rtl="1">
              <a:defRPr/>
            </a:pPr>
            <a:r>
              <a:rPr lang="ar-SA" sz="2400" b="1" dirty="0">
                <a:highlight>
                  <a:srgbClr val="97A8D6"/>
                </a:highlight>
              </a:rPr>
              <a:t>مسألة ١٣ صفحة ٨٢</a:t>
            </a:r>
          </a:p>
          <a:p>
            <a:pPr algn="r" rtl="1">
              <a:defRPr/>
            </a:pPr>
            <a:r>
              <a:rPr lang="ar-SA" sz="2400" dirty="0"/>
              <a:t>تكون لجسم موجود بالقرب من عدسة محدبة صورة حقيقية مقلوبة طولها </a:t>
            </a:r>
            <a:r>
              <a:rPr lang="en-US" sz="2400" dirty="0"/>
              <a:t>1.8cm</a:t>
            </a:r>
            <a:r>
              <a:rPr lang="ar-SA" sz="2400" dirty="0"/>
              <a:t> على بعد </a:t>
            </a:r>
            <a:r>
              <a:rPr lang="en-US" sz="2400" dirty="0"/>
              <a:t>10.4cm</a:t>
            </a:r>
            <a:r>
              <a:rPr lang="ar-SA" sz="2400" dirty="0"/>
              <a:t> منها فإذا كان البعد البؤري للعدسة </a:t>
            </a:r>
            <a:r>
              <a:rPr lang="en-US" sz="2400" dirty="0"/>
              <a:t>6.8 cm</a:t>
            </a:r>
            <a:r>
              <a:rPr lang="ar-SA" sz="2400" dirty="0"/>
              <a:t> فما بعد الجسم وما طوله؟</a:t>
            </a:r>
          </a:p>
        </p:txBody>
      </p:sp>
      <p:pic>
        <p:nvPicPr>
          <p:cNvPr id="10" name="رسم 9" descr="علامة اختيار">
            <a:extLst>
              <a:ext uri="{FF2B5EF4-FFF2-40B4-BE49-F238E27FC236}">
                <a16:creationId xmlns:a16="http://schemas.microsoft.com/office/drawing/2014/main" id="{6C8053F1-404E-8F4E-A33D-BC5C4C583C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4252" y="5381628"/>
            <a:ext cx="1756724" cy="1756724"/>
          </a:xfrm>
          <a:prstGeom prst="rect">
            <a:avLst/>
          </a:prstGeom>
        </p:spPr>
      </p:pic>
      <p:pic>
        <p:nvPicPr>
          <p:cNvPr id="12" name="رسم 11" descr="نجمة">
            <a:extLst>
              <a:ext uri="{FF2B5EF4-FFF2-40B4-BE49-F238E27FC236}">
                <a16:creationId xmlns:a16="http://schemas.microsoft.com/office/drawing/2014/main" id="{68532C89-D615-CE47-8B23-CB28DD9124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8744" y="5473180"/>
            <a:ext cx="914400" cy="914400"/>
          </a:xfrm>
          <a:prstGeom prst="rect">
            <a:avLst/>
          </a:prstGeom>
        </p:spPr>
      </p:pic>
    </p:spTree>
    <p:extLst>
      <p:ext uri="{BB962C8B-B14F-4D97-AF65-F5344CB8AC3E}">
        <p14:creationId xmlns:p14="http://schemas.microsoft.com/office/powerpoint/2010/main" val="280136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a:extLst>
              <a:ext uri="{FF2B5EF4-FFF2-40B4-BE49-F238E27FC236}">
                <a16:creationId xmlns:a16="http://schemas.microsoft.com/office/drawing/2014/main" id="{A90A331A-013D-1740-B731-D924DCA1B8B6}"/>
              </a:ext>
            </a:extLst>
          </p:cNvPr>
          <p:cNvSpPr>
            <a:spLocks noGrp="1"/>
          </p:cNvSpPr>
          <p:nvPr>
            <p:ph type="title"/>
          </p:nvPr>
        </p:nvSpPr>
        <p:spPr>
          <a:xfrm>
            <a:off x="0" y="728663"/>
            <a:ext cx="3443288" cy="5372100"/>
          </a:xfrm>
          <a:solidFill>
            <a:schemeClr val="accent6"/>
          </a:solidFill>
        </p:spPr>
        <p:txBody>
          <a:bodyPr anchor="ctr">
            <a:normAutofit/>
          </a:bodyPr>
          <a:lstStyle/>
          <a:p>
            <a:pPr algn="ctr"/>
            <a:r>
              <a:rPr lang="ar-SA" sz="4800" b="1" dirty="0"/>
              <a:t>الإجابة بالكتابة</a:t>
            </a:r>
          </a:p>
        </p:txBody>
      </p:sp>
      <p:pic>
        <p:nvPicPr>
          <p:cNvPr id="4" name="صورة 3">
            <a:extLst>
              <a:ext uri="{FF2B5EF4-FFF2-40B4-BE49-F238E27FC236}">
                <a16:creationId xmlns:a16="http://schemas.microsoft.com/office/drawing/2014/main" id="{E5D91B67-AEF5-D14A-8B85-3C08B6584B58}"/>
              </a:ext>
            </a:extLst>
          </p:cNvPr>
          <p:cNvPicPr>
            <a:picLocks noChangeAspect="1"/>
          </p:cNvPicPr>
          <p:nvPr/>
        </p:nvPicPr>
        <p:blipFill>
          <a:blip r:embed="rId2"/>
          <a:stretch>
            <a:fillRect/>
          </a:stretch>
        </p:blipFill>
        <p:spPr>
          <a:xfrm>
            <a:off x="3603648" y="1173403"/>
            <a:ext cx="7973989" cy="3882548"/>
          </a:xfrm>
          <a:prstGeom prst="rect">
            <a:avLst/>
          </a:prstGeom>
        </p:spPr>
      </p:pic>
      <p:sp>
        <p:nvSpPr>
          <p:cNvPr id="6" name="مربع نص 5">
            <a:extLst>
              <a:ext uri="{FF2B5EF4-FFF2-40B4-BE49-F238E27FC236}">
                <a16:creationId xmlns:a16="http://schemas.microsoft.com/office/drawing/2014/main" id="{1099E237-138C-D044-B1DA-96AAAD6D8EE7}"/>
              </a:ext>
            </a:extLst>
          </p:cNvPr>
          <p:cNvSpPr txBox="1"/>
          <p:nvPr/>
        </p:nvSpPr>
        <p:spPr>
          <a:xfrm>
            <a:off x="3603648" y="2230909"/>
            <a:ext cx="4649764" cy="2862322"/>
          </a:xfrm>
          <a:prstGeom prst="rect">
            <a:avLst/>
          </a:prstGeom>
          <a:solidFill>
            <a:schemeClr val="bg1"/>
          </a:solidFill>
        </p:spPr>
        <p:txBody>
          <a:bodyPr wrap="square" rtlCol="1">
            <a:spAutoFit/>
          </a:bodyPr>
          <a:lstStyle/>
          <a:p>
            <a:pPr marL="0" algn="r" defTabSz="457200" rtl="1" eaLnBrk="1" latinLnBrk="0" hangingPunct="1"/>
            <a:endParaRPr lang="ar-SA" sz="2000" b="1" dirty="0">
              <a:solidFill>
                <a:schemeClr val="accent2"/>
              </a:solidFill>
            </a:endParaRPr>
          </a:p>
          <a:p>
            <a:pPr marL="0" algn="r" defTabSz="457200" rtl="1" eaLnBrk="1" latinLnBrk="0" hangingPunct="1"/>
            <a:r>
              <a:rPr lang="ar-SA" sz="2000" b="1" dirty="0">
                <a:solidFill>
                  <a:schemeClr val="accent2"/>
                </a:solidFill>
              </a:rPr>
              <a:t>تنبيهات قبل البدء:</a:t>
            </a:r>
          </a:p>
          <a:p>
            <a:pPr marL="0" algn="r" defTabSz="457200" rtl="1" eaLnBrk="1" latinLnBrk="0" hangingPunct="1"/>
            <a:endParaRPr lang="ar-SA" sz="2000" b="1" dirty="0">
              <a:solidFill>
                <a:schemeClr val="accent2"/>
              </a:solidFill>
            </a:endParaRPr>
          </a:p>
          <a:p>
            <a:pPr marL="285750" indent="-285750" algn="r" defTabSz="457200" rtl="1" eaLnBrk="1" latinLnBrk="0" hangingPunct="1">
              <a:buFont typeface="Arial" panose="020B0604020202020204" pitchFamily="34" charset="0"/>
              <a:buChar char="•"/>
            </a:pPr>
            <a:r>
              <a:rPr lang="ar-SA" sz="2000" dirty="0"/>
              <a:t>للجميع رابط واحد</a:t>
            </a:r>
          </a:p>
          <a:p>
            <a:pPr marL="285750" indent="-285750" algn="r" defTabSz="457200" rtl="1" eaLnBrk="1" latinLnBrk="0" hangingPunct="1">
              <a:buFont typeface="Arial" panose="020B0604020202020204" pitchFamily="34" charset="0"/>
              <a:buChar char="•"/>
            </a:pPr>
            <a:r>
              <a:rPr lang="ar-SA" sz="2000" dirty="0"/>
              <a:t>قومي بتسجيل اسمك الثنائي باللغة العربية</a:t>
            </a:r>
          </a:p>
          <a:p>
            <a:pPr marL="285750" indent="-285750" algn="r" defTabSz="457200" rtl="1" eaLnBrk="1" latinLnBrk="0" hangingPunct="1">
              <a:buFont typeface="Arial" panose="020B0604020202020204" pitchFamily="34" charset="0"/>
              <a:buChar char="•"/>
            </a:pPr>
            <a:r>
              <a:rPr lang="ar-SA" sz="2000" dirty="0"/>
              <a:t>اكتبي الإجابات مباشرة على صفحة السبورة التي ستفتح لك</a:t>
            </a:r>
          </a:p>
          <a:p>
            <a:pPr marL="285750" indent="-285750" algn="r" defTabSz="457200" rtl="1" eaLnBrk="1" latinLnBrk="0" hangingPunct="1">
              <a:buFont typeface="Arial" panose="020B0604020202020204" pitchFamily="34" charset="0"/>
              <a:buChar char="•"/>
            </a:pPr>
            <a:r>
              <a:rPr lang="ar-SA" sz="2000" dirty="0"/>
              <a:t>بإمكانك الكتابة بإصبعك أو باستخدام لوحة المفاتيح</a:t>
            </a:r>
          </a:p>
          <a:p>
            <a:pPr marL="285750" indent="-285750" algn="r" defTabSz="457200" rtl="1" eaLnBrk="1" latinLnBrk="0" hangingPunct="1">
              <a:buFont typeface="Arial" panose="020B0604020202020204" pitchFamily="34" charset="0"/>
              <a:buChar char="•"/>
            </a:pPr>
            <a:r>
              <a:rPr lang="ar-SA" sz="2000" dirty="0"/>
              <a:t>لا تغلقين الصفحة أبدًا أثناء الأسئلة ومناقشة الإجابات</a:t>
            </a:r>
          </a:p>
        </p:txBody>
      </p:sp>
    </p:spTree>
    <p:extLst>
      <p:ext uri="{BB962C8B-B14F-4D97-AF65-F5344CB8AC3E}">
        <p14:creationId xmlns:p14="http://schemas.microsoft.com/office/powerpoint/2010/main" val="18778529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وسيلة شرح بيضاوية 2">
            <a:extLst>
              <a:ext uri="{FF2B5EF4-FFF2-40B4-BE49-F238E27FC236}">
                <a16:creationId xmlns:a16="http://schemas.microsoft.com/office/drawing/2014/main" id="{52C48819-6B3A-1447-8151-8B719A6BEDC9}"/>
              </a:ext>
            </a:extLst>
          </p:cNvPr>
          <p:cNvSpPr/>
          <p:nvPr/>
        </p:nvSpPr>
        <p:spPr>
          <a:xfrm>
            <a:off x="328797" y="533365"/>
            <a:ext cx="2952750" cy="1582737"/>
          </a:xfrm>
          <a:prstGeom prst="wedgeEllipseCallout">
            <a:avLst>
              <a:gd name="adj1" fmla="val -60456"/>
              <a:gd name="adj2" fmla="val -75570"/>
            </a:avLst>
          </a:prstGeom>
        </p:spPr>
        <p:style>
          <a:lnRef idx="1">
            <a:schemeClr val="accent2"/>
          </a:lnRef>
          <a:fillRef idx="2">
            <a:schemeClr val="accent2"/>
          </a:fillRef>
          <a:effectRef idx="1">
            <a:schemeClr val="accent2"/>
          </a:effectRef>
          <a:fontRef idx="minor">
            <a:schemeClr val="dk1"/>
          </a:fontRef>
        </p:style>
        <p:txBody>
          <a:bodyPr rtlCol="1" anchor="ctr"/>
          <a:lstStyle/>
          <a:p>
            <a:pPr algn="ctr" rtl="1">
              <a:defRPr/>
            </a:pPr>
            <a:r>
              <a:rPr lang="ar-SA" sz="4000" b="1" dirty="0"/>
              <a:t>تدريبات</a:t>
            </a:r>
          </a:p>
          <a:p>
            <a:pPr algn="ctr" rtl="1">
              <a:defRPr/>
            </a:pPr>
            <a:r>
              <a:rPr lang="ar-SA" sz="3600" b="1" dirty="0"/>
              <a:t>فردي/سبورة</a:t>
            </a:r>
          </a:p>
        </p:txBody>
      </p:sp>
      <p:sp>
        <p:nvSpPr>
          <p:cNvPr id="6" name="مربع نص 5">
            <a:extLst>
              <a:ext uri="{FF2B5EF4-FFF2-40B4-BE49-F238E27FC236}">
                <a16:creationId xmlns:a16="http://schemas.microsoft.com/office/drawing/2014/main" id="{6B37D1CA-7BED-FD45-A039-FFDC52F20C47}"/>
              </a:ext>
            </a:extLst>
          </p:cNvPr>
          <p:cNvSpPr txBox="1"/>
          <p:nvPr/>
        </p:nvSpPr>
        <p:spPr>
          <a:xfrm>
            <a:off x="3508744" y="34658"/>
            <a:ext cx="8659259" cy="1323439"/>
          </a:xfrm>
          <a:prstGeom prst="rect">
            <a:avLst/>
          </a:prstGeom>
          <a:solidFill>
            <a:schemeClr val="accent2">
              <a:lumMod val="20000"/>
              <a:lumOff val="80000"/>
              <a:alpha val="83000"/>
            </a:schemeClr>
          </a:solidFill>
        </p:spPr>
        <p:txBody>
          <a:bodyPr wrap="square" rtlCol="1">
            <a:spAutoFit/>
          </a:bodyPr>
          <a:lstStyle/>
          <a:p>
            <a:pPr algn="r" rtl="1">
              <a:defRPr/>
            </a:pPr>
            <a:r>
              <a:rPr lang="ar-SA" sz="2400" b="1" dirty="0">
                <a:highlight>
                  <a:srgbClr val="97A8D6"/>
                </a:highlight>
              </a:rPr>
              <a:t>مسألة ١٥ صفحة ٨٣</a:t>
            </a:r>
            <a:endParaRPr lang="ar-SA" sz="2800" b="1" dirty="0">
              <a:highlight>
                <a:srgbClr val="97A8D6"/>
              </a:highlight>
            </a:endParaRPr>
          </a:p>
          <a:p>
            <a:pPr algn="r" rtl="1">
              <a:defRPr/>
            </a:pPr>
            <a:r>
              <a:rPr lang="ar-SA" sz="2800" dirty="0"/>
              <a:t>إذا وُضعت صحيفة على بعد </a:t>
            </a:r>
            <a:r>
              <a:rPr lang="en-US" sz="2800" dirty="0"/>
              <a:t>6 cm</a:t>
            </a:r>
            <a:r>
              <a:rPr lang="ar-SA" sz="2800" dirty="0"/>
              <a:t> من عدسة محدبة بعدها البؤري </a:t>
            </a:r>
            <a:r>
              <a:rPr lang="en-US" sz="2800" dirty="0"/>
              <a:t>20 cm</a:t>
            </a:r>
            <a:r>
              <a:rPr lang="ar-SA" sz="2800" dirty="0"/>
              <a:t> فأوجدي بعد الصورة المتكونة لها.</a:t>
            </a:r>
          </a:p>
        </p:txBody>
      </p:sp>
      <mc:AlternateContent xmlns:mc="http://schemas.openxmlformats.org/markup-compatibility/2006" xmlns:a14="http://schemas.microsoft.com/office/drawing/2010/main">
        <mc:Choice Requires="a14">
          <p:sp>
            <p:nvSpPr>
              <p:cNvPr id="2" name="مستطيل 1">
                <a:extLst>
                  <a:ext uri="{FF2B5EF4-FFF2-40B4-BE49-F238E27FC236}">
                    <a16:creationId xmlns:a16="http://schemas.microsoft.com/office/drawing/2014/main" id="{081A6353-B29B-0446-9803-50ED42DBF663}"/>
                  </a:ext>
                </a:extLst>
              </p:cNvPr>
              <p:cNvSpPr/>
              <p:nvPr/>
            </p:nvSpPr>
            <p:spPr>
              <a:xfrm>
                <a:off x="3508744" y="2116102"/>
                <a:ext cx="2594343" cy="1114857"/>
              </a:xfrm>
              <a:prstGeom prst="rect">
                <a:avLst/>
              </a:prstGeom>
            </p:spPr>
            <p:txBody>
              <a:bodyPr wrap="square">
                <a:spAutoFit/>
              </a:bodyPr>
              <a:lstStyle/>
              <a:p>
                <a:pPr algn="r" rtl="1"/>
                <a14:m>
                  <m:oMathPara xmlns:m="http://schemas.openxmlformats.org/officeDocument/2006/math">
                    <m:oMathParaPr>
                      <m:jc m:val="centerGroup"/>
                    </m:oMathParaPr>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rPr>
                            <m:t> </m:t>
                          </m:r>
                          <m:r>
                            <a:rPr lang="en-US" sz="3200" b="1" i="1">
                              <a:latin typeface="Cambria Math" panose="02040503050406030204" pitchFamily="18" charset="0"/>
                            </a:rPr>
                            <m:t>𝒅</m:t>
                          </m:r>
                        </m:e>
                        <m:sub>
                          <m:r>
                            <a:rPr lang="en-US" sz="3200" b="1" i="1">
                              <a:latin typeface="Cambria Math" panose="02040503050406030204" pitchFamily="18" charset="0"/>
                            </a:rPr>
                            <m:t>𝒊</m:t>
                          </m:r>
                        </m:sub>
                      </m:sSub>
                      <m:r>
                        <a:rPr lang="en-US" sz="3200" b="1" i="1">
                          <a:latin typeface="Cambria Math" panose="02040503050406030204" pitchFamily="18" charset="0"/>
                        </a:rPr>
                        <m:t>=</m:t>
                      </m:r>
                      <m:f>
                        <m:fPr>
                          <m:ctrlPr>
                            <a:rPr lang="en-US" sz="3200" b="1" i="1">
                              <a:latin typeface="Cambria Math" panose="02040503050406030204" pitchFamily="18" charset="0"/>
                            </a:rPr>
                          </m:ctrlPr>
                        </m:fPr>
                        <m:num>
                          <m:r>
                            <a:rPr lang="en-US" sz="3200" b="1" i="1">
                              <a:latin typeface="Cambria Math" panose="02040503050406030204" pitchFamily="18" charset="0"/>
                            </a:rPr>
                            <m:t>𝒇</m:t>
                          </m:r>
                          <m:r>
                            <a:rPr lang="en-US" sz="3200" b="1" i="1">
                              <a:latin typeface="Cambria Math" panose="02040503050406030204" pitchFamily="18" charset="0"/>
                            </a:rPr>
                            <m:t> </m:t>
                          </m:r>
                          <m:sSub>
                            <m:sSubPr>
                              <m:ctrlPr>
                                <a:rPr lang="en-US" sz="3200" b="1" i="1">
                                  <a:latin typeface="Cambria Math" panose="02040503050406030204" pitchFamily="18" charset="0"/>
                                </a:rPr>
                              </m:ctrlPr>
                            </m:sSubPr>
                            <m:e>
                              <m:r>
                                <a:rPr lang="en-US" sz="3200" b="1" i="1">
                                  <a:latin typeface="Cambria Math" panose="02040503050406030204" pitchFamily="18" charset="0"/>
                                </a:rPr>
                                <m:t>𝒅</m:t>
                              </m:r>
                            </m:e>
                            <m:sub>
                              <m:r>
                                <a:rPr lang="en-US" sz="3200" b="1" i="1">
                                  <a:latin typeface="Cambria Math" panose="02040503050406030204" pitchFamily="18" charset="0"/>
                                </a:rPr>
                                <m:t>𝒐</m:t>
                              </m:r>
                            </m:sub>
                          </m:sSub>
                        </m:num>
                        <m:den>
                          <m:sSub>
                            <m:sSubPr>
                              <m:ctrlPr>
                                <a:rPr lang="en-US" sz="3200" b="1" i="1">
                                  <a:latin typeface="Cambria Math" panose="02040503050406030204" pitchFamily="18" charset="0"/>
                                </a:rPr>
                              </m:ctrlPr>
                            </m:sSubPr>
                            <m:e>
                              <m:r>
                                <a:rPr lang="en-US" sz="3200" b="1" i="1">
                                  <a:latin typeface="Cambria Math" panose="02040503050406030204" pitchFamily="18" charset="0"/>
                                </a:rPr>
                                <m:t>𝒅</m:t>
                              </m:r>
                            </m:e>
                            <m:sub>
                              <m:r>
                                <a:rPr lang="en-US" sz="3200" b="1" i="1">
                                  <a:latin typeface="Cambria Math" panose="02040503050406030204" pitchFamily="18" charset="0"/>
                                </a:rPr>
                                <m:t>𝒐</m:t>
                              </m:r>
                            </m:sub>
                          </m:sSub>
                          <m:r>
                            <a:rPr lang="en-US" sz="3200" b="1" i="1">
                              <a:latin typeface="Cambria Math" panose="02040503050406030204" pitchFamily="18" charset="0"/>
                            </a:rPr>
                            <m:t>−</m:t>
                          </m:r>
                          <m:r>
                            <a:rPr lang="en-US" sz="3200" b="1" i="1">
                              <a:latin typeface="Cambria Math" panose="02040503050406030204" pitchFamily="18" charset="0"/>
                            </a:rPr>
                            <m:t>𝒇</m:t>
                          </m:r>
                        </m:den>
                      </m:f>
                    </m:oMath>
                  </m:oMathPara>
                </a14:m>
                <a:endParaRPr lang="ar-SA" sz="3200" dirty="0"/>
              </a:p>
            </p:txBody>
          </p:sp>
        </mc:Choice>
        <mc:Fallback xmlns="">
          <p:sp>
            <p:nvSpPr>
              <p:cNvPr id="2" name="مستطيل 1">
                <a:extLst>
                  <a:ext uri="{FF2B5EF4-FFF2-40B4-BE49-F238E27FC236}">
                    <a16:creationId xmlns:a16="http://schemas.microsoft.com/office/drawing/2014/main" id="{081A6353-B29B-0446-9803-50ED42DBF663}"/>
                  </a:ext>
                </a:extLst>
              </p:cNvPr>
              <p:cNvSpPr>
                <a:spLocks noRot="1" noChangeAspect="1" noMove="1" noResize="1" noEditPoints="1" noAdjustHandles="1" noChangeArrowheads="1" noChangeShapeType="1" noTextEdit="1"/>
              </p:cNvSpPr>
              <p:nvPr/>
            </p:nvSpPr>
            <p:spPr>
              <a:xfrm>
                <a:off x="3508744" y="2116102"/>
                <a:ext cx="2594343" cy="1114857"/>
              </a:xfrm>
              <a:prstGeom prst="rect">
                <a:avLst/>
              </a:prstGeom>
              <a:blipFill>
                <a:blip r:embed="rId2"/>
                <a:stretch>
                  <a:fillRect t="-3371" r="-3415" b="-11236"/>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8" name="مستطيل 7">
                <a:extLst>
                  <a:ext uri="{FF2B5EF4-FFF2-40B4-BE49-F238E27FC236}">
                    <a16:creationId xmlns:a16="http://schemas.microsoft.com/office/drawing/2014/main" id="{CEF48B71-BD66-1D44-A79A-BA9681B71C55}"/>
                  </a:ext>
                </a:extLst>
              </p:cNvPr>
              <p:cNvSpPr/>
              <p:nvPr/>
            </p:nvSpPr>
            <p:spPr>
              <a:xfrm>
                <a:off x="3033824" y="3627042"/>
                <a:ext cx="5450957" cy="1017523"/>
              </a:xfrm>
              <a:prstGeom prst="rect">
                <a:avLst/>
              </a:prstGeom>
            </p:spPr>
            <p:txBody>
              <a:bodyPr wrap="square">
                <a:spAutoFit/>
              </a:bodyPr>
              <a:lstStyle/>
              <a:p>
                <a:pPr algn="r" rtl="1"/>
                <a14:m>
                  <m:oMathPara xmlns:m="http://schemas.openxmlformats.org/officeDocument/2006/math">
                    <m:oMathParaPr>
                      <m:jc m:val="centerGroup"/>
                    </m:oMathParaPr>
                    <m:oMath xmlns:m="http://schemas.openxmlformats.org/officeDocument/2006/math">
                      <m:sSub>
                        <m:sSubPr>
                          <m:ctrlPr>
                            <a:rPr lang="en-US" sz="3200" b="1" i="1" smtClean="0">
                              <a:latin typeface="Cambria Math" panose="02040503050406030204" pitchFamily="18" charset="0"/>
                            </a:rPr>
                          </m:ctrlPr>
                        </m:sSubPr>
                        <m:e>
                          <m:r>
                            <a:rPr lang="en-US" sz="3200" b="1" i="1">
                              <a:latin typeface="Cambria Math" panose="02040503050406030204" pitchFamily="18" charset="0"/>
                            </a:rPr>
                            <m:t> </m:t>
                          </m:r>
                          <m:r>
                            <a:rPr lang="en-US" sz="3200" b="1" i="1">
                              <a:latin typeface="Cambria Math" panose="02040503050406030204" pitchFamily="18" charset="0"/>
                            </a:rPr>
                            <m:t>𝒅</m:t>
                          </m:r>
                        </m:e>
                        <m:sub>
                          <m:r>
                            <a:rPr lang="en-US" sz="3200" b="1" i="1">
                              <a:latin typeface="Cambria Math" panose="02040503050406030204" pitchFamily="18" charset="0"/>
                            </a:rPr>
                            <m:t>𝒊</m:t>
                          </m:r>
                        </m:sub>
                      </m:sSub>
                      <m:r>
                        <a:rPr lang="en-US" sz="3200" b="1" i="1">
                          <a:latin typeface="Cambria Math" panose="02040503050406030204" pitchFamily="18" charset="0"/>
                        </a:rPr>
                        <m:t>=</m:t>
                      </m:r>
                      <m:f>
                        <m:fPr>
                          <m:ctrlPr>
                            <a:rPr lang="en-US" sz="3200" b="1" i="1">
                              <a:latin typeface="Cambria Math" panose="02040503050406030204" pitchFamily="18" charset="0"/>
                            </a:rPr>
                          </m:ctrlPr>
                        </m:fPr>
                        <m:num>
                          <m:r>
                            <a:rPr lang="en-US" sz="3200" b="1" i="1" smtClean="0">
                              <a:latin typeface="Cambria Math" panose="02040503050406030204" pitchFamily="18" charset="0"/>
                            </a:rPr>
                            <m:t>𝟐𝟎</m:t>
                          </m:r>
                          <m:r>
                            <a:rPr lang="en-US" sz="3200" b="1" i="1" smtClean="0">
                              <a:latin typeface="Cambria Math" panose="02040503050406030204" pitchFamily="18" charset="0"/>
                              <a:ea typeface="Cambria Math" panose="02040503050406030204" pitchFamily="18" charset="0"/>
                            </a:rPr>
                            <m:t>×</m:t>
                          </m:r>
                          <m:r>
                            <a:rPr lang="en-US" sz="3200" b="1" i="1">
                              <a:latin typeface="Cambria Math" panose="02040503050406030204" pitchFamily="18" charset="0"/>
                            </a:rPr>
                            <m:t> </m:t>
                          </m:r>
                          <m:r>
                            <a:rPr lang="en-US" sz="3200" b="1" i="1" smtClean="0">
                              <a:latin typeface="Cambria Math" panose="02040503050406030204" pitchFamily="18" charset="0"/>
                            </a:rPr>
                            <m:t>𝟔</m:t>
                          </m:r>
                        </m:num>
                        <m:den>
                          <m:r>
                            <a:rPr lang="en-US" sz="3200" b="1" i="1" smtClean="0">
                              <a:latin typeface="Cambria Math" panose="02040503050406030204" pitchFamily="18" charset="0"/>
                            </a:rPr>
                            <m:t>𝟔</m:t>
                          </m:r>
                          <m:r>
                            <a:rPr lang="en-US" sz="3200" b="1" i="1">
                              <a:latin typeface="Cambria Math" panose="02040503050406030204" pitchFamily="18" charset="0"/>
                            </a:rPr>
                            <m:t>−</m:t>
                          </m:r>
                          <m:r>
                            <a:rPr lang="en-US" sz="3200" b="1" i="1" smtClean="0">
                              <a:latin typeface="Cambria Math" panose="02040503050406030204" pitchFamily="18" charset="0"/>
                            </a:rPr>
                            <m:t>𝟐𝟎</m:t>
                          </m:r>
                        </m:den>
                      </m:f>
                      <m:r>
                        <a:rPr lang="en-US" sz="3200" b="0" i="0" smtClean="0">
                          <a:latin typeface="Cambria Math" panose="02040503050406030204" pitchFamily="18" charset="0"/>
                        </a:rPr>
                        <m:t>=−</m:t>
                      </m:r>
                      <m:r>
                        <a:rPr lang="en-US" sz="3200" b="0" i="0" smtClean="0">
                          <a:latin typeface="Cambria Math" panose="02040503050406030204" pitchFamily="18" charset="0"/>
                        </a:rPr>
                        <m:t>8</m:t>
                      </m:r>
                      <m:r>
                        <a:rPr lang="en-US" sz="3200" b="0" i="0" smtClean="0">
                          <a:latin typeface="Cambria Math" panose="02040503050406030204" pitchFamily="18" charset="0"/>
                        </a:rPr>
                        <m:t>.</m:t>
                      </m:r>
                      <m:r>
                        <a:rPr lang="en-US" sz="3200" b="0" i="0" smtClean="0">
                          <a:latin typeface="Cambria Math" panose="02040503050406030204" pitchFamily="18" charset="0"/>
                        </a:rPr>
                        <m:t>5</m:t>
                      </m:r>
                      <m:r>
                        <a:rPr lang="en-US" sz="3200" b="0" i="0" smtClean="0">
                          <a:latin typeface="Cambria Math" panose="02040503050406030204" pitchFamily="18" charset="0"/>
                        </a:rPr>
                        <m:t> </m:t>
                      </m:r>
                      <m:r>
                        <m:rPr>
                          <m:sty m:val="p"/>
                        </m:rPr>
                        <a:rPr lang="en-US" sz="3200" b="0" i="0" smtClean="0">
                          <a:latin typeface="Cambria Math" panose="02040503050406030204" pitchFamily="18" charset="0"/>
                        </a:rPr>
                        <m:t>cm</m:t>
                      </m:r>
                    </m:oMath>
                  </m:oMathPara>
                </a14:m>
                <a:endParaRPr lang="en-US" sz="3200" b="1" dirty="0"/>
              </a:p>
            </p:txBody>
          </p:sp>
        </mc:Choice>
        <mc:Fallback xmlns="">
          <p:sp>
            <p:nvSpPr>
              <p:cNvPr id="8" name="مستطيل 7">
                <a:extLst>
                  <a:ext uri="{FF2B5EF4-FFF2-40B4-BE49-F238E27FC236}">
                    <a16:creationId xmlns:a16="http://schemas.microsoft.com/office/drawing/2014/main" id="{CEF48B71-BD66-1D44-A79A-BA9681B71C55}"/>
                  </a:ext>
                </a:extLst>
              </p:cNvPr>
              <p:cNvSpPr>
                <a:spLocks noRot="1" noChangeAspect="1" noMove="1" noResize="1" noEditPoints="1" noAdjustHandles="1" noChangeArrowheads="1" noChangeShapeType="1" noTextEdit="1"/>
              </p:cNvSpPr>
              <p:nvPr/>
            </p:nvSpPr>
            <p:spPr>
              <a:xfrm>
                <a:off x="3033824" y="3627042"/>
                <a:ext cx="5450957" cy="1017523"/>
              </a:xfrm>
              <a:prstGeom prst="rect">
                <a:avLst/>
              </a:prstGeom>
              <a:blipFill>
                <a:blip r:embed="rId3"/>
                <a:stretch>
                  <a:fillRect t="-4938" b="-7407"/>
                </a:stretch>
              </a:blipFill>
            </p:spPr>
            <p:txBody>
              <a:bodyPr/>
              <a:lstStyle/>
              <a:p>
                <a:r>
                  <a:rPr lang="ar-SA">
                    <a:noFill/>
                  </a:rPr>
                  <a:t> </a:t>
                </a:r>
              </a:p>
            </p:txBody>
          </p:sp>
        </mc:Fallback>
      </mc:AlternateContent>
      <p:sp>
        <p:nvSpPr>
          <p:cNvPr id="9" name="عنوان 1">
            <a:extLst>
              <a:ext uri="{FF2B5EF4-FFF2-40B4-BE49-F238E27FC236}">
                <a16:creationId xmlns:a16="http://schemas.microsoft.com/office/drawing/2014/main" id="{BA9454F3-2A61-F746-9FB2-9C9479735BD4}"/>
              </a:ext>
            </a:extLst>
          </p:cNvPr>
          <p:cNvSpPr txBox="1">
            <a:spLocks/>
          </p:cNvSpPr>
          <p:nvPr/>
        </p:nvSpPr>
        <p:spPr>
          <a:xfrm>
            <a:off x="7838373" y="5040648"/>
            <a:ext cx="2813957" cy="1417464"/>
          </a:xfrm>
          <a:prstGeom prst="wedgeRoundRectCallout">
            <a:avLst>
              <a:gd name="adj1" fmla="val -97267"/>
              <a:gd name="adj2" fmla="val -89266"/>
              <a:gd name="adj3" fmla="val 16667"/>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vert="horz" lIns="0" tIns="45720" rIns="0" bIns="0" rtlCol="0" anchor="ctr">
            <a:noAutofit/>
            <a:scene3d>
              <a:camera prst="orthographicFront"/>
              <a:lightRig rig="freezing" dir="t">
                <a:rot lat="0" lon="0" rev="5640000"/>
              </a:lightRig>
            </a:scene3d>
            <a:sp3d prstMaterial="flat">
              <a:contourClr>
                <a:schemeClr val="tx2"/>
              </a:contourClr>
            </a:sp3d>
          </a:bodyPr>
          <a:lstStyle>
            <a:lvl1pPr algn="l" defTabSz="914400" rtl="1" eaLnBrk="1" latinLnBrk="0" hangingPunct="1">
              <a:lnSpc>
                <a:spcPct val="80000"/>
              </a:lnSpc>
              <a:spcBef>
                <a:spcPct val="0"/>
              </a:spcBef>
              <a:buNone/>
              <a:defRPr sz="5000" kern="1200" cap="all"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ar-SA" sz="2800" b="1" dirty="0">
                <a:solidFill>
                  <a:schemeClr val="accent3"/>
                </a:solidFill>
                <a:latin typeface="+mj-lt"/>
                <a:ea typeface="+mj-ea"/>
              </a:rPr>
              <a:t>بما أن الإشارة سالبة فإن الصورة تكون حقيقية أم خيالية؟</a:t>
            </a:r>
          </a:p>
        </p:txBody>
      </p:sp>
      <p:sp>
        <p:nvSpPr>
          <p:cNvPr id="11" name="مستطيل 10">
            <a:extLst>
              <a:ext uri="{FF2B5EF4-FFF2-40B4-BE49-F238E27FC236}">
                <a16:creationId xmlns:a16="http://schemas.microsoft.com/office/drawing/2014/main" id="{2E3E67D3-0A27-264C-80BE-1023DEAB82CB}"/>
              </a:ext>
            </a:extLst>
          </p:cNvPr>
          <p:cNvSpPr/>
          <p:nvPr/>
        </p:nvSpPr>
        <p:spPr>
          <a:xfrm>
            <a:off x="3969489" y="5040648"/>
            <a:ext cx="2324985" cy="584775"/>
          </a:xfrm>
          <a:prstGeom prst="rect">
            <a:avLst/>
          </a:prstGeom>
        </p:spPr>
        <p:txBody>
          <a:bodyPr wrap="square">
            <a:spAutoFit/>
          </a:bodyPr>
          <a:lstStyle/>
          <a:p>
            <a:pPr algn="ctr" rtl="1"/>
            <a:r>
              <a:rPr lang="ar-SA" sz="3200" b="1" dirty="0"/>
              <a:t>الصورة خيالية</a:t>
            </a:r>
            <a:endParaRPr lang="en-US" sz="3200" b="1" dirty="0"/>
          </a:p>
        </p:txBody>
      </p:sp>
    </p:spTree>
    <p:extLst>
      <p:ext uri="{BB962C8B-B14F-4D97-AF65-F5344CB8AC3E}">
        <p14:creationId xmlns:p14="http://schemas.microsoft.com/office/powerpoint/2010/main" val="375608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P spid="1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E7F7293-F1B1-BF40-BDE2-B4F691B0DD53}"/>
              </a:ext>
            </a:extLst>
          </p:cNvPr>
          <p:cNvPicPr>
            <a:picLocks noChangeAspect="1"/>
          </p:cNvPicPr>
          <p:nvPr/>
        </p:nvPicPr>
        <p:blipFill>
          <a:blip r:embed="rId2"/>
          <a:stretch>
            <a:fillRect/>
          </a:stretch>
        </p:blipFill>
        <p:spPr>
          <a:xfrm>
            <a:off x="2135093" y="1586292"/>
            <a:ext cx="7634941" cy="3541983"/>
          </a:xfrm>
          <a:prstGeom prst="rect">
            <a:avLst/>
          </a:prstGeom>
        </p:spPr>
      </p:pic>
      <p:sp>
        <p:nvSpPr>
          <p:cNvPr id="4" name="Rectangle 6">
            <a:extLst>
              <a:ext uri="{FF2B5EF4-FFF2-40B4-BE49-F238E27FC236}">
                <a16:creationId xmlns:a16="http://schemas.microsoft.com/office/drawing/2014/main" id="{98EE01A1-F233-0241-B812-91EE66C575ED}"/>
              </a:ext>
            </a:extLst>
          </p:cNvPr>
          <p:cNvSpPr/>
          <p:nvPr/>
        </p:nvSpPr>
        <p:spPr>
          <a:xfrm>
            <a:off x="1" y="1388633"/>
            <a:ext cx="12192000" cy="457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5" name="Rectangle 7">
            <a:extLst>
              <a:ext uri="{FF2B5EF4-FFF2-40B4-BE49-F238E27FC236}">
                <a16:creationId xmlns:a16="http://schemas.microsoft.com/office/drawing/2014/main" id="{7E6E9AF9-A042-8D4D-8EE9-9CD5CCDA7DAD}"/>
              </a:ext>
            </a:extLst>
          </p:cNvPr>
          <p:cNvSpPr/>
          <p:nvPr/>
        </p:nvSpPr>
        <p:spPr>
          <a:xfrm>
            <a:off x="1361592" y="269036"/>
            <a:ext cx="9468815" cy="10048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rtl="1">
              <a:defRPr/>
            </a:pPr>
            <a:r>
              <a:rPr lang="ar-SA" sz="4000" b="1" dirty="0">
                <a:latin typeface="Arial" panose="020B0604020202020204" pitchFamily="34" charset="0"/>
                <a:cs typeface="Arial" panose="020B0604020202020204" pitchFamily="34" charset="0"/>
              </a:rPr>
              <a:t>تدريبات على قراءة الصور</a:t>
            </a:r>
            <a:endParaRPr lang="en-US" sz="4000" b="1" dirty="0">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E218223C-FC6B-FA42-B489-99155CD412FB}"/>
              </a:ext>
            </a:extLst>
          </p:cNvPr>
          <p:cNvSpPr/>
          <p:nvPr/>
        </p:nvSpPr>
        <p:spPr>
          <a:xfrm>
            <a:off x="182715" y="6273223"/>
            <a:ext cx="457200" cy="4556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Tree>
    <p:extLst>
      <p:ext uri="{BB962C8B-B14F-4D97-AF65-F5344CB8AC3E}">
        <p14:creationId xmlns:p14="http://schemas.microsoft.com/office/powerpoint/2010/main" val="3931634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المقدمة</a:t>
            </a:r>
          </a:p>
        </p:txBody>
      </p:sp>
      <p:pic>
        <p:nvPicPr>
          <p:cNvPr id="4" name="صورة 3">
            <a:extLst>
              <a:ext uri="{FF2B5EF4-FFF2-40B4-BE49-F238E27FC236}">
                <a16:creationId xmlns:a16="http://schemas.microsoft.com/office/drawing/2014/main" id="{FA7FF7C5-808B-B64E-96E6-332635DFD7E1}"/>
              </a:ext>
            </a:extLst>
          </p:cNvPr>
          <p:cNvPicPr>
            <a:picLocks noChangeAspect="1"/>
          </p:cNvPicPr>
          <p:nvPr/>
        </p:nvPicPr>
        <p:blipFill>
          <a:blip r:embed="rId2"/>
          <a:stretch>
            <a:fillRect/>
          </a:stretch>
        </p:blipFill>
        <p:spPr>
          <a:xfrm>
            <a:off x="1354781" y="2190369"/>
            <a:ext cx="4529383" cy="4283015"/>
          </a:xfrm>
          <a:prstGeom prst="rect">
            <a:avLst/>
          </a:prstGeom>
        </p:spPr>
      </p:pic>
      <p:pic>
        <p:nvPicPr>
          <p:cNvPr id="3" name="صورة 2">
            <a:extLst>
              <a:ext uri="{FF2B5EF4-FFF2-40B4-BE49-F238E27FC236}">
                <a16:creationId xmlns:a16="http://schemas.microsoft.com/office/drawing/2014/main" id="{90B5B2A5-9F54-3444-A52D-4BCD698DA817}"/>
              </a:ext>
            </a:extLst>
          </p:cNvPr>
          <p:cNvPicPr>
            <a:picLocks noChangeAspect="1"/>
          </p:cNvPicPr>
          <p:nvPr/>
        </p:nvPicPr>
        <p:blipFill rotWithShape="1">
          <a:blip r:embed="rId3"/>
          <a:srcRect r="3341" b="8447"/>
          <a:stretch/>
        </p:blipFill>
        <p:spPr>
          <a:xfrm>
            <a:off x="6215634" y="2283811"/>
            <a:ext cx="3968496" cy="4034693"/>
          </a:xfrm>
          <a:prstGeom prst="rect">
            <a:avLst/>
          </a:prstGeom>
        </p:spPr>
      </p:pic>
      <p:sp>
        <p:nvSpPr>
          <p:cNvPr id="5" name="مربع نص 4">
            <a:extLst>
              <a:ext uri="{FF2B5EF4-FFF2-40B4-BE49-F238E27FC236}">
                <a16:creationId xmlns:a16="http://schemas.microsoft.com/office/drawing/2014/main" id="{AED19D5A-6EEE-1C40-BC67-005071D697FB}"/>
              </a:ext>
            </a:extLst>
          </p:cNvPr>
          <p:cNvSpPr txBox="1"/>
          <p:nvPr/>
        </p:nvSpPr>
        <p:spPr>
          <a:xfrm>
            <a:off x="10515600" y="3303270"/>
            <a:ext cx="902970" cy="2246769"/>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marL="0" algn="ctr" defTabSz="457200" rtl="1" eaLnBrk="1" latinLnBrk="0" hangingPunct="1"/>
            <a:r>
              <a:rPr lang="ar-SA" sz="2000" b="1" dirty="0"/>
              <a:t>انكسار الضوء عند الحد الفاصل بين الأوساط الشفافة</a:t>
            </a:r>
          </a:p>
        </p:txBody>
      </p:sp>
    </p:spTree>
    <p:extLst>
      <p:ext uri="{BB962C8B-B14F-4D97-AF65-F5344CB8AC3E}">
        <p14:creationId xmlns:p14="http://schemas.microsoft.com/office/powerpoint/2010/main" val="5080718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1CDECE04-2DF1-EE4B-8785-7DDE8150AF12}"/>
              </a:ext>
            </a:extLst>
          </p:cNvPr>
          <p:cNvPicPr>
            <a:picLocks noChangeAspect="1"/>
          </p:cNvPicPr>
          <p:nvPr/>
        </p:nvPicPr>
        <p:blipFill>
          <a:blip r:embed="rId2"/>
          <a:stretch>
            <a:fillRect/>
          </a:stretch>
        </p:blipFill>
        <p:spPr>
          <a:xfrm>
            <a:off x="1908462" y="1150023"/>
            <a:ext cx="8921945" cy="4925657"/>
          </a:xfrm>
          <a:prstGeom prst="rect">
            <a:avLst/>
          </a:prstGeom>
        </p:spPr>
      </p:pic>
      <p:sp>
        <p:nvSpPr>
          <p:cNvPr id="4" name="Rectangle 6">
            <a:extLst>
              <a:ext uri="{FF2B5EF4-FFF2-40B4-BE49-F238E27FC236}">
                <a16:creationId xmlns:a16="http://schemas.microsoft.com/office/drawing/2014/main" id="{98EE01A1-F233-0241-B812-91EE66C575ED}"/>
              </a:ext>
            </a:extLst>
          </p:cNvPr>
          <p:cNvSpPr/>
          <p:nvPr/>
        </p:nvSpPr>
        <p:spPr>
          <a:xfrm>
            <a:off x="1" y="1388633"/>
            <a:ext cx="12192000" cy="4571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5" name="Rectangle 7">
            <a:extLst>
              <a:ext uri="{FF2B5EF4-FFF2-40B4-BE49-F238E27FC236}">
                <a16:creationId xmlns:a16="http://schemas.microsoft.com/office/drawing/2014/main" id="{7E6E9AF9-A042-8D4D-8EE9-9CD5CCDA7DAD}"/>
              </a:ext>
            </a:extLst>
          </p:cNvPr>
          <p:cNvSpPr/>
          <p:nvPr/>
        </p:nvSpPr>
        <p:spPr>
          <a:xfrm>
            <a:off x="1361592" y="269036"/>
            <a:ext cx="9468815" cy="1004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rtl="1">
              <a:defRPr/>
            </a:pPr>
            <a:r>
              <a:rPr lang="ar-SA" sz="4000" b="1" dirty="0">
                <a:latin typeface="Arial" panose="020B0604020202020204" pitchFamily="34" charset="0"/>
              </a:rPr>
              <a:t>تدريبات على قراءة الصور</a:t>
            </a:r>
            <a:endParaRPr lang="en-US" sz="4000" b="1" dirty="0">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E218223C-FC6B-FA42-B489-99155CD412FB}"/>
              </a:ext>
            </a:extLst>
          </p:cNvPr>
          <p:cNvSpPr/>
          <p:nvPr/>
        </p:nvSpPr>
        <p:spPr>
          <a:xfrm>
            <a:off x="182715" y="6273223"/>
            <a:ext cx="457200" cy="45561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Tree>
    <p:extLst>
      <p:ext uri="{BB962C8B-B14F-4D97-AF65-F5344CB8AC3E}">
        <p14:creationId xmlns:p14="http://schemas.microsoft.com/office/powerpoint/2010/main" val="2636883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3671D4A1-0BD8-9243-B27A-C14F525DF786}"/>
              </a:ext>
            </a:extLst>
          </p:cNvPr>
          <p:cNvPicPr>
            <a:picLocks noChangeAspect="1"/>
          </p:cNvPicPr>
          <p:nvPr/>
        </p:nvPicPr>
        <p:blipFill>
          <a:blip r:embed="rId2"/>
          <a:stretch>
            <a:fillRect/>
          </a:stretch>
        </p:blipFill>
        <p:spPr>
          <a:xfrm>
            <a:off x="2778914" y="1411492"/>
            <a:ext cx="6634169" cy="4105450"/>
          </a:xfrm>
          <a:prstGeom prst="rect">
            <a:avLst/>
          </a:prstGeom>
        </p:spPr>
      </p:pic>
      <p:sp>
        <p:nvSpPr>
          <p:cNvPr id="4" name="Rectangle 6">
            <a:extLst>
              <a:ext uri="{FF2B5EF4-FFF2-40B4-BE49-F238E27FC236}">
                <a16:creationId xmlns:a16="http://schemas.microsoft.com/office/drawing/2014/main" id="{98EE01A1-F233-0241-B812-91EE66C575ED}"/>
              </a:ext>
            </a:extLst>
          </p:cNvPr>
          <p:cNvSpPr/>
          <p:nvPr/>
        </p:nvSpPr>
        <p:spPr>
          <a:xfrm>
            <a:off x="1" y="1388633"/>
            <a:ext cx="12192000" cy="4571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5" name="Rectangle 7">
            <a:extLst>
              <a:ext uri="{FF2B5EF4-FFF2-40B4-BE49-F238E27FC236}">
                <a16:creationId xmlns:a16="http://schemas.microsoft.com/office/drawing/2014/main" id="{7E6E9AF9-A042-8D4D-8EE9-9CD5CCDA7DAD}"/>
              </a:ext>
            </a:extLst>
          </p:cNvPr>
          <p:cNvSpPr/>
          <p:nvPr/>
        </p:nvSpPr>
        <p:spPr>
          <a:xfrm>
            <a:off x="1361592" y="269036"/>
            <a:ext cx="9468815" cy="1004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rtl="1">
              <a:defRPr/>
            </a:pPr>
            <a:r>
              <a:rPr lang="ar-SA" sz="4000" b="1" dirty="0">
                <a:latin typeface="Arial" panose="020B0604020202020204" pitchFamily="34" charset="0"/>
              </a:rPr>
              <a:t>تدريبات على قراءة الصور</a:t>
            </a:r>
            <a:endParaRPr lang="en-US" sz="4000" b="1" dirty="0">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E218223C-FC6B-FA42-B489-99155CD412FB}"/>
              </a:ext>
            </a:extLst>
          </p:cNvPr>
          <p:cNvSpPr/>
          <p:nvPr/>
        </p:nvSpPr>
        <p:spPr>
          <a:xfrm>
            <a:off x="182715" y="6273223"/>
            <a:ext cx="457200" cy="45561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Tree>
    <p:extLst>
      <p:ext uri="{BB962C8B-B14F-4D97-AF65-F5344CB8AC3E}">
        <p14:creationId xmlns:p14="http://schemas.microsoft.com/office/powerpoint/2010/main" val="22727823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98EE01A1-F233-0241-B812-91EE66C575ED}"/>
              </a:ext>
            </a:extLst>
          </p:cNvPr>
          <p:cNvSpPr/>
          <p:nvPr/>
        </p:nvSpPr>
        <p:spPr>
          <a:xfrm>
            <a:off x="1" y="1388633"/>
            <a:ext cx="12192000" cy="4571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5" name="Rectangle 7">
            <a:extLst>
              <a:ext uri="{FF2B5EF4-FFF2-40B4-BE49-F238E27FC236}">
                <a16:creationId xmlns:a16="http://schemas.microsoft.com/office/drawing/2014/main" id="{7E6E9AF9-A042-8D4D-8EE9-9CD5CCDA7DAD}"/>
              </a:ext>
            </a:extLst>
          </p:cNvPr>
          <p:cNvSpPr/>
          <p:nvPr/>
        </p:nvSpPr>
        <p:spPr>
          <a:xfrm>
            <a:off x="1361592" y="269036"/>
            <a:ext cx="9468815" cy="1004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rtl="1">
              <a:defRPr/>
            </a:pPr>
            <a:r>
              <a:rPr lang="ar-SA" sz="4000" b="1" dirty="0">
                <a:latin typeface="Arial" panose="020B0604020202020204" pitchFamily="34" charset="0"/>
              </a:rPr>
              <a:t>تدريبات على قراءة الصور</a:t>
            </a:r>
            <a:endParaRPr lang="en-US" sz="4000" b="1" dirty="0">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E218223C-FC6B-FA42-B489-99155CD412FB}"/>
              </a:ext>
            </a:extLst>
          </p:cNvPr>
          <p:cNvSpPr/>
          <p:nvPr/>
        </p:nvSpPr>
        <p:spPr>
          <a:xfrm>
            <a:off x="182715" y="6273223"/>
            <a:ext cx="457200" cy="45561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7" name="صورة 6">
            <a:extLst>
              <a:ext uri="{FF2B5EF4-FFF2-40B4-BE49-F238E27FC236}">
                <a16:creationId xmlns:a16="http://schemas.microsoft.com/office/drawing/2014/main" id="{D5121FA1-686B-234A-A4F5-073384347955}"/>
              </a:ext>
            </a:extLst>
          </p:cNvPr>
          <p:cNvPicPr>
            <a:picLocks noChangeAspect="1"/>
          </p:cNvPicPr>
          <p:nvPr/>
        </p:nvPicPr>
        <p:blipFill>
          <a:blip r:embed="rId2"/>
          <a:stretch>
            <a:fillRect/>
          </a:stretch>
        </p:blipFill>
        <p:spPr>
          <a:xfrm>
            <a:off x="1674749" y="2136220"/>
            <a:ext cx="8842500" cy="4364809"/>
          </a:xfrm>
          <a:prstGeom prst="rect">
            <a:avLst/>
          </a:prstGeom>
        </p:spPr>
      </p:pic>
    </p:spTree>
    <p:extLst>
      <p:ext uri="{BB962C8B-B14F-4D97-AF65-F5344CB8AC3E}">
        <p14:creationId xmlns:p14="http://schemas.microsoft.com/office/powerpoint/2010/main" val="41945133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97B3FCD-8BAE-DA47-8F79-BEFA5BCDDDFB}"/>
              </a:ext>
            </a:extLst>
          </p:cNvPr>
          <p:cNvPicPr>
            <a:picLocks noChangeAspect="1"/>
          </p:cNvPicPr>
          <p:nvPr/>
        </p:nvPicPr>
        <p:blipFill>
          <a:blip r:embed="rId2"/>
          <a:stretch>
            <a:fillRect/>
          </a:stretch>
        </p:blipFill>
        <p:spPr>
          <a:xfrm>
            <a:off x="1671379" y="1987108"/>
            <a:ext cx="8509000" cy="3149600"/>
          </a:xfrm>
          <a:prstGeom prst="rect">
            <a:avLst/>
          </a:prstGeom>
        </p:spPr>
      </p:pic>
      <p:sp>
        <p:nvSpPr>
          <p:cNvPr id="4" name="مربع نص 3">
            <a:extLst>
              <a:ext uri="{FF2B5EF4-FFF2-40B4-BE49-F238E27FC236}">
                <a16:creationId xmlns:a16="http://schemas.microsoft.com/office/drawing/2014/main" id="{62E77CE9-0CA1-CC48-8C14-7B89D0117057}"/>
              </a:ext>
            </a:extLst>
          </p:cNvPr>
          <p:cNvSpPr txBox="1"/>
          <p:nvPr/>
        </p:nvSpPr>
        <p:spPr>
          <a:xfrm>
            <a:off x="3524622" y="1207869"/>
            <a:ext cx="5142755" cy="646331"/>
          </a:xfrm>
          <a:prstGeom prst="rect">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wrap="none" rtlCol="1">
            <a:spAutoFit/>
          </a:bodyPr>
          <a:lstStyle/>
          <a:p>
            <a:r>
              <a:rPr lang="ar-SA" sz="3600" b="1" dirty="0"/>
              <a:t>العدسة المحدبة والصورة الخيالية</a:t>
            </a:r>
          </a:p>
        </p:txBody>
      </p:sp>
    </p:spTree>
    <p:extLst>
      <p:ext uri="{BB962C8B-B14F-4D97-AF65-F5344CB8AC3E}">
        <p14:creationId xmlns:p14="http://schemas.microsoft.com/office/powerpoint/2010/main" val="617245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78FA3255-D207-F443-A5B7-729B9AF1249C}"/>
              </a:ext>
            </a:extLst>
          </p:cNvPr>
          <p:cNvSpPr txBox="1"/>
          <p:nvPr/>
        </p:nvSpPr>
        <p:spPr>
          <a:xfrm>
            <a:off x="4384634" y="2655168"/>
            <a:ext cx="3422732" cy="2123658"/>
          </a:xfrm>
          <a:prstGeom prst="rect">
            <a:avLst/>
          </a:prstGeom>
          <a:solidFill>
            <a:schemeClr val="accent2">
              <a:lumMod val="20000"/>
              <a:lumOff val="80000"/>
            </a:schemeClr>
          </a:solidFill>
        </p:spPr>
        <p:txBody>
          <a:bodyPr wrap="none" rtlCol="1">
            <a:spAutoFit/>
          </a:bodyPr>
          <a:lstStyle/>
          <a:p>
            <a:pPr marL="0" algn="ctr" defTabSz="457200" rtl="1" eaLnBrk="1" latinLnBrk="0" hangingPunct="1"/>
            <a:r>
              <a:rPr lang="ar-SA" sz="4400" b="1" dirty="0"/>
              <a:t>الواجب</a:t>
            </a:r>
          </a:p>
          <a:p>
            <a:pPr marL="0" algn="ctr" defTabSz="457200" rtl="1" eaLnBrk="1" latinLnBrk="0" hangingPunct="1"/>
            <a:endParaRPr lang="ar-SA" sz="4400" b="1" dirty="0"/>
          </a:p>
          <a:p>
            <a:pPr marL="0" algn="ctr" defTabSz="457200" rtl="1" eaLnBrk="1" latinLnBrk="0" hangingPunct="1"/>
            <a:r>
              <a:rPr lang="ar-SA" sz="4400" b="1" dirty="0"/>
              <a:t>في موقع المدرسة</a:t>
            </a:r>
            <a:endParaRPr lang="ar-SA" sz="4400" dirty="0"/>
          </a:p>
        </p:txBody>
      </p:sp>
      <p:sp>
        <p:nvSpPr>
          <p:cNvPr id="6" name="مربع نص 5">
            <a:extLst>
              <a:ext uri="{FF2B5EF4-FFF2-40B4-BE49-F238E27FC236}">
                <a16:creationId xmlns:a16="http://schemas.microsoft.com/office/drawing/2014/main" id="{84FE7426-C8F9-8E43-BA39-2D35F8F6F57B}"/>
              </a:ext>
            </a:extLst>
          </p:cNvPr>
          <p:cNvSpPr txBox="1"/>
          <p:nvPr/>
        </p:nvSpPr>
        <p:spPr>
          <a:xfrm>
            <a:off x="1701206" y="1459615"/>
            <a:ext cx="8789586" cy="769441"/>
          </a:xfrm>
          <a:prstGeom prst="rect">
            <a:avLst/>
          </a:prstGeom>
          <a:solidFill>
            <a:schemeClr val="bg2">
              <a:lumMod val="90000"/>
              <a:alpha val="80000"/>
            </a:schemeClr>
          </a:solidFill>
        </p:spPr>
        <p:txBody>
          <a:bodyPr wrap="none" rtlCol="1">
            <a:spAutoFit/>
          </a:bodyPr>
          <a:lstStyle/>
          <a:p>
            <a:pPr marL="0" algn="r" defTabSz="457200" rtl="1" eaLnBrk="1" latinLnBrk="0" hangingPunct="1"/>
            <a:r>
              <a:rPr lang="ar-SA" sz="4400" dirty="0">
                <a:ln w="0"/>
                <a:effectLst>
                  <a:outerShdw blurRad="38100" dist="19050" dir="2700000" algn="tl" rotWithShape="0">
                    <a:schemeClr val="dk1">
                      <a:alpha val="40000"/>
                    </a:schemeClr>
                  </a:outerShdw>
                </a:effectLst>
              </a:rPr>
              <a:t>اللهم علمنا ما ينفعنا وانفعنا بما علمتنا وزدنا علمًا</a:t>
            </a:r>
          </a:p>
        </p:txBody>
      </p:sp>
    </p:spTree>
    <p:extLst>
      <p:ext uri="{BB962C8B-B14F-4D97-AF65-F5344CB8AC3E}">
        <p14:creationId xmlns:p14="http://schemas.microsoft.com/office/powerpoint/2010/main" val="17660080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9FC89B8F-E76D-684E-A692-DB2B6C2236DE}"/>
              </a:ext>
            </a:extLst>
          </p:cNvPr>
          <p:cNvSpPr txBox="1"/>
          <p:nvPr/>
        </p:nvSpPr>
        <p:spPr>
          <a:xfrm>
            <a:off x="6379535" y="2339163"/>
            <a:ext cx="1741182" cy="369332"/>
          </a:xfrm>
          <a:prstGeom prst="rect">
            <a:avLst/>
          </a:prstGeom>
          <a:noFill/>
        </p:spPr>
        <p:txBody>
          <a:bodyPr wrap="none" rtlCol="1">
            <a:spAutoFit/>
          </a:bodyPr>
          <a:lstStyle/>
          <a:p>
            <a:r>
              <a:rPr lang="ar-SA" dirty="0"/>
              <a:t>درس عيوب العدسات</a:t>
            </a:r>
          </a:p>
        </p:txBody>
      </p:sp>
    </p:spTree>
    <p:extLst>
      <p:ext uri="{BB962C8B-B14F-4D97-AF65-F5344CB8AC3E}">
        <p14:creationId xmlns:p14="http://schemas.microsoft.com/office/powerpoint/2010/main" val="9832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صورة 4">
            <a:extLst>
              <a:ext uri="{FF2B5EF4-FFF2-40B4-BE49-F238E27FC236}">
                <a16:creationId xmlns:a16="http://schemas.microsoft.com/office/drawing/2014/main" id="{D2EAA531-4DBB-D447-80F1-C4751C70CD8D}"/>
              </a:ext>
            </a:extLst>
          </p:cNvPr>
          <p:cNvSpPr>
            <a:spLocks noGrp="1"/>
          </p:cNvSpPr>
          <p:nvPr>
            <p:ph type="pic" idx="1"/>
          </p:nvPr>
        </p:nvSpPr>
        <p:spPr>
          <a:solidFill>
            <a:srgbClr val="FFE399"/>
          </a:solidFill>
        </p:spPr>
      </p:sp>
      <p:sp>
        <p:nvSpPr>
          <p:cNvPr id="2" name="مربع نص 1">
            <a:extLst>
              <a:ext uri="{FF2B5EF4-FFF2-40B4-BE49-F238E27FC236}">
                <a16:creationId xmlns:a16="http://schemas.microsoft.com/office/drawing/2014/main" id="{D9249840-C3A9-3B4D-B6AA-89A6073744A7}"/>
              </a:ext>
            </a:extLst>
          </p:cNvPr>
          <p:cNvSpPr txBox="1"/>
          <p:nvPr/>
        </p:nvSpPr>
        <p:spPr>
          <a:xfrm>
            <a:off x="2060008" y="937768"/>
            <a:ext cx="7875270" cy="769441"/>
          </a:xfrm>
          <a:prstGeom prst="rect">
            <a:avLst/>
          </a:prstGeom>
          <a:noFill/>
        </p:spPr>
        <p:txBody>
          <a:bodyPr wrap="square" rtlCol="1">
            <a:spAutoFit/>
          </a:bodyPr>
          <a:lstStyle/>
          <a:p>
            <a:pPr marL="0" algn="ctr" defTabSz="457200" rtl="1" eaLnBrk="1" latinLnBrk="0" hangingPunct="1"/>
            <a:r>
              <a:rPr lang="ar-SA" sz="4400" b="1" dirty="0">
                <a:solidFill>
                  <a:schemeClr val="tx2"/>
                </a:solidFill>
                <a:latin typeface="GE Dinar One" panose="020A0503020102020204" pitchFamily="18" charset="-78"/>
                <a:cs typeface="GE Dinar One" panose="020A0503020102020204" pitchFamily="18" charset="-78"/>
              </a:rPr>
              <a:t>صباح الخير طالباتي الجميلات</a:t>
            </a:r>
          </a:p>
        </p:txBody>
      </p:sp>
      <p:graphicFrame>
        <p:nvGraphicFramePr>
          <p:cNvPr id="3" name="جدول 2">
            <a:extLst>
              <a:ext uri="{FF2B5EF4-FFF2-40B4-BE49-F238E27FC236}">
                <a16:creationId xmlns:a16="http://schemas.microsoft.com/office/drawing/2014/main" id="{AEBB484B-09AB-9E41-8D46-59546EF0CF78}"/>
              </a:ext>
            </a:extLst>
          </p:cNvPr>
          <p:cNvGraphicFramePr>
            <a:graphicFrameLocks noGrp="1"/>
          </p:cNvGraphicFramePr>
          <p:nvPr>
            <p:extLst>
              <p:ext uri="{D42A27DB-BD31-4B8C-83A1-F6EECF244321}">
                <p14:modId xmlns:p14="http://schemas.microsoft.com/office/powerpoint/2010/main" val="3248333123"/>
              </p:ext>
            </p:extLst>
          </p:nvPr>
        </p:nvGraphicFramePr>
        <p:xfrm>
          <a:off x="2578168" y="2285999"/>
          <a:ext cx="6838950" cy="1844040"/>
        </p:xfrm>
        <a:graphic>
          <a:graphicData uri="http://schemas.openxmlformats.org/drawingml/2006/table">
            <a:tbl>
              <a:tblPr>
                <a:effectLst/>
              </a:tblPr>
              <a:tblGrid>
                <a:gridCol w="3419475">
                  <a:extLst>
                    <a:ext uri="{9D8B030D-6E8A-4147-A177-3AD203B41FA5}">
                      <a16:colId xmlns:a16="http://schemas.microsoft.com/office/drawing/2014/main" val="1741542305"/>
                    </a:ext>
                  </a:extLst>
                </a:gridCol>
                <a:gridCol w="3419475">
                  <a:extLst>
                    <a:ext uri="{9D8B030D-6E8A-4147-A177-3AD203B41FA5}">
                      <a16:colId xmlns:a16="http://schemas.microsoft.com/office/drawing/2014/main" val="1681511670"/>
                    </a:ext>
                  </a:extLst>
                </a:gridCol>
              </a:tblGrid>
              <a:tr h="0">
                <a:tc>
                  <a:txBody>
                    <a:bodyPr/>
                    <a:lstStyle/>
                    <a:p>
                      <a:pPr algn="ctr" rtl="0"/>
                      <a:r>
                        <a:rPr lang="ar-SA" sz="2400" b="1" i="0" u="none" strike="noStrike" dirty="0">
                          <a:solidFill>
                            <a:schemeClr val="tx1">
                              <a:lumMod val="75000"/>
                              <a:lumOff val="25000"/>
                            </a:schemeClr>
                          </a:solidFill>
                          <a:effectLst/>
                          <a:latin typeface="Muna" pitchFamily="2" charset="-78"/>
                          <a:cs typeface="Muna" pitchFamily="2" charset="-78"/>
                        </a:rPr>
                        <a:t>ومن طلب العلا سهر الليالي</a:t>
                      </a:r>
                      <a:endParaRPr lang="ar-SA" sz="2400" b="1" i="0" dirty="0">
                        <a:solidFill>
                          <a:schemeClr val="tx1">
                            <a:lumMod val="75000"/>
                            <a:lumOff val="25000"/>
                          </a:schemeClr>
                        </a:solidFill>
                        <a:effectLst/>
                        <a:latin typeface="Muna" pitchFamily="2" charset="-78"/>
                        <a:cs typeface="Muna" pitchFamily="2" charset="-78"/>
                      </a:endParaRP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tc>
                  <a:txBody>
                    <a:bodyPr/>
                    <a:lstStyle/>
                    <a:p>
                      <a:pPr algn="ctr" rtl="0"/>
                      <a:r>
                        <a:rPr lang="ar-SA" sz="2400" b="1" i="0" u="none" strike="noStrike" dirty="0">
                          <a:solidFill>
                            <a:schemeClr val="tx1">
                              <a:lumMod val="75000"/>
                              <a:lumOff val="25000"/>
                            </a:schemeClr>
                          </a:solidFill>
                          <a:effectLst/>
                          <a:latin typeface="Muna" pitchFamily="2" charset="-78"/>
                          <a:cs typeface="Muna" pitchFamily="2" charset="-78"/>
                        </a:rPr>
                        <a:t>بقدرِ الكدِّ تكتسبُ المعالي</a:t>
                      </a:r>
                      <a:endParaRPr lang="ar-SA" sz="2400" b="1" i="0" dirty="0">
                        <a:solidFill>
                          <a:schemeClr val="tx1">
                            <a:lumMod val="75000"/>
                            <a:lumOff val="25000"/>
                          </a:schemeClr>
                        </a:solidFill>
                        <a:effectLst/>
                        <a:latin typeface="Muna" pitchFamily="2" charset="-78"/>
                        <a:cs typeface="Muna" pitchFamily="2" charset="-78"/>
                      </a:endParaRP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826732156"/>
                  </a:ext>
                </a:extLst>
              </a:tr>
              <a:tr h="0">
                <a:tc>
                  <a:txBody>
                    <a:bodyPr/>
                    <a:lstStyle/>
                    <a:p>
                      <a:pPr algn="ctr" rtl="1"/>
                      <a:r>
                        <a:rPr lang="ar-SA" sz="2400" b="1" i="0" u="none" strike="noStrike" dirty="0">
                          <a:solidFill>
                            <a:schemeClr val="tx1">
                              <a:lumMod val="75000"/>
                              <a:lumOff val="25000"/>
                            </a:schemeClr>
                          </a:solidFill>
                          <a:effectLst/>
                          <a:latin typeface="Muna" pitchFamily="2" charset="-78"/>
                          <a:cs typeface="Muna" pitchFamily="2" charset="-78"/>
                        </a:rPr>
                        <a:t>أضاع العمر في طلب المحال</a:t>
                      </a:r>
                      <a:endParaRPr lang="ar-SA" sz="2400" b="1" i="0" dirty="0">
                        <a:solidFill>
                          <a:schemeClr val="tx1">
                            <a:lumMod val="75000"/>
                            <a:lumOff val="25000"/>
                          </a:schemeClr>
                        </a:solidFill>
                        <a:effectLst/>
                        <a:latin typeface="Muna" pitchFamily="2" charset="-78"/>
                        <a:cs typeface="Muna" pitchFamily="2" charset="-78"/>
                      </a:endParaRP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tc>
                  <a:txBody>
                    <a:bodyPr/>
                    <a:lstStyle/>
                    <a:p>
                      <a:pPr algn="ctr" rtl="1"/>
                      <a:r>
                        <a:rPr lang="ar-SA" sz="2400" b="1" i="0" u="none" strike="noStrike" dirty="0">
                          <a:solidFill>
                            <a:schemeClr val="tx1">
                              <a:lumMod val="75000"/>
                              <a:lumOff val="25000"/>
                            </a:schemeClr>
                          </a:solidFill>
                          <a:effectLst/>
                          <a:latin typeface="Muna" pitchFamily="2" charset="-78"/>
                          <a:cs typeface="Muna" pitchFamily="2" charset="-78"/>
                        </a:rPr>
                        <a:t>ومن رام العلا من غير كد</a:t>
                      </a:r>
                      <a:endParaRPr lang="ar-SA" sz="2400" b="1" i="0" dirty="0">
                        <a:solidFill>
                          <a:schemeClr val="tx1">
                            <a:lumMod val="75000"/>
                            <a:lumOff val="25000"/>
                          </a:schemeClr>
                        </a:solidFill>
                        <a:effectLst/>
                        <a:latin typeface="Muna" pitchFamily="2" charset="-78"/>
                        <a:cs typeface="Muna" pitchFamily="2" charset="-78"/>
                      </a:endParaRP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24432926"/>
                  </a:ext>
                </a:extLst>
              </a:tr>
              <a:tr h="0">
                <a:tc>
                  <a:txBody>
                    <a:bodyPr/>
                    <a:lstStyle/>
                    <a:p>
                      <a:pPr algn="ctr" rtl="1"/>
                      <a:r>
                        <a:rPr lang="ar-SA" sz="2400" b="1" i="0" u="none" strike="noStrike" dirty="0">
                          <a:solidFill>
                            <a:schemeClr val="tx1">
                              <a:lumMod val="75000"/>
                              <a:lumOff val="25000"/>
                            </a:schemeClr>
                          </a:solidFill>
                          <a:effectLst/>
                          <a:latin typeface="Muna" pitchFamily="2" charset="-78"/>
                          <a:cs typeface="Muna" pitchFamily="2" charset="-78"/>
                        </a:rPr>
                        <a:t>يغوص البحر من طلب </a:t>
                      </a:r>
                      <a:r>
                        <a:rPr lang="ar-SA" sz="2400" b="1" i="0" u="none" strike="noStrike" dirty="0" err="1">
                          <a:solidFill>
                            <a:schemeClr val="tx1">
                              <a:lumMod val="75000"/>
                              <a:lumOff val="25000"/>
                            </a:schemeClr>
                          </a:solidFill>
                          <a:effectLst/>
                          <a:latin typeface="Muna" pitchFamily="2" charset="-78"/>
                          <a:cs typeface="Muna" pitchFamily="2" charset="-78"/>
                        </a:rPr>
                        <a:t>اللآلي</a:t>
                      </a:r>
                      <a:endParaRPr lang="ar-SA" sz="2400" b="1" i="0" dirty="0">
                        <a:solidFill>
                          <a:schemeClr val="tx1">
                            <a:lumMod val="75000"/>
                            <a:lumOff val="25000"/>
                          </a:schemeClr>
                        </a:solidFill>
                        <a:effectLst/>
                        <a:latin typeface="Muna" pitchFamily="2" charset="-78"/>
                        <a:cs typeface="Muna" pitchFamily="2" charset="-78"/>
                      </a:endParaRP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tc>
                  <a:txBody>
                    <a:bodyPr/>
                    <a:lstStyle/>
                    <a:p>
                      <a:pPr algn="ctr" rtl="1"/>
                      <a:r>
                        <a:rPr lang="ar-SA" sz="2400" b="1" i="0" u="none" strike="noStrike" dirty="0">
                          <a:solidFill>
                            <a:schemeClr val="tx1">
                              <a:lumMod val="75000"/>
                              <a:lumOff val="25000"/>
                            </a:schemeClr>
                          </a:solidFill>
                          <a:effectLst/>
                          <a:latin typeface="Muna" pitchFamily="2" charset="-78"/>
                          <a:cs typeface="Muna" pitchFamily="2" charset="-78"/>
                        </a:rPr>
                        <a:t>تروم العز ثم تنام ليلاً</a:t>
                      </a:r>
                      <a:endParaRPr lang="ar-SA" sz="2400" b="1" i="0" dirty="0">
                        <a:solidFill>
                          <a:schemeClr val="tx1">
                            <a:lumMod val="75000"/>
                            <a:lumOff val="25000"/>
                          </a:schemeClr>
                        </a:solidFill>
                        <a:effectLst/>
                        <a:latin typeface="Muna" pitchFamily="2" charset="-78"/>
                        <a:cs typeface="Muna" pitchFamily="2" charset="-78"/>
                      </a:endParaRP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98524675"/>
                  </a:ext>
                </a:extLst>
              </a:tr>
              <a:tr h="0">
                <a:tc gridSpan="2">
                  <a:txBody>
                    <a:bodyPr/>
                    <a:lstStyle/>
                    <a:p>
                      <a:pPr algn="ctr" rtl="1"/>
                      <a:endParaRPr lang="ar-SA" sz="2400" b="1" i="0" dirty="0">
                        <a:solidFill>
                          <a:srgbClr val="6D6D6D"/>
                        </a:solidFill>
                        <a:effectLst/>
                        <a:latin typeface="Muna" pitchFamily="2" charset="-78"/>
                        <a:cs typeface="Muna" pitchFamily="2" charset="-78"/>
                      </a:endParaRPr>
                    </a:p>
                    <a:p>
                      <a:pPr algn="ctr" rtl="1"/>
                      <a:r>
                        <a:rPr lang="ar-SA" sz="2000" b="1" i="0" dirty="0">
                          <a:solidFill>
                            <a:schemeClr val="tx1">
                              <a:lumMod val="50000"/>
                              <a:lumOff val="50000"/>
                            </a:schemeClr>
                          </a:solidFill>
                          <a:effectLst/>
                          <a:latin typeface="Muna" pitchFamily="2" charset="-78"/>
                          <a:cs typeface="Muna" pitchFamily="2" charset="-78"/>
                        </a:rPr>
                        <a:t>*الإمام الشافعي –رحمه الله-</a:t>
                      </a: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tc hMerge="1">
                  <a:txBody>
                    <a:bodyPr/>
                    <a:lstStyle/>
                    <a:p>
                      <a:pPr algn="ctr" rtl="1"/>
                      <a:endParaRPr lang="ar-SA" sz="2400" b="1" i="0" dirty="0">
                        <a:solidFill>
                          <a:srgbClr val="6D6D6D"/>
                        </a:solidFill>
                        <a:effectLst/>
                        <a:latin typeface="Muna" pitchFamily="2" charset="-78"/>
                        <a:cs typeface="Muna" pitchFamily="2" charset="-78"/>
                      </a:endParaRPr>
                    </a:p>
                  </a:txBody>
                  <a:tcPr marL="9525" marR="9525" marT="9525" marB="9525"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23546440"/>
                  </a:ext>
                </a:extLst>
              </a:tr>
            </a:tbl>
          </a:graphicData>
        </a:graphic>
      </p:graphicFrame>
      <p:sp>
        <p:nvSpPr>
          <p:cNvPr id="4" name="عنوان 3">
            <a:extLst>
              <a:ext uri="{FF2B5EF4-FFF2-40B4-BE49-F238E27FC236}">
                <a16:creationId xmlns:a16="http://schemas.microsoft.com/office/drawing/2014/main" id="{649C9B78-E125-BA44-B09B-B5C7667D71AC}"/>
              </a:ext>
            </a:extLst>
          </p:cNvPr>
          <p:cNvSpPr>
            <a:spLocks noGrp="1"/>
          </p:cNvSpPr>
          <p:nvPr>
            <p:ph type="title"/>
          </p:nvPr>
        </p:nvSpPr>
        <p:spPr/>
        <p:txBody>
          <a:bodyPr/>
          <a:lstStyle/>
          <a:p>
            <a:endParaRPr lang="ar-SA"/>
          </a:p>
        </p:txBody>
      </p:sp>
      <p:sp>
        <p:nvSpPr>
          <p:cNvPr id="6" name="عنصر نائب للنص 5">
            <a:extLst>
              <a:ext uri="{FF2B5EF4-FFF2-40B4-BE49-F238E27FC236}">
                <a16:creationId xmlns:a16="http://schemas.microsoft.com/office/drawing/2014/main" id="{84A5D778-EDC2-AB46-970B-51C392A4269D}"/>
              </a:ext>
            </a:extLst>
          </p:cNvPr>
          <p:cNvSpPr>
            <a:spLocks noGrp="1"/>
          </p:cNvSpPr>
          <p:nvPr>
            <p:ph type="body" sz="half" idx="2"/>
          </p:nvPr>
        </p:nvSpPr>
        <p:spPr/>
        <p:txBody>
          <a:bodyPr/>
          <a:lstStyle/>
          <a:p>
            <a:endParaRPr lang="ar-SA"/>
          </a:p>
        </p:txBody>
      </p:sp>
      <p:pic>
        <p:nvPicPr>
          <p:cNvPr id="8" name="صورة 7">
            <a:extLst>
              <a:ext uri="{FF2B5EF4-FFF2-40B4-BE49-F238E27FC236}">
                <a16:creationId xmlns:a16="http://schemas.microsoft.com/office/drawing/2014/main" id="{6DE6D66E-EF24-EB4B-A52E-75DFD57E07D4}"/>
              </a:ext>
            </a:extLst>
          </p:cNvPr>
          <p:cNvPicPr>
            <a:picLocks noChangeAspect="1"/>
          </p:cNvPicPr>
          <p:nvPr/>
        </p:nvPicPr>
        <p:blipFill rotWithShape="1">
          <a:blip r:embed="rId2"/>
          <a:srcRect l="4054" r="11471"/>
          <a:stretch/>
        </p:blipFill>
        <p:spPr>
          <a:xfrm>
            <a:off x="9417118" y="4067992"/>
            <a:ext cx="2868668" cy="3247332"/>
          </a:xfrm>
          <a:prstGeom prst="rect">
            <a:avLst/>
          </a:prstGeom>
        </p:spPr>
      </p:pic>
    </p:spTree>
    <p:extLst>
      <p:ext uri="{BB962C8B-B14F-4D97-AF65-F5344CB8AC3E}">
        <p14:creationId xmlns:p14="http://schemas.microsoft.com/office/powerpoint/2010/main" val="2080155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نحني إلى الأعلى 1">
            <a:extLst>
              <a:ext uri="{FF2B5EF4-FFF2-40B4-BE49-F238E27FC236}">
                <a16:creationId xmlns:a16="http://schemas.microsoft.com/office/drawing/2014/main" id="{AC937CF0-07FB-4F49-A9D0-CCA3BA7773F5}"/>
              </a:ext>
            </a:extLst>
          </p:cNvPr>
          <p:cNvSpPr/>
          <p:nvPr/>
        </p:nvSpPr>
        <p:spPr>
          <a:xfrm>
            <a:off x="5381390" y="1949918"/>
            <a:ext cx="2870200" cy="2182707"/>
          </a:xfrm>
          <a:prstGeom prst="bentUpArrow">
            <a:avLst>
              <a:gd name="adj1" fmla="val 2176"/>
              <a:gd name="adj2" fmla="val 25000"/>
              <a:gd name="adj3" fmla="val 25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Rectangle 89">
            <a:extLst>
              <a:ext uri="{FF2B5EF4-FFF2-40B4-BE49-F238E27FC236}">
                <a16:creationId xmlns:a16="http://schemas.microsoft.com/office/drawing/2014/main" id="{CEAF54A0-BEB2-B043-B1DF-E0288435BFDD}"/>
              </a:ext>
            </a:extLst>
          </p:cNvPr>
          <p:cNvSpPr>
            <a:spLocks noChangeArrowheads="1"/>
          </p:cNvSpPr>
          <p:nvPr/>
        </p:nvSpPr>
        <p:spPr bwMode="auto">
          <a:xfrm>
            <a:off x="2073896" y="3671517"/>
            <a:ext cx="3427562" cy="461665"/>
          </a:xfrm>
          <a:prstGeom prst="rect">
            <a:avLst/>
          </a:prstGeom>
          <a:solidFill>
            <a:schemeClr val="tx1">
              <a:lumMod val="50000"/>
              <a:lumOff val="5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SA" sz="2400" dirty="0">
                <a:solidFill>
                  <a:schemeClr val="bg1"/>
                </a:solidFill>
                <a:latin typeface="Arial" panose="020B0604020202020204" pitchFamily="34" charset="0"/>
                <a:cs typeface="Arial" panose="020B0604020202020204" pitchFamily="34" charset="0"/>
              </a:rPr>
              <a:t>انكسار الضوء</a:t>
            </a:r>
          </a:p>
        </p:txBody>
      </p:sp>
      <p:sp>
        <p:nvSpPr>
          <p:cNvPr id="11" name="سهم منحني إلى الأعلى 10">
            <a:extLst>
              <a:ext uri="{FF2B5EF4-FFF2-40B4-BE49-F238E27FC236}">
                <a16:creationId xmlns:a16="http://schemas.microsoft.com/office/drawing/2014/main" id="{A465DD31-2598-8E41-97E5-74B03C94E09E}"/>
              </a:ext>
            </a:extLst>
          </p:cNvPr>
          <p:cNvSpPr/>
          <p:nvPr/>
        </p:nvSpPr>
        <p:spPr>
          <a:xfrm>
            <a:off x="5381390" y="1523177"/>
            <a:ext cx="3936440" cy="3446953"/>
          </a:xfrm>
          <a:prstGeom prst="bentUpArrow">
            <a:avLst>
              <a:gd name="adj1" fmla="val 1440"/>
              <a:gd name="adj2" fmla="val 25000"/>
              <a:gd name="adj3" fmla="val 1726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Rectangle 89">
            <a:extLst>
              <a:ext uri="{FF2B5EF4-FFF2-40B4-BE49-F238E27FC236}">
                <a16:creationId xmlns:a16="http://schemas.microsoft.com/office/drawing/2014/main" id="{008C7036-FBB6-FD4E-B206-390F00C81E44}"/>
              </a:ext>
            </a:extLst>
          </p:cNvPr>
          <p:cNvSpPr>
            <a:spLocks noChangeArrowheads="1"/>
          </p:cNvSpPr>
          <p:nvPr/>
        </p:nvSpPr>
        <p:spPr bwMode="auto">
          <a:xfrm>
            <a:off x="2073896" y="4509103"/>
            <a:ext cx="3428148" cy="461665"/>
          </a:xfrm>
          <a:prstGeom prst="rect">
            <a:avLst/>
          </a:prstGeom>
          <a:solidFill>
            <a:schemeClr val="tx1">
              <a:lumMod val="50000"/>
              <a:lumOff val="5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400" dirty="0">
                <a:solidFill>
                  <a:schemeClr val="bg1"/>
                </a:solidFill>
                <a:latin typeface="Arial" panose="020B0604020202020204" pitchFamily="34" charset="0"/>
                <a:cs typeface="Arial" panose="020B0604020202020204" pitchFamily="34" charset="0"/>
              </a:rPr>
              <a:t>العدسات المحدبة والمقعرة</a:t>
            </a:r>
          </a:p>
        </p:txBody>
      </p:sp>
      <p:sp>
        <p:nvSpPr>
          <p:cNvPr id="10" name="مستطيل 9">
            <a:extLst>
              <a:ext uri="{FF2B5EF4-FFF2-40B4-BE49-F238E27FC236}">
                <a16:creationId xmlns:a16="http://schemas.microsoft.com/office/drawing/2014/main" id="{7D7AB7BC-1A96-7046-A631-9FA0913D1BB1}"/>
              </a:ext>
            </a:extLst>
          </p:cNvPr>
          <p:cNvSpPr/>
          <p:nvPr/>
        </p:nvSpPr>
        <p:spPr>
          <a:xfrm>
            <a:off x="6253136" y="682460"/>
            <a:ext cx="3672408" cy="792088"/>
          </a:xfrm>
          <a:prstGeom prst="rect">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الفصل الثالث</a:t>
            </a:r>
          </a:p>
        </p:txBody>
      </p:sp>
      <p:sp>
        <p:nvSpPr>
          <p:cNvPr id="12" name="مربع نص 11">
            <a:extLst>
              <a:ext uri="{FF2B5EF4-FFF2-40B4-BE49-F238E27FC236}">
                <a16:creationId xmlns:a16="http://schemas.microsoft.com/office/drawing/2014/main" id="{4B2EE59B-B96E-9243-A646-26AF984B7928}"/>
              </a:ext>
            </a:extLst>
          </p:cNvPr>
          <p:cNvSpPr txBox="1"/>
          <p:nvPr/>
        </p:nvSpPr>
        <p:spPr>
          <a:xfrm>
            <a:off x="9910606" y="78279"/>
            <a:ext cx="2302233" cy="369332"/>
          </a:xfrm>
          <a:prstGeom prst="rect">
            <a:avLst/>
          </a:prstGeom>
          <a:noFill/>
        </p:spPr>
        <p:txBody>
          <a:bodyPr wrap="none" rtlCol="1">
            <a:spAutoFit/>
          </a:bodyPr>
          <a:lstStyle/>
          <a:p>
            <a:r>
              <a:rPr lang="ar-SA" dirty="0"/>
              <a:t>فيزياء ٣ للصف الثالث ثانوي</a:t>
            </a:r>
          </a:p>
        </p:txBody>
      </p:sp>
      <p:sp>
        <p:nvSpPr>
          <p:cNvPr id="9" name="سهم منحني إلى الأعلى 8">
            <a:extLst>
              <a:ext uri="{FF2B5EF4-FFF2-40B4-BE49-F238E27FC236}">
                <a16:creationId xmlns:a16="http://schemas.microsoft.com/office/drawing/2014/main" id="{32D7F3A8-B69D-A84B-A465-DA799CC95D87}"/>
              </a:ext>
            </a:extLst>
          </p:cNvPr>
          <p:cNvSpPr/>
          <p:nvPr/>
        </p:nvSpPr>
        <p:spPr>
          <a:xfrm>
            <a:off x="5381390" y="2445731"/>
            <a:ext cx="4736714" cy="3446953"/>
          </a:xfrm>
          <a:prstGeom prst="bentUpArrow">
            <a:avLst>
              <a:gd name="adj1" fmla="val 1440"/>
              <a:gd name="adj2" fmla="val 25000"/>
              <a:gd name="adj3"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sp>
        <p:nvSpPr>
          <p:cNvPr id="13" name="Rectangle 89">
            <a:extLst>
              <a:ext uri="{FF2B5EF4-FFF2-40B4-BE49-F238E27FC236}">
                <a16:creationId xmlns:a16="http://schemas.microsoft.com/office/drawing/2014/main" id="{16B9D14B-F252-D544-AB14-B6B31ACBCA14}"/>
              </a:ext>
            </a:extLst>
          </p:cNvPr>
          <p:cNvSpPr>
            <a:spLocks noChangeArrowheads="1"/>
          </p:cNvSpPr>
          <p:nvPr/>
        </p:nvSpPr>
        <p:spPr bwMode="auto">
          <a:xfrm>
            <a:off x="2073896" y="5431657"/>
            <a:ext cx="3428148" cy="461665"/>
          </a:xfrm>
          <a:prstGeom prst="rect">
            <a:avLst/>
          </a:prstGeom>
          <a:solidFill>
            <a:schemeClr val="tx1">
              <a:lumMod val="50000"/>
              <a:lumOff val="5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400" dirty="0">
                <a:solidFill>
                  <a:schemeClr val="bg1"/>
                </a:solidFill>
                <a:latin typeface="Arial" panose="020B0604020202020204" pitchFamily="34" charset="0"/>
                <a:cs typeface="Arial" panose="020B0604020202020204" pitchFamily="34" charset="0"/>
              </a:rPr>
              <a:t>تطبيقات العدسات</a:t>
            </a:r>
          </a:p>
        </p:txBody>
      </p:sp>
      <p:sp>
        <p:nvSpPr>
          <p:cNvPr id="8" name="عنوان 1">
            <a:extLst>
              <a:ext uri="{FF2B5EF4-FFF2-40B4-BE49-F238E27FC236}">
                <a16:creationId xmlns:a16="http://schemas.microsoft.com/office/drawing/2014/main" id="{14664F12-7E8F-FE40-B274-7501354F647A}"/>
              </a:ext>
            </a:extLst>
          </p:cNvPr>
          <p:cNvSpPr txBox="1">
            <a:spLocks/>
          </p:cNvSpPr>
          <p:nvPr/>
        </p:nvSpPr>
        <p:spPr>
          <a:xfrm>
            <a:off x="2073896" y="1510552"/>
            <a:ext cx="7851648" cy="1612776"/>
          </a:xfrm>
          <a:prstGeom prst="rect">
            <a:avLst/>
          </a:prstGeom>
          <a:solidFill>
            <a:schemeClr val="accent4">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18288" bIns="0" anchor="ctr">
            <a:normAutofit/>
            <a:scene3d>
              <a:camera prst="orthographicFront"/>
              <a:lightRig rig="freezing" dir="t">
                <a:rot lat="0" lon="0" rev="5640000"/>
              </a:lightRig>
            </a:scene3d>
            <a:sp3d prstMaterial="flat">
              <a:bevelT w="38100" h="38100"/>
              <a:contourClr>
                <a:schemeClr val="tx2"/>
              </a:contourClr>
            </a:sp3d>
          </a:bodyPr>
          <a:lstStyle/>
          <a:p>
            <a:pPr algn="ctr" rtl="0">
              <a:spcBef>
                <a:spcPct val="0"/>
              </a:spcBef>
              <a:defRPr/>
            </a:pPr>
            <a:r>
              <a:rPr lang="ar-SA" sz="7200" b="1" kern="0" dirty="0">
                <a:solidFill>
                  <a:sysClr val="windowText" lastClr="000000"/>
                </a:solidFill>
                <a:latin typeface="Arial" panose="020B0604020202020204" pitchFamily="34" charset="0"/>
                <a:cs typeface="Arial" panose="020B0604020202020204" pitchFamily="34" charset="0"/>
              </a:rPr>
              <a:t>الانكسار والعدسات</a:t>
            </a:r>
          </a:p>
        </p:txBody>
      </p:sp>
    </p:spTree>
    <p:extLst>
      <p:ext uri="{BB962C8B-B14F-4D97-AF65-F5344CB8AC3E}">
        <p14:creationId xmlns:p14="http://schemas.microsoft.com/office/powerpoint/2010/main" val="399275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chemeClr val="accent2"/>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a:extLst>
              <a:ext uri="{FF2B5EF4-FFF2-40B4-BE49-F238E27FC236}">
                <a16:creationId xmlns:a16="http://schemas.microsoft.com/office/drawing/2014/main" id="{9633780E-114A-2545-906E-2F88AEEF9489}"/>
              </a:ext>
            </a:extLst>
          </p:cNvPr>
          <p:cNvSpPr>
            <a:spLocks noGrp="1"/>
          </p:cNvSpPr>
          <p:nvPr>
            <p:ph type="ctrTitle"/>
          </p:nvPr>
        </p:nvSpPr>
        <p:spPr/>
        <p:txBody>
          <a:bodyPr/>
          <a:lstStyle/>
          <a:p>
            <a:r>
              <a:rPr lang="ar-SA" dirty="0"/>
              <a:t>العدسات في العينين</a:t>
            </a:r>
          </a:p>
        </p:txBody>
      </p:sp>
      <p:sp>
        <p:nvSpPr>
          <p:cNvPr id="8" name="عنوان فرعي 7">
            <a:extLst>
              <a:ext uri="{FF2B5EF4-FFF2-40B4-BE49-F238E27FC236}">
                <a16:creationId xmlns:a16="http://schemas.microsoft.com/office/drawing/2014/main" id="{7448AEB8-197F-2440-AC69-B1CD8A96DF66}"/>
              </a:ext>
            </a:extLst>
          </p:cNvPr>
          <p:cNvSpPr>
            <a:spLocks noGrp="1"/>
          </p:cNvSpPr>
          <p:nvPr>
            <p:ph type="subTitle" idx="1"/>
          </p:nvPr>
        </p:nvSpPr>
        <p:spPr/>
        <p:txBody>
          <a:bodyPr/>
          <a:lstStyle/>
          <a:p>
            <a:endParaRPr lang="ar-SA"/>
          </a:p>
        </p:txBody>
      </p:sp>
    </p:spTree>
    <p:extLst>
      <p:ext uri="{BB962C8B-B14F-4D97-AF65-F5344CB8AC3E}">
        <p14:creationId xmlns:p14="http://schemas.microsoft.com/office/powerpoint/2010/main" val="30597692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كل بيضاوي 8">
            <a:extLst>
              <a:ext uri="{FF2B5EF4-FFF2-40B4-BE49-F238E27FC236}">
                <a16:creationId xmlns:a16="http://schemas.microsoft.com/office/drawing/2014/main" id="{3EBBE5EC-5F98-1D4A-AB02-909E78487D05}"/>
              </a:ext>
            </a:extLst>
          </p:cNvPr>
          <p:cNvSpPr/>
          <p:nvPr/>
        </p:nvSpPr>
        <p:spPr>
          <a:xfrm>
            <a:off x="9757920" y="-438151"/>
            <a:ext cx="2829718" cy="282971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5D044DB0-87D7-8745-9D44-022C6CCB2160}"/>
              </a:ext>
            </a:extLst>
          </p:cNvPr>
          <p:cNvSpPr txBox="1"/>
          <p:nvPr/>
        </p:nvSpPr>
        <p:spPr>
          <a:xfrm>
            <a:off x="6864257" y="1174510"/>
            <a:ext cx="3558988" cy="646331"/>
          </a:xfrm>
          <a:prstGeom prst="rect">
            <a:avLst/>
          </a:prstGeom>
          <a:noFill/>
        </p:spPr>
        <p:txBody>
          <a:bodyPr wrap="none" rtlCol="1">
            <a:spAutoFit/>
          </a:bodyPr>
          <a:lstStyle/>
          <a:p>
            <a:r>
              <a:rPr lang="ar-SA" sz="3600" b="1" dirty="0">
                <a:highlight>
                  <a:srgbClr val="C0C0C0"/>
                </a:highlight>
              </a:rPr>
              <a:t>سنتعلم في هذا الدرس:</a:t>
            </a:r>
          </a:p>
        </p:txBody>
      </p:sp>
      <p:sp>
        <p:nvSpPr>
          <p:cNvPr id="10" name="Rectangle 7">
            <a:extLst>
              <a:ext uri="{FF2B5EF4-FFF2-40B4-BE49-F238E27FC236}">
                <a16:creationId xmlns:a16="http://schemas.microsoft.com/office/drawing/2014/main" id="{62A2EA3C-F432-B74F-9B55-66F4EE78BFF7}"/>
              </a:ext>
            </a:extLst>
          </p:cNvPr>
          <p:cNvSpPr/>
          <p:nvPr/>
        </p:nvSpPr>
        <p:spPr>
          <a:xfrm rot="16200000">
            <a:off x="-3271882" y="3042443"/>
            <a:ext cx="8882062" cy="1004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457200" rtl="1" eaLnBrk="1" latinLnBrk="0" hangingPunct="1">
              <a:defRPr/>
            </a:pPr>
            <a:endParaRPr lang="en-US" sz="4000" b="1" dirty="0">
              <a:latin typeface="Arial" panose="020B0604020202020204" pitchFamily="34" charset="0"/>
              <a:cs typeface="Arial" panose="020B0604020202020204" pitchFamily="34" charset="0"/>
            </a:endParaRPr>
          </a:p>
        </p:txBody>
      </p:sp>
      <p:sp>
        <p:nvSpPr>
          <p:cNvPr id="4" name="مربع نص 3">
            <a:extLst>
              <a:ext uri="{FF2B5EF4-FFF2-40B4-BE49-F238E27FC236}">
                <a16:creationId xmlns:a16="http://schemas.microsoft.com/office/drawing/2014/main" id="{8A09923E-B923-CA4B-A268-FC2C481E318A}"/>
              </a:ext>
            </a:extLst>
          </p:cNvPr>
          <p:cNvSpPr txBox="1"/>
          <p:nvPr/>
        </p:nvSpPr>
        <p:spPr>
          <a:xfrm>
            <a:off x="3274828" y="2950815"/>
            <a:ext cx="6483092" cy="1384995"/>
          </a:xfrm>
          <a:prstGeom prst="rect">
            <a:avLst/>
          </a:prstGeom>
          <a:noFill/>
        </p:spPr>
        <p:txBody>
          <a:bodyPr wrap="square" rtlCol="1">
            <a:spAutoFit/>
          </a:bodyPr>
          <a:lstStyle/>
          <a:p>
            <a:pPr marL="285750" indent="-285750" algn="r" defTabSz="457200" rtl="1" eaLnBrk="1" latinLnBrk="0" hangingPunct="1">
              <a:buFontTx/>
              <a:buChar char="-"/>
            </a:pPr>
            <a:r>
              <a:rPr lang="ar-SA" sz="2800" b="1" dirty="0"/>
              <a:t>تصف كيف تجمع العين الضوء لتكون الصور.</a:t>
            </a:r>
          </a:p>
          <a:p>
            <a:pPr marL="285750" indent="-285750" algn="r" defTabSz="457200" rtl="1" eaLnBrk="1" latinLnBrk="0" hangingPunct="1">
              <a:buFontTx/>
              <a:buChar char="-"/>
            </a:pPr>
            <a:r>
              <a:rPr lang="ar-SA" sz="2800" b="1" dirty="0"/>
              <a:t>توضح المقصود بكل من قصر النظر وطول النظر، وكيف تصحح عدسات النظارات هذه العيوب.</a:t>
            </a:r>
          </a:p>
        </p:txBody>
      </p:sp>
    </p:spTree>
    <p:extLst>
      <p:ext uri="{BB962C8B-B14F-4D97-AF65-F5344CB8AC3E}">
        <p14:creationId xmlns:p14="http://schemas.microsoft.com/office/powerpoint/2010/main" val="3919202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تطبيقات</a:t>
            </a:r>
          </a:p>
        </p:txBody>
      </p:sp>
      <p:sp>
        <p:nvSpPr>
          <p:cNvPr id="5" name="مربع نص 4">
            <a:extLst>
              <a:ext uri="{FF2B5EF4-FFF2-40B4-BE49-F238E27FC236}">
                <a16:creationId xmlns:a16="http://schemas.microsoft.com/office/drawing/2014/main" id="{AED19D5A-6EEE-1C40-BC67-005071D697FB}"/>
              </a:ext>
            </a:extLst>
          </p:cNvPr>
          <p:cNvSpPr txBox="1"/>
          <p:nvPr/>
        </p:nvSpPr>
        <p:spPr>
          <a:xfrm>
            <a:off x="1627922" y="3196573"/>
            <a:ext cx="4737561"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marL="0" algn="ctr" defTabSz="457200" rtl="1" eaLnBrk="1" latinLnBrk="0" hangingPunct="1"/>
            <a:r>
              <a:rPr lang="ar-SA" sz="2800" b="1" dirty="0"/>
              <a:t>١/ الزاوية التي يسقط بها الضوء</a:t>
            </a:r>
          </a:p>
          <a:p>
            <a:pPr marL="0" algn="ctr" defTabSz="457200" rtl="1" eaLnBrk="1" latinLnBrk="0" hangingPunct="1"/>
            <a:r>
              <a:rPr lang="ar-SA" sz="2800" b="1" dirty="0"/>
              <a:t>٢/ خصائص الوسطين الشفافين </a:t>
            </a:r>
          </a:p>
          <a:p>
            <a:pPr marL="0" algn="ctr" defTabSz="457200" rtl="1" eaLnBrk="1" latinLnBrk="0" hangingPunct="1"/>
            <a:r>
              <a:rPr lang="ar-SA" sz="2800" dirty="0"/>
              <a:t>"إذا اختلفت كثافة الوسط اختلفت </a:t>
            </a:r>
          </a:p>
          <a:p>
            <a:pPr marL="0" algn="ctr" defTabSz="457200" rtl="1" eaLnBrk="1" latinLnBrk="0" hangingPunct="1"/>
            <a:r>
              <a:rPr lang="ar-SA" sz="2800" dirty="0"/>
              <a:t>سرعة الضوء"</a:t>
            </a:r>
          </a:p>
        </p:txBody>
      </p:sp>
      <p:sp>
        <p:nvSpPr>
          <p:cNvPr id="6" name="وسيلة شرح مستطيلة مستديرة الزوايا 5">
            <a:extLst>
              <a:ext uri="{FF2B5EF4-FFF2-40B4-BE49-F238E27FC236}">
                <a16:creationId xmlns:a16="http://schemas.microsoft.com/office/drawing/2014/main" id="{59BF4C30-712C-3841-9506-F4B325E38A0A}"/>
              </a:ext>
            </a:extLst>
          </p:cNvPr>
          <p:cNvSpPr/>
          <p:nvPr/>
        </p:nvSpPr>
        <p:spPr>
          <a:xfrm>
            <a:off x="7684952" y="3196573"/>
            <a:ext cx="2733784" cy="1815882"/>
          </a:xfrm>
          <a:prstGeom prst="wedgeRoundRectCallout">
            <a:avLst>
              <a:gd name="adj1" fmla="val -97924"/>
              <a:gd name="adj2" fmla="val -61586"/>
              <a:gd name="adj3" fmla="val 16667"/>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3600" b="1" dirty="0">
                <a:solidFill>
                  <a:schemeClr val="bg1"/>
                </a:solidFill>
              </a:rPr>
              <a:t>على ماذا يعتمد الانكسار؟</a:t>
            </a:r>
          </a:p>
        </p:txBody>
      </p:sp>
    </p:spTree>
    <p:extLst>
      <p:ext uri="{BB962C8B-B14F-4D97-AF65-F5344CB8AC3E}">
        <p14:creationId xmlns:p14="http://schemas.microsoft.com/office/powerpoint/2010/main" val="193311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78264" y="2356328"/>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1"/>
                </a:solidFill>
              </a:rPr>
              <a:t>سبب الزوغان الكروي هو:</a:t>
            </a:r>
            <a:endParaRPr lang="ar-SA" sz="3200" b="1" dirty="0">
              <a:solidFill>
                <a:schemeClr val="tx1"/>
              </a:solidFill>
              <a:latin typeface="Muna" pitchFamily="2" charset="-78"/>
            </a:endParaRP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70205" y="2034711"/>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470073" y="624839"/>
            <a:ext cx="4211781" cy="707886"/>
          </a:xfrm>
          <a:prstGeom prst="rect">
            <a:avLst/>
          </a:prstGeom>
          <a:solidFill>
            <a:schemeClr val="accent1">
              <a:lumMod val="20000"/>
              <a:lumOff val="80000"/>
            </a:schemeClr>
          </a:solidFill>
        </p:spPr>
        <p:txBody>
          <a:bodyPr wrap="square" rtlCol="1">
            <a:spAutoFit/>
          </a:bodyPr>
          <a:lstStyle/>
          <a:p>
            <a:pPr algn="ctr"/>
            <a:r>
              <a:rPr lang="ar-SA" sz="4000" b="1" dirty="0"/>
              <a:t>مراجعة الدرس السابق</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
        <p:nvSpPr>
          <p:cNvPr id="13" name="مستطيل مستدير الزوايا 12">
            <a:extLst>
              <a:ext uri="{FF2B5EF4-FFF2-40B4-BE49-F238E27FC236}">
                <a16:creationId xmlns:a16="http://schemas.microsoft.com/office/drawing/2014/main" id="{606F3976-0B1E-EE4B-91F4-EDB0C0429443}"/>
              </a:ext>
            </a:extLst>
          </p:cNvPr>
          <p:cNvSpPr/>
          <p:nvPr/>
        </p:nvSpPr>
        <p:spPr>
          <a:xfrm>
            <a:off x="6691745" y="4205440"/>
            <a:ext cx="3699584" cy="68711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انقباض سطح العدسة</a:t>
            </a:r>
          </a:p>
        </p:txBody>
      </p:sp>
      <p:sp>
        <p:nvSpPr>
          <p:cNvPr id="17" name="مستطيل مستدير الزوايا 16">
            <a:extLst>
              <a:ext uri="{FF2B5EF4-FFF2-40B4-BE49-F238E27FC236}">
                <a16:creationId xmlns:a16="http://schemas.microsoft.com/office/drawing/2014/main" id="{BE3D3562-2785-0A44-8DD7-16C2F3082079}"/>
              </a:ext>
            </a:extLst>
          </p:cNvPr>
          <p:cNvSpPr/>
          <p:nvPr/>
        </p:nvSpPr>
        <p:spPr>
          <a:xfrm>
            <a:off x="1967818" y="4205439"/>
            <a:ext cx="3859236"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اتساع سطح العدسة</a:t>
            </a:r>
          </a:p>
        </p:txBody>
      </p:sp>
      <p:sp>
        <p:nvSpPr>
          <p:cNvPr id="19" name="مستطيل مستدير الزوايا 18">
            <a:extLst>
              <a:ext uri="{FF2B5EF4-FFF2-40B4-BE49-F238E27FC236}">
                <a16:creationId xmlns:a16="http://schemas.microsoft.com/office/drawing/2014/main" id="{78099C92-695B-034F-BDEC-0B2BF0E4170C}"/>
              </a:ext>
            </a:extLst>
          </p:cNvPr>
          <p:cNvSpPr/>
          <p:nvPr/>
        </p:nvSpPr>
        <p:spPr>
          <a:xfrm>
            <a:off x="6222076" y="5012566"/>
            <a:ext cx="5070764"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ج. زيادة الأطوال الموجية لأطوال الضوء</a:t>
            </a:r>
          </a:p>
        </p:txBody>
      </p:sp>
      <p:sp>
        <p:nvSpPr>
          <p:cNvPr id="20" name="مستطيل مستدير الزوايا 19">
            <a:extLst>
              <a:ext uri="{FF2B5EF4-FFF2-40B4-BE49-F238E27FC236}">
                <a16:creationId xmlns:a16="http://schemas.microsoft.com/office/drawing/2014/main" id="{2C455EC1-1413-9544-8BB8-77C05B018C96}"/>
              </a:ext>
            </a:extLst>
          </p:cNvPr>
          <p:cNvSpPr/>
          <p:nvPr/>
        </p:nvSpPr>
        <p:spPr>
          <a:xfrm>
            <a:off x="1085964" y="5013660"/>
            <a:ext cx="4927894"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نقصان الأطوال الموجية لألوان الضوء</a:t>
            </a:r>
          </a:p>
        </p:txBody>
      </p:sp>
    </p:spTree>
    <p:extLst>
      <p:ext uri="{BB962C8B-B14F-4D97-AF65-F5344CB8AC3E}">
        <p14:creationId xmlns:p14="http://schemas.microsoft.com/office/powerpoint/2010/main" val="250225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7"/>
                                        </p:tgtEl>
                                        <p:attrNameLst>
                                          <p:attrName>fillcolor</p:attrName>
                                        </p:attrNameLst>
                                      </p:cBhvr>
                                      <p:to>
                                        <a:schemeClr val="tx2"/>
                                      </p:to>
                                    </p:animClr>
                                    <p:set>
                                      <p:cBhvr>
                                        <p:cTn id="7" dur="2000" fill="hold"/>
                                        <p:tgtEl>
                                          <p:spTgt spid="17"/>
                                        </p:tgtEl>
                                        <p:attrNameLst>
                                          <p:attrName>fill.type</p:attrName>
                                        </p:attrNameLst>
                                      </p:cBhvr>
                                      <p:to>
                                        <p:strVal val="solid"/>
                                      </p:to>
                                    </p:set>
                                    <p:set>
                                      <p:cBhvr>
                                        <p:cTn id="8"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78264" y="2356328"/>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1"/>
                </a:solidFill>
              </a:rPr>
              <a:t>سبب الزوغان اللوني هو:</a:t>
            </a:r>
            <a:endParaRPr lang="ar-SA" sz="3200" b="1" dirty="0">
              <a:solidFill>
                <a:schemeClr val="tx1"/>
              </a:solidFill>
              <a:latin typeface="Muna" pitchFamily="2" charset="-78"/>
            </a:endParaRP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70205" y="2034711"/>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470073" y="624839"/>
            <a:ext cx="4211781" cy="707886"/>
          </a:xfrm>
          <a:prstGeom prst="rect">
            <a:avLst/>
          </a:prstGeom>
          <a:solidFill>
            <a:schemeClr val="accent1">
              <a:lumMod val="20000"/>
              <a:lumOff val="80000"/>
            </a:schemeClr>
          </a:solidFill>
        </p:spPr>
        <p:txBody>
          <a:bodyPr wrap="square" rtlCol="1">
            <a:spAutoFit/>
          </a:bodyPr>
          <a:lstStyle/>
          <a:p>
            <a:pPr algn="ctr"/>
            <a:r>
              <a:rPr lang="ar-SA" sz="4000" b="1" dirty="0"/>
              <a:t>مراجعة الدرس السابق</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
        <p:nvSpPr>
          <p:cNvPr id="13" name="مستطيل مستدير الزوايا 12">
            <a:extLst>
              <a:ext uri="{FF2B5EF4-FFF2-40B4-BE49-F238E27FC236}">
                <a16:creationId xmlns:a16="http://schemas.microsoft.com/office/drawing/2014/main" id="{606F3976-0B1E-EE4B-91F4-EDB0C0429443}"/>
              </a:ext>
            </a:extLst>
          </p:cNvPr>
          <p:cNvSpPr/>
          <p:nvPr/>
        </p:nvSpPr>
        <p:spPr>
          <a:xfrm>
            <a:off x="6691745" y="4205440"/>
            <a:ext cx="3699584" cy="68711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انقباض سطح العدسة</a:t>
            </a:r>
          </a:p>
        </p:txBody>
      </p:sp>
      <p:sp>
        <p:nvSpPr>
          <p:cNvPr id="17" name="مستطيل مستدير الزوايا 16">
            <a:extLst>
              <a:ext uri="{FF2B5EF4-FFF2-40B4-BE49-F238E27FC236}">
                <a16:creationId xmlns:a16="http://schemas.microsoft.com/office/drawing/2014/main" id="{BE3D3562-2785-0A44-8DD7-16C2F3082079}"/>
              </a:ext>
            </a:extLst>
          </p:cNvPr>
          <p:cNvSpPr/>
          <p:nvPr/>
        </p:nvSpPr>
        <p:spPr>
          <a:xfrm>
            <a:off x="1967818" y="4205439"/>
            <a:ext cx="3859236"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اتساع سطح العدسة</a:t>
            </a:r>
          </a:p>
        </p:txBody>
      </p:sp>
      <p:sp>
        <p:nvSpPr>
          <p:cNvPr id="19" name="مستطيل مستدير الزوايا 18">
            <a:extLst>
              <a:ext uri="{FF2B5EF4-FFF2-40B4-BE49-F238E27FC236}">
                <a16:creationId xmlns:a16="http://schemas.microsoft.com/office/drawing/2014/main" id="{78099C92-695B-034F-BDEC-0B2BF0E4170C}"/>
              </a:ext>
            </a:extLst>
          </p:cNvPr>
          <p:cNvSpPr/>
          <p:nvPr/>
        </p:nvSpPr>
        <p:spPr>
          <a:xfrm>
            <a:off x="6222076" y="5012566"/>
            <a:ext cx="5070764"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ج. زيادة الأطوال الموجية لأطوال الضوء</a:t>
            </a:r>
          </a:p>
        </p:txBody>
      </p:sp>
      <p:sp>
        <p:nvSpPr>
          <p:cNvPr id="20" name="مستطيل مستدير الزوايا 19">
            <a:extLst>
              <a:ext uri="{FF2B5EF4-FFF2-40B4-BE49-F238E27FC236}">
                <a16:creationId xmlns:a16="http://schemas.microsoft.com/office/drawing/2014/main" id="{2C455EC1-1413-9544-8BB8-77C05B018C96}"/>
              </a:ext>
            </a:extLst>
          </p:cNvPr>
          <p:cNvSpPr/>
          <p:nvPr/>
        </p:nvSpPr>
        <p:spPr>
          <a:xfrm>
            <a:off x="1085964" y="5013660"/>
            <a:ext cx="4927894"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نقصان الأطوال الموجية لألوان الضوء</a:t>
            </a:r>
          </a:p>
        </p:txBody>
      </p:sp>
    </p:spTree>
    <p:extLst>
      <p:ext uri="{BB962C8B-B14F-4D97-AF65-F5344CB8AC3E}">
        <p14:creationId xmlns:p14="http://schemas.microsoft.com/office/powerpoint/2010/main" val="411555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9"/>
                                        </p:tgtEl>
                                        <p:attrNameLst>
                                          <p:attrName>fillcolor</p:attrName>
                                        </p:attrNameLst>
                                      </p:cBhvr>
                                      <p:to>
                                        <a:schemeClr val="tx2"/>
                                      </p:to>
                                    </p:animClr>
                                    <p:set>
                                      <p:cBhvr>
                                        <p:cTn id="7" dur="2000" fill="hold"/>
                                        <p:tgtEl>
                                          <p:spTgt spid="19"/>
                                        </p:tgtEl>
                                        <p:attrNameLst>
                                          <p:attrName>fill.type</p:attrName>
                                        </p:attrNameLst>
                                      </p:cBhvr>
                                      <p:to>
                                        <p:strVal val="solid"/>
                                      </p:to>
                                    </p:set>
                                    <p:set>
                                      <p:cBhvr>
                                        <p:cTn id="8"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التهيئة</a:t>
            </a:r>
          </a:p>
        </p:txBody>
      </p:sp>
      <p:sp>
        <p:nvSpPr>
          <p:cNvPr id="2" name="مربع نص 1">
            <a:extLst>
              <a:ext uri="{FF2B5EF4-FFF2-40B4-BE49-F238E27FC236}">
                <a16:creationId xmlns:a16="http://schemas.microsoft.com/office/drawing/2014/main" id="{C603D48D-8EE6-A14C-8518-5573211E9ECB}"/>
              </a:ext>
            </a:extLst>
          </p:cNvPr>
          <p:cNvSpPr txBox="1"/>
          <p:nvPr/>
        </p:nvSpPr>
        <p:spPr>
          <a:xfrm>
            <a:off x="8405037" y="3848985"/>
            <a:ext cx="590107" cy="361507"/>
          </a:xfrm>
          <a:prstGeom prst="rect">
            <a:avLst/>
          </a:prstGeom>
          <a:solidFill>
            <a:schemeClr val="bg1"/>
          </a:solidFill>
        </p:spPr>
        <p:txBody>
          <a:bodyPr wrap="square" rtlCol="1">
            <a:spAutoFit/>
          </a:bodyPr>
          <a:lstStyle/>
          <a:p>
            <a:pPr marL="0" algn="r" defTabSz="457200" rtl="1" eaLnBrk="1" latinLnBrk="0" hangingPunct="1"/>
            <a:endParaRPr lang="ar-SA" dirty="0"/>
          </a:p>
        </p:txBody>
      </p:sp>
      <p:pic>
        <p:nvPicPr>
          <p:cNvPr id="1026" name="Picture 2" descr="طرح عدسات لاصقة لعلاج حساسية العين - عين نيوز">
            <a:extLst>
              <a:ext uri="{FF2B5EF4-FFF2-40B4-BE49-F238E27FC236}">
                <a16:creationId xmlns:a16="http://schemas.microsoft.com/office/drawing/2014/main" id="{4DE8610E-C5EB-9845-8233-41F51A9A6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632" y="2381693"/>
            <a:ext cx="7069905" cy="4039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6547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المقدمة</a:t>
            </a:r>
          </a:p>
        </p:txBody>
      </p:sp>
      <p:sp>
        <p:nvSpPr>
          <p:cNvPr id="2" name="مربع نص 1">
            <a:extLst>
              <a:ext uri="{FF2B5EF4-FFF2-40B4-BE49-F238E27FC236}">
                <a16:creationId xmlns:a16="http://schemas.microsoft.com/office/drawing/2014/main" id="{C603D48D-8EE6-A14C-8518-5573211E9ECB}"/>
              </a:ext>
            </a:extLst>
          </p:cNvPr>
          <p:cNvSpPr txBox="1"/>
          <p:nvPr/>
        </p:nvSpPr>
        <p:spPr>
          <a:xfrm>
            <a:off x="8405037" y="3848985"/>
            <a:ext cx="590107" cy="361507"/>
          </a:xfrm>
          <a:prstGeom prst="rect">
            <a:avLst/>
          </a:prstGeom>
          <a:solidFill>
            <a:schemeClr val="bg1"/>
          </a:solidFill>
        </p:spPr>
        <p:txBody>
          <a:bodyPr wrap="square" rtlCol="1">
            <a:spAutoFit/>
          </a:bodyPr>
          <a:lstStyle/>
          <a:p>
            <a:pPr marL="0" algn="r" defTabSz="457200" rtl="1" eaLnBrk="1" latinLnBrk="0" hangingPunct="1"/>
            <a:endParaRPr lang="ar-SA" dirty="0"/>
          </a:p>
        </p:txBody>
      </p:sp>
      <p:pic>
        <p:nvPicPr>
          <p:cNvPr id="5" name="صورة 4">
            <a:extLst>
              <a:ext uri="{FF2B5EF4-FFF2-40B4-BE49-F238E27FC236}">
                <a16:creationId xmlns:a16="http://schemas.microsoft.com/office/drawing/2014/main" id="{4484F7EC-CA13-1847-BA1A-134D64B87045}"/>
              </a:ext>
            </a:extLst>
          </p:cNvPr>
          <p:cNvPicPr>
            <a:picLocks noChangeAspect="1"/>
          </p:cNvPicPr>
          <p:nvPr/>
        </p:nvPicPr>
        <p:blipFill>
          <a:blip r:embed="rId2"/>
          <a:stretch>
            <a:fillRect/>
          </a:stretch>
        </p:blipFill>
        <p:spPr>
          <a:xfrm>
            <a:off x="1024128" y="2529809"/>
            <a:ext cx="5258373" cy="3361365"/>
          </a:xfrm>
          <a:prstGeom prst="rect">
            <a:avLst/>
          </a:prstGeom>
        </p:spPr>
      </p:pic>
      <p:sp>
        <p:nvSpPr>
          <p:cNvPr id="6" name="مستطيل مستدير الزوايا 5">
            <a:extLst>
              <a:ext uri="{FF2B5EF4-FFF2-40B4-BE49-F238E27FC236}">
                <a16:creationId xmlns:a16="http://schemas.microsoft.com/office/drawing/2014/main" id="{3A37042F-552A-B744-BD27-9FC6B76F9F21}"/>
              </a:ext>
            </a:extLst>
          </p:cNvPr>
          <p:cNvSpPr/>
          <p:nvPr/>
        </p:nvSpPr>
        <p:spPr>
          <a:xfrm>
            <a:off x="6820551" y="3069753"/>
            <a:ext cx="3759077" cy="2281476"/>
          </a:xfrm>
          <a:prstGeom prst="roundRect">
            <a:avLst/>
          </a:prstGeom>
          <a:solidFill>
            <a:schemeClr val="accent2">
              <a:lumMod val="20000"/>
              <a:lumOff val="80000"/>
            </a:schemeClr>
          </a:solidFill>
        </p:spPr>
        <p:txBody>
          <a:bodyPr wrap="square">
            <a:spAutoFit/>
          </a:bodyPr>
          <a:lstStyle/>
          <a:p>
            <a:pPr algn="ctr" rtl="1"/>
            <a:r>
              <a:rPr lang="ar-SA" sz="3200" b="1" dirty="0">
                <a:solidFill>
                  <a:schemeClr val="tx1">
                    <a:lumMod val="75000"/>
                    <a:lumOff val="25000"/>
                  </a:schemeClr>
                </a:solidFill>
                <a:latin typeface="Calibri" pitchFamily="34" charset="0"/>
              </a:rPr>
              <a:t>صورة توضح عملية تركيز البؤرة في العين يظهر بها عملية تكيف العين بدرجات متفاوتة</a:t>
            </a:r>
            <a:endParaRPr lang="ar-SA" sz="3200" b="1" dirty="0"/>
          </a:p>
        </p:txBody>
      </p:sp>
    </p:spTree>
    <p:extLst>
      <p:ext uri="{BB962C8B-B14F-4D97-AF65-F5344CB8AC3E}">
        <p14:creationId xmlns:p14="http://schemas.microsoft.com/office/powerpoint/2010/main" val="15753022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8298536" y="3028251"/>
            <a:ext cx="2901276" cy="2064284"/>
          </a:xfrm>
          <a:prstGeom prst="rect">
            <a:avLst/>
          </a:prstGeom>
          <a:solidFill>
            <a:schemeClr val="accent1">
              <a:lumMod val="20000"/>
              <a:lumOff val="80000"/>
            </a:schemeClr>
          </a:solidFill>
          <a:ln w="9525" cap="flat" cmpd="sng">
            <a:noFill/>
            <a:prstDash val="solid"/>
            <a:miter lim="800000"/>
            <a:headEnd/>
            <a:tailEnd/>
          </a:ln>
          <a:effectLst>
            <a:prstShdw prst="shdw17" dist="17961" dir="2700000">
              <a:schemeClr val="accent1">
                <a:gamma/>
                <a:shade val="60000"/>
                <a:invGamma/>
                <a:alpha val="50000"/>
              </a:schemeClr>
            </a:prstShdw>
          </a:effectLst>
        </p:spPr>
        <p:txBody>
          <a:bodyPr wrap="square" lIns="90000" tIns="46800" rIns="90000" bIns="46800" anchor="ctr">
            <a:spAutoFit/>
          </a:bodyPr>
          <a:lstStyle/>
          <a:p>
            <a:pPr algn="ctr" eaLnBrk="0" hangingPunct="0">
              <a:tabLst>
                <a:tab pos="457200" algn="l"/>
              </a:tabLst>
              <a:defRPr/>
            </a:pPr>
            <a:r>
              <a:rPr lang="ar-SA" sz="3200" b="1" dirty="0">
                <a:latin typeface="Times New Roman" pitchFamily="18" charset="0"/>
                <a:ea typeface="Times New Roman" pitchFamily="18" charset="0"/>
              </a:rPr>
              <a:t>العين على هيئة وعاء كروي تقريبا مملوء بمائع يسمى مقلة العين</a:t>
            </a:r>
            <a:endParaRPr lang="en-US" sz="3200" b="1" dirty="0">
              <a:latin typeface="Times New Roman" pitchFamily="18" charset="0"/>
              <a:ea typeface="Times New Roman" pitchFamily="18" charset="0"/>
            </a:endParaRPr>
          </a:p>
        </p:txBody>
      </p:sp>
      <p:sp>
        <p:nvSpPr>
          <p:cNvPr id="7" name="Rectangle 6">
            <a:extLst>
              <a:ext uri="{FF2B5EF4-FFF2-40B4-BE49-F238E27FC236}">
                <a16:creationId xmlns:a16="http://schemas.microsoft.com/office/drawing/2014/main" id="{3B671168-80BF-C144-8DDA-6EE21B114F39}"/>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3AEC7561-973C-B94F-9DB5-440E05213655}"/>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العدسات في العينين</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A28AC401-E047-CD40-B80D-40D808BF0943}"/>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5" name="صورة 4">
            <a:extLst>
              <a:ext uri="{FF2B5EF4-FFF2-40B4-BE49-F238E27FC236}">
                <a16:creationId xmlns:a16="http://schemas.microsoft.com/office/drawing/2014/main" id="{56E8A665-B6C2-0C4E-9182-00A97E17A3C3}"/>
              </a:ext>
            </a:extLst>
          </p:cNvPr>
          <p:cNvPicPr>
            <a:picLocks noChangeAspect="1"/>
          </p:cNvPicPr>
          <p:nvPr/>
        </p:nvPicPr>
        <p:blipFill>
          <a:blip r:embed="rId2"/>
          <a:stretch>
            <a:fillRect/>
          </a:stretch>
        </p:blipFill>
        <p:spPr>
          <a:xfrm>
            <a:off x="1064964" y="1391951"/>
            <a:ext cx="6505418" cy="5336885"/>
          </a:xfrm>
          <a:prstGeom prst="rect">
            <a:avLst/>
          </a:prstGeom>
        </p:spPr>
      </p:pic>
    </p:spTree>
    <p:extLst>
      <p:ext uri="{BB962C8B-B14F-4D97-AF65-F5344CB8AC3E}">
        <p14:creationId xmlns:p14="http://schemas.microsoft.com/office/powerpoint/2010/main" val="31725208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إضاءة</a:t>
            </a:r>
          </a:p>
        </p:txBody>
      </p:sp>
      <p:sp>
        <p:nvSpPr>
          <p:cNvPr id="2" name="مربع نص 1">
            <a:extLst>
              <a:ext uri="{FF2B5EF4-FFF2-40B4-BE49-F238E27FC236}">
                <a16:creationId xmlns:a16="http://schemas.microsoft.com/office/drawing/2014/main" id="{C603D48D-8EE6-A14C-8518-5573211E9ECB}"/>
              </a:ext>
            </a:extLst>
          </p:cNvPr>
          <p:cNvSpPr txBox="1"/>
          <p:nvPr/>
        </p:nvSpPr>
        <p:spPr>
          <a:xfrm>
            <a:off x="8405037" y="3848985"/>
            <a:ext cx="590107" cy="361507"/>
          </a:xfrm>
          <a:prstGeom prst="rect">
            <a:avLst/>
          </a:prstGeom>
          <a:solidFill>
            <a:schemeClr val="bg1"/>
          </a:solidFill>
        </p:spPr>
        <p:txBody>
          <a:bodyPr wrap="square" rtlCol="1">
            <a:spAutoFit/>
          </a:bodyPr>
          <a:lstStyle/>
          <a:p>
            <a:pPr marL="0" algn="r" defTabSz="457200" rtl="1" eaLnBrk="1" latinLnBrk="0" hangingPunct="1"/>
            <a:endParaRPr lang="ar-SA" dirty="0"/>
          </a:p>
        </p:txBody>
      </p:sp>
      <p:sp>
        <p:nvSpPr>
          <p:cNvPr id="3" name="مربع نص 2">
            <a:extLst>
              <a:ext uri="{FF2B5EF4-FFF2-40B4-BE49-F238E27FC236}">
                <a16:creationId xmlns:a16="http://schemas.microsoft.com/office/drawing/2014/main" id="{E11B1096-C8F0-D441-A951-C3797C7DC7AC}"/>
              </a:ext>
            </a:extLst>
          </p:cNvPr>
          <p:cNvSpPr txBox="1"/>
          <p:nvPr/>
        </p:nvSpPr>
        <p:spPr>
          <a:xfrm>
            <a:off x="1236779" y="2961008"/>
            <a:ext cx="9286889" cy="2554545"/>
          </a:xfrm>
          <a:prstGeom prst="rect">
            <a:avLst/>
          </a:prstGeom>
          <a:solidFill>
            <a:schemeClr val="accent1">
              <a:lumMod val="50000"/>
            </a:schemeClr>
          </a:solidFill>
          <a:scene3d>
            <a:camera prst="orthographicFront"/>
            <a:lightRig rig="threePt" dir="t"/>
          </a:scene3d>
          <a:sp3d>
            <a:bevelT w="152400" h="50800" prst="softRound"/>
          </a:sp3d>
        </p:spPr>
        <p:txBody>
          <a:bodyPr wrap="square" rtlCol="1">
            <a:spAutoFit/>
          </a:bodyPr>
          <a:lstStyle/>
          <a:p>
            <a:pPr marL="0" algn="ctr" defTabSz="457200" rtl="1" eaLnBrk="1" latinLnBrk="0" hangingPunct="1"/>
            <a:endParaRPr lang="ar-SA" sz="3200" b="1" dirty="0">
              <a:solidFill>
                <a:schemeClr val="bg1"/>
              </a:solidFill>
            </a:endParaRPr>
          </a:p>
          <a:p>
            <a:pPr marL="0" algn="ctr" defTabSz="457200" rtl="1" eaLnBrk="1" latinLnBrk="0" hangingPunct="1"/>
            <a:r>
              <a:rPr lang="ar-SA" sz="3200" b="1" dirty="0">
                <a:solidFill>
                  <a:schemeClr val="bg1"/>
                </a:solidFill>
              </a:rPr>
              <a:t>مهما تقدم العلم والاختراعات يبقى خلق الله أعظم وأبدع</a:t>
            </a:r>
          </a:p>
          <a:p>
            <a:pPr marL="0" algn="ctr" defTabSz="457200" rtl="1" eaLnBrk="1" latinLnBrk="0" hangingPunct="1"/>
            <a:r>
              <a:rPr lang="ar-SA" sz="3200" b="1" dirty="0">
                <a:solidFill>
                  <a:schemeClr val="bg1"/>
                </a:solidFill>
              </a:rPr>
              <a:t>لاحظي القرنية هي النسيج الوحيد في الجسم الذي لا يحتوي على أوعية دموية كي تستطيع أن تؤدي دورها الرائع في تجميع الضوء</a:t>
            </a:r>
          </a:p>
          <a:p>
            <a:pPr marL="0" algn="ctr" defTabSz="457200" rtl="1" eaLnBrk="1" latinLnBrk="0" hangingPunct="1"/>
            <a:r>
              <a:rPr lang="ar-SA" sz="3200" b="1" dirty="0">
                <a:solidFill>
                  <a:schemeClr val="bg1"/>
                </a:solidFill>
              </a:rPr>
              <a:t> </a:t>
            </a:r>
          </a:p>
        </p:txBody>
      </p:sp>
    </p:spTree>
    <p:extLst>
      <p:ext uri="{BB962C8B-B14F-4D97-AF65-F5344CB8AC3E}">
        <p14:creationId xmlns:p14="http://schemas.microsoft.com/office/powerpoint/2010/main" val="8372593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7272669" y="2203876"/>
            <a:ext cx="4070926" cy="3049169"/>
          </a:xfrm>
          <a:prstGeom prst="rect">
            <a:avLst/>
          </a:prstGeom>
          <a:solidFill>
            <a:srgbClr val="FFE399"/>
          </a:solidFill>
          <a:ln w="9525" cap="flat" cmpd="sng">
            <a:noFill/>
            <a:prstDash val="solid"/>
            <a:miter lim="800000"/>
            <a:headEnd/>
            <a:tailEnd/>
          </a:ln>
          <a:effectLst>
            <a:prstShdw prst="shdw17" dist="17961" dir="2700000">
              <a:schemeClr val="accent1">
                <a:gamma/>
                <a:shade val="60000"/>
                <a:invGamma/>
                <a:alpha val="50000"/>
              </a:schemeClr>
            </a:prstShdw>
          </a:effectLst>
        </p:spPr>
        <p:txBody>
          <a:bodyPr wrap="square" lIns="90000" tIns="46800" rIns="90000" bIns="46800" anchor="ctr">
            <a:spAutoFit/>
          </a:bodyPr>
          <a:lstStyle/>
          <a:p>
            <a:pPr algn="ctr" eaLnBrk="0" hangingPunct="0">
              <a:tabLst>
                <a:tab pos="457200" algn="l"/>
              </a:tabLst>
            </a:pPr>
            <a:r>
              <a:rPr lang="ar-SA" sz="3200" b="1" dirty="0">
                <a:latin typeface="Times New Roman" pitchFamily="18" charset="0"/>
              </a:rPr>
              <a:t> ينتقل الضوء المنبعث أو المنعكس عن الجسم إلى داخل العين خلال القرنية ثم يمر بعدها خلال العدسة ويتجمع على الشبكية الموجودة في مؤخرة العين</a:t>
            </a:r>
            <a:endParaRPr lang="en-US" sz="3200" b="1" dirty="0">
              <a:latin typeface="Times New Roman" pitchFamily="18" charset="0"/>
            </a:endParaRPr>
          </a:p>
        </p:txBody>
      </p:sp>
      <p:pic>
        <p:nvPicPr>
          <p:cNvPr id="4" name="Picture 2" descr="http://www.sehha.com/diseases/eyes/eye2.jpg"/>
          <p:cNvPicPr>
            <a:picLocks noChangeAspect="1" noChangeArrowheads="1"/>
          </p:cNvPicPr>
          <p:nvPr/>
        </p:nvPicPr>
        <p:blipFill>
          <a:blip r:embed="rId2"/>
          <a:srcRect/>
          <a:stretch>
            <a:fillRect/>
          </a:stretch>
        </p:blipFill>
        <p:spPr bwMode="auto">
          <a:xfrm>
            <a:off x="848405" y="1578513"/>
            <a:ext cx="5966856" cy="4299894"/>
          </a:xfrm>
          <a:prstGeom prst="rect">
            <a:avLst/>
          </a:prstGeom>
          <a:noFill/>
          <a:ln w="9525">
            <a:noFill/>
            <a:miter lim="800000"/>
            <a:headEnd/>
            <a:tailEnd/>
          </a:ln>
        </p:spPr>
      </p:pic>
      <p:sp>
        <p:nvSpPr>
          <p:cNvPr id="7" name="Rectangle 6">
            <a:extLst>
              <a:ext uri="{FF2B5EF4-FFF2-40B4-BE49-F238E27FC236}">
                <a16:creationId xmlns:a16="http://schemas.microsoft.com/office/drawing/2014/main" id="{7D5ED487-1DB0-C448-BF3E-3ED75D9E24D0}"/>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AA6B4C6-8696-9D40-86E9-6CBC1F615A59}"/>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العدسات في العينين</a:t>
            </a:r>
            <a:endParaRPr lang="en-US" sz="4000" b="1" dirty="0">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9F4E5BA4-35F2-5940-8C55-76A797B9A6C2}"/>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Tree>
    <p:extLst>
      <p:ext uri="{BB962C8B-B14F-4D97-AF65-F5344CB8AC3E}">
        <p14:creationId xmlns:p14="http://schemas.microsoft.com/office/powerpoint/2010/main" val="37222108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78264" y="2356328"/>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1"/>
                </a:solidFill>
              </a:rPr>
              <a:t>يتركز الضوء الداخل للعين بواسطة القرنية وليس العدسة</a:t>
            </a:r>
            <a:endParaRPr lang="ar-SA" sz="3200" b="1" dirty="0">
              <a:solidFill>
                <a:schemeClr val="tx1"/>
              </a:solidFill>
              <a:latin typeface="Muna" pitchFamily="2" charset="-78"/>
            </a:endParaRP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70205" y="2034711"/>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هل العبارة صحيحة أم خاطئة؟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7187608" y="624839"/>
            <a:ext cx="2833351"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05425" y="4402539"/>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صحيحة</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78265" y="4402538"/>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خاطئة</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0637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500" fill="hold"/>
                                        <p:tgtEl>
                                          <p:spTgt spid="10"/>
                                        </p:tgtEl>
                                        <p:attrNameLst>
                                          <p:attrName>fillcolor</p:attrName>
                                        </p:attrNameLst>
                                      </p:cBhvr>
                                      <p:to>
                                        <a:schemeClr val="tx2"/>
                                      </p:to>
                                    </p:animClr>
                                    <p:set>
                                      <p:cBhvr>
                                        <p:cTn id="7" dur="500" fill="hold"/>
                                        <p:tgtEl>
                                          <p:spTgt spid="10"/>
                                        </p:tgtEl>
                                        <p:attrNameLst>
                                          <p:attrName>fill.type</p:attrName>
                                        </p:attrNameLst>
                                      </p:cBhvr>
                                      <p:to>
                                        <p:strVal val="solid"/>
                                      </p:to>
                                    </p:set>
                                    <p:set>
                                      <p:cBhvr>
                                        <p:cTn id="8" dur="5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5ED487-1DB0-C448-BF3E-3ED75D9E24D0}"/>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AA6B4C6-8696-9D40-86E9-6CBC1F615A59}"/>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قصر النظر</a:t>
            </a:r>
            <a:endParaRPr lang="en-US" sz="4000" b="1" dirty="0">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9F4E5BA4-35F2-5940-8C55-76A797B9A6C2}"/>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5" name="صورة 4">
            <a:extLst>
              <a:ext uri="{FF2B5EF4-FFF2-40B4-BE49-F238E27FC236}">
                <a16:creationId xmlns:a16="http://schemas.microsoft.com/office/drawing/2014/main" id="{7B19F349-9035-5A44-9943-798B2A10F603}"/>
              </a:ext>
            </a:extLst>
          </p:cNvPr>
          <p:cNvPicPr>
            <a:picLocks noChangeAspect="1"/>
          </p:cNvPicPr>
          <p:nvPr/>
        </p:nvPicPr>
        <p:blipFill rotWithShape="1">
          <a:blip r:embed="rId2"/>
          <a:srcRect r="51536"/>
          <a:stretch/>
        </p:blipFill>
        <p:spPr>
          <a:xfrm>
            <a:off x="123527" y="1932670"/>
            <a:ext cx="5972473" cy="3749302"/>
          </a:xfrm>
          <a:prstGeom prst="rect">
            <a:avLst/>
          </a:prstGeom>
        </p:spPr>
      </p:pic>
      <p:pic>
        <p:nvPicPr>
          <p:cNvPr id="12" name="صورة 11">
            <a:extLst>
              <a:ext uri="{FF2B5EF4-FFF2-40B4-BE49-F238E27FC236}">
                <a16:creationId xmlns:a16="http://schemas.microsoft.com/office/drawing/2014/main" id="{10CB6144-52F6-F44C-8E57-E451B08BF233}"/>
              </a:ext>
            </a:extLst>
          </p:cNvPr>
          <p:cNvPicPr>
            <a:picLocks noChangeAspect="1"/>
          </p:cNvPicPr>
          <p:nvPr/>
        </p:nvPicPr>
        <p:blipFill rotWithShape="1">
          <a:blip r:embed="rId3"/>
          <a:srcRect r="49623"/>
          <a:stretch/>
        </p:blipFill>
        <p:spPr>
          <a:xfrm>
            <a:off x="6096000" y="1932670"/>
            <a:ext cx="6096000" cy="3562941"/>
          </a:xfrm>
          <a:prstGeom prst="rect">
            <a:avLst/>
          </a:prstGeom>
        </p:spPr>
      </p:pic>
    </p:spTree>
    <p:extLst>
      <p:ext uri="{BB962C8B-B14F-4D97-AF65-F5344CB8AC3E}">
        <p14:creationId xmlns:p14="http://schemas.microsoft.com/office/powerpoint/2010/main" val="269887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5ED487-1DB0-C448-BF3E-3ED75D9E24D0}"/>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AA6B4C6-8696-9D40-86E9-6CBC1F615A59}"/>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طول النظر</a:t>
            </a:r>
            <a:endParaRPr lang="en-US" sz="4000" b="1" dirty="0">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9F4E5BA4-35F2-5940-8C55-76A797B9A6C2}"/>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3" name="صورة 2">
            <a:extLst>
              <a:ext uri="{FF2B5EF4-FFF2-40B4-BE49-F238E27FC236}">
                <a16:creationId xmlns:a16="http://schemas.microsoft.com/office/drawing/2014/main" id="{9F077262-5565-2144-938D-128B8DAABDDA}"/>
              </a:ext>
            </a:extLst>
          </p:cNvPr>
          <p:cNvPicPr>
            <a:picLocks noChangeAspect="1"/>
          </p:cNvPicPr>
          <p:nvPr/>
        </p:nvPicPr>
        <p:blipFill rotWithShape="1">
          <a:blip r:embed="rId2"/>
          <a:srcRect l="50377"/>
          <a:stretch/>
        </p:blipFill>
        <p:spPr>
          <a:xfrm>
            <a:off x="6096000" y="1773944"/>
            <a:ext cx="6004864" cy="3562941"/>
          </a:xfrm>
          <a:prstGeom prst="rect">
            <a:avLst/>
          </a:prstGeom>
        </p:spPr>
      </p:pic>
      <p:pic>
        <p:nvPicPr>
          <p:cNvPr id="10" name="صورة 9">
            <a:extLst>
              <a:ext uri="{FF2B5EF4-FFF2-40B4-BE49-F238E27FC236}">
                <a16:creationId xmlns:a16="http://schemas.microsoft.com/office/drawing/2014/main" id="{61AEA6CC-8FB8-2C43-A79D-F6F95C4B2B6F}"/>
              </a:ext>
            </a:extLst>
          </p:cNvPr>
          <p:cNvPicPr>
            <a:picLocks noChangeAspect="1"/>
          </p:cNvPicPr>
          <p:nvPr/>
        </p:nvPicPr>
        <p:blipFill rotWithShape="1">
          <a:blip r:embed="rId3"/>
          <a:srcRect l="48146" t="679" r="3698" b="-679"/>
          <a:stretch/>
        </p:blipFill>
        <p:spPr>
          <a:xfrm>
            <a:off x="161450" y="2000398"/>
            <a:ext cx="5934550" cy="3749302"/>
          </a:xfrm>
          <a:prstGeom prst="rect">
            <a:avLst/>
          </a:prstGeom>
        </p:spPr>
      </p:pic>
    </p:spTree>
    <p:extLst>
      <p:ext uri="{BB962C8B-B14F-4D97-AF65-F5344CB8AC3E}">
        <p14:creationId xmlns:p14="http://schemas.microsoft.com/office/powerpoint/2010/main" val="186159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معامل الانكسار</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3" name="صورة 2">
            <a:extLst>
              <a:ext uri="{FF2B5EF4-FFF2-40B4-BE49-F238E27FC236}">
                <a16:creationId xmlns:a16="http://schemas.microsoft.com/office/drawing/2014/main" id="{70EFD594-8DEF-0B47-AF35-E8A99932A802}"/>
              </a:ext>
            </a:extLst>
          </p:cNvPr>
          <p:cNvPicPr>
            <a:picLocks noChangeAspect="1"/>
          </p:cNvPicPr>
          <p:nvPr/>
        </p:nvPicPr>
        <p:blipFill>
          <a:blip r:embed="rId2"/>
          <a:stretch>
            <a:fillRect/>
          </a:stretch>
        </p:blipFill>
        <p:spPr>
          <a:xfrm>
            <a:off x="1365250" y="2133023"/>
            <a:ext cx="9461500" cy="4140200"/>
          </a:xfrm>
          <a:prstGeom prst="rect">
            <a:avLst/>
          </a:prstGeom>
        </p:spPr>
      </p:pic>
      <p:sp>
        <p:nvSpPr>
          <p:cNvPr id="5" name="مربع نص 4">
            <a:extLst>
              <a:ext uri="{FF2B5EF4-FFF2-40B4-BE49-F238E27FC236}">
                <a16:creationId xmlns:a16="http://schemas.microsoft.com/office/drawing/2014/main" id="{705382C4-590D-8A46-8491-2A07B884EE66}"/>
              </a:ext>
            </a:extLst>
          </p:cNvPr>
          <p:cNvSpPr txBox="1"/>
          <p:nvPr/>
        </p:nvSpPr>
        <p:spPr>
          <a:xfrm>
            <a:off x="1883511" y="1453510"/>
            <a:ext cx="9171101" cy="461665"/>
          </a:xfrm>
          <a:prstGeom prst="rect">
            <a:avLst/>
          </a:prstGeom>
          <a:noFill/>
        </p:spPr>
        <p:txBody>
          <a:bodyPr wrap="none" rtlCol="1">
            <a:spAutoFit/>
          </a:bodyPr>
          <a:lstStyle/>
          <a:p>
            <a:pPr marL="0" algn="r" defTabSz="457200" rtl="1" eaLnBrk="1" latinLnBrk="0" hangingPunct="1"/>
            <a:r>
              <a:rPr lang="ar-SA" sz="2400" b="1" dirty="0"/>
              <a:t>ما الذي يحدث عندما تسقط حزمة ضوء بشكل مائل على سطح قطعة زجاج كما في الصورة؟</a:t>
            </a:r>
          </a:p>
        </p:txBody>
      </p:sp>
    </p:spTree>
    <p:extLst>
      <p:ext uri="{BB962C8B-B14F-4D97-AF65-F5344CB8AC3E}">
        <p14:creationId xmlns:p14="http://schemas.microsoft.com/office/powerpoint/2010/main" val="7381236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5ED487-1DB0-C448-BF3E-3ED75D9E24D0}"/>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AA6B4C6-8696-9D40-86E9-6CBC1F615A59}"/>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عيوب النظر</a:t>
            </a:r>
            <a:endParaRPr lang="en-US" sz="4000" b="1" dirty="0">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9F4E5BA4-35F2-5940-8C55-76A797B9A6C2}"/>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graphicFrame>
        <p:nvGraphicFramePr>
          <p:cNvPr id="2" name="جدول 2">
            <a:extLst>
              <a:ext uri="{FF2B5EF4-FFF2-40B4-BE49-F238E27FC236}">
                <a16:creationId xmlns:a16="http://schemas.microsoft.com/office/drawing/2014/main" id="{56AD67B5-8DD0-1B4C-BE9E-04229A488E6F}"/>
              </a:ext>
            </a:extLst>
          </p:cNvPr>
          <p:cNvGraphicFramePr>
            <a:graphicFrameLocks noGrp="1"/>
          </p:cNvGraphicFramePr>
          <p:nvPr>
            <p:extLst>
              <p:ext uri="{D42A27DB-BD31-4B8C-83A1-F6EECF244321}">
                <p14:modId xmlns:p14="http://schemas.microsoft.com/office/powerpoint/2010/main" val="720155143"/>
              </p:ext>
            </p:extLst>
          </p:nvPr>
        </p:nvGraphicFramePr>
        <p:xfrm>
          <a:off x="446757" y="1549162"/>
          <a:ext cx="11314294" cy="4862943"/>
        </p:xfrm>
        <a:graphic>
          <a:graphicData uri="http://schemas.openxmlformats.org/drawingml/2006/table">
            <a:tbl>
              <a:tblPr rtl="1" firstRow="1" bandRow="1">
                <a:tableStyleId>{5C22544A-7EE6-4342-B048-85BDC9FD1C3A}</a:tableStyleId>
              </a:tblPr>
              <a:tblGrid>
                <a:gridCol w="2065517">
                  <a:extLst>
                    <a:ext uri="{9D8B030D-6E8A-4147-A177-3AD203B41FA5}">
                      <a16:colId xmlns:a16="http://schemas.microsoft.com/office/drawing/2014/main" val="4230513561"/>
                    </a:ext>
                  </a:extLst>
                </a:gridCol>
                <a:gridCol w="4410600">
                  <a:extLst>
                    <a:ext uri="{9D8B030D-6E8A-4147-A177-3AD203B41FA5}">
                      <a16:colId xmlns:a16="http://schemas.microsoft.com/office/drawing/2014/main" val="2118002416"/>
                    </a:ext>
                  </a:extLst>
                </a:gridCol>
                <a:gridCol w="4838177">
                  <a:extLst>
                    <a:ext uri="{9D8B030D-6E8A-4147-A177-3AD203B41FA5}">
                      <a16:colId xmlns:a16="http://schemas.microsoft.com/office/drawing/2014/main" val="2291607149"/>
                    </a:ext>
                  </a:extLst>
                </a:gridCol>
              </a:tblGrid>
              <a:tr h="950421">
                <a:tc>
                  <a:txBody>
                    <a:bodyPr/>
                    <a:lstStyle/>
                    <a:p>
                      <a:pPr algn="ctr" rtl="1"/>
                      <a:endParaRPr lang="ar-SA" sz="2000" b="1" dirty="0">
                        <a:solidFill>
                          <a:schemeClr val="tx1"/>
                        </a:solidFill>
                      </a:endParaRPr>
                    </a:p>
                  </a:txBody>
                  <a:tcPr anchor="ctr"/>
                </a:tc>
                <a:tc>
                  <a:txBody>
                    <a:bodyPr/>
                    <a:lstStyle/>
                    <a:p>
                      <a:pPr algn="ctr" rtl="1"/>
                      <a:r>
                        <a:rPr lang="ar-SA" sz="3200" b="1" dirty="0">
                          <a:solidFill>
                            <a:schemeClr val="tx1"/>
                          </a:solidFill>
                        </a:rPr>
                        <a:t>قصر النظر</a:t>
                      </a:r>
                    </a:p>
                  </a:txBody>
                  <a:tcPr anchor="ctr"/>
                </a:tc>
                <a:tc>
                  <a:txBody>
                    <a:bodyPr/>
                    <a:lstStyle/>
                    <a:p>
                      <a:pPr algn="ctr" rtl="1"/>
                      <a:r>
                        <a:rPr lang="ar-SA" sz="3200" b="1" dirty="0">
                          <a:solidFill>
                            <a:schemeClr val="tx1"/>
                          </a:solidFill>
                        </a:rPr>
                        <a:t>طول النظر</a:t>
                      </a:r>
                    </a:p>
                  </a:txBody>
                  <a:tcPr anchor="ctr"/>
                </a:tc>
                <a:extLst>
                  <a:ext uri="{0D108BD9-81ED-4DB2-BD59-A6C34878D82A}">
                    <a16:rowId xmlns:a16="http://schemas.microsoft.com/office/drawing/2014/main" val="4090860649"/>
                  </a:ext>
                </a:extLst>
              </a:tr>
              <a:tr h="611906">
                <a:tc>
                  <a:txBody>
                    <a:bodyPr/>
                    <a:lstStyle/>
                    <a:p>
                      <a:pPr algn="ctr" rtl="1"/>
                      <a:r>
                        <a:rPr lang="ar-SA" sz="2400" b="1" dirty="0">
                          <a:solidFill>
                            <a:schemeClr val="tx1"/>
                          </a:solidFill>
                        </a:rPr>
                        <a:t>تعريفه</a:t>
                      </a: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dirty="0">
                          <a:ea typeface="Majalla UI"/>
                        </a:rPr>
                        <a:t>عيب في الرؤية لا يستطيع المصاب بقصر النظر أن يرى الأجسام </a:t>
                      </a:r>
                      <a:r>
                        <a:rPr lang="ar-SA" sz="2400" b="1" u="sng" dirty="0">
                          <a:solidFill>
                            <a:srgbClr val="00B050"/>
                          </a:solidFill>
                          <a:ea typeface="Majalla UI"/>
                        </a:rPr>
                        <a:t>البعيدة </a:t>
                      </a:r>
                      <a:r>
                        <a:rPr lang="ar-SA" sz="2400" b="1" dirty="0">
                          <a:ea typeface="Majalla UI"/>
                        </a:rPr>
                        <a:t>بوضوح</a:t>
                      </a: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1200" dirty="0">
                          <a:solidFill>
                            <a:schemeClr val="dk1"/>
                          </a:solidFill>
                          <a:latin typeface="+mn-lt"/>
                          <a:cs typeface="+mn-cs"/>
                        </a:rPr>
                        <a:t>عيب في الرؤية </a:t>
                      </a:r>
                      <a:r>
                        <a:rPr lang="ar-SA" sz="2400" b="1" kern="1200" dirty="0">
                          <a:solidFill>
                            <a:schemeClr val="dk1"/>
                          </a:solidFill>
                          <a:latin typeface="+mn-lt"/>
                          <a:ea typeface="Majalla UI"/>
                          <a:cs typeface="+mn-cs"/>
                        </a:rPr>
                        <a:t>لا يستطيع المصاب بطول النظر أن يرى الأجسام </a:t>
                      </a:r>
                      <a:r>
                        <a:rPr lang="ar-SA" sz="2400" b="1" u="sng" kern="1200" dirty="0">
                          <a:solidFill>
                            <a:srgbClr val="00B050"/>
                          </a:solidFill>
                          <a:latin typeface="+mn-lt"/>
                          <a:ea typeface="Majalla UI"/>
                          <a:cs typeface="+mn-cs"/>
                        </a:rPr>
                        <a:t>القريبة</a:t>
                      </a:r>
                      <a:r>
                        <a:rPr lang="ar-SA" sz="2400" b="1" kern="1200" dirty="0">
                          <a:solidFill>
                            <a:schemeClr val="dk1"/>
                          </a:solidFill>
                          <a:latin typeface="+mn-lt"/>
                          <a:ea typeface="Majalla UI"/>
                          <a:cs typeface="+mn-cs"/>
                        </a:rPr>
                        <a:t> بوضوح</a:t>
                      </a:r>
                    </a:p>
                  </a:txBody>
                  <a:tcPr anchor="ctr"/>
                </a:tc>
                <a:extLst>
                  <a:ext uri="{0D108BD9-81ED-4DB2-BD59-A6C34878D82A}">
                    <a16:rowId xmlns:a16="http://schemas.microsoft.com/office/drawing/2014/main" val="2888043964"/>
                  </a:ext>
                </a:extLst>
              </a:tr>
              <a:tr h="950421">
                <a:tc>
                  <a:txBody>
                    <a:bodyPr/>
                    <a:lstStyle/>
                    <a:p>
                      <a:pPr algn="ctr" rtl="1"/>
                      <a:r>
                        <a:rPr lang="ar-SA" sz="2400" b="1" dirty="0">
                          <a:solidFill>
                            <a:schemeClr val="tx1"/>
                          </a:solidFill>
                        </a:rPr>
                        <a:t>السبب</a:t>
                      </a: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dirty="0">
                          <a:ea typeface="Majalla UI"/>
                        </a:rPr>
                        <a:t>البعد البؤري للعين </a:t>
                      </a:r>
                      <a:r>
                        <a:rPr lang="ar-SA" sz="2400" b="1" u="sng" dirty="0">
                          <a:solidFill>
                            <a:srgbClr val="00B050"/>
                          </a:solidFill>
                          <a:ea typeface="Majalla UI"/>
                        </a:rPr>
                        <a:t>أقل</a:t>
                      </a:r>
                      <a:r>
                        <a:rPr lang="ar-SA" sz="2400" b="1" dirty="0">
                          <a:ea typeface="Majalla UI"/>
                        </a:rPr>
                        <a:t> من البعد البؤري للعين السليمة مما لا يمكنها من تجميع الضوء على الشبكية</a:t>
                      </a:r>
                    </a:p>
                  </a:txBody>
                  <a:tcPr anchor="ctr"/>
                </a:tc>
                <a:tc>
                  <a:txBody>
                    <a:bodyPr/>
                    <a:lstStyle/>
                    <a:p>
                      <a:pPr marL="0" indent="0" algn="ctr" eaLnBrk="0" hangingPunct="0">
                        <a:spcBef>
                          <a:spcPct val="20000"/>
                        </a:spcBef>
                        <a:buClr>
                          <a:srgbClr val="0BD0D9"/>
                        </a:buClr>
                        <a:buSzPct val="95000"/>
                        <a:buFont typeface="Arial" panose="020B0604020202020204" pitchFamily="34" charset="0"/>
                        <a:buNone/>
                        <a:defRPr/>
                      </a:pPr>
                      <a:r>
                        <a:rPr lang="ar-SA" sz="2400" b="1" dirty="0">
                          <a:ea typeface="Majalla UI"/>
                          <a:cs typeface="+mn-cs"/>
                        </a:rPr>
                        <a:t>البعد البؤري للعين </a:t>
                      </a:r>
                      <a:r>
                        <a:rPr lang="ar-SA" sz="2400" b="1" u="sng" dirty="0">
                          <a:solidFill>
                            <a:srgbClr val="00B050"/>
                          </a:solidFill>
                          <a:ea typeface="Majalla UI"/>
                          <a:cs typeface="+mn-cs"/>
                        </a:rPr>
                        <a:t>أكبر</a:t>
                      </a:r>
                      <a:r>
                        <a:rPr lang="ar-SA" sz="2400" b="1" dirty="0">
                          <a:ea typeface="Majalla UI"/>
                          <a:cs typeface="+mn-cs"/>
                        </a:rPr>
                        <a:t> من البعد البؤري للعين السليمة مما لا يمكنها من تجميع الضوء على الشبكية</a:t>
                      </a:r>
                    </a:p>
                  </a:txBody>
                  <a:tcPr anchor="ctr"/>
                </a:tc>
                <a:extLst>
                  <a:ext uri="{0D108BD9-81ED-4DB2-BD59-A6C34878D82A}">
                    <a16:rowId xmlns:a16="http://schemas.microsoft.com/office/drawing/2014/main" val="487919593"/>
                  </a:ext>
                </a:extLst>
              </a:tr>
              <a:tr h="950421">
                <a:tc>
                  <a:txBody>
                    <a:bodyPr/>
                    <a:lstStyle/>
                    <a:p>
                      <a:pPr algn="ctr" rtl="1"/>
                      <a:r>
                        <a:rPr lang="ar-SA" sz="2400" b="1" dirty="0">
                          <a:solidFill>
                            <a:schemeClr val="tx1"/>
                          </a:solidFill>
                        </a:rPr>
                        <a:t>النتيجة</a:t>
                      </a: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dirty="0">
                          <a:ea typeface="Majalla UI"/>
                        </a:rPr>
                        <a:t>تتكون صور الأجسام البعيدة </a:t>
                      </a:r>
                      <a:r>
                        <a:rPr lang="ar-SA" sz="2400" b="1" u="sng" dirty="0">
                          <a:solidFill>
                            <a:srgbClr val="00B050"/>
                          </a:solidFill>
                          <a:ea typeface="Majalla UI"/>
                        </a:rPr>
                        <a:t>أمام</a:t>
                      </a:r>
                      <a:r>
                        <a:rPr lang="ar-SA" sz="2400" b="1" dirty="0">
                          <a:ea typeface="Majalla UI"/>
                        </a:rPr>
                        <a:t> الشبكية</a:t>
                      </a: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dirty="0">
                          <a:ea typeface="Majalla UI"/>
                        </a:rPr>
                        <a:t>تتكون صور الأجسام البعيدة </a:t>
                      </a:r>
                      <a:r>
                        <a:rPr lang="ar-SA" sz="2400" b="1" u="sng" dirty="0">
                          <a:solidFill>
                            <a:srgbClr val="00B050"/>
                          </a:solidFill>
                          <a:ea typeface="Majalla UI"/>
                        </a:rPr>
                        <a:t>خلف</a:t>
                      </a:r>
                      <a:r>
                        <a:rPr lang="ar-SA" sz="2400" b="1" dirty="0">
                          <a:ea typeface="Majalla UI"/>
                        </a:rPr>
                        <a:t> الشبكية</a:t>
                      </a:r>
                    </a:p>
                  </a:txBody>
                  <a:tcPr anchor="ctr"/>
                </a:tc>
                <a:extLst>
                  <a:ext uri="{0D108BD9-81ED-4DB2-BD59-A6C34878D82A}">
                    <a16:rowId xmlns:a16="http://schemas.microsoft.com/office/drawing/2014/main" val="3566469180"/>
                  </a:ext>
                </a:extLst>
              </a:tr>
              <a:tr h="950421">
                <a:tc>
                  <a:txBody>
                    <a:bodyPr/>
                    <a:lstStyle/>
                    <a:p>
                      <a:pPr algn="ctr" rtl="1"/>
                      <a:r>
                        <a:rPr lang="ar-SA" sz="2400" b="1" dirty="0">
                          <a:solidFill>
                            <a:schemeClr val="tx1"/>
                          </a:solidFill>
                        </a:rPr>
                        <a:t>العلاج</a:t>
                      </a: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dirty="0">
                          <a:ea typeface="Majalla UI"/>
                        </a:rPr>
                        <a:t>تستخدم عدسات </a:t>
                      </a:r>
                      <a:r>
                        <a:rPr lang="ar-SA" sz="2400" b="1" u="sng" dirty="0">
                          <a:solidFill>
                            <a:srgbClr val="00B050"/>
                          </a:solidFill>
                          <a:ea typeface="Majalla UI"/>
                        </a:rPr>
                        <a:t>مقعرة</a:t>
                      </a:r>
                      <a:endParaRPr lang="ar-SA" sz="2400" b="1" dirty="0"/>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dirty="0">
                          <a:ea typeface="Majalla UI"/>
                        </a:rPr>
                        <a:t>تستخدم عدسات </a:t>
                      </a:r>
                      <a:r>
                        <a:rPr lang="ar-SA" sz="2400" b="1" u="sng" dirty="0">
                          <a:solidFill>
                            <a:srgbClr val="00B050"/>
                          </a:solidFill>
                          <a:ea typeface="Majalla UI"/>
                        </a:rPr>
                        <a:t>محدبة</a:t>
                      </a:r>
                      <a:endParaRPr lang="ar-SA" sz="2400" b="1" dirty="0"/>
                    </a:p>
                  </a:txBody>
                  <a:tcPr anchor="ctr"/>
                </a:tc>
                <a:extLst>
                  <a:ext uri="{0D108BD9-81ED-4DB2-BD59-A6C34878D82A}">
                    <a16:rowId xmlns:a16="http://schemas.microsoft.com/office/drawing/2014/main" val="3941831822"/>
                  </a:ext>
                </a:extLst>
              </a:tr>
            </a:tbl>
          </a:graphicData>
        </a:graphic>
      </p:graphicFrame>
    </p:spTree>
    <p:extLst>
      <p:ext uri="{BB962C8B-B14F-4D97-AF65-F5344CB8AC3E}">
        <p14:creationId xmlns:p14="http://schemas.microsoft.com/office/powerpoint/2010/main" val="24155076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78264" y="2356328"/>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1"/>
                </a:solidFill>
              </a:rPr>
              <a:t>عيب في الرؤية لا يستطيع الشخص المصاب به رؤية الجسم البعيد بوضوح</a:t>
            </a:r>
            <a:endParaRPr lang="ar-SA" sz="3200" b="1" dirty="0">
              <a:solidFill>
                <a:schemeClr val="tx1"/>
              </a:solidFill>
              <a:latin typeface="Muna" pitchFamily="2" charset="-78"/>
            </a:endParaRP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70205" y="2034711"/>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هل العبارة صحيحة أم خاطئة؟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470073" y="624839"/>
            <a:ext cx="4211781" cy="707886"/>
          </a:xfrm>
          <a:prstGeom prst="rect">
            <a:avLst/>
          </a:prstGeom>
          <a:solidFill>
            <a:schemeClr val="accent1">
              <a:lumMod val="20000"/>
              <a:lumOff val="80000"/>
            </a:schemeClr>
          </a:solidFill>
        </p:spPr>
        <p:txBody>
          <a:bodyPr wrap="square" rtlCol="1">
            <a:spAutoFit/>
          </a:bodyPr>
          <a:lstStyle/>
          <a:p>
            <a:pPr algn="ctr"/>
            <a:r>
              <a:rPr lang="ar-SA" sz="4000" b="1" dirty="0"/>
              <a:t>تقويم ختامي</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
        <p:nvSpPr>
          <p:cNvPr id="13" name="مستطيل مستدير الزوايا 12">
            <a:extLst>
              <a:ext uri="{FF2B5EF4-FFF2-40B4-BE49-F238E27FC236}">
                <a16:creationId xmlns:a16="http://schemas.microsoft.com/office/drawing/2014/main" id="{606F3976-0B1E-EE4B-91F4-EDB0C0429443}"/>
              </a:ext>
            </a:extLst>
          </p:cNvPr>
          <p:cNvSpPr/>
          <p:nvPr/>
        </p:nvSpPr>
        <p:spPr>
          <a:xfrm>
            <a:off x="6691745" y="4205440"/>
            <a:ext cx="3699584" cy="68711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قصر النظر</a:t>
            </a:r>
          </a:p>
        </p:txBody>
      </p:sp>
      <p:sp>
        <p:nvSpPr>
          <p:cNvPr id="17" name="مستطيل مستدير الزوايا 16">
            <a:extLst>
              <a:ext uri="{FF2B5EF4-FFF2-40B4-BE49-F238E27FC236}">
                <a16:creationId xmlns:a16="http://schemas.microsoft.com/office/drawing/2014/main" id="{BE3D3562-2785-0A44-8DD7-16C2F3082079}"/>
              </a:ext>
            </a:extLst>
          </p:cNvPr>
          <p:cNvSpPr/>
          <p:nvPr/>
        </p:nvSpPr>
        <p:spPr>
          <a:xfrm>
            <a:off x="2127470" y="4205439"/>
            <a:ext cx="3699584"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طول النظر</a:t>
            </a:r>
          </a:p>
        </p:txBody>
      </p:sp>
      <p:sp>
        <p:nvSpPr>
          <p:cNvPr id="21" name="مستطيل مستدير الزوايا 20">
            <a:extLst>
              <a:ext uri="{FF2B5EF4-FFF2-40B4-BE49-F238E27FC236}">
                <a16:creationId xmlns:a16="http://schemas.microsoft.com/office/drawing/2014/main" id="{03B33A9D-D32B-504B-BAF9-1DF364CC4453}"/>
              </a:ext>
            </a:extLst>
          </p:cNvPr>
          <p:cNvSpPr/>
          <p:nvPr/>
        </p:nvSpPr>
        <p:spPr>
          <a:xfrm>
            <a:off x="6691745" y="5056401"/>
            <a:ext cx="3699584"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الانحراف</a:t>
            </a:r>
          </a:p>
        </p:txBody>
      </p:sp>
      <p:sp>
        <p:nvSpPr>
          <p:cNvPr id="22" name="مستطيل مستدير الزوايا 21">
            <a:extLst>
              <a:ext uri="{FF2B5EF4-FFF2-40B4-BE49-F238E27FC236}">
                <a16:creationId xmlns:a16="http://schemas.microsoft.com/office/drawing/2014/main" id="{3B5E8F79-8E78-6C45-A354-F7E69E8E994E}"/>
              </a:ext>
            </a:extLst>
          </p:cNvPr>
          <p:cNvSpPr/>
          <p:nvPr/>
        </p:nvSpPr>
        <p:spPr>
          <a:xfrm>
            <a:off x="2127470" y="5088053"/>
            <a:ext cx="3699584"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الزوغان اللوني</a:t>
            </a:r>
          </a:p>
        </p:txBody>
      </p:sp>
    </p:spTree>
    <p:extLst>
      <p:ext uri="{BB962C8B-B14F-4D97-AF65-F5344CB8AC3E}">
        <p14:creationId xmlns:p14="http://schemas.microsoft.com/office/powerpoint/2010/main" val="259657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chemeClr val="tx2"/>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78264" y="2356328"/>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1"/>
                </a:solidFill>
              </a:rPr>
              <a:t>سبب طول النظر هو أن:</a:t>
            </a:r>
            <a:endParaRPr lang="ar-SA" sz="3200" b="1" dirty="0">
              <a:solidFill>
                <a:schemeClr val="tx1"/>
              </a:solidFill>
              <a:latin typeface="Muna" pitchFamily="2" charset="-78"/>
            </a:endParaRP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70205" y="2034711"/>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هل العبارة صحيحة أم خاطئة؟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470073" y="624839"/>
            <a:ext cx="4211781" cy="707886"/>
          </a:xfrm>
          <a:prstGeom prst="rect">
            <a:avLst/>
          </a:prstGeom>
          <a:solidFill>
            <a:schemeClr val="accent1">
              <a:lumMod val="20000"/>
              <a:lumOff val="80000"/>
            </a:schemeClr>
          </a:solidFill>
        </p:spPr>
        <p:txBody>
          <a:bodyPr wrap="square" rtlCol="1">
            <a:spAutoFit/>
          </a:bodyPr>
          <a:lstStyle/>
          <a:p>
            <a:pPr algn="ctr"/>
            <a:r>
              <a:rPr lang="ar-SA" sz="4000" b="1" dirty="0"/>
              <a:t>تقويم ختامي</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
        <p:nvSpPr>
          <p:cNvPr id="13" name="مستطيل مستدير الزوايا 12">
            <a:extLst>
              <a:ext uri="{FF2B5EF4-FFF2-40B4-BE49-F238E27FC236}">
                <a16:creationId xmlns:a16="http://schemas.microsoft.com/office/drawing/2014/main" id="{606F3976-0B1E-EE4B-91F4-EDB0C0429443}"/>
              </a:ext>
            </a:extLst>
          </p:cNvPr>
          <p:cNvSpPr/>
          <p:nvPr/>
        </p:nvSpPr>
        <p:spPr>
          <a:xfrm>
            <a:off x="6691745" y="4205440"/>
            <a:ext cx="3699584" cy="68711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الصورة تتكون أمام الشبكية</a:t>
            </a:r>
          </a:p>
        </p:txBody>
      </p:sp>
      <p:sp>
        <p:nvSpPr>
          <p:cNvPr id="17" name="مستطيل مستدير الزوايا 16">
            <a:extLst>
              <a:ext uri="{FF2B5EF4-FFF2-40B4-BE49-F238E27FC236}">
                <a16:creationId xmlns:a16="http://schemas.microsoft.com/office/drawing/2014/main" id="{BE3D3562-2785-0A44-8DD7-16C2F3082079}"/>
              </a:ext>
            </a:extLst>
          </p:cNvPr>
          <p:cNvSpPr/>
          <p:nvPr/>
        </p:nvSpPr>
        <p:spPr>
          <a:xfrm>
            <a:off x="2127470" y="4205439"/>
            <a:ext cx="3968530"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الصورة تتكون خلف الشبكية</a:t>
            </a:r>
          </a:p>
        </p:txBody>
      </p:sp>
    </p:spTree>
    <p:extLst>
      <p:ext uri="{BB962C8B-B14F-4D97-AF65-F5344CB8AC3E}">
        <p14:creationId xmlns:p14="http://schemas.microsoft.com/office/powerpoint/2010/main" val="383494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7"/>
                                        </p:tgtEl>
                                        <p:attrNameLst>
                                          <p:attrName>fillcolor</p:attrName>
                                        </p:attrNameLst>
                                      </p:cBhvr>
                                      <p:to>
                                        <a:schemeClr val="tx2"/>
                                      </p:to>
                                    </p:animClr>
                                    <p:set>
                                      <p:cBhvr>
                                        <p:cTn id="7" dur="2000" fill="hold"/>
                                        <p:tgtEl>
                                          <p:spTgt spid="17"/>
                                        </p:tgtEl>
                                        <p:attrNameLst>
                                          <p:attrName>fill.type</p:attrName>
                                        </p:attrNameLst>
                                      </p:cBhvr>
                                      <p:to>
                                        <p:strVal val="solid"/>
                                      </p:to>
                                    </p:set>
                                    <p:set>
                                      <p:cBhvr>
                                        <p:cTn id="8"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78264" y="2356328"/>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1"/>
                </a:solidFill>
              </a:rPr>
              <a:t>يمكن علاج طول النظر باستخدام عدسة:</a:t>
            </a:r>
            <a:endParaRPr lang="ar-SA" sz="3200" b="1" dirty="0">
              <a:solidFill>
                <a:schemeClr val="tx1"/>
              </a:solidFill>
              <a:latin typeface="Muna" pitchFamily="2" charset="-78"/>
            </a:endParaRP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70205" y="2034711"/>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هل العبارة صحيحة أم خاطئة؟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470073" y="624839"/>
            <a:ext cx="4211781" cy="707886"/>
          </a:xfrm>
          <a:prstGeom prst="rect">
            <a:avLst/>
          </a:prstGeom>
          <a:solidFill>
            <a:schemeClr val="accent1">
              <a:lumMod val="20000"/>
              <a:lumOff val="80000"/>
            </a:schemeClr>
          </a:solidFill>
        </p:spPr>
        <p:txBody>
          <a:bodyPr wrap="square" rtlCol="1">
            <a:spAutoFit/>
          </a:bodyPr>
          <a:lstStyle/>
          <a:p>
            <a:pPr algn="ctr"/>
            <a:r>
              <a:rPr lang="ar-SA" sz="4000" b="1" dirty="0"/>
              <a:t>تقويم ختامي</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
        <p:nvSpPr>
          <p:cNvPr id="13" name="مستطيل مستدير الزوايا 12">
            <a:extLst>
              <a:ext uri="{FF2B5EF4-FFF2-40B4-BE49-F238E27FC236}">
                <a16:creationId xmlns:a16="http://schemas.microsoft.com/office/drawing/2014/main" id="{606F3976-0B1E-EE4B-91F4-EDB0C0429443}"/>
              </a:ext>
            </a:extLst>
          </p:cNvPr>
          <p:cNvSpPr/>
          <p:nvPr/>
        </p:nvSpPr>
        <p:spPr>
          <a:xfrm>
            <a:off x="6691745" y="4205440"/>
            <a:ext cx="3699584" cy="68711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محدبة</a:t>
            </a:r>
          </a:p>
        </p:txBody>
      </p:sp>
      <p:sp>
        <p:nvSpPr>
          <p:cNvPr id="17" name="مستطيل مستدير الزوايا 16">
            <a:extLst>
              <a:ext uri="{FF2B5EF4-FFF2-40B4-BE49-F238E27FC236}">
                <a16:creationId xmlns:a16="http://schemas.microsoft.com/office/drawing/2014/main" id="{BE3D3562-2785-0A44-8DD7-16C2F3082079}"/>
              </a:ext>
            </a:extLst>
          </p:cNvPr>
          <p:cNvSpPr/>
          <p:nvPr/>
        </p:nvSpPr>
        <p:spPr>
          <a:xfrm>
            <a:off x="2127470" y="4205439"/>
            <a:ext cx="3699584"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مقعرة</a:t>
            </a:r>
          </a:p>
        </p:txBody>
      </p:sp>
    </p:spTree>
    <p:extLst>
      <p:ext uri="{BB962C8B-B14F-4D97-AF65-F5344CB8AC3E}">
        <p14:creationId xmlns:p14="http://schemas.microsoft.com/office/powerpoint/2010/main" val="285109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chemeClr val="tx2"/>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78264" y="2356328"/>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1"/>
                </a:solidFill>
              </a:rPr>
              <a:t>سبب قصر النظر هو أن:</a:t>
            </a:r>
            <a:endParaRPr lang="ar-SA" sz="3200" b="1" dirty="0">
              <a:solidFill>
                <a:schemeClr val="tx1"/>
              </a:solidFill>
              <a:latin typeface="Muna" pitchFamily="2" charset="-78"/>
            </a:endParaRP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70205" y="2034711"/>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هل العبارة صحيحة أم خاطئة؟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470073" y="624839"/>
            <a:ext cx="4211781" cy="707886"/>
          </a:xfrm>
          <a:prstGeom prst="rect">
            <a:avLst/>
          </a:prstGeom>
          <a:solidFill>
            <a:schemeClr val="accent1">
              <a:lumMod val="20000"/>
              <a:lumOff val="80000"/>
            </a:schemeClr>
          </a:solidFill>
        </p:spPr>
        <p:txBody>
          <a:bodyPr wrap="square" rtlCol="1">
            <a:spAutoFit/>
          </a:bodyPr>
          <a:lstStyle/>
          <a:p>
            <a:pPr algn="ctr"/>
            <a:r>
              <a:rPr lang="ar-SA" sz="4000" b="1" dirty="0"/>
              <a:t>تقويم ختامي</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
        <p:nvSpPr>
          <p:cNvPr id="13" name="مستطيل مستدير الزوايا 12">
            <a:extLst>
              <a:ext uri="{FF2B5EF4-FFF2-40B4-BE49-F238E27FC236}">
                <a16:creationId xmlns:a16="http://schemas.microsoft.com/office/drawing/2014/main" id="{606F3976-0B1E-EE4B-91F4-EDB0C0429443}"/>
              </a:ext>
            </a:extLst>
          </p:cNvPr>
          <p:cNvSpPr/>
          <p:nvPr/>
        </p:nvSpPr>
        <p:spPr>
          <a:xfrm>
            <a:off x="6691745" y="4205440"/>
            <a:ext cx="3699584" cy="68711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الصورة تتكون أمام الشبكية</a:t>
            </a:r>
          </a:p>
        </p:txBody>
      </p:sp>
      <p:sp>
        <p:nvSpPr>
          <p:cNvPr id="17" name="مستطيل مستدير الزوايا 16">
            <a:extLst>
              <a:ext uri="{FF2B5EF4-FFF2-40B4-BE49-F238E27FC236}">
                <a16:creationId xmlns:a16="http://schemas.microsoft.com/office/drawing/2014/main" id="{BE3D3562-2785-0A44-8DD7-16C2F3082079}"/>
              </a:ext>
            </a:extLst>
          </p:cNvPr>
          <p:cNvSpPr/>
          <p:nvPr/>
        </p:nvSpPr>
        <p:spPr>
          <a:xfrm>
            <a:off x="2127470" y="4205439"/>
            <a:ext cx="3968530"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الصورة تتكون خلف الشبكية</a:t>
            </a:r>
          </a:p>
        </p:txBody>
      </p:sp>
    </p:spTree>
    <p:extLst>
      <p:ext uri="{BB962C8B-B14F-4D97-AF65-F5344CB8AC3E}">
        <p14:creationId xmlns:p14="http://schemas.microsoft.com/office/powerpoint/2010/main" val="174434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chemeClr val="tx2"/>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78264" y="2356328"/>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1"/>
                </a:solidFill>
              </a:rPr>
              <a:t>يمكن علاج قصر النظر باستخدام عدسة:</a:t>
            </a:r>
            <a:endParaRPr lang="ar-SA" sz="3200" b="1" dirty="0">
              <a:solidFill>
                <a:schemeClr val="tx1"/>
              </a:solidFill>
              <a:latin typeface="Muna" pitchFamily="2" charset="-78"/>
            </a:endParaRP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70205" y="2034711"/>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هل العبارة صحيحة أم خاطئة؟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470073" y="624839"/>
            <a:ext cx="4211781" cy="707886"/>
          </a:xfrm>
          <a:prstGeom prst="rect">
            <a:avLst/>
          </a:prstGeom>
          <a:solidFill>
            <a:schemeClr val="accent1">
              <a:lumMod val="20000"/>
              <a:lumOff val="80000"/>
            </a:schemeClr>
          </a:solidFill>
        </p:spPr>
        <p:txBody>
          <a:bodyPr wrap="square" rtlCol="1">
            <a:spAutoFit/>
          </a:bodyPr>
          <a:lstStyle/>
          <a:p>
            <a:pPr algn="ctr"/>
            <a:r>
              <a:rPr lang="ar-SA" sz="4000" b="1" dirty="0"/>
              <a:t>تقويم ختامي</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
        <p:nvSpPr>
          <p:cNvPr id="13" name="مستطيل مستدير الزوايا 12">
            <a:extLst>
              <a:ext uri="{FF2B5EF4-FFF2-40B4-BE49-F238E27FC236}">
                <a16:creationId xmlns:a16="http://schemas.microsoft.com/office/drawing/2014/main" id="{606F3976-0B1E-EE4B-91F4-EDB0C0429443}"/>
              </a:ext>
            </a:extLst>
          </p:cNvPr>
          <p:cNvSpPr/>
          <p:nvPr/>
        </p:nvSpPr>
        <p:spPr>
          <a:xfrm>
            <a:off x="6691745" y="4205440"/>
            <a:ext cx="3699584" cy="68711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محدبة</a:t>
            </a:r>
          </a:p>
        </p:txBody>
      </p:sp>
      <p:sp>
        <p:nvSpPr>
          <p:cNvPr id="17" name="مستطيل مستدير الزوايا 16">
            <a:extLst>
              <a:ext uri="{FF2B5EF4-FFF2-40B4-BE49-F238E27FC236}">
                <a16:creationId xmlns:a16="http://schemas.microsoft.com/office/drawing/2014/main" id="{BE3D3562-2785-0A44-8DD7-16C2F3082079}"/>
              </a:ext>
            </a:extLst>
          </p:cNvPr>
          <p:cNvSpPr/>
          <p:nvPr/>
        </p:nvSpPr>
        <p:spPr>
          <a:xfrm>
            <a:off x="2127470" y="4205439"/>
            <a:ext cx="3699584"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مقعرة</a:t>
            </a:r>
          </a:p>
        </p:txBody>
      </p:sp>
    </p:spTree>
    <p:extLst>
      <p:ext uri="{BB962C8B-B14F-4D97-AF65-F5344CB8AC3E}">
        <p14:creationId xmlns:p14="http://schemas.microsoft.com/office/powerpoint/2010/main" val="417176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7"/>
                                        </p:tgtEl>
                                        <p:attrNameLst>
                                          <p:attrName>fillcolor</p:attrName>
                                        </p:attrNameLst>
                                      </p:cBhvr>
                                      <p:to>
                                        <a:schemeClr val="tx2"/>
                                      </p:to>
                                    </p:animClr>
                                    <p:set>
                                      <p:cBhvr>
                                        <p:cTn id="7" dur="2000" fill="hold"/>
                                        <p:tgtEl>
                                          <p:spTgt spid="17"/>
                                        </p:tgtEl>
                                        <p:attrNameLst>
                                          <p:attrName>fill.type</p:attrName>
                                        </p:attrNameLst>
                                      </p:cBhvr>
                                      <p:to>
                                        <p:strVal val="solid"/>
                                      </p:to>
                                    </p:set>
                                    <p:set>
                                      <p:cBhvr>
                                        <p:cTn id="8"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a:extLst>
              <a:ext uri="{FF2B5EF4-FFF2-40B4-BE49-F238E27FC236}">
                <a16:creationId xmlns:a16="http://schemas.microsoft.com/office/drawing/2014/main" id="{9633780E-114A-2545-906E-2F88AEEF9489}"/>
              </a:ext>
            </a:extLst>
          </p:cNvPr>
          <p:cNvSpPr>
            <a:spLocks noGrp="1"/>
          </p:cNvSpPr>
          <p:nvPr>
            <p:ph type="ctrTitle"/>
          </p:nvPr>
        </p:nvSpPr>
        <p:spPr/>
        <p:txBody>
          <a:bodyPr/>
          <a:lstStyle/>
          <a:p>
            <a:r>
              <a:rPr lang="ar-SA" dirty="0"/>
              <a:t>تابع: تطبيقات العدسات</a:t>
            </a:r>
          </a:p>
        </p:txBody>
      </p:sp>
      <p:sp>
        <p:nvSpPr>
          <p:cNvPr id="8" name="عنوان فرعي 7">
            <a:extLst>
              <a:ext uri="{FF2B5EF4-FFF2-40B4-BE49-F238E27FC236}">
                <a16:creationId xmlns:a16="http://schemas.microsoft.com/office/drawing/2014/main" id="{7448AEB8-197F-2440-AC69-B1CD8A96DF66}"/>
              </a:ext>
            </a:extLst>
          </p:cNvPr>
          <p:cNvSpPr>
            <a:spLocks noGrp="1"/>
          </p:cNvSpPr>
          <p:nvPr>
            <p:ph type="subTitle" idx="1"/>
          </p:nvPr>
        </p:nvSpPr>
        <p:spPr/>
        <p:txBody>
          <a:bodyPr/>
          <a:lstStyle/>
          <a:p>
            <a:endParaRPr lang="ar-SA"/>
          </a:p>
        </p:txBody>
      </p:sp>
    </p:spTree>
    <p:extLst>
      <p:ext uri="{BB962C8B-B14F-4D97-AF65-F5344CB8AC3E}">
        <p14:creationId xmlns:p14="http://schemas.microsoft.com/office/powerpoint/2010/main" val="15798634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78264" y="2356328"/>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1"/>
                </a:solidFill>
              </a:rPr>
              <a:t>عيب في الرؤية لا يستطيع الشخص المصاب به رؤية الجسم البعيد بوضوح</a:t>
            </a:r>
            <a:endParaRPr lang="ar-SA" sz="3200" b="1" dirty="0">
              <a:solidFill>
                <a:schemeClr val="tx1"/>
              </a:solidFill>
              <a:latin typeface="Muna" pitchFamily="2" charset="-78"/>
            </a:endParaRP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70205" y="2034711"/>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هل العبارة صحيحة أم خاطئة؟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470073" y="624839"/>
            <a:ext cx="4211781" cy="707886"/>
          </a:xfrm>
          <a:prstGeom prst="rect">
            <a:avLst/>
          </a:prstGeom>
          <a:solidFill>
            <a:schemeClr val="accent1">
              <a:lumMod val="20000"/>
              <a:lumOff val="80000"/>
            </a:schemeClr>
          </a:solidFill>
        </p:spPr>
        <p:txBody>
          <a:bodyPr wrap="square" rtlCol="1">
            <a:spAutoFit/>
          </a:bodyPr>
          <a:lstStyle/>
          <a:p>
            <a:pPr algn="ctr"/>
            <a:r>
              <a:rPr lang="ar-SA" sz="4000" b="1" dirty="0"/>
              <a:t>تقويم الدرس السابق</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
        <p:nvSpPr>
          <p:cNvPr id="13" name="مستطيل مستدير الزوايا 12">
            <a:extLst>
              <a:ext uri="{FF2B5EF4-FFF2-40B4-BE49-F238E27FC236}">
                <a16:creationId xmlns:a16="http://schemas.microsoft.com/office/drawing/2014/main" id="{606F3976-0B1E-EE4B-91F4-EDB0C0429443}"/>
              </a:ext>
            </a:extLst>
          </p:cNvPr>
          <p:cNvSpPr/>
          <p:nvPr/>
        </p:nvSpPr>
        <p:spPr>
          <a:xfrm>
            <a:off x="6691745" y="4205440"/>
            <a:ext cx="3699584" cy="68711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قصر النظر</a:t>
            </a:r>
          </a:p>
        </p:txBody>
      </p:sp>
      <p:sp>
        <p:nvSpPr>
          <p:cNvPr id="17" name="مستطيل مستدير الزوايا 16">
            <a:extLst>
              <a:ext uri="{FF2B5EF4-FFF2-40B4-BE49-F238E27FC236}">
                <a16:creationId xmlns:a16="http://schemas.microsoft.com/office/drawing/2014/main" id="{BE3D3562-2785-0A44-8DD7-16C2F3082079}"/>
              </a:ext>
            </a:extLst>
          </p:cNvPr>
          <p:cNvSpPr/>
          <p:nvPr/>
        </p:nvSpPr>
        <p:spPr>
          <a:xfrm>
            <a:off x="2127470" y="4205439"/>
            <a:ext cx="3699584"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طول النظر</a:t>
            </a:r>
          </a:p>
        </p:txBody>
      </p:sp>
      <p:sp>
        <p:nvSpPr>
          <p:cNvPr id="21" name="مستطيل مستدير الزوايا 20">
            <a:extLst>
              <a:ext uri="{FF2B5EF4-FFF2-40B4-BE49-F238E27FC236}">
                <a16:creationId xmlns:a16="http://schemas.microsoft.com/office/drawing/2014/main" id="{03B33A9D-D32B-504B-BAF9-1DF364CC4453}"/>
              </a:ext>
            </a:extLst>
          </p:cNvPr>
          <p:cNvSpPr/>
          <p:nvPr/>
        </p:nvSpPr>
        <p:spPr>
          <a:xfrm>
            <a:off x="6691745" y="5056401"/>
            <a:ext cx="3699584"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الانحراف</a:t>
            </a:r>
          </a:p>
        </p:txBody>
      </p:sp>
      <p:sp>
        <p:nvSpPr>
          <p:cNvPr id="22" name="مستطيل مستدير الزوايا 21">
            <a:extLst>
              <a:ext uri="{FF2B5EF4-FFF2-40B4-BE49-F238E27FC236}">
                <a16:creationId xmlns:a16="http://schemas.microsoft.com/office/drawing/2014/main" id="{3B5E8F79-8E78-6C45-A354-F7E69E8E994E}"/>
              </a:ext>
            </a:extLst>
          </p:cNvPr>
          <p:cNvSpPr/>
          <p:nvPr/>
        </p:nvSpPr>
        <p:spPr>
          <a:xfrm>
            <a:off x="2127470" y="5088053"/>
            <a:ext cx="3699584"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الزوغان اللوني</a:t>
            </a:r>
          </a:p>
        </p:txBody>
      </p:sp>
    </p:spTree>
    <p:extLst>
      <p:ext uri="{BB962C8B-B14F-4D97-AF65-F5344CB8AC3E}">
        <p14:creationId xmlns:p14="http://schemas.microsoft.com/office/powerpoint/2010/main" val="222367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chemeClr val="tx2"/>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78264" y="2356328"/>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1"/>
                </a:solidFill>
              </a:rPr>
              <a:t>سبب طول النظر هو أن:</a:t>
            </a:r>
            <a:endParaRPr lang="ar-SA" sz="3200" b="1" dirty="0">
              <a:solidFill>
                <a:schemeClr val="tx1"/>
              </a:solidFill>
              <a:latin typeface="Muna" pitchFamily="2" charset="-78"/>
            </a:endParaRP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70205" y="2034711"/>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هل العبارة صحيحة أم خاطئة؟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470073" y="624839"/>
            <a:ext cx="4211781" cy="707886"/>
          </a:xfrm>
          <a:prstGeom prst="rect">
            <a:avLst/>
          </a:prstGeom>
          <a:solidFill>
            <a:schemeClr val="accent1">
              <a:lumMod val="20000"/>
              <a:lumOff val="80000"/>
            </a:schemeClr>
          </a:solidFill>
        </p:spPr>
        <p:txBody>
          <a:bodyPr wrap="square" rtlCol="1">
            <a:spAutoFit/>
          </a:bodyPr>
          <a:lstStyle/>
          <a:p>
            <a:pPr algn="ctr"/>
            <a:r>
              <a:rPr lang="ar-SA" sz="4000" b="1" dirty="0"/>
              <a:t>تقويم الدرس السابق</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
        <p:nvSpPr>
          <p:cNvPr id="13" name="مستطيل مستدير الزوايا 12">
            <a:extLst>
              <a:ext uri="{FF2B5EF4-FFF2-40B4-BE49-F238E27FC236}">
                <a16:creationId xmlns:a16="http://schemas.microsoft.com/office/drawing/2014/main" id="{606F3976-0B1E-EE4B-91F4-EDB0C0429443}"/>
              </a:ext>
            </a:extLst>
          </p:cNvPr>
          <p:cNvSpPr/>
          <p:nvPr/>
        </p:nvSpPr>
        <p:spPr>
          <a:xfrm>
            <a:off x="6691745" y="4205440"/>
            <a:ext cx="3699584" cy="68711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الصورة تتكون أمام الشبكية</a:t>
            </a:r>
          </a:p>
        </p:txBody>
      </p:sp>
      <p:sp>
        <p:nvSpPr>
          <p:cNvPr id="17" name="مستطيل مستدير الزوايا 16">
            <a:extLst>
              <a:ext uri="{FF2B5EF4-FFF2-40B4-BE49-F238E27FC236}">
                <a16:creationId xmlns:a16="http://schemas.microsoft.com/office/drawing/2014/main" id="{BE3D3562-2785-0A44-8DD7-16C2F3082079}"/>
              </a:ext>
            </a:extLst>
          </p:cNvPr>
          <p:cNvSpPr/>
          <p:nvPr/>
        </p:nvSpPr>
        <p:spPr>
          <a:xfrm>
            <a:off x="2127470" y="4205439"/>
            <a:ext cx="3968530"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الصورة تتكون خلف الشبكية</a:t>
            </a:r>
          </a:p>
        </p:txBody>
      </p:sp>
    </p:spTree>
    <p:extLst>
      <p:ext uri="{BB962C8B-B14F-4D97-AF65-F5344CB8AC3E}">
        <p14:creationId xmlns:p14="http://schemas.microsoft.com/office/powerpoint/2010/main" val="175144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7"/>
                                        </p:tgtEl>
                                        <p:attrNameLst>
                                          <p:attrName>fillcolor</p:attrName>
                                        </p:attrNameLst>
                                      </p:cBhvr>
                                      <p:to>
                                        <a:schemeClr val="tx2"/>
                                      </p:to>
                                    </p:animClr>
                                    <p:set>
                                      <p:cBhvr>
                                        <p:cTn id="7" dur="2000" fill="hold"/>
                                        <p:tgtEl>
                                          <p:spTgt spid="17"/>
                                        </p:tgtEl>
                                        <p:attrNameLst>
                                          <p:attrName>fill.type</p:attrName>
                                        </p:attrNameLst>
                                      </p:cBhvr>
                                      <p:to>
                                        <p:strVal val="solid"/>
                                      </p:to>
                                    </p:set>
                                    <p:set>
                                      <p:cBhvr>
                                        <p:cTn id="8"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78264" y="2356328"/>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1"/>
                </a:solidFill>
              </a:rPr>
              <a:t>يمكن علاج قصر النظر باستخدام عدسة:</a:t>
            </a:r>
            <a:endParaRPr lang="ar-SA" sz="3200" b="1" dirty="0">
              <a:solidFill>
                <a:schemeClr val="tx1"/>
              </a:solidFill>
              <a:latin typeface="Muna" pitchFamily="2" charset="-78"/>
            </a:endParaRP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70205" y="2034711"/>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هل العبارة صحيحة أم خاطئة؟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470073" y="624839"/>
            <a:ext cx="4211781" cy="707886"/>
          </a:xfrm>
          <a:prstGeom prst="rect">
            <a:avLst/>
          </a:prstGeom>
          <a:solidFill>
            <a:schemeClr val="accent1">
              <a:lumMod val="20000"/>
              <a:lumOff val="80000"/>
            </a:schemeClr>
          </a:solidFill>
        </p:spPr>
        <p:txBody>
          <a:bodyPr wrap="square" rtlCol="1">
            <a:spAutoFit/>
          </a:bodyPr>
          <a:lstStyle/>
          <a:p>
            <a:pPr algn="ctr"/>
            <a:r>
              <a:rPr lang="ar-SA" sz="4000" b="1" dirty="0"/>
              <a:t>تقويم الدرس السابق</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
        <p:nvSpPr>
          <p:cNvPr id="13" name="مستطيل مستدير الزوايا 12">
            <a:extLst>
              <a:ext uri="{FF2B5EF4-FFF2-40B4-BE49-F238E27FC236}">
                <a16:creationId xmlns:a16="http://schemas.microsoft.com/office/drawing/2014/main" id="{606F3976-0B1E-EE4B-91F4-EDB0C0429443}"/>
              </a:ext>
            </a:extLst>
          </p:cNvPr>
          <p:cNvSpPr/>
          <p:nvPr/>
        </p:nvSpPr>
        <p:spPr>
          <a:xfrm>
            <a:off x="6691745" y="4205440"/>
            <a:ext cx="3699584" cy="68711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محدبة</a:t>
            </a:r>
          </a:p>
        </p:txBody>
      </p:sp>
      <p:sp>
        <p:nvSpPr>
          <p:cNvPr id="17" name="مستطيل مستدير الزوايا 16">
            <a:extLst>
              <a:ext uri="{FF2B5EF4-FFF2-40B4-BE49-F238E27FC236}">
                <a16:creationId xmlns:a16="http://schemas.microsoft.com/office/drawing/2014/main" id="{BE3D3562-2785-0A44-8DD7-16C2F3082079}"/>
              </a:ext>
            </a:extLst>
          </p:cNvPr>
          <p:cNvSpPr/>
          <p:nvPr/>
        </p:nvSpPr>
        <p:spPr>
          <a:xfrm>
            <a:off x="2127470" y="4205439"/>
            <a:ext cx="3699584" cy="687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مقعرة</a:t>
            </a:r>
          </a:p>
        </p:txBody>
      </p:sp>
    </p:spTree>
    <p:extLst>
      <p:ext uri="{BB962C8B-B14F-4D97-AF65-F5344CB8AC3E}">
        <p14:creationId xmlns:p14="http://schemas.microsoft.com/office/powerpoint/2010/main" val="179622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7"/>
                                        </p:tgtEl>
                                        <p:attrNameLst>
                                          <p:attrName>fillcolor</p:attrName>
                                        </p:attrNameLst>
                                      </p:cBhvr>
                                      <p:to>
                                        <a:schemeClr val="tx2"/>
                                      </p:to>
                                    </p:animClr>
                                    <p:set>
                                      <p:cBhvr>
                                        <p:cTn id="7" dur="2000" fill="hold"/>
                                        <p:tgtEl>
                                          <p:spTgt spid="17"/>
                                        </p:tgtEl>
                                        <p:attrNameLst>
                                          <p:attrName>fill.type</p:attrName>
                                        </p:attrNameLst>
                                      </p:cBhvr>
                                      <p:to>
                                        <p:strVal val="solid"/>
                                      </p:to>
                                    </p:set>
                                    <p:set>
                                      <p:cBhvr>
                                        <p:cTn id="8"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معامل الانكسار</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3" name="صورة 2">
            <a:extLst>
              <a:ext uri="{FF2B5EF4-FFF2-40B4-BE49-F238E27FC236}">
                <a16:creationId xmlns:a16="http://schemas.microsoft.com/office/drawing/2014/main" id="{70EFD594-8DEF-0B47-AF35-E8A99932A802}"/>
              </a:ext>
            </a:extLst>
          </p:cNvPr>
          <p:cNvPicPr>
            <a:picLocks noChangeAspect="1"/>
          </p:cNvPicPr>
          <p:nvPr/>
        </p:nvPicPr>
        <p:blipFill rotWithShape="1">
          <a:blip r:embed="rId2"/>
          <a:srcRect l="45572"/>
          <a:stretch/>
        </p:blipFill>
        <p:spPr>
          <a:xfrm>
            <a:off x="1193368" y="2133023"/>
            <a:ext cx="5149707" cy="4140200"/>
          </a:xfrm>
          <a:prstGeom prst="rect">
            <a:avLst/>
          </a:prstGeom>
        </p:spPr>
      </p:pic>
      <p:sp>
        <p:nvSpPr>
          <p:cNvPr id="7" name="مربع نص 6">
            <a:extLst>
              <a:ext uri="{FF2B5EF4-FFF2-40B4-BE49-F238E27FC236}">
                <a16:creationId xmlns:a16="http://schemas.microsoft.com/office/drawing/2014/main" id="{42264775-D78B-F248-9F3A-457A27064226}"/>
              </a:ext>
            </a:extLst>
          </p:cNvPr>
          <p:cNvSpPr txBox="1"/>
          <p:nvPr/>
        </p:nvSpPr>
        <p:spPr>
          <a:xfrm>
            <a:off x="6896528" y="3000476"/>
            <a:ext cx="4566755" cy="2062103"/>
          </a:xfrm>
          <a:prstGeom prst="rect">
            <a:avLst/>
          </a:prstGeom>
          <a:noFill/>
          <a:ln>
            <a:solidFill>
              <a:schemeClr val="tx2"/>
            </a:solidFill>
          </a:ln>
        </p:spPr>
        <p:txBody>
          <a:bodyPr wrap="square" rtlCol="1">
            <a:spAutoFit/>
          </a:bodyPr>
          <a:lstStyle/>
          <a:p>
            <a:pPr marL="342900" indent="-342900" algn="r" rtl="1">
              <a:buFont typeface="Arial" panose="020B0604020202020204" pitchFamily="34" charset="0"/>
              <a:buChar char="•"/>
            </a:pPr>
            <a:r>
              <a:rPr lang="ar-SA" sz="3200" b="1" dirty="0">
                <a:solidFill>
                  <a:schemeClr val="accent3"/>
                </a:solidFill>
              </a:rPr>
              <a:t>ينحرف مسار الضوء عندما ينتقل من وسط ذي معامل انكسار </a:t>
            </a:r>
            <a:r>
              <a:rPr lang="en-US" sz="3200" b="1" dirty="0">
                <a:solidFill>
                  <a:schemeClr val="accent3"/>
                </a:solidFill>
              </a:rPr>
              <a:t>n1</a:t>
            </a:r>
            <a:r>
              <a:rPr lang="ar-SA" sz="3200" b="1" dirty="0">
                <a:solidFill>
                  <a:schemeClr val="accent3"/>
                </a:solidFill>
              </a:rPr>
              <a:t> إلى وسط آخر معامل انكساره مختلف </a:t>
            </a:r>
            <a:r>
              <a:rPr lang="en-US" sz="3200" b="1" dirty="0">
                <a:solidFill>
                  <a:schemeClr val="accent3"/>
                </a:solidFill>
              </a:rPr>
              <a:t>n2</a:t>
            </a:r>
            <a:endParaRPr lang="ar-SA" sz="2800" b="1" dirty="0"/>
          </a:p>
        </p:txBody>
      </p:sp>
    </p:spTree>
    <p:extLst>
      <p:ext uri="{BB962C8B-B14F-4D97-AF65-F5344CB8AC3E}">
        <p14:creationId xmlns:p14="http://schemas.microsoft.com/office/powerpoint/2010/main" val="16166509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مستطيل 2"/>
          <p:cNvSpPr>
            <a:spLocks noChangeArrowheads="1"/>
          </p:cNvSpPr>
          <p:nvPr/>
        </p:nvSpPr>
        <p:spPr bwMode="auto">
          <a:xfrm>
            <a:off x="2083981" y="1491642"/>
            <a:ext cx="7532920" cy="1651606"/>
          </a:xfrm>
          <a:prstGeom prst="rect">
            <a:avLst/>
          </a:prstGeom>
          <a:noFill/>
          <a:ln w="9525">
            <a:noFill/>
            <a:miter lim="800000"/>
            <a:headEnd/>
            <a:tailEnd/>
          </a:ln>
        </p:spPr>
        <p:txBody>
          <a:bodyPr wrap="square">
            <a:spAutoFit/>
          </a:bodyPr>
          <a:lstStyle/>
          <a:p>
            <a:pPr algn="ctr">
              <a:lnSpc>
                <a:spcPct val="150000"/>
              </a:lnSpc>
            </a:pPr>
            <a:r>
              <a:rPr lang="ar-SA" sz="3600" dirty="0"/>
              <a:t>هي الآلات تمكننا من رؤية الأجسام البعيدة أو رؤية الأجسام الصغيرة بصورة أكثر وضوحًا</a:t>
            </a:r>
          </a:p>
        </p:txBody>
      </p:sp>
      <p:sp>
        <p:nvSpPr>
          <p:cNvPr id="6" name="مستطيل 2"/>
          <p:cNvSpPr>
            <a:spLocks noChangeArrowheads="1"/>
          </p:cNvSpPr>
          <p:nvPr/>
        </p:nvSpPr>
        <p:spPr bwMode="auto">
          <a:xfrm>
            <a:off x="6972827" y="302106"/>
            <a:ext cx="5354640" cy="769441"/>
          </a:xfrm>
          <a:prstGeom prst="rect">
            <a:avLst/>
          </a:prstGeom>
          <a:solidFill>
            <a:schemeClr val="bg1">
              <a:lumMod val="95000"/>
            </a:schemeClr>
          </a:solidFill>
          <a:ln w="9525">
            <a:noFill/>
            <a:miter lim="800000"/>
            <a:headEnd/>
            <a:tailEnd/>
          </a:ln>
        </p:spPr>
        <p:txBody>
          <a:bodyPr wrap="square">
            <a:spAutoFit/>
          </a:bodyPr>
          <a:lstStyle/>
          <a:p>
            <a:pPr algn="ctr"/>
            <a:r>
              <a:rPr lang="ar-SA" sz="4400" dirty="0">
                <a:solidFill>
                  <a:schemeClr val="accent2">
                    <a:lumMod val="75000"/>
                  </a:schemeClr>
                </a:solidFill>
              </a:rPr>
              <a:t>ما هي الآلات البصرية؟</a:t>
            </a:r>
          </a:p>
        </p:txBody>
      </p:sp>
      <p:pic>
        <p:nvPicPr>
          <p:cNvPr id="3075" name="Picture 3" descr="u10782278"/>
          <p:cNvPicPr>
            <a:picLocks noChangeAspect="1" noChangeArrowheads="1"/>
          </p:cNvPicPr>
          <p:nvPr/>
        </p:nvPicPr>
        <p:blipFill>
          <a:blip r:embed="rId2">
            <a:clrChange>
              <a:clrFrom>
                <a:srgbClr val="FFFFFF"/>
              </a:clrFrom>
              <a:clrTo>
                <a:srgbClr val="FFFFFF">
                  <a:alpha val="0"/>
                </a:srgbClr>
              </a:clrTo>
            </a:clrChange>
            <a:lum bright="12000"/>
          </a:blip>
          <a:srcRect b="5344"/>
          <a:stretch>
            <a:fillRect/>
          </a:stretch>
        </p:blipFill>
        <p:spPr bwMode="auto">
          <a:xfrm>
            <a:off x="1359405" y="3714753"/>
            <a:ext cx="2357454" cy="2657494"/>
          </a:xfrm>
          <a:prstGeom prst="rect">
            <a:avLst/>
          </a:prstGeom>
          <a:noFill/>
          <a:ln w="9525">
            <a:noFill/>
            <a:miter lim="800000"/>
            <a:headEnd/>
            <a:tailEnd/>
          </a:ln>
        </p:spPr>
      </p:pic>
      <p:pic>
        <p:nvPicPr>
          <p:cNvPr id="3076" name="Picture 4" descr="item_XL_6918065_467840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077520" y="3412646"/>
            <a:ext cx="2895307" cy="3143248"/>
          </a:xfrm>
          <a:prstGeom prst="rect">
            <a:avLst/>
          </a:prstGeom>
          <a:noFill/>
          <a:ln w="9525">
            <a:noFill/>
            <a:miter lim="800000"/>
            <a:headEnd/>
            <a:tailEnd/>
          </a:ln>
        </p:spPr>
      </p:pic>
    </p:spTree>
    <p:extLst>
      <p:ext uri="{BB962C8B-B14F-4D97-AF65-F5344CB8AC3E}">
        <p14:creationId xmlns:p14="http://schemas.microsoft.com/office/powerpoint/2010/main" val="28525196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69698BAB-F1D9-5E4F-89DC-431698155554}"/>
              </a:ext>
            </a:extLst>
          </p:cNvPr>
          <p:cNvPicPr>
            <a:picLocks noChangeAspect="1"/>
          </p:cNvPicPr>
          <p:nvPr/>
        </p:nvPicPr>
        <p:blipFill>
          <a:blip r:embed="rId2"/>
          <a:stretch>
            <a:fillRect/>
          </a:stretch>
        </p:blipFill>
        <p:spPr>
          <a:xfrm>
            <a:off x="1619735" y="1066825"/>
            <a:ext cx="8952530" cy="5566251"/>
          </a:xfrm>
          <a:prstGeom prst="rect">
            <a:avLst/>
          </a:prstGeom>
        </p:spPr>
      </p:pic>
      <p:sp>
        <p:nvSpPr>
          <p:cNvPr id="7" name="Rectangle 6">
            <a:extLst>
              <a:ext uri="{FF2B5EF4-FFF2-40B4-BE49-F238E27FC236}">
                <a16:creationId xmlns:a16="http://schemas.microsoft.com/office/drawing/2014/main" id="{7D5ED487-1DB0-C448-BF3E-3ED75D9E24D0}"/>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AA6B4C6-8696-9D40-86E9-6CBC1F615A59}"/>
              </a:ext>
            </a:extLst>
          </p:cNvPr>
          <p:cNvSpPr/>
          <p:nvPr/>
        </p:nvSpPr>
        <p:spPr>
          <a:xfrm>
            <a:off x="5911702" y="280886"/>
            <a:ext cx="6535480"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المنظار الفلكي (التلسكوب) الكاسر</a:t>
            </a:r>
            <a:endParaRPr lang="en-US" sz="4000" b="1" dirty="0">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9F4E5BA4-35F2-5940-8C55-76A797B9A6C2}"/>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10" name="شكل بيضاوي 9">
            <a:hlinkClick r:id="rId3"/>
            <a:extLst>
              <a:ext uri="{FF2B5EF4-FFF2-40B4-BE49-F238E27FC236}">
                <a16:creationId xmlns:a16="http://schemas.microsoft.com/office/drawing/2014/main" id="{ED80273E-135E-1545-A5DF-66C70A67AD72}"/>
              </a:ext>
            </a:extLst>
          </p:cNvPr>
          <p:cNvSpPr/>
          <p:nvPr/>
        </p:nvSpPr>
        <p:spPr>
          <a:xfrm flipV="1">
            <a:off x="182716" y="103815"/>
            <a:ext cx="1926020" cy="192602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pic>
        <p:nvPicPr>
          <p:cNvPr id="6" name="رسم 5" descr="تلسكوب">
            <a:extLst>
              <a:ext uri="{FF2B5EF4-FFF2-40B4-BE49-F238E27FC236}">
                <a16:creationId xmlns:a16="http://schemas.microsoft.com/office/drawing/2014/main" id="{9F242A19-422E-BC42-B331-B4B377B992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479" y="312017"/>
            <a:ext cx="1675288" cy="1675288"/>
          </a:xfrm>
          <a:prstGeom prst="rect">
            <a:avLst/>
          </a:prstGeom>
        </p:spPr>
      </p:pic>
    </p:spTree>
    <p:extLst>
      <p:ext uri="{BB962C8B-B14F-4D97-AF65-F5344CB8AC3E}">
        <p14:creationId xmlns:p14="http://schemas.microsoft.com/office/powerpoint/2010/main" val="18201186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5ED487-1DB0-C448-BF3E-3ED75D9E24D0}"/>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AA6B4C6-8696-9D40-86E9-6CBC1F615A59}"/>
              </a:ext>
            </a:extLst>
          </p:cNvPr>
          <p:cNvSpPr/>
          <p:nvPr/>
        </p:nvSpPr>
        <p:spPr>
          <a:xfrm>
            <a:off x="5911702" y="280886"/>
            <a:ext cx="6535480"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المنظار الفلكي (التلسكوب) الكاسر</a:t>
            </a:r>
            <a:endParaRPr lang="en-US" sz="4000" b="1" dirty="0">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9F4E5BA4-35F2-5940-8C55-76A797B9A6C2}"/>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graphicFrame>
        <p:nvGraphicFramePr>
          <p:cNvPr id="2" name="جدول 2">
            <a:extLst>
              <a:ext uri="{FF2B5EF4-FFF2-40B4-BE49-F238E27FC236}">
                <a16:creationId xmlns:a16="http://schemas.microsoft.com/office/drawing/2014/main" id="{534213A7-DAE0-B148-BE84-B05B39774934}"/>
              </a:ext>
            </a:extLst>
          </p:cNvPr>
          <p:cNvGraphicFramePr>
            <a:graphicFrameLocks noGrp="1"/>
          </p:cNvGraphicFramePr>
          <p:nvPr/>
        </p:nvGraphicFramePr>
        <p:xfrm>
          <a:off x="1505527" y="2245068"/>
          <a:ext cx="9180946" cy="3328649"/>
        </p:xfrm>
        <a:graphic>
          <a:graphicData uri="http://schemas.openxmlformats.org/drawingml/2006/table">
            <a:tbl>
              <a:tblPr rtl="1" firstRow="1" bandRow="1">
                <a:tableStyleId>{8A107856-5554-42FB-B03E-39F5DBC370BA}</a:tableStyleId>
              </a:tblPr>
              <a:tblGrid>
                <a:gridCol w="1547090">
                  <a:extLst>
                    <a:ext uri="{9D8B030D-6E8A-4147-A177-3AD203B41FA5}">
                      <a16:colId xmlns:a16="http://schemas.microsoft.com/office/drawing/2014/main" val="1444042865"/>
                    </a:ext>
                  </a:extLst>
                </a:gridCol>
                <a:gridCol w="7633856">
                  <a:extLst>
                    <a:ext uri="{9D8B030D-6E8A-4147-A177-3AD203B41FA5}">
                      <a16:colId xmlns:a16="http://schemas.microsoft.com/office/drawing/2014/main" val="3292964034"/>
                    </a:ext>
                  </a:extLst>
                </a:gridCol>
              </a:tblGrid>
              <a:tr h="602526">
                <a:tc>
                  <a:txBody>
                    <a:bodyPr/>
                    <a:lstStyle/>
                    <a:p>
                      <a:pPr algn="ctr" rtl="1"/>
                      <a:r>
                        <a:rPr lang="ar-SA" sz="2000" b="1" dirty="0"/>
                        <a:t>استخدامه</a:t>
                      </a:r>
                      <a:endParaRPr lang="ar-SA" sz="2000" b="1" dirty="0">
                        <a:cs typeface="+mn-cs"/>
                      </a:endParaRPr>
                    </a:p>
                  </a:txBody>
                  <a:tcPr anchor="ctr"/>
                </a:tc>
                <a:tc>
                  <a:txBody>
                    <a:bodyPr/>
                    <a:lstStyle/>
                    <a:p>
                      <a:pPr algn="r" rtl="1"/>
                      <a:r>
                        <a:rPr lang="ar-SA" sz="2000" b="1" dirty="0"/>
                        <a:t>هو تلسكوب بصري يستخدم العدسات لتقريب وتكبير الأجسام البعيدة </a:t>
                      </a:r>
                      <a:endParaRPr lang="ar-SA" sz="2000" b="1" dirty="0">
                        <a:cs typeface="+mn-cs"/>
                      </a:endParaRPr>
                    </a:p>
                  </a:txBody>
                  <a:tcPr anchor="ctr"/>
                </a:tc>
                <a:extLst>
                  <a:ext uri="{0D108BD9-81ED-4DB2-BD59-A6C34878D82A}">
                    <a16:rowId xmlns:a16="http://schemas.microsoft.com/office/drawing/2014/main" val="3213193847"/>
                  </a:ext>
                </a:extLst>
              </a:tr>
              <a:tr h="551103">
                <a:tc>
                  <a:txBody>
                    <a:bodyPr/>
                    <a:lstStyle/>
                    <a:p>
                      <a:pPr algn="ctr" rtl="1"/>
                      <a:r>
                        <a:rPr lang="ar-SA" sz="2000" b="1" dirty="0"/>
                        <a:t>مكوناته</a:t>
                      </a:r>
                      <a:endParaRPr lang="ar-SA" sz="2000" b="1" dirty="0">
                        <a:cs typeface="+mn-cs"/>
                      </a:endParaRPr>
                    </a:p>
                  </a:txBody>
                  <a:tcPr anchor="ctr"/>
                </a:tc>
                <a:tc>
                  <a:txBody>
                    <a:bodyPr/>
                    <a:lstStyle/>
                    <a:p>
                      <a:pPr algn="r" rtl="1"/>
                      <a:r>
                        <a:rPr lang="ar-SA" sz="2000" b="1" dirty="0"/>
                        <a:t>عدسة شيئية محدبة، وعدسة عينية محدبة لا لونية </a:t>
                      </a:r>
                      <a:endParaRPr lang="ar-SA" sz="2000" b="1" dirty="0">
                        <a:cs typeface="+mn-cs"/>
                      </a:endParaRPr>
                    </a:p>
                  </a:txBody>
                  <a:tcPr anchor="ctr"/>
                </a:tc>
                <a:extLst>
                  <a:ext uri="{0D108BD9-81ED-4DB2-BD59-A6C34878D82A}">
                    <a16:rowId xmlns:a16="http://schemas.microsoft.com/office/drawing/2014/main" val="960568798"/>
                  </a:ext>
                </a:extLst>
              </a:tr>
              <a:tr h="2175020">
                <a:tc>
                  <a:txBody>
                    <a:bodyPr/>
                    <a:lstStyle/>
                    <a:p>
                      <a:pPr algn="ctr" rtl="1"/>
                      <a:r>
                        <a:rPr lang="ar-SA" sz="2000" b="1" dirty="0"/>
                        <a:t>آلية عمله</a:t>
                      </a:r>
                      <a:endParaRPr lang="ar-SA" sz="2000" b="1" dirty="0">
                        <a:cs typeface="+mn-cs"/>
                      </a:endParaRPr>
                    </a:p>
                  </a:txBody>
                  <a:tcPr anchor="ctr"/>
                </a:tc>
                <a:tc>
                  <a:txBody>
                    <a:bodyPr/>
                    <a:lstStyle/>
                    <a:p>
                      <a:pPr algn="r"/>
                      <a:r>
                        <a:rPr lang="ar-SA" sz="2000" b="1" dirty="0"/>
                        <a:t>يمكن اعتبار الأشعة القادمة متوازية لأنها قادمة من البعيد مثل الأجرام السماوية</a:t>
                      </a:r>
                    </a:p>
                    <a:p>
                      <a:pPr algn="r"/>
                      <a:r>
                        <a:rPr lang="ar-SA" sz="2000" b="1" dirty="0"/>
                        <a:t>١/ تدخل العدسة الشيئية وتتركز عند بؤرتها صورة حقيقية مقلوبة بالنسبة للجسم </a:t>
                      </a:r>
                    </a:p>
                    <a:p>
                      <a:pPr algn="r"/>
                      <a:r>
                        <a:rPr lang="ar-SA" sz="2000" b="1" dirty="0"/>
                        <a:t>٢/ تصبح هذه الصورة جسم بالنسبة للعدسة العينية ( جسم خيالي)</a:t>
                      </a:r>
                    </a:p>
                    <a:p>
                      <a:pPr algn="r"/>
                      <a:r>
                        <a:rPr lang="ar-SA" sz="2000" b="1" dirty="0"/>
                        <a:t>٣/ وهذا الجسم لابد أن يكون موقعه بين بؤرة العدسة العينية والعدسة العينية لكي تتكون له صورة وهمية معتدلة ومكبرة (أي لابد أن تكون بؤرة العدسة الشيئية موقعها بين بؤرة العدسة العينية والعدسة العينية)</a:t>
                      </a:r>
                      <a:endParaRPr lang="ar-SA" sz="2000" b="1" dirty="0">
                        <a:cs typeface="+mn-cs"/>
                      </a:endParaRPr>
                    </a:p>
                  </a:txBody>
                  <a:tcPr anchor="ctr"/>
                </a:tc>
                <a:extLst>
                  <a:ext uri="{0D108BD9-81ED-4DB2-BD59-A6C34878D82A}">
                    <a16:rowId xmlns:a16="http://schemas.microsoft.com/office/drawing/2014/main" val="72774852"/>
                  </a:ext>
                </a:extLst>
              </a:tr>
            </a:tbl>
          </a:graphicData>
        </a:graphic>
      </p:graphicFrame>
      <p:sp>
        <p:nvSpPr>
          <p:cNvPr id="10" name="شكل بيضاوي 9">
            <a:hlinkClick r:id="rId2"/>
            <a:extLst>
              <a:ext uri="{FF2B5EF4-FFF2-40B4-BE49-F238E27FC236}">
                <a16:creationId xmlns:a16="http://schemas.microsoft.com/office/drawing/2014/main" id="{ED80273E-135E-1545-A5DF-66C70A67AD72}"/>
              </a:ext>
            </a:extLst>
          </p:cNvPr>
          <p:cNvSpPr/>
          <p:nvPr/>
        </p:nvSpPr>
        <p:spPr>
          <a:xfrm flipV="1">
            <a:off x="182716" y="103815"/>
            <a:ext cx="1926020" cy="192602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pic>
        <p:nvPicPr>
          <p:cNvPr id="6" name="رسم 5" descr="تلسكوب">
            <a:extLst>
              <a:ext uri="{FF2B5EF4-FFF2-40B4-BE49-F238E27FC236}">
                <a16:creationId xmlns:a16="http://schemas.microsoft.com/office/drawing/2014/main" id="{9F242A19-422E-BC42-B331-B4B377B992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479" y="312017"/>
            <a:ext cx="1675288" cy="1675288"/>
          </a:xfrm>
          <a:prstGeom prst="rect">
            <a:avLst/>
          </a:prstGeom>
        </p:spPr>
      </p:pic>
    </p:spTree>
    <p:extLst>
      <p:ext uri="{BB962C8B-B14F-4D97-AF65-F5344CB8AC3E}">
        <p14:creationId xmlns:p14="http://schemas.microsoft.com/office/powerpoint/2010/main" val="13890227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459C4F2-6075-2241-9C9A-61796F02FC23}"/>
              </a:ext>
            </a:extLst>
          </p:cNvPr>
          <p:cNvPicPr>
            <a:picLocks noChangeAspect="1"/>
          </p:cNvPicPr>
          <p:nvPr/>
        </p:nvPicPr>
        <p:blipFill>
          <a:blip r:embed="rId2"/>
          <a:stretch>
            <a:fillRect/>
          </a:stretch>
        </p:blipFill>
        <p:spPr>
          <a:xfrm>
            <a:off x="3454399" y="1394208"/>
            <a:ext cx="6086139" cy="5419293"/>
          </a:xfrm>
          <a:prstGeom prst="rect">
            <a:avLst/>
          </a:prstGeom>
        </p:spPr>
      </p:pic>
      <p:sp>
        <p:nvSpPr>
          <p:cNvPr id="7" name="Rectangle 6">
            <a:extLst>
              <a:ext uri="{FF2B5EF4-FFF2-40B4-BE49-F238E27FC236}">
                <a16:creationId xmlns:a16="http://schemas.microsoft.com/office/drawing/2014/main" id="{7D5ED487-1DB0-C448-BF3E-3ED75D9E24D0}"/>
              </a:ext>
            </a:extLst>
          </p:cNvPr>
          <p:cNvSpPr/>
          <p:nvPr/>
        </p:nvSpPr>
        <p:spPr>
          <a:xfrm>
            <a:off x="11199812" y="1521115"/>
            <a:ext cx="992188" cy="1762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AA6B4C6-8696-9D40-86E9-6CBC1F615A59}"/>
              </a:ext>
            </a:extLst>
          </p:cNvPr>
          <p:cNvSpPr/>
          <p:nvPr/>
        </p:nvSpPr>
        <p:spPr>
          <a:xfrm>
            <a:off x="5911702" y="280886"/>
            <a:ext cx="6535480" cy="10048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المنظار</a:t>
            </a:r>
            <a:endParaRPr lang="en-US" sz="4000" b="1" dirty="0">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9F4E5BA4-35F2-5940-8C55-76A797B9A6C2}"/>
              </a:ext>
            </a:extLst>
          </p:cNvPr>
          <p:cNvSpPr/>
          <p:nvPr/>
        </p:nvSpPr>
        <p:spPr>
          <a:xfrm>
            <a:off x="182715" y="6273223"/>
            <a:ext cx="457200" cy="4556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10" name="شكل بيضاوي 9">
            <a:hlinkClick r:id="rId3"/>
            <a:extLst>
              <a:ext uri="{FF2B5EF4-FFF2-40B4-BE49-F238E27FC236}">
                <a16:creationId xmlns:a16="http://schemas.microsoft.com/office/drawing/2014/main" id="{ED80273E-135E-1545-A5DF-66C70A67AD72}"/>
              </a:ext>
            </a:extLst>
          </p:cNvPr>
          <p:cNvSpPr/>
          <p:nvPr/>
        </p:nvSpPr>
        <p:spPr>
          <a:xfrm flipV="1">
            <a:off x="182716" y="103815"/>
            <a:ext cx="1926020" cy="192602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pic>
        <p:nvPicPr>
          <p:cNvPr id="11" name="رسم 10" descr="منظار ثنائي">
            <a:extLst>
              <a:ext uri="{FF2B5EF4-FFF2-40B4-BE49-F238E27FC236}">
                <a16:creationId xmlns:a16="http://schemas.microsoft.com/office/drawing/2014/main" id="{BC55F652-56D6-894C-A787-AED4B7C1CF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863" y="306962"/>
            <a:ext cx="1519725" cy="1519725"/>
          </a:xfrm>
          <a:prstGeom prst="rect">
            <a:avLst/>
          </a:prstGeom>
        </p:spPr>
      </p:pic>
    </p:spTree>
    <p:extLst>
      <p:ext uri="{BB962C8B-B14F-4D97-AF65-F5344CB8AC3E}">
        <p14:creationId xmlns:p14="http://schemas.microsoft.com/office/powerpoint/2010/main" val="15294865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5ED487-1DB0-C448-BF3E-3ED75D9E24D0}"/>
              </a:ext>
            </a:extLst>
          </p:cNvPr>
          <p:cNvSpPr/>
          <p:nvPr/>
        </p:nvSpPr>
        <p:spPr>
          <a:xfrm>
            <a:off x="11199812" y="1521115"/>
            <a:ext cx="992188" cy="1762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AA6B4C6-8696-9D40-86E9-6CBC1F615A59}"/>
              </a:ext>
            </a:extLst>
          </p:cNvPr>
          <p:cNvSpPr/>
          <p:nvPr/>
        </p:nvSpPr>
        <p:spPr>
          <a:xfrm>
            <a:off x="5911702" y="280886"/>
            <a:ext cx="6535480" cy="10048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المنظار</a:t>
            </a:r>
            <a:endParaRPr lang="en-US" sz="4000" b="1" dirty="0">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9F4E5BA4-35F2-5940-8C55-76A797B9A6C2}"/>
              </a:ext>
            </a:extLst>
          </p:cNvPr>
          <p:cNvSpPr/>
          <p:nvPr/>
        </p:nvSpPr>
        <p:spPr>
          <a:xfrm>
            <a:off x="182715" y="6273223"/>
            <a:ext cx="457200" cy="45561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graphicFrame>
        <p:nvGraphicFramePr>
          <p:cNvPr id="2" name="جدول 2">
            <a:extLst>
              <a:ext uri="{FF2B5EF4-FFF2-40B4-BE49-F238E27FC236}">
                <a16:creationId xmlns:a16="http://schemas.microsoft.com/office/drawing/2014/main" id="{534213A7-DAE0-B148-BE84-B05B39774934}"/>
              </a:ext>
            </a:extLst>
          </p:cNvPr>
          <p:cNvGraphicFramePr>
            <a:graphicFrameLocks noGrp="1"/>
          </p:cNvGraphicFramePr>
          <p:nvPr/>
        </p:nvGraphicFramePr>
        <p:xfrm>
          <a:off x="1505527" y="2245068"/>
          <a:ext cx="9180946" cy="3351600"/>
        </p:xfrm>
        <a:graphic>
          <a:graphicData uri="http://schemas.openxmlformats.org/drawingml/2006/table">
            <a:tbl>
              <a:tblPr rtl="1" firstRow="1" bandRow="1">
                <a:tableStyleId>{22838BEF-8BB2-4498-84A7-C5851F593DF1}</a:tableStyleId>
              </a:tblPr>
              <a:tblGrid>
                <a:gridCol w="1547090">
                  <a:extLst>
                    <a:ext uri="{9D8B030D-6E8A-4147-A177-3AD203B41FA5}">
                      <a16:colId xmlns:a16="http://schemas.microsoft.com/office/drawing/2014/main" val="1444042865"/>
                    </a:ext>
                  </a:extLst>
                </a:gridCol>
                <a:gridCol w="7633856">
                  <a:extLst>
                    <a:ext uri="{9D8B030D-6E8A-4147-A177-3AD203B41FA5}">
                      <a16:colId xmlns:a16="http://schemas.microsoft.com/office/drawing/2014/main" val="3292964034"/>
                    </a:ext>
                  </a:extLst>
                </a:gridCol>
              </a:tblGrid>
              <a:tr h="548441">
                <a:tc>
                  <a:txBody>
                    <a:bodyPr/>
                    <a:lstStyle/>
                    <a:p>
                      <a:pPr algn="ctr" rtl="1"/>
                      <a:r>
                        <a:rPr lang="ar-SA" sz="2400" b="1" dirty="0">
                          <a:cs typeface="+mn-cs"/>
                        </a:rPr>
                        <a:t>استخدامه</a:t>
                      </a:r>
                    </a:p>
                  </a:txBody>
                  <a:tcPr anchor="ctr"/>
                </a:tc>
                <a:tc>
                  <a:txBody>
                    <a:bodyPr/>
                    <a:lstStyle/>
                    <a:p>
                      <a:pPr algn="r" rtl="1"/>
                      <a:r>
                        <a:rPr lang="ar-SA" sz="2400" b="1" dirty="0">
                          <a:cs typeface="+mn-cs"/>
                        </a:rPr>
                        <a:t>يستخدم لتكوين صورًا مكبرة للأجسام البعيدة </a:t>
                      </a:r>
                    </a:p>
                  </a:txBody>
                  <a:tcPr anchor="ctr"/>
                </a:tc>
                <a:extLst>
                  <a:ext uri="{0D108BD9-81ED-4DB2-BD59-A6C34878D82A}">
                    <a16:rowId xmlns:a16="http://schemas.microsoft.com/office/drawing/2014/main" val="3213193847"/>
                  </a:ext>
                </a:extLst>
              </a:tr>
              <a:tr h="823387">
                <a:tc>
                  <a:txBody>
                    <a:bodyPr/>
                    <a:lstStyle/>
                    <a:p>
                      <a:pPr algn="ctr" rtl="1"/>
                      <a:r>
                        <a:rPr lang="ar-SA" sz="2400" b="1" dirty="0">
                          <a:cs typeface="+mn-cs"/>
                        </a:rPr>
                        <a:t>مكوناته</a:t>
                      </a:r>
                    </a:p>
                  </a:txBody>
                  <a:tcPr anchor="ctr"/>
                </a:tc>
                <a:tc>
                  <a:txBody>
                    <a:bodyPr/>
                    <a:lstStyle/>
                    <a:p>
                      <a:pPr algn="r" rtl="1"/>
                      <a:r>
                        <a:rPr lang="ar-SA" sz="2400" b="1" dirty="0">
                          <a:cs typeface="+mn-cs"/>
                        </a:rPr>
                        <a:t>عدسة شيئية محدبة، وعدسة عينية محدبة ومنشورين "تلسكوبين كاسرين متجاورين"</a:t>
                      </a:r>
                    </a:p>
                  </a:txBody>
                  <a:tcPr anchor="ctr"/>
                </a:tc>
                <a:extLst>
                  <a:ext uri="{0D108BD9-81ED-4DB2-BD59-A6C34878D82A}">
                    <a16:rowId xmlns:a16="http://schemas.microsoft.com/office/drawing/2014/main" val="960568798"/>
                  </a:ext>
                </a:extLst>
              </a:tr>
              <a:tr h="1979772">
                <a:tc>
                  <a:txBody>
                    <a:bodyPr/>
                    <a:lstStyle/>
                    <a:p>
                      <a:pPr algn="ctr" rtl="1"/>
                      <a:r>
                        <a:rPr lang="ar-SA" sz="2400" b="1" dirty="0">
                          <a:cs typeface="+mn-cs"/>
                        </a:rPr>
                        <a:t>آلية عمله</a:t>
                      </a:r>
                    </a:p>
                  </a:txBody>
                  <a:tcPr anchor="ctr"/>
                </a:tc>
                <a:tc>
                  <a:txBody>
                    <a:bodyPr/>
                    <a:lstStyle/>
                    <a:p>
                      <a:r>
                        <a:rPr lang="ar-SA" sz="2400" b="1" dirty="0">
                          <a:cs typeface="+mn-cs"/>
                        </a:rPr>
                        <a:t>كل جانب من المنظار يشبه مقرابًا  صغيرًا</a:t>
                      </a:r>
                    </a:p>
                    <a:p>
                      <a:r>
                        <a:rPr lang="ar-SA" sz="2400" b="1" dirty="0">
                          <a:solidFill>
                            <a:schemeClr val="accent6">
                              <a:lumMod val="50000"/>
                            </a:schemeClr>
                          </a:solidFill>
                          <a:cs typeface="+mn-cs"/>
                        </a:rPr>
                        <a:t>١/ </a:t>
                      </a:r>
                      <a:r>
                        <a:rPr lang="ar-SA" sz="2400" b="1" dirty="0">
                          <a:cs typeface="+mn-cs"/>
                        </a:rPr>
                        <a:t>يدخل الضوء العدسة الشيئية التي تقلب الصورة</a:t>
                      </a:r>
                    </a:p>
                    <a:p>
                      <a:r>
                        <a:rPr lang="ar-SA" sz="2400" b="1" dirty="0">
                          <a:solidFill>
                            <a:schemeClr val="accent6">
                              <a:lumMod val="50000"/>
                            </a:schemeClr>
                          </a:solidFill>
                          <a:cs typeface="+mn-cs"/>
                        </a:rPr>
                        <a:t>٢/ </a:t>
                      </a:r>
                      <a:r>
                        <a:rPr lang="ar-SA" sz="2400" b="1" dirty="0">
                          <a:cs typeface="+mn-cs"/>
                        </a:rPr>
                        <a:t>ثم ينتقل خلال منشورين وتستخدم هنا ظاهرة الانعكاس الداخلي الكلي فيقلبا الصورة مرة أخرى فيراها المشاهد معتدلة</a:t>
                      </a:r>
                    </a:p>
                  </a:txBody>
                  <a:tcPr anchor="ctr"/>
                </a:tc>
                <a:extLst>
                  <a:ext uri="{0D108BD9-81ED-4DB2-BD59-A6C34878D82A}">
                    <a16:rowId xmlns:a16="http://schemas.microsoft.com/office/drawing/2014/main" val="72774852"/>
                  </a:ext>
                </a:extLst>
              </a:tr>
            </a:tbl>
          </a:graphicData>
        </a:graphic>
      </p:graphicFrame>
      <p:sp>
        <p:nvSpPr>
          <p:cNvPr id="10" name="شكل بيضاوي 9">
            <a:hlinkClick r:id="rId2"/>
            <a:extLst>
              <a:ext uri="{FF2B5EF4-FFF2-40B4-BE49-F238E27FC236}">
                <a16:creationId xmlns:a16="http://schemas.microsoft.com/office/drawing/2014/main" id="{ED80273E-135E-1545-A5DF-66C70A67AD72}"/>
              </a:ext>
            </a:extLst>
          </p:cNvPr>
          <p:cNvSpPr/>
          <p:nvPr/>
        </p:nvSpPr>
        <p:spPr>
          <a:xfrm flipV="1">
            <a:off x="182716" y="103815"/>
            <a:ext cx="1926020" cy="192602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pic>
        <p:nvPicPr>
          <p:cNvPr id="11" name="رسم 10" descr="منظار ثنائي">
            <a:extLst>
              <a:ext uri="{FF2B5EF4-FFF2-40B4-BE49-F238E27FC236}">
                <a16:creationId xmlns:a16="http://schemas.microsoft.com/office/drawing/2014/main" id="{BC55F652-56D6-894C-A787-AED4B7C1C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863" y="306962"/>
            <a:ext cx="1519725" cy="1519725"/>
          </a:xfrm>
          <a:prstGeom prst="rect">
            <a:avLst/>
          </a:prstGeom>
        </p:spPr>
      </p:pic>
    </p:spTree>
    <p:extLst>
      <p:ext uri="{BB962C8B-B14F-4D97-AF65-F5344CB8AC3E}">
        <p14:creationId xmlns:p14="http://schemas.microsoft.com/office/powerpoint/2010/main" val="31911154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B5AE5E53-E24B-4D4E-86FD-82B0E51C926B}"/>
              </a:ext>
            </a:extLst>
          </p:cNvPr>
          <p:cNvPicPr>
            <a:picLocks noChangeAspect="1"/>
          </p:cNvPicPr>
          <p:nvPr/>
        </p:nvPicPr>
        <p:blipFill>
          <a:blip r:embed="rId2"/>
          <a:stretch>
            <a:fillRect/>
          </a:stretch>
        </p:blipFill>
        <p:spPr>
          <a:xfrm>
            <a:off x="1456268" y="1808367"/>
            <a:ext cx="9804400" cy="4417975"/>
          </a:xfrm>
          <a:prstGeom prst="rect">
            <a:avLst/>
          </a:prstGeom>
        </p:spPr>
      </p:pic>
      <p:sp>
        <p:nvSpPr>
          <p:cNvPr id="7" name="Rectangle 6">
            <a:extLst>
              <a:ext uri="{FF2B5EF4-FFF2-40B4-BE49-F238E27FC236}">
                <a16:creationId xmlns:a16="http://schemas.microsoft.com/office/drawing/2014/main" id="{7D5ED487-1DB0-C448-BF3E-3ED75D9E24D0}"/>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AA6B4C6-8696-9D40-86E9-6CBC1F615A59}"/>
              </a:ext>
            </a:extLst>
          </p:cNvPr>
          <p:cNvSpPr/>
          <p:nvPr/>
        </p:nvSpPr>
        <p:spPr>
          <a:xfrm>
            <a:off x="5911702" y="280886"/>
            <a:ext cx="6535480" cy="10048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آلات التصوير (الكاميرا)</a:t>
            </a:r>
            <a:endParaRPr lang="en-US" sz="4000" b="1" dirty="0">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9F4E5BA4-35F2-5940-8C55-76A797B9A6C2}"/>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10" name="شكل بيضاوي 9">
            <a:hlinkClick r:id="rId3"/>
            <a:extLst>
              <a:ext uri="{FF2B5EF4-FFF2-40B4-BE49-F238E27FC236}">
                <a16:creationId xmlns:a16="http://schemas.microsoft.com/office/drawing/2014/main" id="{ED80273E-135E-1545-A5DF-66C70A67AD72}"/>
              </a:ext>
            </a:extLst>
          </p:cNvPr>
          <p:cNvSpPr/>
          <p:nvPr/>
        </p:nvSpPr>
        <p:spPr>
          <a:xfrm flipV="1">
            <a:off x="182716" y="103815"/>
            <a:ext cx="1926020" cy="192602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pic>
        <p:nvPicPr>
          <p:cNvPr id="4" name="رسم 3" descr="كاميرا">
            <a:extLst>
              <a:ext uri="{FF2B5EF4-FFF2-40B4-BE49-F238E27FC236}">
                <a16:creationId xmlns:a16="http://schemas.microsoft.com/office/drawing/2014/main" id="{0FB051BE-E054-D440-81E0-7D1820F3B8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1764" y="320292"/>
            <a:ext cx="1391324" cy="1391324"/>
          </a:xfrm>
          <a:prstGeom prst="rect">
            <a:avLst/>
          </a:prstGeom>
        </p:spPr>
      </p:pic>
    </p:spTree>
    <p:extLst>
      <p:ext uri="{BB962C8B-B14F-4D97-AF65-F5344CB8AC3E}">
        <p14:creationId xmlns:p14="http://schemas.microsoft.com/office/powerpoint/2010/main" val="2383049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5ED487-1DB0-C448-BF3E-3ED75D9E24D0}"/>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AA6B4C6-8696-9D40-86E9-6CBC1F615A59}"/>
              </a:ext>
            </a:extLst>
          </p:cNvPr>
          <p:cNvSpPr/>
          <p:nvPr/>
        </p:nvSpPr>
        <p:spPr>
          <a:xfrm>
            <a:off x="5911702" y="280886"/>
            <a:ext cx="6535480" cy="10048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آلات التصوير (الكاميرا)</a:t>
            </a:r>
            <a:endParaRPr lang="en-US" sz="4000" b="1" dirty="0">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9F4E5BA4-35F2-5940-8C55-76A797B9A6C2}"/>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graphicFrame>
        <p:nvGraphicFramePr>
          <p:cNvPr id="2" name="جدول 2">
            <a:extLst>
              <a:ext uri="{FF2B5EF4-FFF2-40B4-BE49-F238E27FC236}">
                <a16:creationId xmlns:a16="http://schemas.microsoft.com/office/drawing/2014/main" id="{534213A7-DAE0-B148-BE84-B05B39774934}"/>
              </a:ext>
            </a:extLst>
          </p:cNvPr>
          <p:cNvGraphicFramePr>
            <a:graphicFrameLocks noGrp="1"/>
          </p:cNvGraphicFramePr>
          <p:nvPr/>
        </p:nvGraphicFramePr>
        <p:xfrm>
          <a:off x="1505527" y="2245068"/>
          <a:ext cx="9180946" cy="3328649"/>
        </p:xfrm>
        <a:graphic>
          <a:graphicData uri="http://schemas.openxmlformats.org/drawingml/2006/table">
            <a:tbl>
              <a:tblPr rtl="1" firstRow="1" bandRow="1">
                <a:tableStyleId>{69CF1AB2-1976-4502-BF36-3FF5EA218861}</a:tableStyleId>
              </a:tblPr>
              <a:tblGrid>
                <a:gridCol w="1547090">
                  <a:extLst>
                    <a:ext uri="{9D8B030D-6E8A-4147-A177-3AD203B41FA5}">
                      <a16:colId xmlns:a16="http://schemas.microsoft.com/office/drawing/2014/main" val="1444042865"/>
                    </a:ext>
                  </a:extLst>
                </a:gridCol>
                <a:gridCol w="7633856">
                  <a:extLst>
                    <a:ext uri="{9D8B030D-6E8A-4147-A177-3AD203B41FA5}">
                      <a16:colId xmlns:a16="http://schemas.microsoft.com/office/drawing/2014/main" val="3292964034"/>
                    </a:ext>
                  </a:extLst>
                </a:gridCol>
              </a:tblGrid>
              <a:tr h="3328649">
                <a:tc>
                  <a:txBody>
                    <a:bodyPr/>
                    <a:lstStyle/>
                    <a:p>
                      <a:pPr algn="ctr" rtl="1"/>
                      <a:r>
                        <a:rPr lang="ar-SA" sz="2400" dirty="0">
                          <a:cs typeface="+mn-cs"/>
                        </a:rPr>
                        <a:t>آلية عملها</a:t>
                      </a:r>
                      <a:endParaRPr lang="ar-SA" sz="2400" b="1" dirty="0">
                        <a:cs typeface="+mn-cs"/>
                      </a:endParaRPr>
                    </a:p>
                  </a:txBody>
                  <a:tcPr anchor="ctr"/>
                </a:tc>
                <a:tc>
                  <a:txBody>
                    <a:bodyPr/>
                    <a:lstStyle/>
                    <a:p>
                      <a:pPr marL="342900" indent="-342900">
                        <a:buFont typeface="Arial" panose="020B0604020202020204" pitchFamily="34" charset="0"/>
                        <a:buChar char="•"/>
                      </a:pPr>
                      <a:r>
                        <a:rPr lang="ar-SA" sz="2400" dirty="0">
                          <a:cs typeface="+mn-cs"/>
                        </a:rPr>
                        <a:t>في آلة التصوير العاكسة ذات العدسة المفردة عندما يدخل الضوء يمر خلال عدسة لا لونية تعمل على كسر الضوء بطريقة تشبه العدسة المحدبة وتتكون صورة مقلوبة على المرآة العاكسة.</a:t>
                      </a:r>
                    </a:p>
                    <a:p>
                      <a:pPr marL="342900" indent="-342900">
                        <a:buFont typeface="Arial" panose="020B0604020202020204" pitchFamily="34" charset="0"/>
                        <a:buChar char="•"/>
                      </a:pPr>
                      <a:r>
                        <a:rPr lang="ar-SA" sz="2400" dirty="0">
                          <a:cs typeface="+mn-cs"/>
                        </a:rPr>
                        <a:t>حيث تنعكس الصورة إلى الأعلى في اتجاه المنشور وهو بدوره يعكس الضوء ويوجهه إلى عين المشاهد.</a:t>
                      </a:r>
                      <a:endParaRPr lang="ar-SA" sz="2400" b="1" dirty="0">
                        <a:cs typeface="+mn-cs"/>
                      </a:endParaRPr>
                    </a:p>
                    <a:p>
                      <a:pPr marL="342900" indent="-342900">
                        <a:buFont typeface="Arial" panose="020B0604020202020204" pitchFamily="34" charset="0"/>
                        <a:buChar char="•"/>
                      </a:pPr>
                      <a:r>
                        <a:rPr lang="ar-SA" sz="2400" dirty="0">
                          <a:cs typeface="+mn-cs"/>
                        </a:rPr>
                        <a:t>عند التصوير يضغط زر الغلق فترفع المرآة لفترة وجيزة وبدل أن يتجه الضوء إلى المنشور فإنه ينتقل في خط مستقيم ليكون صورة على الفيلم الحساس.</a:t>
                      </a:r>
                      <a:endParaRPr lang="ar-SA" sz="2400" b="1" dirty="0">
                        <a:cs typeface="+mn-cs"/>
                      </a:endParaRPr>
                    </a:p>
                  </a:txBody>
                  <a:tcPr anchor="ctr"/>
                </a:tc>
                <a:extLst>
                  <a:ext uri="{0D108BD9-81ED-4DB2-BD59-A6C34878D82A}">
                    <a16:rowId xmlns:a16="http://schemas.microsoft.com/office/drawing/2014/main" val="3213193847"/>
                  </a:ext>
                </a:extLst>
              </a:tr>
            </a:tbl>
          </a:graphicData>
        </a:graphic>
      </p:graphicFrame>
      <p:sp>
        <p:nvSpPr>
          <p:cNvPr id="10" name="شكل بيضاوي 9">
            <a:hlinkClick r:id="rId2"/>
            <a:extLst>
              <a:ext uri="{FF2B5EF4-FFF2-40B4-BE49-F238E27FC236}">
                <a16:creationId xmlns:a16="http://schemas.microsoft.com/office/drawing/2014/main" id="{ED80273E-135E-1545-A5DF-66C70A67AD72}"/>
              </a:ext>
            </a:extLst>
          </p:cNvPr>
          <p:cNvSpPr/>
          <p:nvPr/>
        </p:nvSpPr>
        <p:spPr>
          <a:xfrm flipV="1">
            <a:off x="182716" y="103815"/>
            <a:ext cx="1926020" cy="192602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pic>
        <p:nvPicPr>
          <p:cNvPr id="4" name="رسم 3" descr="كاميرا">
            <a:extLst>
              <a:ext uri="{FF2B5EF4-FFF2-40B4-BE49-F238E27FC236}">
                <a16:creationId xmlns:a16="http://schemas.microsoft.com/office/drawing/2014/main" id="{0FB051BE-E054-D440-81E0-7D1820F3B8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764" y="320292"/>
            <a:ext cx="1391324" cy="1391324"/>
          </a:xfrm>
          <a:prstGeom prst="rect">
            <a:avLst/>
          </a:prstGeom>
        </p:spPr>
      </p:pic>
    </p:spTree>
    <p:extLst>
      <p:ext uri="{BB962C8B-B14F-4D97-AF65-F5344CB8AC3E}">
        <p14:creationId xmlns:p14="http://schemas.microsoft.com/office/powerpoint/2010/main" val="3991328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صورة 16">
            <a:extLst>
              <a:ext uri="{FF2B5EF4-FFF2-40B4-BE49-F238E27FC236}">
                <a16:creationId xmlns:a16="http://schemas.microsoft.com/office/drawing/2014/main" id="{9EC62397-5C08-BD46-AD5B-BEA1F2F7F607}"/>
              </a:ext>
            </a:extLst>
          </p:cNvPr>
          <p:cNvPicPr>
            <a:picLocks noChangeAspect="1"/>
          </p:cNvPicPr>
          <p:nvPr/>
        </p:nvPicPr>
        <p:blipFill>
          <a:blip r:embed="rId2"/>
          <a:stretch>
            <a:fillRect/>
          </a:stretch>
        </p:blipFill>
        <p:spPr>
          <a:xfrm>
            <a:off x="3928535" y="1060511"/>
            <a:ext cx="4800628" cy="5668325"/>
          </a:xfrm>
          <a:prstGeom prst="rect">
            <a:avLst/>
          </a:prstGeom>
        </p:spPr>
      </p:pic>
      <p:sp>
        <p:nvSpPr>
          <p:cNvPr id="7" name="Rectangle 6">
            <a:extLst>
              <a:ext uri="{FF2B5EF4-FFF2-40B4-BE49-F238E27FC236}">
                <a16:creationId xmlns:a16="http://schemas.microsoft.com/office/drawing/2014/main" id="{7D5ED487-1DB0-C448-BF3E-3ED75D9E24D0}"/>
              </a:ext>
            </a:extLst>
          </p:cNvPr>
          <p:cNvSpPr/>
          <p:nvPr/>
        </p:nvSpPr>
        <p:spPr>
          <a:xfrm>
            <a:off x="11199812" y="1521115"/>
            <a:ext cx="992188" cy="17621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AA6B4C6-8696-9D40-86E9-6CBC1F615A59}"/>
              </a:ext>
            </a:extLst>
          </p:cNvPr>
          <p:cNvSpPr/>
          <p:nvPr/>
        </p:nvSpPr>
        <p:spPr>
          <a:xfrm>
            <a:off x="5911702" y="280886"/>
            <a:ext cx="6535480" cy="10048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المجهر (الميكروسكوب)</a:t>
            </a:r>
            <a:endParaRPr lang="en-US" sz="4000" b="1" dirty="0">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9F4E5BA4-35F2-5940-8C55-76A797B9A6C2}"/>
              </a:ext>
            </a:extLst>
          </p:cNvPr>
          <p:cNvSpPr/>
          <p:nvPr/>
        </p:nvSpPr>
        <p:spPr>
          <a:xfrm>
            <a:off x="182715" y="6273223"/>
            <a:ext cx="457200" cy="45561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10" name="شكل بيضاوي 9">
            <a:hlinkClick r:id="rId3"/>
            <a:extLst>
              <a:ext uri="{FF2B5EF4-FFF2-40B4-BE49-F238E27FC236}">
                <a16:creationId xmlns:a16="http://schemas.microsoft.com/office/drawing/2014/main" id="{ED80273E-135E-1545-A5DF-66C70A67AD72}"/>
              </a:ext>
            </a:extLst>
          </p:cNvPr>
          <p:cNvSpPr/>
          <p:nvPr/>
        </p:nvSpPr>
        <p:spPr>
          <a:xfrm flipV="1">
            <a:off x="182716" y="103815"/>
            <a:ext cx="1926020" cy="192602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pic>
        <p:nvPicPr>
          <p:cNvPr id="4" name="رسم 3" descr="ميكروسكوب">
            <a:extLst>
              <a:ext uri="{FF2B5EF4-FFF2-40B4-BE49-F238E27FC236}">
                <a16:creationId xmlns:a16="http://schemas.microsoft.com/office/drawing/2014/main" id="{88B5FD62-7805-2441-821E-9B30D56799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775" y="371076"/>
            <a:ext cx="1297676" cy="1297676"/>
          </a:xfrm>
          <a:prstGeom prst="rect">
            <a:avLst/>
          </a:prstGeom>
        </p:spPr>
      </p:pic>
    </p:spTree>
    <p:extLst>
      <p:ext uri="{BB962C8B-B14F-4D97-AF65-F5344CB8AC3E}">
        <p14:creationId xmlns:p14="http://schemas.microsoft.com/office/powerpoint/2010/main" val="198876916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5ED487-1DB0-C448-BF3E-3ED75D9E24D0}"/>
              </a:ext>
            </a:extLst>
          </p:cNvPr>
          <p:cNvSpPr/>
          <p:nvPr/>
        </p:nvSpPr>
        <p:spPr>
          <a:xfrm>
            <a:off x="11199812" y="1521115"/>
            <a:ext cx="992188" cy="17621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AA6B4C6-8696-9D40-86E9-6CBC1F615A59}"/>
              </a:ext>
            </a:extLst>
          </p:cNvPr>
          <p:cNvSpPr/>
          <p:nvPr/>
        </p:nvSpPr>
        <p:spPr>
          <a:xfrm>
            <a:off x="5911702" y="280886"/>
            <a:ext cx="6535480" cy="10048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المجهر (الميكروسكوب)</a:t>
            </a:r>
            <a:endParaRPr lang="en-US" sz="4000" b="1" dirty="0">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9F4E5BA4-35F2-5940-8C55-76A797B9A6C2}"/>
              </a:ext>
            </a:extLst>
          </p:cNvPr>
          <p:cNvSpPr/>
          <p:nvPr/>
        </p:nvSpPr>
        <p:spPr>
          <a:xfrm>
            <a:off x="182715" y="6273223"/>
            <a:ext cx="457200" cy="45561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graphicFrame>
        <p:nvGraphicFramePr>
          <p:cNvPr id="2" name="جدول 2">
            <a:extLst>
              <a:ext uri="{FF2B5EF4-FFF2-40B4-BE49-F238E27FC236}">
                <a16:creationId xmlns:a16="http://schemas.microsoft.com/office/drawing/2014/main" id="{534213A7-DAE0-B148-BE84-B05B39774934}"/>
              </a:ext>
            </a:extLst>
          </p:cNvPr>
          <p:cNvGraphicFramePr>
            <a:graphicFrameLocks noGrp="1"/>
          </p:cNvGraphicFramePr>
          <p:nvPr/>
        </p:nvGraphicFramePr>
        <p:xfrm>
          <a:off x="1505527" y="2245068"/>
          <a:ext cx="9180946" cy="3328649"/>
        </p:xfrm>
        <a:graphic>
          <a:graphicData uri="http://schemas.openxmlformats.org/drawingml/2006/table">
            <a:tbl>
              <a:tblPr rtl="1" firstRow="1" bandRow="1">
                <a:tableStyleId>{16D9F66E-5EB9-4882-86FB-DCBF35E3C3E4}</a:tableStyleId>
              </a:tblPr>
              <a:tblGrid>
                <a:gridCol w="1547090">
                  <a:extLst>
                    <a:ext uri="{9D8B030D-6E8A-4147-A177-3AD203B41FA5}">
                      <a16:colId xmlns:a16="http://schemas.microsoft.com/office/drawing/2014/main" val="1444042865"/>
                    </a:ext>
                  </a:extLst>
                </a:gridCol>
                <a:gridCol w="7633856">
                  <a:extLst>
                    <a:ext uri="{9D8B030D-6E8A-4147-A177-3AD203B41FA5}">
                      <a16:colId xmlns:a16="http://schemas.microsoft.com/office/drawing/2014/main" val="3292964034"/>
                    </a:ext>
                  </a:extLst>
                </a:gridCol>
              </a:tblGrid>
              <a:tr h="602526">
                <a:tc>
                  <a:txBody>
                    <a:bodyPr/>
                    <a:lstStyle/>
                    <a:p>
                      <a:pPr algn="r" rtl="1"/>
                      <a:r>
                        <a:rPr lang="ar-SA" sz="2400" b="1" dirty="0">
                          <a:cs typeface="+mn-cs"/>
                        </a:rPr>
                        <a:t>استخدامه</a:t>
                      </a:r>
                    </a:p>
                  </a:txBody>
                  <a:tcPr anchor="ctr"/>
                </a:tc>
                <a:tc>
                  <a:txBody>
                    <a:bodyPr/>
                    <a:lstStyle/>
                    <a:p>
                      <a:pPr algn="r" rtl="1"/>
                      <a:r>
                        <a:rPr lang="ar-SA" sz="2400" b="1" dirty="0">
                          <a:cs typeface="+mn-cs"/>
                        </a:rPr>
                        <a:t> يستخدم في مشاهدة الأجسام الصغيرة</a:t>
                      </a:r>
                    </a:p>
                  </a:txBody>
                  <a:tcPr anchor="ctr"/>
                </a:tc>
                <a:extLst>
                  <a:ext uri="{0D108BD9-81ED-4DB2-BD59-A6C34878D82A}">
                    <a16:rowId xmlns:a16="http://schemas.microsoft.com/office/drawing/2014/main" val="3213193847"/>
                  </a:ext>
                </a:extLst>
              </a:tr>
              <a:tr h="551103">
                <a:tc>
                  <a:txBody>
                    <a:bodyPr/>
                    <a:lstStyle/>
                    <a:p>
                      <a:pPr algn="r" rtl="1"/>
                      <a:r>
                        <a:rPr lang="ar-SA" sz="2400" b="1" dirty="0">
                          <a:cs typeface="+mn-cs"/>
                        </a:rPr>
                        <a:t>مكوناته</a:t>
                      </a:r>
                    </a:p>
                  </a:txBody>
                  <a:tcPr anchor="ctr"/>
                </a:tc>
                <a:tc>
                  <a:txBody>
                    <a:bodyPr/>
                    <a:lstStyle/>
                    <a:p>
                      <a:pPr algn="r" rtl="1"/>
                      <a:r>
                        <a:rPr lang="ar-SA" sz="2400" b="1" dirty="0">
                          <a:cs typeface="+mn-cs"/>
                        </a:rPr>
                        <a:t> تتكون من عدستين محدبتين شيئية وعينية</a:t>
                      </a:r>
                    </a:p>
                  </a:txBody>
                  <a:tcPr anchor="ctr"/>
                </a:tc>
                <a:extLst>
                  <a:ext uri="{0D108BD9-81ED-4DB2-BD59-A6C34878D82A}">
                    <a16:rowId xmlns:a16="http://schemas.microsoft.com/office/drawing/2014/main" val="960568798"/>
                  </a:ext>
                </a:extLst>
              </a:tr>
              <a:tr h="2175020">
                <a:tc>
                  <a:txBody>
                    <a:bodyPr/>
                    <a:lstStyle/>
                    <a:p>
                      <a:pPr algn="r" rtl="1"/>
                      <a:r>
                        <a:rPr lang="ar-SA" sz="2400" b="1" dirty="0">
                          <a:cs typeface="+mn-cs"/>
                        </a:rPr>
                        <a:t>آلية عمله</a:t>
                      </a:r>
                    </a:p>
                  </a:txBody>
                  <a:tcPr anchor="ctr"/>
                </a:tc>
                <a:tc>
                  <a:txBody>
                    <a:bodyPr/>
                    <a:lstStyle/>
                    <a:p>
                      <a:pPr algn="r"/>
                      <a:r>
                        <a:rPr lang="ar-SA" sz="2400" b="1" dirty="0">
                          <a:cs typeface="+mn-cs"/>
                        </a:rPr>
                        <a:t>١/ يوضع الجسم بين البؤرة للعدسة الشيئية ومركز تكورها فتتكون صورة حقيقية مقلوبة وأكبر من الجسم</a:t>
                      </a:r>
                    </a:p>
                    <a:p>
                      <a:pPr algn="r"/>
                      <a:r>
                        <a:rPr lang="ar-SA" sz="2400" b="1" dirty="0">
                          <a:cs typeface="+mn-cs"/>
                        </a:rPr>
                        <a:t>٢/ الصورة التي تكونت تصبح جسما للعدسة العينية وتقع الصورة(الجسم الخيالي) بين العدسة العينية وبؤرتها لكي تتكون صورة وهمية معتدلة ومكبرة </a:t>
                      </a:r>
                    </a:p>
                  </a:txBody>
                  <a:tcPr anchor="ctr"/>
                </a:tc>
                <a:extLst>
                  <a:ext uri="{0D108BD9-81ED-4DB2-BD59-A6C34878D82A}">
                    <a16:rowId xmlns:a16="http://schemas.microsoft.com/office/drawing/2014/main" val="72774852"/>
                  </a:ext>
                </a:extLst>
              </a:tr>
            </a:tbl>
          </a:graphicData>
        </a:graphic>
      </p:graphicFrame>
      <p:sp>
        <p:nvSpPr>
          <p:cNvPr id="10" name="شكل بيضاوي 9">
            <a:hlinkClick r:id="rId2"/>
            <a:extLst>
              <a:ext uri="{FF2B5EF4-FFF2-40B4-BE49-F238E27FC236}">
                <a16:creationId xmlns:a16="http://schemas.microsoft.com/office/drawing/2014/main" id="{ED80273E-135E-1545-A5DF-66C70A67AD72}"/>
              </a:ext>
            </a:extLst>
          </p:cNvPr>
          <p:cNvSpPr/>
          <p:nvPr/>
        </p:nvSpPr>
        <p:spPr>
          <a:xfrm flipV="1">
            <a:off x="182716" y="103815"/>
            <a:ext cx="1926020" cy="192602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pic>
        <p:nvPicPr>
          <p:cNvPr id="4" name="رسم 3" descr="ميكروسكوب">
            <a:extLst>
              <a:ext uri="{FF2B5EF4-FFF2-40B4-BE49-F238E27FC236}">
                <a16:creationId xmlns:a16="http://schemas.microsoft.com/office/drawing/2014/main" id="{88B5FD62-7805-2441-821E-9B30D56799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775" y="371076"/>
            <a:ext cx="1297676" cy="1297676"/>
          </a:xfrm>
          <a:prstGeom prst="rect">
            <a:avLst/>
          </a:prstGeom>
        </p:spPr>
      </p:pic>
    </p:spTree>
    <p:extLst>
      <p:ext uri="{BB962C8B-B14F-4D97-AF65-F5344CB8AC3E}">
        <p14:creationId xmlns:p14="http://schemas.microsoft.com/office/powerpoint/2010/main" val="23814765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78FA3255-D207-F443-A5B7-729B9AF1249C}"/>
              </a:ext>
            </a:extLst>
          </p:cNvPr>
          <p:cNvSpPr txBox="1"/>
          <p:nvPr/>
        </p:nvSpPr>
        <p:spPr>
          <a:xfrm>
            <a:off x="4415319" y="3429000"/>
            <a:ext cx="3361361" cy="1754326"/>
          </a:xfrm>
          <a:prstGeom prst="rect">
            <a:avLst/>
          </a:prstGeom>
          <a:solidFill>
            <a:schemeClr val="accent2">
              <a:lumMod val="20000"/>
              <a:lumOff val="80000"/>
            </a:schemeClr>
          </a:solidFill>
        </p:spPr>
        <p:txBody>
          <a:bodyPr wrap="square" rtlCol="1">
            <a:spAutoFit/>
          </a:bodyPr>
          <a:lstStyle/>
          <a:p>
            <a:pPr marL="0" algn="ctr" defTabSz="457200" rtl="1" eaLnBrk="1" latinLnBrk="0" hangingPunct="1"/>
            <a:r>
              <a:rPr lang="ar-SA" sz="3600" b="1" dirty="0"/>
              <a:t>الواجب</a:t>
            </a:r>
          </a:p>
          <a:p>
            <a:pPr marL="0" algn="ctr" defTabSz="457200" rtl="1" eaLnBrk="1" latinLnBrk="0" hangingPunct="1"/>
            <a:r>
              <a:rPr lang="ar-SA" sz="3600" b="1" dirty="0"/>
              <a:t>على رابط سأرسله لكم بإذن الله</a:t>
            </a:r>
          </a:p>
        </p:txBody>
      </p:sp>
      <p:sp>
        <p:nvSpPr>
          <p:cNvPr id="6" name="مربع نص 5">
            <a:extLst>
              <a:ext uri="{FF2B5EF4-FFF2-40B4-BE49-F238E27FC236}">
                <a16:creationId xmlns:a16="http://schemas.microsoft.com/office/drawing/2014/main" id="{84FE7426-C8F9-8E43-BA39-2D35F8F6F57B}"/>
              </a:ext>
            </a:extLst>
          </p:cNvPr>
          <p:cNvSpPr txBox="1"/>
          <p:nvPr/>
        </p:nvSpPr>
        <p:spPr>
          <a:xfrm>
            <a:off x="1379273" y="1631672"/>
            <a:ext cx="9030037" cy="830997"/>
          </a:xfrm>
          <a:prstGeom prst="rect">
            <a:avLst/>
          </a:prstGeom>
          <a:solidFill>
            <a:schemeClr val="accent1">
              <a:lumMod val="20000"/>
              <a:lumOff val="80000"/>
              <a:alpha val="80000"/>
            </a:schemeClr>
          </a:solidFill>
        </p:spPr>
        <p:txBody>
          <a:bodyPr wrap="none" rtlCol="1">
            <a:spAutoFit/>
          </a:bodyPr>
          <a:lstStyle/>
          <a:p>
            <a:pPr marL="0" algn="r" defTabSz="457200" rtl="1" eaLnBrk="1" latinLnBrk="0" hangingPunct="1"/>
            <a:r>
              <a:rPr lang="ar-SA" sz="4800" b="1" dirty="0">
                <a:ln w="0"/>
                <a:effectLst>
                  <a:outerShdw blurRad="38100" dist="19050" dir="2700000" algn="tl" rotWithShape="0">
                    <a:schemeClr val="dk1">
                      <a:alpha val="40000"/>
                    </a:schemeClr>
                  </a:outerShdw>
                </a:effectLst>
                <a:cs typeface="Al Bayan Plain" pitchFamily="2" charset="-78"/>
              </a:rPr>
              <a:t>اللهم علمنا ما ينفعنا وانفعنا بما علمتنا وزدنا علمًا</a:t>
            </a:r>
          </a:p>
        </p:txBody>
      </p:sp>
      <p:sp>
        <p:nvSpPr>
          <p:cNvPr id="5" name="مربع نص 4">
            <a:extLst>
              <a:ext uri="{FF2B5EF4-FFF2-40B4-BE49-F238E27FC236}">
                <a16:creationId xmlns:a16="http://schemas.microsoft.com/office/drawing/2014/main" id="{C92E3EA6-735F-7547-808C-0911E831BEB4}"/>
              </a:ext>
            </a:extLst>
          </p:cNvPr>
          <p:cNvSpPr txBox="1"/>
          <p:nvPr/>
        </p:nvSpPr>
        <p:spPr>
          <a:xfrm>
            <a:off x="2900540" y="5384801"/>
            <a:ext cx="6390917" cy="523220"/>
          </a:xfrm>
          <a:prstGeom prst="rect">
            <a:avLst/>
          </a:prstGeom>
          <a:noFill/>
        </p:spPr>
        <p:txBody>
          <a:bodyPr wrap="none" rtlCol="1">
            <a:spAutoFit/>
          </a:bodyPr>
          <a:lstStyle/>
          <a:p>
            <a:r>
              <a:rPr lang="en" sz="2800" dirty="0"/>
              <a:t>https://</a:t>
            </a:r>
            <a:r>
              <a:rPr lang="en" sz="2800" dirty="0" err="1"/>
              <a:t>wordwall.net</a:t>
            </a:r>
            <a:r>
              <a:rPr lang="en" sz="2800" dirty="0"/>
              <a:t>/play/4897/082/8103</a:t>
            </a:r>
            <a:endParaRPr lang="ar-SA" sz="2800" dirty="0"/>
          </a:p>
        </p:txBody>
      </p:sp>
      <p:sp>
        <p:nvSpPr>
          <p:cNvPr id="4" name="مربع نص 3">
            <a:extLst>
              <a:ext uri="{FF2B5EF4-FFF2-40B4-BE49-F238E27FC236}">
                <a16:creationId xmlns:a16="http://schemas.microsoft.com/office/drawing/2014/main" id="{803C8F30-FA6D-CF41-8133-840005EC3F8F}"/>
              </a:ext>
            </a:extLst>
          </p:cNvPr>
          <p:cNvSpPr txBox="1"/>
          <p:nvPr/>
        </p:nvSpPr>
        <p:spPr>
          <a:xfrm>
            <a:off x="4125747" y="2681931"/>
            <a:ext cx="3940502" cy="646331"/>
          </a:xfrm>
          <a:prstGeom prst="rect">
            <a:avLst/>
          </a:prstGeom>
          <a:noFill/>
        </p:spPr>
        <p:txBody>
          <a:bodyPr wrap="none" rtlCol="1">
            <a:spAutoFit/>
          </a:bodyPr>
          <a:lstStyle/>
          <a:p>
            <a:pPr marL="0" algn="r" defTabSz="457200" rtl="1" eaLnBrk="1" latinLnBrk="0" hangingPunct="1"/>
            <a:r>
              <a:rPr lang="ar-SA" sz="3600" dirty="0"/>
              <a:t>غدًا مراجعة الفصل الثالث</a:t>
            </a:r>
          </a:p>
        </p:txBody>
      </p:sp>
    </p:spTree>
    <p:extLst>
      <p:ext uri="{BB962C8B-B14F-4D97-AF65-F5344CB8AC3E}">
        <p14:creationId xmlns:p14="http://schemas.microsoft.com/office/powerpoint/2010/main" val="4226869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ينحرف الضوء عند انتقاله بين وسطين معامل انكسارهما:</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1" name="مستطيل مستدير الزوايا 10">
            <a:extLst>
              <a:ext uri="{FF2B5EF4-FFF2-40B4-BE49-F238E27FC236}">
                <a16:creationId xmlns:a16="http://schemas.microsoft.com/office/drawing/2014/main" id="{3A61364B-F97D-CA49-8492-4E7960222498}"/>
              </a:ext>
            </a:extLst>
          </p:cNvPr>
          <p:cNvSpPr/>
          <p:nvPr/>
        </p:nvSpPr>
        <p:spPr>
          <a:xfrm>
            <a:off x="6616825" y="3877003"/>
            <a:ext cx="2482573"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متساوي</a:t>
            </a:r>
          </a:p>
        </p:txBody>
      </p:sp>
      <p:sp>
        <p:nvSpPr>
          <p:cNvPr id="12" name="مستطيل مستدير الزوايا 11">
            <a:extLst>
              <a:ext uri="{FF2B5EF4-FFF2-40B4-BE49-F238E27FC236}">
                <a16:creationId xmlns:a16="http://schemas.microsoft.com/office/drawing/2014/main" id="{9D522F1B-6D67-6844-A467-4AAEF0C56965}"/>
              </a:ext>
            </a:extLst>
          </p:cNvPr>
          <p:cNvSpPr/>
          <p:nvPr/>
        </p:nvSpPr>
        <p:spPr>
          <a:xfrm>
            <a:off x="3514531" y="3877002"/>
            <a:ext cx="2482573"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مختلف</a:t>
            </a:r>
          </a:p>
        </p:txBody>
      </p:sp>
      <p:sp>
        <p:nvSpPr>
          <p:cNvPr id="10" name="مستطيل مستدير الزوايا 9">
            <a:extLst>
              <a:ext uri="{FF2B5EF4-FFF2-40B4-BE49-F238E27FC236}">
                <a16:creationId xmlns:a16="http://schemas.microsoft.com/office/drawing/2014/main" id="{D4656B70-5B1D-544B-BA51-25D5F192620D}"/>
              </a:ext>
            </a:extLst>
          </p:cNvPr>
          <p:cNvSpPr/>
          <p:nvPr/>
        </p:nvSpPr>
        <p:spPr>
          <a:xfrm>
            <a:off x="6616825" y="4690457"/>
            <a:ext cx="2482573"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ج</a:t>
            </a:r>
            <a:r>
              <a:rPr lang="ar-SA" sz="2800" b="1" dirty="0">
                <a:latin typeface="Muna" pitchFamily="2" charset="-78"/>
              </a:rPr>
              <a:t>. مصغر</a:t>
            </a:r>
          </a:p>
        </p:txBody>
      </p:sp>
      <p:sp>
        <p:nvSpPr>
          <p:cNvPr id="13" name="مستطيل مستدير الزوايا 12">
            <a:extLst>
              <a:ext uri="{FF2B5EF4-FFF2-40B4-BE49-F238E27FC236}">
                <a16:creationId xmlns:a16="http://schemas.microsoft.com/office/drawing/2014/main" id="{73591926-B4D2-8E4A-971E-65ADA95C0791}"/>
              </a:ext>
            </a:extLst>
          </p:cNvPr>
          <p:cNvSpPr/>
          <p:nvPr/>
        </p:nvSpPr>
        <p:spPr>
          <a:xfrm>
            <a:off x="3514531" y="4695756"/>
            <a:ext cx="2482573"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مكبر</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289964" y="624839"/>
            <a:ext cx="3730996"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Tree>
    <p:extLst>
      <p:ext uri="{BB962C8B-B14F-4D97-AF65-F5344CB8AC3E}">
        <p14:creationId xmlns:p14="http://schemas.microsoft.com/office/powerpoint/2010/main" val="187443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2"/>
                                        </p:tgtEl>
                                        <p:attrNameLst>
                                          <p:attrName>fillcolor</p:attrName>
                                        </p:attrNameLst>
                                      </p:cBhvr>
                                      <p:to>
                                        <a:schemeClr val="tx2"/>
                                      </p:to>
                                    </p:animClr>
                                    <p:set>
                                      <p:cBhvr>
                                        <p:cTn id="7" dur="500" fill="hold"/>
                                        <p:tgtEl>
                                          <p:spTgt spid="12"/>
                                        </p:tgtEl>
                                        <p:attrNameLst>
                                          <p:attrName>fill.type</p:attrName>
                                        </p:attrNameLst>
                                      </p:cBhvr>
                                      <p:to>
                                        <p:strVal val="solid"/>
                                      </p:to>
                                    </p:set>
                                    <p:set>
                                      <p:cBhvr>
                                        <p:cTn id="8"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1" algn="r" defTabSz="914400" rtl="0" eaLnBrk="1" latinLnBrk="0" hangingPunct="1">
              <a:defRPr/>
            </a:pPr>
            <a:r>
              <a:rPr lang="ar-SA" sz="4000" b="1" dirty="0">
                <a:latin typeface="Arial" panose="020B0604020202020204" pitchFamily="34" charset="0"/>
                <a:cs typeface="Arial" panose="020B0604020202020204" pitchFamily="34" charset="0"/>
              </a:rPr>
              <a:t>    قانون </a:t>
            </a:r>
            <a:r>
              <a:rPr lang="ar-SA" sz="4000" b="1" dirty="0" err="1">
                <a:latin typeface="Arial" panose="020B0604020202020204" pitchFamily="34" charset="0"/>
                <a:cs typeface="Arial" panose="020B0604020202020204" pitchFamily="34" charset="0"/>
              </a:rPr>
              <a:t>سنل</a:t>
            </a:r>
            <a:r>
              <a:rPr lang="ar-SA" sz="4000" b="1" dirty="0">
                <a:latin typeface="Arial" panose="020B0604020202020204" pitchFamily="34" charset="0"/>
                <a:cs typeface="Arial" panose="020B0604020202020204" pitchFamily="34" charset="0"/>
              </a:rPr>
              <a:t> في الانكسار</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7" name="مربع نص 6">
                <a:extLst>
                  <a:ext uri="{FF2B5EF4-FFF2-40B4-BE49-F238E27FC236}">
                    <a16:creationId xmlns:a16="http://schemas.microsoft.com/office/drawing/2014/main" id="{42264775-D78B-F248-9F3A-457A27064226}"/>
                  </a:ext>
                </a:extLst>
              </p:cNvPr>
              <p:cNvSpPr txBox="1"/>
              <p:nvPr/>
            </p:nvSpPr>
            <p:spPr>
              <a:xfrm>
                <a:off x="6705599" y="2433408"/>
                <a:ext cx="4566755" cy="3539430"/>
              </a:xfrm>
              <a:prstGeom prst="rect">
                <a:avLst/>
              </a:prstGeom>
              <a:noFill/>
              <a:ln>
                <a:solidFill>
                  <a:schemeClr val="tx2"/>
                </a:solidFill>
              </a:ln>
            </p:spPr>
            <p:txBody>
              <a:bodyPr wrap="square" rtlCol="1">
                <a:spAutoFit/>
              </a:bodyPr>
              <a:lstStyle/>
              <a:p>
                <a:pPr marL="342900" indent="-342900" algn="r" rtl="1">
                  <a:buFont typeface="Arial" panose="020B0604020202020204" pitchFamily="34" charset="0"/>
                  <a:buChar char="•"/>
                </a:pPr>
                <a:r>
                  <a:rPr lang="ar-SA" sz="3200" dirty="0">
                    <a:solidFill>
                      <a:schemeClr val="accent3"/>
                    </a:solidFill>
                  </a:rPr>
                  <a:t>حاصل ضرب معامل انكسار الوسط الأول في جيب زاوية السقوط يساوي حاصل ضرب معامل انكسار الوسط الثاني في جيب زاوية الانكسار</a:t>
                </a:r>
              </a:p>
              <a:p>
                <a:pPr marL="342900" indent="-342900" algn="r" rtl="1">
                  <a:buFont typeface="Arial" panose="020B0604020202020204" pitchFamily="34" charset="0"/>
                  <a:buChar char="•"/>
                </a:pPr>
                <a:endParaRPr lang="ar-SA" sz="3200" b="1" dirty="0">
                  <a:solidFill>
                    <a:schemeClr val="accent3"/>
                  </a:solidFill>
                </a:endParaRPr>
              </a:p>
              <a:p>
                <a:pPr marL="342900" indent="-342900" algn="r" rtl="1">
                  <a:buFont typeface="Arial" panose="020B0604020202020204" pitchFamily="34" charset="0"/>
                  <a:buChar char="•"/>
                </a:pPr>
                <a14:m>
                  <m:oMath xmlns:m="http://schemas.openxmlformats.org/officeDocument/2006/math">
                    <m:sSub>
                      <m:sSubPr>
                        <m:ctrlPr>
                          <a:rPr lang="ar-SA" sz="3200" b="1" i="1" smtClean="0">
                            <a:solidFill>
                              <a:srgbClr val="C00000"/>
                            </a:solidFill>
                            <a:latin typeface="Cambria Math" panose="02040503050406030204" pitchFamily="18" charset="0"/>
                          </a:rPr>
                        </m:ctrlPr>
                      </m:sSubPr>
                      <m:e>
                        <m:r>
                          <a:rPr lang="en-US" sz="3200" b="1" i="1" smtClean="0">
                            <a:solidFill>
                              <a:srgbClr val="C00000"/>
                            </a:solidFill>
                            <a:latin typeface="Cambria Math" panose="02040503050406030204" pitchFamily="18" charset="0"/>
                          </a:rPr>
                          <m:t>𝒏</m:t>
                        </m:r>
                      </m:e>
                      <m:sub>
                        <m:r>
                          <a:rPr lang="en-US" sz="3200" b="1" i="1" smtClean="0">
                            <a:solidFill>
                              <a:srgbClr val="C00000"/>
                            </a:solidFill>
                            <a:latin typeface="Cambria Math" panose="02040503050406030204" pitchFamily="18" charset="0"/>
                          </a:rPr>
                          <m:t>𝟏</m:t>
                        </m:r>
                      </m:sub>
                    </m:sSub>
                    <m:func>
                      <m:funcPr>
                        <m:ctrlPr>
                          <a:rPr lang="en" sz="3200" b="1" i="1" smtClean="0">
                            <a:solidFill>
                              <a:srgbClr val="C00000"/>
                            </a:solidFill>
                            <a:latin typeface="Cambria Math" panose="02040503050406030204" pitchFamily="18" charset="0"/>
                          </a:rPr>
                        </m:ctrlPr>
                      </m:funcPr>
                      <m:fName>
                        <m:r>
                          <a:rPr lang="en" sz="3200" b="1" i="0" smtClean="0">
                            <a:solidFill>
                              <a:srgbClr val="C00000"/>
                            </a:solidFill>
                            <a:latin typeface="Cambria Math" panose="02040503050406030204" pitchFamily="18" charset="0"/>
                          </a:rPr>
                          <m:t>𝐬𝐢𝐧</m:t>
                        </m:r>
                      </m:fName>
                      <m:e>
                        <m:sSub>
                          <m:sSubPr>
                            <m:ctrlPr>
                              <a:rPr lang="en" sz="3200" b="1" i="1" smtClean="0">
                                <a:solidFill>
                                  <a:srgbClr val="C00000"/>
                                </a:solidFill>
                                <a:latin typeface="Cambria Math" panose="02040503050406030204" pitchFamily="18" charset="0"/>
                              </a:rPr>
                            </m:ctrlPr>
                          </m:sSubPr>
                          <m:e>
                            <m:r>
                              <a:rPr lang="en" sz="3200" b="1" i="1" smtClean="0">
                                <a:solidFill>
                                  <a:srgbClr val="C00000"/>
                                </a:solidFill>
                                <a:latin typeface="Cambria Math" panose="02040503050406030204" pitchFamily="18" charset="0"/>
                                <a:ea typeface="Cambria Math" panose="02040503050406030204" pitchFamily="18" charset="0"/>
                              </a:rPr>
                              <m:t>𝜽</m:t>
                            </m:r>
                          </m:e>
                          <m:sub>
                            <m:r>
                              <a:rPr lang="en-US" sz="3200" b="1" i="1" smtClean="0">
                                <a:solidFill>
                                  <a:srgbClr val="C00000"/>
                                </a:solidFill>
                                <a:latin typeface="Cambria Math" panose="02040503050406030204" pitchFamily="18" charset="0"/>
                              </a:rPr>
                              <m:t>𝟏</m:t>
                            </m:r>
                          </m:sub>
                        </m:sSub>
                        <m:r>
                          <a:rPr lang="ar-SA" sz="3200" b="1" i="1" smtClean="0">
                            <a:solidFill>
                              <a:srgbClr val="C00000"/>
                            </a:solidFill>
                            <a:latin typeface="Cambria Math" panose="02040503050406030204" pitchFamily="18" charset="0"/>
                            <a:ea typeface="Cambria Math" panose="02040503050406030204" pitchFamily="18" charset="0"/>
                          </a:rPr>
                          <m:t>=</m:t>
                        </m:r>
                        <m:sSub>
                          <m:sSubPr>
                            <m:ctrlPr>
                              <a:rPr lang="ar-SA" sz="3200" b="1" i="1" smtClean="0">
                                <a:solidFill>
                                  <a:srgbClr val="C00000"/>
                                </a:solidFill>
                                <a:latin typeface="Cambria Math" panose="02040503050406030204" pitchFamily="18" charset="0"/>
                                <a:ea typeface="Cambria Math" panose="02040503050406030204" pitchFamily="18" charset="0"/>
                              </a:rPr>
                            </m:ctrlPr>
                          </m:sSubPr>
                          <m:e>
                            <m:r>
                              <a:rPr lang="en-US" sz="3200" b="1" i="1" smtClean="0">
                                <a:solidFill>
                                  <a:srgbClr val="C00000"/>
                                </a:solidFill>
                                <a:latin typeface="Cambria Math" panose="02040503050406030204" pitchFamily="18" charset="0"/>
                                <a:ea typeface="Cambria Math" panose="02040503050406030204" pitchFamily="18" charset="0"/>
                              </a:rPr>
                              <m:t>𝒏</m:t>
                            </m:r>
                          </m:e>
                          <m:sub>
                            <m:r>
                              <a:rPr lang="en-US" sz="3200" b="1" i="1" smtClean="0">
                                <a:solidFill>
                                  <a:srgbClr val="C00000"/>
                                </a:solidFill>
                                <a:latin typeface="Cambria Math" panose="02040503050406030204" pitchFamily="18" charset="0"/>
                                <a:ea typeface="Cambria Math" panose="02040503050406030204" pitchFamily="18" charset="0"/>
                              </a:rPr>
                              <m:t>𝟐</m:t>
                            </m:r>
                          </m:sub>
                        </m:sSub>
                        <m:func>
                          <m:funcPr>
                            <m:ctrlPr>
                              <a:rPr lang="en" sz="3200" b="1" i="1" smtClean="0">
                                <a:solidFill>
                                  <a:srgbClr val="C00000"/>
                                </a:solidFill>
                                <a:latin typeface="Cambria Math" panose="02040503050406030204" pitchFamily="18" charset="0"/>
                                <a:ea typeface="Cambria Math" panose="02040503050406030204" pitchFamily="18" charset="0"/>
                              </a:rPr>
                            </m:ctrlPr>
                          </m:funcPr>
                          <m:fName>
                            <m:r>
                              <a:rPr lang="en" sz="3200" b="1" i="0" smtClean="0">
                                <a:solidFill>
                                  <a:srgbClr val="C00000"/>
                                </a:solidFill>
                                <a:latin typeface="Cambria Math" panose="02040503050406030204" pitchFamily="18" charset="0"/>
                                <a:ea typeface="Cambria Math" panose="02040503050406030204" pitchFamily="18" charset="0"/>
                              </a:rPr>
                              <m:t>𝐬𝐢𝐧</m:t>
                            </m:r>
                          </m:fName>
                          <m:e>
                            <m:sSub>
                              <m:sSubPr>
                                <m:ctrlPr>
                                  <a:rPr lang="en" sz="3200" b="1" i="1" smtClean="0">
                                    <a:solidFill>
                                      <a:srgbClr val="C00000"/>
                                    </a:solidFill>
                                    <a:latin typeface="Cambria Math" panose="02040503050406030204" pitchFamily="18" charset="0"/>
                                    <a:ea typeface="Cambria Math" panose="02040503050406030204" pitchFamily="18" charset="0"/>
                                  </a:rPr>
                                </m:ctrlPr>
                              </m:sSubPr>
                              <m:e>
                                <m:r>
                                  <a:rPr lang="en" sz="3200" b="1" i="1" smtClean="0">
                                    <a:solidFill>
                                      <a:srgbClr val="C00000"/>
                                    </a:solidFill>
                                    <a:latin typeface="Cambria Math" panose="02040503050406030204" pitchFamily="18" charset="0"/>
                                    <a:ea typeface="Cambria Math" panose="02040503050406030204" pitchFamily="18" charset="0"/>
                                  </a:rPr>
                                  <m:t>𝜽</m:t>
                                </m:r>
                              </m:e>
                              <m:sub>
                                <m:r>
                                  <a:rPr lang="en-US" sz="3200" b="1" i="1" smtClean="0">
                                    <a:solidFill>
                                      <a:srgbClr val="C00000"/>
                                    </a:solidFill>
                                    <a:latin typeface="Cambria Math" panose="02040503050406030204" pitchFamily="18" charset="0"/>
                                    <a:ea typeface="Cambria Math" panose="02040503050406030204" pitchFamily="18" charset="0"/>
                                  </a:rPr>
                                  <m:t>𝟐</m:t>
                                </m:r>
                              </m:sub>
                            </m:sSub>
                          </m:e>
                        </m:func>
                      </m:e>
                    </m:func>
                  </m:oMath>
                </a14:m>
                <a:endParaRPr lang="ar-SA" sz="3200" b="1" dirty="0">
                  <a:solidFill>
                    <a:srgbClr val="C00000"/>
                  </a:solidFill>
                </a:endParaRPr>
              </a:p>
            </p:txBody>
          </p:sp>
        </mc:Choice>
        <mc:Fallback xmlns="">
          <p:sp>
            <p:nvSpPr>
              <p:cNvPr id="7" name="مربع نص 6">
                <a:extLst>
                  <a:ext uri="{FF2B5EF4-FFF2-40B4-BE49-F238E27FC236}">
                    <a16:creationId xmlns:a16="http://schemas.microsoft.com/office/drawing/2014/main" id="{42264775-D78B-F248-9F3A-457A27064226}"/>
                  </a:ext>
                </a:extLst>
              </p:cNvPr>
              <p:cNvSpPr txBox="1">
                <a:spLocks noRot="1" noChangeAspect="1" noMove="1" noResize="1" noEditPoints="1" noAdjustHandles="1" noChangeArrowheads="1" noChangeShapeType="1" noTextEdit="1"/>
              </p:cNvSpPr>
              <p:nvPr/>
            </p:nvSpPr>
            <p:spPr>
              <a:xfrm>
                <a:off x="6705599" y="2433408"/>
                <a:ext cx="4566755" cy="3539430"/>
              </a:xfrm>
              <a:prstGeom prst="rect">
                <a:avLst/>
              </a:prstGeom>
              <a:blipFill>
                <a:blip r:embed="rId2"/>
                <a:stretch>
                  <a:fillRect l="-3315" t="-2143" r="-2762" b="-4643"/>
                </a:stretch>
              </a:blipFill>
              <a:ln>
                <a:solidFill>
                  <a:schemeClr val="tx2"/>
                </a:solidFill>
              </a:ln>
            </p:spPr>
            <p:txBody>
              <a:bodyPr/>
              <a:lstStyle/>
              <a:p>
                <a:r>
                  <a:rPr lang="ar-SA">
                    <a:noFill/>
                  </a:rPr>
                  <a:t> </a:t>
                </a:r>
              </a:p>
            </p:txBody>
          </p:sp>
        </mc:Fallback>
      </mc:AlternateContent>
      <p:pic>
        <p:nvPicPr>
          <p:cNvPr id="11" name="صورة 10">
            <a:extLst>
              <a:ext uri="{FF2B5EF4-FFF2-40B4-BE49-F238E27FC236}">
                <a16:creationId xmlns:a16="http://schemas.microsoft.com/office/drawing/2014/main" id="{B29F366F-16BF-4E47-A183-EB5C9269FDE1}"/>
              </a:ext>
            </a:extLst>
          </p:cNvPr>
          <p:cNvPicPr>
            <a:picLocks noChangeAspect="1"/>
          </p:cNvPicPr>
          <p:nvPr/>
        </p:nvPicPr>
        <p:blipFill rotWithShape="1">
          <a:blip r:embed="rId3"/>
          <a:srcRect r="53822"/>
          <a:stretch/>
        </p:blipFill>
        <p:spPr>
          <a:xfrm>
            <a:off x="639915" y="1697328"/>
            <a:ext cx="5263220" cy="4987450"/>
          </a:xfrm>
          <a:prstGeom prst="rect">
            <a:avLst/>
          </a:prstGeom>
        </p:spPr>
      </p:pic>
      <p:sp>
        <p:nvSpPr>
          <p:cNvPr id="12" name="وسيلة شرح مستطيلة مستديرة الزوايا 11">
            <a:extLst>
              <a:ext uri="{FF2B5EF4-FFF2-40B4-BE49-F238E27FC236}">
                <a16:creationId xmlns:a16="http://schemas.microsoft.com/office/drawing/2014/main" id="{5CEA57C2-2E93-6B47-A47A-2EBB3A68BF23}"/>
              </a:ext>
            </a:extLst>
          </p:cNvPr>
          <p:cNvSpPr/>
          <p:nvPr/>
        </p:nvSpPr>
        <p:spPr>
          <a:xfrm>
            <a:off x="639915" y="2594422"/>
            <a:ext cx="1478151" cy="626127"/>
          </a:xfrm>
          <a:prstGeom prst="wedgeRoundRectCallout">
            <a:avLst>
              <a:gd name="adj1" fmla="val 117273"/>
              <a:gd name="adj2" fmla="val 118989"/>
              <a:gd name="adj3" fmla="val 16667"/>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solidFill>
                  <a:schemeClr val="bg1"/>
                </a:solidFill>
              </a:rPr>
              <a:t>زاوية السقوط</a:t>
            </a:r>
          </a:p>
        </p:txBody>
      </p:sp>
      <p:sp>
        <p:nvSpPr>
          <p:cNvPr id="13" name="وسيلة شرح مستطيلة مستديرة الزوايا 12">
            <a:extLst>
              <a:ext uri="{FF2B5EF4-FFF2-40B4-BE49-F238E27FC236}">
                <a16:creationId xmlns:a16="http://schemas.microsoft.com/office/drawing/2014/main" id="{86CD7E8B-18CB-A24D-9211-92BBFC94BCB9}"/>
              </a:ext>
            </a:extLst>
          </p:cNvPr>
          <p:cNvSpPr/>
          <p:nvPr/>
        </p:nvSpPr>
        <p:spPr>
          <a:xfrm>
            <a:off x="5001541" y="3429000"/>
            <a:ext cx="1478151" cy="626127"/>
          </a:xfrm>
          <a:prstGeom prst="wedgeRoundRectCallout">
            <a:avLst>
              <a:gd name="adj1" fmla="val -147995"/>
              <a:gd name="adj2" fmla="val 125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000" b="1" dirty="0">
                <a:solidFill>
                  <a:schemeClr val="bg1"/>
                </a:solidFill>
              </a:rPr>
              <a:t>زاوية الانكسار</a:t>
            </a:r>
          </a:p>
        </p:txBody>
      </p:sp>
    </p:spTree>
    <p:extLst>
      <p:ext uri="{BB962C8B-B14F-4D97-AF65-F5344CB8AC3E}">
        <p14:creationId xmlns:p14="http://schemas.microsoft.com/office/powerpoint/2010/main" val="188541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1" algn="r" defTabSz="914400" rtl="0" eaLnBrk="1" latinLnBrk="0" hangingPunct="1">
              <a:defRPr/>
            </a:pPr>
            <a:r>
              <a:rPr lang="ar-SA" sz="4000" b="1" dirty="0">
                <a:latin typeface="Arial" panose="020B0604020202020204" pitchFamily="34" charset="0"/>
                <a:cs typeface="Arial" panose="020B0604020202020204" pitchFamily="34" charset="0"/>
              </a:rPr>
              <a:t>   مثال ١ صفحة ٧١</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3" name="صورة 2">
            <a:extLst>
              <a:ext uri="{FF2B5EF4-FFF2-40B4-BE49-F238E27FC236}">
                <a16:creationId xmlns:a16="http://schemas.microsoft.com/office/drawing/2014/main" id="{E3BE64A2-AB51-9B40-989A-094224A2BB5E}"/>
              </a:ext>
            </a:extLst>
          </p:cNvPr>
          <p:cNvPicPr>
            <a:picLocks noChangeAspect="1"/>
          </p:cNvPicPr>
          <p:nvPr/>
        </p:nvPicPr>
        <p:blipFill>
          <a:blip r:embed="rId2"/>
          <a:stretch>
            <a:fillRect/>
          </a:stretch>
        </p:blipFill>
        <p:spPr>
          <a:xfrm>
            <a:off x="2063750" y="1285773"/>
            <a:ext cx="8064500" cy="5537200"/>
          </a:xfrm>
          <a:prstGeom prst="rect">
            <a:avLst/>
          </a:prstGeom>
        </p:spPr>
      </p:pic>
    </p:spTree>
    <p:extLst>
      <p:ext uri="{BB962C8B-B14F-4D97-AF65-F5344CB8AC3E}">
        <p14:creationId xmlns:p14="http://schemas.microsoft.com/office/powerpoint/2010/main" val="3529756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1" algn="r" defTabSz="914400" rtl="1" eaLnBrk="1" latinLnBrk="0" hangingPunct="1">
              <a:defRPr/>
            </a:pPr>
            <a:r>
              <a:rPr lang="ar-SA" sz="4000" b="1" dirty="0">
                <a:latin typeface="Arial" panose="020B0604020202020204" pitchFamily="34" charset="0"/>
                <a:cs typeface="Arial" panose="020B0604020202020204" pitchFamily="34" charset="0"/>
              </a:rPr>
              <a:t>   تطبيق مسألة ١ صفحة ٧١</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4" name="صورة 3">
            <a:extLst>
              <a:ext uri="{FF2B5EF4-FFF2-40B4-BE49-F238E27FC236}">
                <a16:creationId xmlns:a16="http://schemas.microsoft.com/office/drawing/2014/main" id="{27C8C5D4-DFA2-A244-AC37-733D901899A5}"/>
              </a:ext>
            </a:extLst>
          </p:cNvPr>
          <p:cNvPicPr>
            <a:picLocks noChangeAspect="1"/>
          </p:cNvPicPr>
          <p:nvPr/>
        </p:nvPicPr>
        <p:blipFill>
          <a:blip r:embed="rId2"/>
          <a:stretch>
            <a:fillRect/>
          </a:stretch>
        </p:blipFill>
        <p:spPr>
          <a:xfrm>
            <a:off x="3226061" y="1873403"/>
            <a:ext cx="8965939" cy="700464"/>
          </a:xfrm>
          <a:prstGeom prst="rect">
            <a:avLst/>
          </a:prstGeom>
        </p:spPr>
      </p:pic>
    </p:spTree>
    <p:extLst>
      <p:ext uri="{BB962C8B-B14F-4D97-AF65-F5344CB8AC3E}">
        <p14:creationId xmlns:p14="http://schemas.microsoft.com/office/powerpoint/2010/main" val="4258692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1" algn="r" defTabSz="914400" rtl="1" eaLnBrk="1" latinLnBrk="0" hangingPunct="1">
              <a:defRPr/>
            </a:pPr>
            <a:r>
              <a:rPr lang="ar-SA" sz="4000" b="1" dirty="0">
                <a:latin typeface="Arial" panose="020B0604020202020204" pitchFamily="34" charset="0"/>
                <a:cs typeface="Arial" panose="020B0604020202020204" pitchFamily="34" charset="0"/>
              </a:rPr>
              <a:t>   تدريب مسألة ٢ صفحة ٧١</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3" name="صورة 2">
            <a:extLst>
              <a:ext uri="{FF2B5EF4-FFF2-40B4-BE49-F238E27FC236}">
                <a16:creationId xmlns:a16="http://schemas.microsoft.com/office/drawing/2014/main" id="{03362F24-3EAC-F74B-B7AE-97323677C062}"/>
              </a:ext>
            </a:extLst>
          </p:cNvPr>
          <p:cNvPicPr>
            <a:picLocks noChangeAspect="1"/>
          </p:cNvPicPr>
          <p:nvPr/>
        </p:nvPicPr>
        <p:blipFill rotWithShape="1">
          <a:blip r:embed="rId2"/>
          <a:srcRect t="12222"/>
          <a:stretch/>
        </p:blipFill>
        <p:spPr>
          <a:xfrm>
            <a:off x="665090" y="1932670"/>
            <a:ext cx="11543843" cy="575734"/>
          </a:xfrm>
          <a:prstGeom prst="rect">
            <a:avLst/>
          </a:prstGeom>
        </p:spPr>
      </p:pic>
    </p:spTree>
    <p:extLst>
      <p:ext uri="{BB962C8B-B14F-4D97-AF65-F5344CB8AC3E}">
        <p14:creationId xmlns:p14="http://schemas.microsoft.com/office/powerpoint/2010/main" val="340814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صورة 3">
            <a:extLst>
              <a:ext uri="{FF2B5EF4-FFF2-40B4-BE49-F238E27FC236}">
                <a16:creationId xmlns:a16="http://schemas.microsoft.com/office/drawing/2014/main" id="{3DEA0703-988A-E44D-A48F-8902B6D7EA01}"/>
              </a:ext>
            </a:extLst>
          </p:cNvPr>
          <p:cNvPicPr>
            <a:picLocks noGrp="1" noChangeAspect="1"/>
          </p:cNvPicPr>
          <p:nvPr>
            <p:ph type="pic" sz="quarter" idx="10"/>
          </p:nvPr>
        </p:nvPicPr>
        <p:blipFill rotWithShape="1">
          <a:blip r:embed="rId2"/>
          <a:srcRect t="6105" b="6105"/>
          <a:stretch>
            <a:fillRect/>
          </a:stretch>
        </p:blipFill>
        <p:spPr>
          <a:xfrm>
            <a:off x="6753160" y="3097136"/>
            <a:ext cx="5048250" cy="3390900"/>
          </a:xfrm>
        </p:spPr>
      </p:pic>
      <p:sp>
        <p:nvSpPr>
          <p:cNvPr id="5" name="مربع نص 4">
            <a:extLst>
              <a:ext uri="{FF2B5EF4-FFF2-40B4-BE49-F238E27FC236}">
                <a16:creationId xmlns:a16="http://schemas.microsoft.com/office/drawing/2014/main" id="{7A9C7E98-E4D6-5945-9BB9-80661C12A478}"/>
              </a:ext>
            </a:extLst>
          </p:cNvPr>
          <p:cNvSpPr txBox="1"/>
          <p:nvPr/>
        </p:nvSpPr>
        <p:spPr>
          <a:xfrm>
            <a:off x="1130467" y="1974641"/>
            <a:ext cx="6247600" cy="1815882"/>
          </a:xfrm>
          <a:prstGeom prst="rect">
            <a:avLst/>
          </a:prstGeom>
          <a:solidFill>
            <a:srgbClr val="F2EBE6"/>
          </a:solidFill>
        </p:spPr>
        <p:txBody>
          <a:bodyPr wrap="square" rtlCol="1">
            <a:spAutoFit/>
          </a:bodyPr>
          <a:lstStyle/>
          <a:p>
            <a:pPr marL="0" algn="ctr" defTabSz="457200" rtl="1" eaLnBrk="1" latinLnBrk="0" hangingPunct="1"/>
            <a:r>
              <a:rPr lang="ar-SA" sz="2800" dirty="0"/>
              <a:t>مكن الله سبحانه وتعالى بعض الموجات </a:t>
            </a:r>
          </a:p>
          <a:p>
            <a:pPr marL="0" algn="ctr" defTabSz="457200" rtl="1" eaLnBrk="1" latinLnBrk="0" hangingPunct="1"/>
            <a:r>
              <a:rPr lang="ar-SA" sz="2800" dirty="0"/>
              <a:t>ومنها موجة الضوء بقدرتها على: </a:t>
            </a:r>
          </a:p>
          <a:p>
            <a:pPr marL="0" algn="ctr" defTabSz="457200" rtl="1" eaLnBrk="1" latinLnBrk="0" hangingPunct="1"/>
            <a:endParaRPr lang="ar-SA" sz="2800" dirty="0"/>
          </a:p>
          <a:p>
            <a:pPr marL="0" algn="ctr" defTabSz="457200" rtl="1" eaLnBrk="1" latinLnBrk="0" hangingPunct="1"/>
            <a:r>
              <a:rPr lang="ar-SA" sz="2800" b="1" dirty="0">
                <a:solidFill>
                  <a:srgbClr val="AB7942"/>
                </a:solidFill>
              </a:rPr>
              <a:t>النفاذ والانتقال بين الأوساط الشفافة</a:t>
            </a:r>
          </a:p>
        </p:txBody>
      </p:sp>
      <p:sp>
        <p:nvSpPr>
          <p:cNvPr id="6" name="وسيلة شرح مستطيلة مستديرة الزوايا 5">
            <a:extLst>
              <a:ext uri="{FF2B5EF4-FFF2-40B4-BE49-F238E27FC236}">
                <a16:creationId xmlns:a16="http://schemas.microsoft.com/office/drawing/2014/main" id="{D0C86125-8DCE-2044-A371-5EE8D4C6CD3C}"/>
              </a:ext>
            </a:extLst>
          </p:cNvPr>
          <p:cNvSpPr/>
          <p:nvPr/>
        </p:nvSpPr>
        <p:spPr>
          <a:xfrm>
            <a:off x="1998714" y="4123931"/>
            <a:ext cx="1943100" cy="1337310"/>
          </a:xfrm>
          <a:prstGeom prst="wedgeRoundRectCallout">
            <a:avLst>
              <a:gd name="adj1" fmla="val 88964"/>
              <a:gd name="adj2" fmla="val 101662"/>
              <a:gd name="adj3" fmla="val 16667"/>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solidFill>
                  <a:schemeClr val="bg1"/>
                </a:solidFill>
              </a:rPr>
              <a:t>كم سرعة الضوء في الفراغ والهواء؟</a:t>
            </a:r>
          </a:p>
        </p:txBody>
      </p:sp>
      <p:sp>
        <p:nvSpPr>
          <p:cNvPr id="7" name="وسيلة شرح مستطيلة مستديرة الزوايا 6">
            <a:extLst>
              <a:ext uri="{FF2B5EF4-FFF2-40B4-BE49-F238E27FC236}">
                <a16:creationId xmlns:a16="http://schemas.microsoft.com/office/drawing/2014/main" id="{AE56C2BF-FECB-9D4C-A6F3-B99182272915}"/>
              </a:ext>
            </a:extLst>
          </p:cNvPr>
          <p:cNvSpPr/>
          <p:nvPr/>
        </p:nvSpPr>
        <p:spPr>
          <a:xfrm>
            <a:off x="4810060" y="5102751"/>
            <a:ext cx="1943100" cy="1337310"/>
          </a:xfrm>
          <a:prstGeom prst="wedgeRoundRectCallout">
            <a:avLst>
              <a:gd name="adj1" fmla="val 132493"/>
              <a:gd name="adj2" fmla="val -76116"/>
              <a:gd name="adj3" fmla="val 16667"/>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2000" b="1" dirty="0">
                <a:solidFill>
                  <a:schemeClr val="bg1"/>
                </a:solidFill>
              </a:rPr>
              <a:t>ماذا سيحدث لسرعة الضوء عندما تمر بوسط مثل الزجاج؟</a:t>
            </a:r>
          </a:p>
        </p:txBody>
      </p:sp>
      <p:sp>
        <p:nvSpPr>
          <p:cNvPr id="9" name="مربع نص 8">
            <a:extLst>
              <a:ext uri="{FF2B5EF4-FFF2-40B4-BE49-F238E27FC236}">
                <a16:creationId xmlns:a16="http://schemas.microsoft.com/office/drawing/2014/main" id="{CCC3EDE2-6F50-0E4B-AF7A-5C77860B25C5}"/>
              </a:ext>
            </a:extLst>
          </p:cNvPr>
          <p:cNvSpPr txBox="1"/>
          <p:nvPr/>
        </p:nvSpPr>
        <p:spPr>
          <a:xfrm>
            <a:off x="782104" y="6240006"/>
            <a:ext cx="3709670" cy="400110"/>
          </a:xfrm>
          <a:prstGeom prst="rect">
            <a:avLst/>
          </a:prstGeom>
          <a:noFill/>
        </p:spPr>
        <p:txBody>
          <a:bodyPr wrap="none" rtlCol="1">
            <a:spAutoFit/>
          </a:bodyPr>
          <a:lstStyle/>
          <a:p>
            <a:pPr marL="0" algn="r" defTabSz="457200" rtl="1" eaLnBrk="1" latinLnBrk="0" hangingPunct="1"/>
            <a:r>
              <a:rPr lang="ar-SA" sz="2000" b="1" dirty="0"/>
              <a:t>تقل وتنحرف الموجة عن مسارها "تنكسر"</a:t>
            </a:r>
          </a:p>
        </p:txBody>
      </p:sp>
      <p:sp>
        <p:nvSpPr>
          <p:cNvPr id="11" name="عنوان 6">
            <a:extLst>
              <a:ext uri="{FF2B5EF4-FFF2-40B4-BE49-F238E27FC236}">
                <a16:creationId xmlns:a16="http://schemas.microsoft.com/office/drawing/2014/main" id="{990ABE2A-B9ED-6643-85C4-3C797A36C5BB}"/>
              </a:ext>
            </a:extLst>
          </p:cNvPr>
          <p:cNvSpPr txBox="1">
            <a:spLocks/>
          </p:cNvSpPr>
          <p:nvPr/>
        </p:nvSpPr>
        <p:spPr>
          <a:xfrm>
            <a:off x="1024128" y="811470"/>
            <a:ext cx="9720072" cy="960120"/>
          </a:xfrm>
          <a:prstGeom prst="rect">
            <a:avLst/>
          </a:prstGeom>
          <a:solidFill>
            <a:schemeClr val="accent1">
              <a:lumMod val="20000"/>
              <a:lumOff val="80000"/>
            </a:schemeClr>
          </a:solidFill>
        </p:spPr>
        <p:txBody>
          <a:bodyPr anchor="ctr">
            <a:normAutofit/>
          </a:bodyPr>
          <a:lstStyle>
            <a:lvl1pPr algn="l" defTabSz="914400" rtl="1"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ar-SA" dirty="0"/>
              <a:t>التهيئة</a:t>
            </a:r>
          </a:p>
        </p:txBody>
      </p:sp>
    </p:spTree>
    <p:extLst>
      <p:ext uri="{BB962C8B-B14F-4D97-AF65-F5344CB8AC3E}">
        <p14:creationId xmlns:p14="http://schemas.microsoft.com/office/powerpoint/2010/main" val="133250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يعطى قانون </a:t>
            </a:r>
            <a:r>
              <a:rPr lang="ar-SA" sz="3200" b="1" dirty="0" err="1">
                <a:solidFill>
                  <a:schemeClr val="tx2">
                    <a:lumMod val="75000"/>
                  </a:schemeClr>
                </a:solidFill>
                <a:latin typeface="Muna" pitchFamily="2" charset="-78"/>
              </a:rPr>
              <a:t>سنِل</a:t>
            </a:r>
            <a:r>
              <a:rPr lang="ar-SA" sz="3200" b="1" dirty="0">
                <a:solidFill>
                  <a:schemeClr val="tx2">
                    <a:lumMod val="75000"/>
                  </a:schemeClr>
                </a:solidFill>
                <a:latin typeface="Muna" pitchFamily="2" charset="-78"/>
              </a:rPr>
              <a:t> بالعلاقة:</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mc:AlternateContent xmlns:mc="http://schemas.openxmlformats.org/markup-compatibility/2006" xmlns:a14="http://schemas.microsoft.com/office/drawing/2010/main">
        <mc:Choice Requires="a14">
          <p:sp>
            <p:nvSpPr>
              <p:cNvPr id="11" name="مستطيل مستدير الزوايا 10">
                <a:extLst>
                  <a:ext uri="{FF2B5EF4-FFF2-40B4-BE49-F238E27FC236}">
                    <a16:creationId xmlns:a16="http://schemas.microsoft.com/office/drawing/2014/main" id="{3A61364B-F97D-CA49-8492-4E7960222498}"/>
                  </a:ext>
                </a:extLst>
              </p:cNvPr>
              <p:cNvSpPr/>
              <p:nvPr/>
            </p:nvSpPr>
            <p:spPr>
              <a:xfrm>
                <a:off x="2118074" y="4530974"/>
                <a:ext cx="3863531"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د. </a:t>
                </a:r>
                <a14:m>
                  <m:oMath xmlns:m="http://schemas.openxmlformats.org/officeDocument/2006/math">
                    <m:sSub>
                      <m:sSubPr>
                        <m:ctrlPr>
                          <a:rPr lang="ar-SA" sz="2400" b="1" i="1" smtClean="0">
                            <a:latin typeface="Cambria Math" panose="02040503050406030204" pitchFamily="18" charset="0"/>
                          </a:rPr>
                        </m:ctrlPr>
                      </m:sSubPr>
                      <m:e>
                        <m:r>
                          <a:rPr lang="en-US" sz="2400" b="1" i="1" smtClean="0">
                            <a:latin typeface="Cambria Math" panose="02040503050406030204" pitchFamily="18" charset="0"/>
                          </a:rPr>
                          <m:t>𝒏</m:t>
                        </m:r>
                      </m:e>
                      <m:sub>
                        <m:r>
                          <a:rPr lang="en-US" sz="2400" b="1" i="1" smtClean="0">
                            <a:latin typeface="Cambria Math" panose="02040503050406030204" pitchFamily="18" charset="0"/>
                          </a:rPr>
                          <m:t>𝟏</m:t>
                        </m:r>
                      </m:sub>
                    </m:sSub>
                    <m:func>
                      <m:funcPr>
                        <m:ctrlPr>
                          <a:rPr lang="en" sz="2400" b="1" i="1" smtClean="0">
                            <a:latin typeface="Cambria Math" panose="02040503050406030204" pitchFamily="18" charset="0"/>
                          </a:rPr>
                        </m:ctrlPr>
                      </m:funcPr>
                      <m:fName>
                        <m:r>
                          <m:rPr>
                            <m:sty m:val="p"/>
                          </m:rPr>
                          <a:rPr lang="en" sz="2400" b="0" i="0" smtClean="0">
                            <a:latin typeface="Cambria Math" panose="02040503050406030204" pitchFamily="18" charset="0"/>
                          </a:rPr>
                          <m:t>sin</m:t>
                        </m:r>
                      </m:fName>
                      <m:e>
                        <m:sSub>
                          <m:sSubPr>
                            <m:ctrlPr>
                              <a:rPr lang="en" sz="2400" b="0" i="1" smtClean="0">
                                <a:latin typeface="Cambria Math" panose="02040503050406030204" pitchFamily="18" charset="0"/>
                              </a:rPr>
                            </m:ctrlPr>
                          </m:sSubPr>
                          <m:e>
                            <m:r>
                              <a:rPr lang="en" sz="2400" b="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ar-SA" sz="2400" b="1" i="1">
                                <a:latin typeface="Cambria Math" panose="02040503050406030204" pitchFamily="18" charset="0"/>
                              </a:rPr>
                            </m:ctrlPr>
                          </m:sSubPr>
                          <m:e>
                            <m:r>
                              <a:rPr lang="en-US" sz="2400" b="1" i="1">
                                <a:latin typeface="Cambria Math" panose="02040503050406030204" pitchFamily="18" charset="0"/>
                              </a:rPr>
                              <m:t>𝒏</m:t>
                            </m:r>
                          </m:e>
                          <m:sub>
                            <m:r>
                              <a:rPr lang="en-US" sz="2400" b="1" i="1" smtClean="0">
                                <a:latin typeface="Cambria Math" panose="02040503050406030204" pitchFamily="18" charset="0"/>
                              </a:rPr>
                              <m:t>𝟐</m:t>
                            </m:r>
                          </m:sub>
                        </m:sSub>
                        <m:func>
                          <m:funcPr>
                            <m:ctrlPr>
                              <a:rPr lang="en" sz="2400" b="1" i="1">
                                <a:latin typeface="Cambria Math" panose="02040503050406030204" pitchFamily="18" charset="0"/>
                              </a:rPr>
                            </m:ctrlPr>
                          </m:funcPr>
                          <m:fName>
                            <m:r>
                              <m:rPr>
                                <m:sty m:val="p"/>
                              </m:rPr>
                              <a:rPr lang="en" sz="2400">
                                <a:latin typeface="Cambria Math" panose="02040503050406030204" pitchFamily="18" charset="0"/>
                              </a:rPr>
                              <m:t>sin</m:t>
                            </m:r>
                          </m:fName>
                          <m:e>
                            <m:sSub>
                              <m:sSubPr>
                                <m:ctrlPr>
                                  <a:rPr lang="en" sz="2400" i="1">
                                    <a:latin typeface="Cambria Math" panose="02040503050406030204" pitchFamily="18" charset="0"/>
                                  </a:rPr>
                                </m:ctrlPr>
                              </m:sSubPr>
                              <m:e>
                                <m:r>
                                  <a:rPr lang="en" sz="2400" i="1">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2</m:t>
                                </m:r>
                              </m:sub>
                            </m:sSub>
                          </m:e>
                        </m:func>
                      </m:e>
                    </m:func>
                  </m:oMath>
                </a14:m>
                <a:endParaRPr lang="ar-SA" sz="2400" b="1" dirty="0">
                  <a:latin typeface="Muna" pitchFamily="2" charset="-78"/>
                </a:endParaRPr>
              </a:p>
            </p:txBody>
          </p:sp>
        </mc:Choice>
        <mc:Fallback xmlns="">
          <p:sp>
            <p:nvSpPr>
              <p:cNvPr id="11" name="مستطيل مستدير الزوايا 10">
                <a:extLst>
                  <a:ext uri="{FF2B5EF4-FFF2-40B4-BE49-F238E27FC236}">
                    <a16:creationId xmlns:a16="http://schemas.microsoft.com/office/drawing/2014/main" id="{3A61364B-F97D-CA49-8492-4E7960222498}"/>
                  </a:ext>
                </a:extLst>
              </p:cNvPr>
              <p:cNvSpPr>
                <a:spLocks noRot="1" noChangeAspect="1" noMove="1" noResize="1" noEditPoints="1" noAdjustHandles="1" noChangeArrowheads="1" noChangeShapeType="1" noTextEdit="1"/>
              </p:cNvSpPr>
              <p:nvPr/>
            </p:nvSpPr>
            <p:spPr>
              <a:xfrm>
                <a:off x="2118074" y="4530974"/>
                <a:ext cx="3863531" cy="658368"/>
              </a:xfrm>
              <a:prstGeom prst="roundRect">
                <a:avLst/>
              </a:prstGeom>
              <a:blipFill>
                <a:blip r:embed="rId2"/>
                <a:stretch>
                  <a:fillRect b="-3846"/>
                </a:stretch>
              </a:blipFill>
              <a:ln>
                <a:noFill/>
              </a:ln>
            </p:spPr>
            <p:txBody>
              <a:bodyPr/>
              <a:lstStyle/>
              <a:p>
                <a:r>
                  <a:rPr lang="ar-SA">
                    <a:noFill/>
                  </a:rPr>
                  <a:t> </a:t>
                </a:r>
              </a:p>
            </p:txBody>
          </p:sp>
        </mc:Fallback>
      </mc:AlternateContent>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289964" y="624839"/>
            <a:ext cx="3730996" cy="707886"/>
          </a:xfrm>
          <a:prstGeom prst="rect">
            <a:avLst/>
          </a:prstGeom>
          <a:solidFill>
            <a:schemeClr val="accent1">
              <a:lumMod val="20000"/>
              <a:lumOff val="80000"/>
            </a:schemeClr>
          </a:solidFill>
        </p:spPr>
        <p:txBody>
          <a:bodyPr wrap="square" rtlCol="1">
            <a:spAutoFit/>
          </a:bodyPr>
          <a:lstStyle/>
          <a:p>
            <a:pPr algn="ctr"/>
            <a:r>
              <a:rPr lang="ar-SA" sz="4000" b="1" dirty="0"/>
              <a:t>تقويم ختامي</a:t>
            </a:r>
          </a:p>
        </p:txBody>
      </p:sp>
      <mc:AlternateContent xmlns:mc="http://schemas.openxmlformats.org/markup-compatibility/2006">
        <mc:Choice xmlns:a14="http://schemas.microsoft.com/office/drawing/2010/main" Requires="a14">
          <p:sp>
            <p:nvSpPr>
              <p:cNvPr id="15" name="مستطيل مستدير الزوايا 14">
                <a:extLst>
                  <a:ext uri="{FF2B5EF4-FFF2-40B4-BE49-F238E27FC236}">
                    <a16:creationId xmlns:a16="http://schemas.microsoft.com/office/drawing/2014/main" id="{9D3B3A74-619E-AE43-94B1-F3FB1E261684}"/>
                  </a:ext>
                </a:extLst>
              </p:cNvPr>
              <p:cNvSpPr/>
              <p:nvPr/>
            </p:nvSpPr>
            <p:spPr>
              <a:xfrm>
                <a:off x="6539198" y="4530974"/>
                <a:ext cx="3863531"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ج. </a:t>
                </a:r>
                <a14:m>
                  <m:oMath xmlns:m="http://schemas.openxmlformats.org/officeDocument/2006/math">
                    <m:sSub>
                      <m:sSubPr>
                        <m:ctrlPr>
                          <a:rPr lang="ar-SA" sz="2400" b="1" i="1" smtClean="0">
                            <a:latin typeface="Cambria Math" panose="02040503050406030204" pitchFamily="18" charset="0"/>
                          </a:rPr>
                        </m:ctrlPr>
                      </m:sSubPr>
                      <m:e>
                        <m:r>
                          <a:rPr lang="en-US" sz="2400" b="1" i="1" smtClean="0">
                            <a:latin typeface="Cambria Math" panose="02040503050406030204" pitchFamily="18" charset="0"/>
                          </a:rPr>
                          <m:t>𝒏</m:t>
                        </m:r>
                      </m:e>
                      <m:sub>
                        <m:r>
                          <a:rPr lang="en-US" sz="2400" b="1" i="1" smtClean="0">
                            <a:latin typeface="Cambria Math" panose="02040503050406030204" pitchFamily="18" charset="0"/>
                          </a:rPr>
                          <m:t>𝟏</m:t>
                        </m:r>
                      </m:sub>
                    </m:sSub>
                    <m:func>
                      <m:funcPr>
                        <m:ctrlPr>
                          <a:rPr lang="en" sz="2400" b="1" i="1" smtClean="0">
                            <a:latin typeface="Cambria Math" panose="02040503050406030204" pitchFamily="18" charset="0"/>
                          </a:rPr>
                        </m:ctrlPr>
                      </m:funcPr>
                      <m:fName>
                        <m:r>
                          <a:rPr lang="en-US" sz="2400" b="0" i="0" smtClean="0">
                            <a:latin typeface="Cambria Math" panose="02040503050406030204" pitchFamily="18" charset="0"/>
                          </a:rPr>
                          <m:t>+ </m:t>
                        </m:r>
                        <m:r>
                          <m:rPr>
                            <m:sty m:val="p"/>
                          </m:rPr>
                          <a:rPr lang="en" sz="2400" b="0" i="0" smtClean="0">
                            <a:latin typeface="Cambria Math" panose="02040503050406030204" pitchFamily="18" charset="0"/>
                          </a:rPr>
                          <m:t>sin</m:t>
                        </m:r>
                      </m:fName>
                      <m:e>
                        <m:sSub>
                          <m:sSubPr>
                            <m:ctrlPr>
                              <a:rPr lang="en" sz="2400" b="0" i="1" smtClean="0">
                                <a:latin typeface="Cambria Math" panose="02040503050406030204" pitchFamily="18" charset="0"/>
                              </a:rPr>
                            </m:ctrlPr>
                          </m:sSubPr>
                          <m:e>
                            <m:r>
                              <a:rPr lang="en" sz="2400" b="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ar-SA" sz="2400" b="1" i="1">
                                <a:latin typeface="Cambria Math" panose="02040503050406030204" pitchFamily="18" charset="0"/>
                              </a:rPr>
                            </m:ctrlPr>
                          </m:sSubPr>
                          <m:e>
                            <m:r>
                              <a:rPr lang="en-US" sz="2400" b="1" i="1">
                                <a:latin typeface="Cambria Math" panose="02040503050406030204" pitchFamily="18" charset="0"/>
                              </a:rPr>
                              <m:t>𝒏</m:t>
                            </m:r>
                          </m:e>
                          <m:sub>
                            <m:r>
                              <a:rPr lang="en-US" sz="2400" b="1" i="1" smtClean="0">
                                <a:latin typeface="Cambria Math" panose="02040503050406030204" pitchFamily="18" charset="0"/>
                              </a:rPr>
                              <m:t>𝟐</m:t>
                            </m:r>
                          </m:sub>
                        </m:sSub>
                        <m:func>
                          <m:funcPr>
                            <m:ctrlPr>
                              <a:rPr lang="en" sz="2400" b="1" i="1">
                                <a:latin typeface="Cambria Math" panose="02040503050406030204" pitchFamily="18" charset="0"/>
                              </a:rPr>
                            </m:ctrlPr>
                          </m:funcPr>
                          <m:fName>
                            <m:r>
                              <a:rPr lang="en-US" sz="2400" b="0" i="0" smtClean="0">
                                <a:latin typeface="Cambria Math" panose="02040503050406030204" pitchFamily="18" charset="0"/>
                              </a:rPr>
                              <m:t>− </m:t>
                            </m:r>
                            <m:r>
                              <m:rPr>
                                <m:sty m:val="p"/>
                              </m:rPr>
                              <a:rPr lang="en" sz="2400">
                                <a:latin typeface="Cambria Math" panose="02040503050406030204" pitchFamily="18" charset="0"/>
                              </a:rPr>
                              <m:t>sin</m:t>
                            </m:r>
                          </m:fName>
                          <m:e>
                            <m:sSub>
                              <m:sSubPr>
                                <m:ctrlPr>
                                  <a:rPr lang="en" sz="2400" i="1">
                                    <a:latin typeface="Cambria Math" panose="02040503050406030204" pitchFamily="18" charset="0"/>
                                  </a:rPr>
                                </m:ctrlPr>
                              </m:sSubPr>
                              <m:e>
                                <m:r>
                                  <a:rPr lang="en" sz="2400" i="1">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2</m:t>
                                </m:r>
                              </m:sub>
                            </m:sSub>
                          </m:e>
                        </m:func>
                      </m:e>
                    </m:func>
                  </m:oMath>
                </a14:m>
                <a:endParaRPr lang="ar-SA" sz="2400" b="1" dirty="0">
                  <a:latin typeface="Muna" pitchFamily="2" charset="-78"/>
                </a:endParaRPr>
              </a:p>
            </p:txBody>
          </p:sp>
        </mc:Choice>
        <mc:Fallback>
          <p:sp>
            <p:nvSpPr>
              <p:cNvPr id="15" name="مستطيل مستدير الزوايا 14">
                <a:extLst>
                  <a:ext uri="{FF2B5EF4-FFF2-40B4-BE49-F238E27FC236}">
                    <a16:creationId xmlns:a16="http://schemas.microsoft.com/office/drawing/2014/main" id="{9D3B3A74-619E-AE43-94B1-F3FB1E261684}"/>
                  </a:ext>
                </a:extLst>
              </p:cNvPr>
              <p:cNvSpPr>
                <a:spLocks noRot="1" noChangeAspect="1" noMove="1" noResize="1" noEditPoints="1" noAdjustHandles="1" noChangeArrowheads="1" noChangeShapeType="1" noTextEdit="1"/>
              </p:cNvSpPr>
              <p:nvPr/>
            </p:nvSpPr>
            <p:spPr>
              <a:xfrm>
                <a:off x="6539198" y="4530974"/>
                <a:ext cx="3863531" cy="658368"/>
              </a:xfrm>
              <a:prstGeom prst="roundRect">
                <a:avLst/>
              </a:prstGeom>
              <a:blipFill>
                <a:blip r:embed="rId3"/>
                <a:stretch>
                  <a:fillRect l="-3618" r="-1645" b="-3774"/>
                </a:stretch>
              </a:blipFill>
              <a:ln>
                <a:noFill/>
              </a:ln>
            </p:spPr>
            <p:txBody>
              <a:bodyPr/>
              <a:lstStyle/>
              <a:p>
                <a:r>
                  <a:rPr lang="ar-SA">
                    <a:noFill/>
                  </a:rPr>
                  <a:t> </a:t>
                </a:r>
              </a:p>
            </p:txBody>
          </p:sp>
        </mc:Fallback>
      </mc:AlternateContent>
      <mc:AlternateContent xmlns:mc="http://schemas.openxmlformats.org/markup-compatibility/2006">
        <mc:Choice xmlns:a14="http://schemas.microsoft.com/office/drawing/2010/main" Requires="a14">
          <p:sp>
            <p:nvSpPr>
              <p:cNvPr id="18" name="مستطيل مستدير الزوايا 17">
                <a:extLst>
                  <a:ext uri="{FF2B5EF4-FFF2-40B4-BE49-F238E27FC236}">
                    <a16:creationId xmlns:a16="http://schemas.microsoft.com/office/drawing/2014/main" id="{982EE4EE-883A-6144-99F1-B49BC0323EC5}"/>
                  </a:ext>
                </a:extLst>
              </p:cNvPr>
              <p:cNvSpPr/>
              <p:nvPr/>
            </p:nvSpPr>
            <p:spPr>
              <a:xfrm>
                <a:off x="2118074" y="3695635"/>
                <a:ext cx="3863531"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ب. </a:t>
                </a:r>
                <a14:m>
                  <m:oMath xmlns:m="http://schemas.openxmlformats.org/officeDocument/2006/math">
                    <m:sSub>
                      <m:sSubPr>
                        <m:ctrlPr>
                          <a:rPr lang="ar-SA" sz="2400" b="1" i="1" smtClean="0">
                            <a:latin typeface="Cambria Math" panose="02040503050406030204" pitchFamily="18" charset="0"/>
                          </a:rPr>
                        </m:ctrlPr>
                      </m:sSubPr>
                      <m:e>
                        <m:r>
                          <a:rPr lang="en-US" sz="2400" b="1" i="1" smtClean="0">
                            <a:latin typeface="Cambria Math" panose="02040503050406030204" pitchFamily="18" charset="0"/>
                          </a:rPr>
                          <m:t>𝒏</m:t>
                        </m:r>
                      </m:e>
                      <m:sub>
                        <m:r>
                          <a:rPr lang="en-US" sz="2400" b="1" i="1" smtClean="0">
                            <a:latin typeface="Cambria Math" panose="02040503050406030204" pitchFamily="18" charset="0"/>
                          </a:rPr>
                          <m:t>𝟐</m:t>
                        </m:r>
                      </m:sub>
                    </m:sSub>
                    <m:func>
                      <m:funcPr>
                        <m:ctrlPr>
                          <a:rPr lang="en" sz="2400" b="1" i="1" smtClean="0">
                            <a:latin typeface="Cambria Math" panose="02040503050406030204" pitchFamily="18" charset="0"/>
                          </a:rPr>
                        </m:ctrlPr>
                      </m:funcPr>
                      <m:fName>
                        <m:r>
                          <m:rPr>
                            <m:sty m:val="p"/>
                          </m:rPr>
                          <a:rPr lang="en" sz="2400" b="0" i="0" smtClean="0">
                            <a:latin typeface="Cambria Math" panose="02040503050406030204" pitchFamily="18" charset="0"/>
                          </a:rPr>
                          <m:t>sin</m:t>
                        </m:r>
                      </m:fName>
                      <m:e>
                        <m:sSub>
                          <m:sSubPr>
                            <m:ctrlPr>
                              <a:rPr lang="en" sz="2400" b="0" i="1" smtClean="0">
                                <a:latin typeface="Cambria Math" panose="02040503050406030204" pitchFamily="18" charset="0"/>
                              </a:rPr>
                            </m:ctrlPr>
                          </m:sSubPr>
                          <m:e>
                            <m:r>
                              <a:rPr lang="en" sz="2400" b="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ar-SA" sz="2400" b="1" i="1">
                                <a:latin typeface="Cambria Math" panose="02040503050406030204" pitchFamily="18" charset="0"/>
                              </a:rPr>
                            </m:ctrlPr>
                          </m:sSubPr>
                          <m:e>
                            <m:r>
                              <a:rPr lang="en-US" sz="2400" b="1" i="1">
                                <a:latin typeface="Cambria Math" panose="02040503050406030204" pitchFamily="18" charset="0"/>
                              </a:rPr>
                              <m:t>𝒏</m:t>
                            </m:r>
                          </m:e>
                          <m:sub>
                            <m:r>
                              <a:rPr lang="en-US" sz="2400" b="1" i="1" smtClean="0">
                                <a:latin typeface="Cambria Math" panose="02040503050406030204" pitchFamily="18" charset="0"/>
                              </a:rPr>
                              <m:t>𝟏</m:t>
                            </m:r>
                          </m:sub>
                        </m:sSub>
                        <m:func>
                          <m:funcPr>
                            <m:ctrlPr>
                              <a:rPr lang="en" sz="2400" b="1" i="1">
                                <a:latin typeface="Cambria Math" panose="02040503050406030204" pitchFamily="18" charset="0"/>
                              </a:rPr>
                            </m:ctrlPr>
                          </m:funcPr>
                          <m:fName>
                            <m:r>
                              <m:rPr>
                                <m:sty m:val="p"/>
                              </m:rPr>
                              <a:rPr lang="en" sz="2400">
                                <a:latin typeface="Cambria Math" panose="02040503050406030204" pitchFamily="18" charset="0"/>
                              </a:rPr>
                              <m:t>sin</m:t>
                            </m:r>
                          </m:fName>
                          <m:e>
                            <m:sSub>
                              <m:sSubPr>
                                <m:ctrlPr>
                                  <a:rPr lang="en" sz="2400" i="1">
                                    <a:latin typeface="Cambria Math" panose="02040503050406030204" pitchFamily="18" charset="0"/>
                                  </a:rPr>
                                </m:ctrlPr>
                              </m:sSubPr>
                              <m:e>
                                <m:r>
                                  <a:rPr lang="en" sz="2400" i="1">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2</m:t>
                                </m:r>
                              </m:sub>
                            </m:sSub>
                          </m:e>
                        </m:func>
                      </m:e>
                    </m:func>
                  </m:oMath>
                </a14:m>
                <a:endParaRPr lang="ar-SA" sz="2400" b="1" dirty="0">
                  <a:latin typeface="Muna" pitchFamily="2" charset="-78"/>
                </a:endParaRPr>
              </a:p>
            </p:txBody>
          </p:sp>
        </mc:Choice>
        <mc:Fallback>
          <p:sp>
            <p:nvSpPr>
              <p:cNvPr id="18" name="مستطيل مستدير الزوايا 17">
                <a:extLst>
                  <a:ext uri="{FF2B5EF4-FFF2-40B4-BE49-F238E27FC236}">
                    <a16:creationId xmlns:a16="http://schemas.microsoft.com/office/drawing/2014/main" id="{982EE4EE-883A-6144-99F1-B49BC0323EC5}"/>
                  </a:ext>
                </a:extLst>
              </p:cNvPr>
              <p:cNvSpPr>
                <a:spLocks noRot="1" noChangeAspect="1" noMove="1" noResize="1" noEditPoints="1" noAdjustHandles="1" noChangeArrowheads="1" noChangeShapeType="1" noTextEdit="1"/>
              </p:cNvSpPr>
              <p:nvPr/>
            </p:nvSpPr>
            <p:spPr>
              <a:xfrm>
                <a:off x="2118074" y="3695635"/>
                <a:ext cx="3863531" cy="658368"/>
              </a:xfrm>
              <a:prstGeom prst="roundRect">
                <a:avLst/>
              </a:prstGeom>
              <a:blipFill>
                <a:blip r:embed="rId4"/>
                <a:stretch>
                  <a:fillRect b="-5660"/>
                </a:stretch>
              </a:blipFill>
              <a:ln>
                <a:noFill/>
              </a:ln>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19" name="مستطيل مستدير الزوايا 18">
                <a:extLst>
                  <a:ext uri="{FF2B5EF4-FFF2-40B4-BE49-F238E27FC236}">
                    <a16:creationId xmlns:a16="http://schemas.microsoft.com/office/drawing/2014/main" id="{88085D1E-7062-ED4F-B8ED-3999675AE55F}"/>
                  </a:ext>
                </a:extLst>
              </p:cNvPr>
              <p:cNvSpPr/>
              <p:nvPr/>
            </p:nvSpPr>
            <p:spPr>
              <a:xfrm>
                <a:off x="6539198" y="3695635"/>
                <a:ext cx="3863531"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أ. </a:t>
                </a:r>
                <a14:m>
                  <m:oMath xmlns:m="http://schemas.openxmlformats.org/officeDocument/2006/math">
                    <m:sSub>
                      <m:sSubPr>
                        <m:ctrlPr>
                          <a:rPr lang="ar-SA" sz="2400" b="1" i="1" smtClean="0">
                            <a:latin typeface="Cambria Math" panose="02040503050406030204" pitchFamily="18" charset="0"/>
                          </a:rPr>
                        </m:ctrlPr>
                      </m:sSubPr>
                      <m:e>
                        <m:r>
                          <a:rPr lang="en-US" sz="2400" b="1" i="1" smtClean="0">
                            <a:latin typeface="Cambria Math" panose="02040503050406030204" pitchFamily="18" charset="0"/>
                          </a:rPr>
                          <m:t>𝒏</m:t>
                        </m:r>
                      </m:e>
                      <m:sub>
                        <m:r>
                          <a:rPr lang="en-US" sz="2400" b="1" i="1" smtClean="0">
                            <a:latin typeface="Cambria Math" panose="02040503050406030204" pitchFamily="18" charset="0"/>
                          </a:rPr>
                          <m:t>𝟏</m:t>
                        </m:r>
                      </m:sub>
                    </m:sSub>
                    <m:func>
                      <m:funcPr>
                        <m:ctrlPr>
                          <a:rPr lang="en" sz="2400" b="1" i="1" smtClean="0">
                            <a:latin typeface="Cambria Math" panose="02040503050406030204" pitchFamily="18" charset="0"/>
                          </a:rPr>
                        </m:ctrlPr>
                      </m:funcPr>
                      <m:fName>
                        <m:r>
                          <m:rPr>
                            <m:sty m:val="p"/>
                          </m:rPr>
                          <a:rPr lang="en" sz="2400" b="0" i="0" smtClean="0">
                            <a:latin typeface="Cambria Math" panose="02040503050406030204" pitchFamily="18" charset="0"/>
                          </a:rPr>
                          <m:t>sin</m:t>
                        </m:r>
                      </m:fName>
                      <m:e>
                        <m:sSub>
                          <m:sSubPr>
                            <m:ctrlPr>
                              <a:rPr lang="en" sz="2400" b="0" i="1" smtClean="0">
                                <a:latin typeface="Cambria Math" panose="02040503050406030204" pitchFamily="18" charset="0"/>
                              </a:rPr>
                            </m:ctrlPr>
                          </m:sSubPr>
                          <m:e>
                            <m:r>
                              <a:rPr lang="en" sz="2400" b="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ar-SA" sz="2400" b="1" i="1">
                                <a:latin typeface="Cambria Math" panose="02040503050406030204" pitchFamily="18" charset="0"/>
                              </a:rPr>
                            </m:ctrlPr>
                          </m:sSubPr>
                          <m:e>
                            <m:r>
                              <a:rPr lang="en-US" sz="2400" b="1" i="1">
                                <a:latin typeface="Cambria Math" panose="02040503050406030204" pitchFamily="18" charset="0"/>
                              </a:rPr>
                              <m:t>𝒏</m:t>
                            </m:r>
                          </m:e>
                          <m:sub>
                            <m:r>
                              <a:rPr lang="en-US" sz="2400" b="1" i="1" smtClean="0">
                                <a:latin typeface="Cambria Math" panose="02040503050406030204" pitchFamily="18" charset="0"/>
                              </a:rPr>
                              <m:t>𝟐</m:t>
                            </m:r>
                          </m:sub>
                        </m:sSub>
                        <m:func>
                          <m:funcPr>
                            <m:ctrlPr>
                              <a:rPr lang="en" sz="2400" b="1" i="1">
                                <a:latin typeface="Cambria Math" panose="02040503050406030204" pitchFamily="18" charset="0"/>
                              </a:rPr>
                            </m:ctrlPr>
                          </m:funcPr>
                          <m:fName>
                            <m:r>
                              <m:rPr>
                                <m:sty m:val="p"/>
                              </m:rPr>
                              <a:rPr lang="en" sz="2400">
                                <a:latin typeface="Cambria Math" panose="02040503050406030204" pitchFamily="18" charset="0"/>
                              </a:rPr>
                              <m:t>sin</m:t>
                            </m:r>
                          </m:fName>
                          <m:e>
                            <m:sSub>
                              <m:sSubPr>
                                <m:ctrlPr>
                                  <a:rPr lang="en" sz="2400" i="1">
                                    <a:latin typeface="Cambria Math" panose="02040503050406030204" pitchFamily="18" charset="0"/>
                                  </a:rPr>
                                </m:ctrlPr>
                              </m:sSubPr>
                              <m:e>
                                <m:r>
                                  <a:rPr lang="en" sz="2400" i="1">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1</m:t>
                                </m:r>
                              </m:sub>
                            </m:sSub>
                          </m:e>
                        </m:func>
                      </m:e>
                    </m:func>
                  </m:oMath>
                </a14:m>
                <a:endParaRPr lang="ar-SA" sz="2400" b="1" dirty="0">
                  <a:latin typeface="Muna" pitchFamily="2" charset="-78"/>
                </a:endParaRPr>
              </a:p>
            </p:txBody>
          </p:sp>
        </mc:Choice>
        <mc:Fallback xmlns="">
          <p:sp>
            <p:nvSpPr>
              <p:cNvPr id="19" name="مستطيل مستدير الزوايا 18">
                <a:extLst>
                  <a:ext uri="{FF2B5EF4-FFF2-40B4-BE49-F238E27FC236}">
                    <a16:creationId xmlns:a16="http://schemas.microsoft.com/office/drawing/2014/main" id="{88085D1E-7062-ED4F-B8ED-3999675AE55F}"/>
                  </a:ext>
                </a:extLst>
              </p:cNvPr>
              <p:cNvSpPr>
                <a:spLocks noRot="1" noChangeAspect="1" noMove="1" noResize="1" noEditPoints="1" noAdjustHandles="1" noChangeArrowheads="1" noChangeShapeType="1" noTextEdit="1"/>
              </p:cNvSpPr>
              <p:nvPr/>
            </p:nvSpPr>
            <p:spPr>
              <a:xfrm>
                <a:off x="6539198" y="3695635"/>
                <a:ext cx="3863531" cy="658368"/>
              </a:xfrm>
              <a:prstGeom prst="roundRect">
                <a:avLst/>
              </a:prstGeom>
              <a:blipFill>
                <a:blip r:embed="rId5"/>
                <a:stretch>
                  <a:fillRect b="-5769"/>
                </a:stretch>
              </a:blipFill>
              <a:ln>
                <a:noFill/>
              </a:ln>
            </p:spPr>
            <p:txBody>
              <a:bodyPr/>
              <a:lstStyle/>
              <a:p>
                <a:r>
                  <a:rPr lang="ar-SA">
                    <a:noFill/>
                  </a:rPr>
                  <a:t> </a:t>
                </a:r>
              </a:p>
            </p:txBody>
          </p:sp>
        </mc:Fallback>
      </mc:AlternateContent>
    </p:spTree>
    <p:extLst>
      <p:ext uri="{BB962C8B-B14F-4D97-AF65-F5344CB8AC3E}">
        <p14:creationId xmlns:p14="http://schemas.microsoft.com/office/powerpoint/2010/main" val="29340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1"/>
                                        </p:tgtEl>
                                        <p:attrNameLst>
                                          <p:attrName>fillcolor</p:attrName>
                                        </p:attrNameLst>
                                      </p:cBhvr>
                                      <p:to>
                                        <a:schemeClr val="tx2"/>
                                      </p:to>
                                    </p:animClr>
                                    <p:set>
                                      <p:cBhvr>
                                        <p:cTn id="7" dur="500" fill="hold"/>
                                        <p:tgtEl>
                                          <p:spTgt spid="11"/>
                                        </p:tgtEl>
                                        <p:attrNameLst>
                                          <p:attrName>fill.type</p:attrName>
                                        </p:attrNameLst>
                                      </p:cBhvr>
                                      <p:to>
                                        <p:strVal val="solid"/>
                                      </p:to>
                                    </p:set>
                                    <p:set>
                                      <p:cBhvr>
                                        <p:cTn id="8" dur="5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تتغير سرعة الضوء عندما ينتقل من وسط إلى آخر:</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289964" y="624839"/>
            <a:ext cx="3730996" cy="707886"/>
          </a:xfrm>
          <a:prstGeom prst="rect">
            <a:avLst/>
          </a:prstGeom>
          <a:solidFill>
            <a:schemeClr val="accent1">
              <a:lumMod val="20000"/>
              <a:lumOff val="80000"/>
            </a:schemeClr>
          </a:solidFill>
        </p:spPr>
        <p:txBody>
          <a:bodyPr wrap="square" rtlCol="1">
            <a:spAutoFit/>
          </a:bodyPr>
          <a:lstStyle/>
          <a:p>
            <a:pPr algn="ctr"/>
            <a:r>
              <a:rPr lang="ar-SA" sz="4000" b="1" dirty="0"/>
              <a:t>تقويم ختامي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877003"/>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معامل انكساره صفر فقط</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877002"/>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معامل انكساره مختلف</a:t>
            </a:r>
          </a:p>
        </p:txBody>
      </p:sp>
      <mc:AlternateContent xmlns:mc="http://schemas.openxmlformats.org/markup-compatibility/2006" xmlns:a14="http://schemas.microsoft.com/office/drawing/2010/main">
        <mc:Choice Requires="a14">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690457"/>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ج. بزاوية سقوط </a:t>
                </a:r>
                <a14:m>
                  <m:oMath xmlns:m="http://schemas.openxmlformats.org/officeDocument/2006/math">
                    <m:r>
                      <a:rPr lang="en-US" sz="2800" b="1" i="1" smtClean="0">
                        <a:latin typeface="Cambria Math" panose="02040503050406030204" pitchFamily="18" charset="0"/>
                      </a:rPr>
                      <m:t>𝟑𝟎</m:t>
                    </m:r>
                    <m:r>
                      <a:rPr lang="en-US" sz="2800" b="1" i="1" smtClean="0">
                        <a:latin typeface="Cambria Math" panose="02040503050406030204" pitchFamily="18" charset="0"/>
                        <a:ea typeface="Cambria Math" panose="02040503050406030204" pitchFamily="18" charset="0"/>
                      </a:rPr>
                      <m:t>°</m:t>
                    </m:r>
                  </m:oMath>
                </a14:m>
                <a:r>
                  <a:rPr lang="ar-SA" sz="2800" b="1" dirty="0">
                    <a:latin typeface="Muna" pitchFamily="2" charset="-78"/>
                  </a:rPr>
                  <a:t> فقط</a:t>
                </a:r>
              </a:p>
            </p:txBody>
          </p:sp>
        </mc:Choice>
        <mc:Fallback xmlns="">
          <p:sp>
            <p:nvSpPr>
              <p:cNvPr id="13" name="مستطيل مستدير الزوايا 12">
                <a:extLst>
                  <a:ext uri="{FF2B5EF4-FFF2-40B4-BE49-F238E27FC236}">
                    <a16:creationId xmlns:a16="http://schemas.microsoft.com/office/drawing/2014/main" id="{4147F5E2-CEE1-A448-A20E-C5278D14B816}"/>
                  </a:ext>
                </a:extLst>
              </p:cNvPr>
              <p:cNvSpPr>
                <a:spLocks noRot="1" noChangeAspect="1" noMove="1" noResize="1" noEditPoints="1" noAdjustHandles="1" noChangeArrowheads="1" noChangeShapeType="1" noTextEdit="1"/>
              </p:cNvSpPr>
              <p:nvPr/>
            </p:nvSpPr>
            <p:spPr>
              <a:xfrm>
                <a:off x="6616825" y="4690457"/>
                <a:ext cx="3937520" cy="658368"/>
              </a:xfrm>
              <a:prstGeom prst="roundRect">
                <a:avLst/>
              </a:prstGeom>
              <a:blipFill>
                <a:blip r:embed="rId2"/>
                <a:stretch>
                  <a:fillRect b="-15686"/>
                </a:stretch>
              </a:blipFill>
              <a:ln>
                <a:noFill/>
              </a:ln>
            </p:spPr>
            <p:txBody>
              <a:bodyPr/>
              <a:lstStyle/>
              <a:p>
                <a:r>
                  <a:rPr lang="ar-SA">
                    <a:noFill/>
                  </a:rPr>
                  <a:t> </a:t>
                </a:r>
              </a:p>
            </p:txBody>
          </p:sp>
        </mc:Fallback>
      </mc:AlternateContent>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695756"/>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شفاف فقط</a:t>
            </a:r>
          </a:p>
        </p:txBody>
      </p:sp>
    </p:spTree>
    <p:extLst>
      <p:ext uri="{BB962C8B-B14F-4D97-AF65-F5344CB8AC3E}">
        <p14:creationId xmlns:p14="http://schemas.microsoft.com/office/powerpoint/2010/main" val="153008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2"/>
                                        </p:tgtEl>
                                        <p:attrNameLst>
                                          <p:attrName>fillcolor</p:attrName>
                                        </p:attrNameLst>
                                      </p:cBhvr>
                                      <p:to>
                                        <a:schemeClr val="tx2"/>
                                      </p:to>
                                    </p:animClr>
                                    <p:set>
                                      <p:cBhvr>
                                        <p:cTn id="7" dur="500" fill="hold"/>
                                        <p:tgtEl>
                                          <p:spTgt spid="12"/>
                                        </p:tgtEl>
                                        <p:attrNameLst>
                                          <p:attrName>fill.type</p:attrName>
                                        </p:attrNameLst>
                                      </p:cBhvr>
                                      <p:to>
                                        <p:strVal val="solid"/>
                                      </p:to>
                                    </p:set>
                                    <p:set>
                                      <p:cBhvr>
                                        <p:cTn id="8"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نستطيع رؤية الأجسام في الماء لأن:</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289964" y="624839"/>
            <a:ext cx="3730996" cy="707886"/>
          </a:xfrm>
          <a:prstGeom prst="rect">
            <a:avLst/>
          </a:prstGeom>
          <a:solidFill>
            <a:schemeClr val="accent1">
              <a:lumMod val="20000"/>
              <a:lumOff val="80000"/>
            </a:schemeClr>
          </a:solidFill>
        </p:spPr>
        <p:txBody>
          <a:bodyPr wrap="square" rtlCol="1">
            <a:spAutoFit/>
          </a:bodyPr>
          <a:lstStyle/>
          <a:p>
            <a:pPr algn="ctr"/>
            <a:r>
              <a:rPr lang="ar-SA" sz="4000" b="1" dirty="0"/>
              <a:t>تقويم ختامي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877003"/>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الضوء كله يمر إليها</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877002"/>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الضوء لا يصل إليها</a:t>
            </a:r>
          </a:p>
        </p:txBody>
      </p:sp>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690457"/>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ج. جزء من الضوء يمر إليها وينعكس عنها</a:t>
            </a:r>
          </a:p>
        </p:txBody>
      </p:sp>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695756"/>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الضوء ينتقل في الماء</a:t>
            </a:r>
          </a:p>
        </p:txBody>
      </p:sp>
    </p:spTree>
    <p:extLst>
      <p:ext uri="{BB962C8B-B14F-4D97-AF65-F5344CB8AC3E}">
        <p14:creationId xmlns:p14="http://schemas.microsoft.com/office/powerpoint/2010/main" val="302698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7"/>
                                        </p:tgtEl>
                                        <p:attrNameLst>
                                          <p:attrName>fillcolor</p:attrName>
                                        </p:attrNameLst>
                                      </p:cBhvr>
                                      <p:to>
                                        <a:schemeClr val="tx2"/>
                                      </p:to>
                                    </p:animClr>
                                    <p:set>
                                      <p:cBhvr>
                                        <p:cTn id="7" dur="500" fill="hold"/>
                                        <p:tgtEl>
                                          <p:spTgt spid="17"/>
                                        </p:tgtEl>
                                        <p:attrNameLst>
                                          <p:attrName>fill.type</p:attrName>
                                        </p:attrNameLst>
                                      </p:cBhvr>
                                      <p:to>
                                        <p:strVal val="solid"/>
                                      </p:to>
                                    </p:set>
                                    <p:set>
                                      <p:cBhvr>
                                        <p:cTn id="8" dur="5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نحني إلى الأعلى 1">
            <a:extLst>
              <a:ext uri="{FF2B5EF4-FFF2-40B4-BE49-F238E27FC236}">
                <a16:creationId xmlns:a16="http://schemas.microsoft.com/office/drawing/2014/main" id="{AC937CF0-07FB-4F49-A9D0-CCA3BA7773F5}"/>
              </a:ext>
            </a:extLst>
          </p:cNvPr>
          <p:cNvSpPr/>
          <p:nvPr/>
        </p:nvSpPr>
        <p:spPr>
          <a:xfrm>
            <a:off x="5381390" y="1949918"/>
            <a:ext cx="2870200" cy="2182707"/>
          </a:xfrm>
          <a:prstGeom prst="bentUpArrow">
            <a:avLst>
              <a:gd name="adj1" fmla="val 2176"/>
              <a:gd name="adj2" fmla="val 25000"/>
              <a:gd name="adj3" fmla="val 25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Rectangle 89">
            <a:extLst>
              <a:ext uri="{FF2B5EF4-FFF2-40B4-BE49-F238E27FC236}">
                <a16:creationId xmlns:a16="http://schemas.microsoft.com/office/drawing/2014/main" id="{CEAF54A0-BEB2-B043-B1DF-E0288435BFDD}"/>
              </a:ext>
            </a:extLst>
          </p:cNvPr>
          <p:cNvSpPr>
            <a:spLocks noChangeArrowheads="1"/>
          </p:cNvSpPr>
          <p:nvPr/>
        </p:nvSpPr>
        <p:spPr bwMode="auto">
          <a:xfrm>
            <a:off x="2073896" y="3671517"/>
            <a:ext cx="3427562" cy="461665"/>
          </a:xfrm>
          <a:prstGeom prst="rect">
            <a:avLst/>
          </a:prstGeom>
          <a:solidFill>
            <a:schemeClr val="tx1">
              <a:lumMod val="50000"/>
              <a:lumOff val="5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SA" sz="2400" dirty="0">
                <a:solidFill>
                  <a:schemeClr val="bg1"/>
                </a:solidFill>
                <a:latin typeface="Arial" panose="020B0604020202020204" pitchFamily="34" charset="0"/>
                <a:cs typeface="Arial" panose="020B0604020202020204" pitchFamily="34" charset="0"/>
              </a:rPr>
              <a:t>انكسار الضوء</a:t>
            </a:r>
          </a:p>
        </p:txBody>
      </p:sp>
      <p:sp>
        <p:nvSpPr>
          <p:cNvPr id="11" name="سهم منحني إلى الأعلى 10">
            <a:extLst>
              <a:ext uri="{FF2B5EF4-FFF2-40B4-BE49-F238E27FC236}">
                <a16:creationId xmlns:a16="http://schemas.microsoft.com/office/drawing/2014/main" id="{A465DD31-2598-8E41-97E5-74B03C94E09E}"/>
              </a:ext>
            </a:extLst>
          </p:cNvPr>
          <p:cNvSpPr/>
          <p:nvPr/>
        </p:nvSpPr>
        <p:spPr>
          <a:xfrm>
            <a:off x="5381390" y="1523177"/>
            <a:ext cx="3936440" cy="3446953"/>
          </a:xfrm>
          <a:prstGeom prst="bentUpArrow">
            <a:avLst>
              <a:gd name="adj1" fmla="val 1440"/>
              <a:gd name="adj2" fmla="val 25000"/>
              <a:gd name="adj3" fmla="val 1726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Rectangle 89">
            <a:extLst>
              <a:ext uri="{FF2B5EF4-FFF2-40B4-BE49-F238E27FC236}">
                <a16:creationId xmlns:a16="http://schemas.microsoft.com/office/drawing/2014/main" id="{008C7036-FBB6-FD4E-B206-390F00C81E44}"/>
              </a:ext>
            </a:extLst>
          </p:cNvPr>
          <p:cNvSpPr>
            <a:spLocks noChangeArrowheads="1"/>
          </p:cNvSpPr>
          <p:nvPr/>
        </p:nvSpPr>
        <p:spPr bwMode="auto">
          <a:xfrm>
            <a:off x="2073896" y="4509103"/>
            <a:ext cx="3428148" cy="461665"/>
          </a:xfrm>
          <a:prstGeom prst="rect">
            <a:avLst/>
          </a:prstGeom>
          <a:solidFill>
            <a:schemeClr val="tx1">
              <a:lumMod val="50000"/>
              <a:lumOff val="5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400" dirty="0">
                <a:solidFill>
                  <a:schemeClr val="bg1"/>
                </a:solidFill>
                <a:latin typeface="Arial" panose="020B0604020202020204" pitchFamily="34" charset="0"/>
                <a:cs typeface="Arial" panose="020B0604020202020204" pitchFamily="34" charset="0"/>
              </a:rPr>
              <a:t>العدسات المحدبة والمقعرة</a:t>
            </a:r>
          </a:p>
        </p:txBody>
      </p:sp>
      <p:sp>
        <p:nvSpPr>
          <p:cNvPr id="10" name="مستطيل 9">
            <a:extLst>
              <a:ext uri="{FF2B5EF4-FFF2-40B4-BE49-F238E27FC236}">
                <a16:creationId xmlns:a16="http://schemas.microsoft.com/office/drawing/2014/main" id="{7D7AB7BC-1A96-7046-A631-9FA0913D1BB1}"/>
              </a:ext>
            </a:extLst>
          </p:cNvPr>
          <p:cNvSpPr/>
          <p:nvPr/>
        </p:nvSpPr>
        <p:spPr>
          <a:xfrm>
            <a:off x="6253136" y="682460"/>
            <a:ext cx="3672408" cy="792088"/>
          </a:xfrm>
          <a:prstGeom prst="rect">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الفصل الثالث</a:t>
            </a:r>
          </a:p>
        </p:txBody>
      </p:sp>
      <p:sp>
        <p:nvSpPr>
          <p:cNvPr id="12" name="مربع نص 11">
            <a:extLst>
              <a:ext uri="{FF2B5EF4-FFF2-40B4-BE49-F238E27FC236}">
                <a16:creationId xmlns:a16="http://schemas.microsoft.com/office/drawing/2014/main" id="{4B2EE59B-B96E-9243-A646-26AF984B7928}"/>
              </a:ext>
            </a:extLst>
          </p:cNvPr>
          <p:cNvSpPr txBox="1"/>
          <p:nvPr/>
        </p:nvSpPr>
        <p:spPr>
          <a:xfrm>
            <a:off x="9910606" y="78279"/>
            <a:ext cx="2302233" cy="369332"/>
          </a:xfrm>
          <a:prstGeom prst="rect">
            <a:avLst/>
          </a:prstGeom>
          <a:noFill/>
        </p:spPr>
        <p:txBody>
          <a:bodyPr wrap="none" rtlCol="1">
            <a:spAutoFit/>
          </a:bodyPr>
          <a:lstStyle/>
          <a:p>
            <a:r>
              <a:rPr lang="ar-SA" dirty="0"/>
              <a:t>فيزياء ٣ للصف الثالث ثانوي</a:t>
            </a:r>
          </a:p>
        </p:txBody>
      </p:sp>
      <p:sp>
        <p:nvSpPr>
          <p:cNvPr id="9" name="سهم منحني إلى الأعلى 8">
            <a:extLst>
              <a:ext uri="{FF2B5EF4-FFF2-40B4-BE49-F238E27FC236}">
                <a16:creationId xmlns:a16="http://schemas.microsoft.com/office/drawing/2014/main" id="{32D7F3A8-B69D-A84B-A465-DA799CC95D87}"/>
              </a:ext>
            </a:extLst>
          </p:cNvPr>
          <p:cNvSpPr/>
          <p:nvPr/>
        </p:nvSpPr>
        <p:spPr>
          <a:xfrm>
            <a:off x="5381390" y="2445731"/>
            <a:ext cx="4736714" cy="3446953"/>
          </a:xfrm>
          <a:prstGeom prst="bentUpArrow">
            <a:avLst>
              <a:gd name="adj1" fmla="val 1440"/>
              <a:gd name="adj2" fmla="val 25000"/>
              <a:gd name="adj3"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sp>
        <p:nvSpPr>
          <p:cNvPr id="13" name="Rectangle 89">
            <a:extLst>
              <a:ext uri="{FF2B5EF4-FFF2-40B4-BE49-F238E27FC236}">
                <a16:creationId xmlns:a16="http://schemas.microsoft.com/office/drawing/2014/main" id="{16B9D14B-F252-D544-AB14-B6B31ACBCA14}"/>
              </a:ext>
            </a:extLst>
          </p:cNvPr>
          <p:cNvSpPr>
            <a:spLocks noChangeArrowheads="1"/>
          </p:cNvSpPr>
          <p:nvPr/>
        </p:nvSpPr>
        <p:spPr bwMode="auto">
          <a:xfrm>
            <a:off x="2073896" y="5431657"/>
            <a:ext cx="3428148" cy="461665"/>
          </a:xfrm>
          <a:prstGeom prst="rect">
            <a:avLst/>
          </a:prstGeom>
          <a:solidFill>
            <a:schemeClr val="tx1">
              <a:lumMod val="50000"/>
              <a:lumOff val="5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400" dirty="0">
                <a:solidFill>
                  <a:schemeClr val="bg1"/>
                </a:solidFill>
                <a:latin typeface="Arial" panose="020B0604020202020204" pitchFamily="34" charset="0"/>
                <a:cs typeface="Arial" panose="020B0604020202020204" pitchFamily="34" charset="0"/>
              </a:rPr>
              <a:t>تطبيقات العدسات</a:t>
            </a:r>
          </a:p>
        </p:txBody>
      </p:sp>
      <p:sp>
        <p:nvSpPr>
          <p:cNvPr id="8" name="عنوان 1">
            <a:extLst>
              <a:ext uri="{FF2B5EF4-FFF2-40B4-BE49-F238E27FC236}">
                <a16:creationId xmlns:a16="http://schemas.microsoft.com/office/drawing/2014/main" id="{14664F12-7E8F-FE40-B274-7501354F647A}"/>
              </a:ext>
            </a:extLst>
          </p:cNvPr>
          <p:cNvSpPr txBox="1">
            <a:spLocks/>
          </p:cNvSpPr>
          <p:nvPr/>
        </p:nvSpPr>
        <p:spPr>
          <a:xfrm>
            <a:off x="2073896" y="1510552"/>
            <a:ext cx="7851648" cy="1612776"/>
          </a:xfrm>
          <a:prstGeom prst="rect">
            <a:avLst/>
          </a:prstGeom>
          <a:solidFill>
            <a:schemeClr val="accent4">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18288" bIns="0" anchor="ctr">
            <a:normAutofit/>
            <a:scene3d>
              <a:camera prst="orthographicFront"/>
              <a:lightRig rig="freezing" dir="t">
                <a:rot lat="0" lon="0" rev="5640000"/>
              </a:lightRig>
            </a:scene3d>
            <a:sp3d prstMaterial="flat">
              <a:bevelT w="38100" h="38100"/>
              <a:contourClr>
                <a:schemeClr val="tx2"/>
              </a:contourClr>
            </a:sp3d>
          </a:bodyPr>
          <a:lstStyle/>
          <a:p>
            <a:pPr algn="ctr" rtl="0">
              <a:spcBef>
                <a:spcPct val="0"/>
              </a:spcBef>
              <a:defRPr/>
            </a:pPr>
            <a:r>
              <a:rPr lang="ar-SA" sz="7200" b="1" kern="0" dirty="0">
                <a:solidFill>
                  <a:sysClr val="windowText" lastClr="000000"/>
                </a:solidFill>
                <a:latin typeface="Arial" panose="020B0604020202020204" pitchFamily="34" charset="0"/>
                <a:cs typeface="Arial" panose="020B0604020202020204" pitchFamily="34" charset="0"/>
              </a:rPr>
              <a:t>الانكسار والعدسات</a:t>
            </a:r>
          </a:p>
        </p:txBody>
      </p:sp>
    </p:spTree>
    <p:extLst>
      <p:ext uri="{BB962C8B-B14F-4D97-AF65-F5344CB8AC3E}">
        <p14:creationId xmlns:p14="http://schemas.microsoft.com/office/powerpoint/2010/main" val="14904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ينحرف الضوء عند انتقاله بين وسطين معامل انكسارهما:</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1" name="مستطيل مستدير الزوايا 10">
            <a:extLst>
              <a:ext uri="{FF2B5EF4-FFF2-40B4-BE49-F238E27FC236}">
                <a16:creationId xmlns:a16="http://schemas.microsoft.com/office/drawing/2014/main" id="{3A61364B-F97D-CA49-8492-4E7960222498}"/>
              </a:ext>
            </a:extLst>
          </p:cNvPr>
          <p:cNvSpPr/>
          <p:nvPr/>
        </p:nvSpPr>
        <p:spPr>
          <a:xfrm>
            <a:off x="6616825" y="3877003"/>
            <a:ext cx="2482573"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متساوي</a:t>
            </a:r>
          </a:p>
        </p:txBody>
      </p:sp>
      <p:sp>
        <p:nvSpPr>
          <p:cNvPr id="12" name="مستطيل مستدير الزوايا 11">
            <a:extLst>
              <a:ext uri="{FF2B5EF4-FFF2-40B4-BE49-F238E27FC236}">
                <a16:creationId xmlns:a16="http://schemas.microsoft.com/office/drawing/2014/main" id="{9D522F1B-6D67-6844-A467-4AAEF0C56965}"/>
              </a:ext>
            </a:extLst>
          </p:cNvPr>
          <p:cNvSpPr/>
          <p:nvPr/>
        </p:nvSpPr>
        <p:spPr>
          <a:xfrm>
            <a:off x="3514531" y="3877002"/>
            <a:ext cx="2482573"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مختلف</a:t>
            </a:r>
          </a:p>
        </p:txBody>
      </p:sp>
      <p:sp>
        <p:nvSpPr>
          <p:cNvPr id="10" name="مستطيل مستدير الزوايا 9">
            <a:extLst>
              <a:ext uri="{FF2B5EF4-FFF2-40B4-BE49-F238E27FC236}">
                <a16:creationId xmlns:a16="http://schemas.microsoft.com/office/drawing/2014/main" id="{D4656B70-5B1D-544B-BA51-25D5F192620D}"/>
              </a:ext>
            </a:extLst>
          </p:cNvPr>
          <p:cNvSpPr/>
          <p:nvPr/>
        </p:nvSpPr>
        <p:spPr>
          <a:xfrm>
            <a:off x="6616825" y="4690457"/>
            <a:ext cx="2482573"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ج</a:t>
            </a:r>
            <a:r>
              <a:rPr lang="ar-SA" sz="2800" b="1" dirty="0">
                <a:latin typeface="Muna" pitchFamily="2" charset="-78"/>
              </a:rPr>
              <a:t>. مصغر</a:t>
            </a:r>
          </a:p>
        </p:txBody>
      </p:sp>
      <p:sp>
        <p:nvSpPr>
          <p:cNvPr id="13" name="مستطيل مستدير الزوايا 12">
            <a:extLst>
              <a:ext uri="{FF2B5EF4-FFF2-40B4-BE49-F238E27FC236}">
                <a16:creationId xmlns:a16="http://schemas.microsoft.com/office/drawing/2014/main" id="{73591926-B4D2-8E4A-971E-65ADA95C0791}"/>
              </a:ext>
            </a:extLst>
          </p:cNvPr>
          <p:cNvSpPr/>
          <p:nvPr/>
        </p:nvSpPr>
        <p:spPr>
          <a:xfrm>
            <a:off x="3514531" y="4695756"/>
            <a:ext cx="2482573"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مكبر</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289964" y="624839"/>
            <a:ext cx="3730996" cy="707886"/>
          </a:xfrm>
          <a:prstGeom prst="rect">
            <a:avLst/>
          </a:prstGeom>
          <a:solidFill>
            <a:schemeClr val="accent1">
              <a:lumMod val="20000"/>
              <a:lumOff val="80000"/>
            </a:schemeClr>
          </a:solidFill>
        </p:spPr>
        <p:txBody>
          <a:bodyPr wrap="square" rtlCol="1">
            <a:spAutoFit/>
          </a:bodyPr>
          <a:lstStyle/>
          <a:p>
            <a:pPr algn="ctr"/>
            <a:r>
              <a:rPr lang="ar-SA" sz="4000" b="1" dirty="0"/>
              <a:t>تقويم الدرس السابق</a:t>
            </a:r>
          </a:p>
        </p:txBody>
      </p:sp>
    </p:spTree>
    <p:extLst>
      <p:ext uri="{BB962C8B-B14F-4D97-AF65-F5344CB8AC3E}">
        <p14:creationId xmlns:p14="http://schemas.microsoft.com/office/powerpoint/2010/main" val="83212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2"/>
                                        </p:tgtEl>
                                        <p:attrNameLst>
                                          <p:attrName>fillcolor</p:attrName>
                                        </p:attrNameLst>
                                      </p:cBhvr>
                                      <p:to>
                                        <a:schemeClr val="tx2"/>
                                      </p:to>
                                    </p:animClr>
                                    <p:set>
                                      <p:cBhvr>
                                        <p:cTn id="7" dur="500" fill="hold"/>
                                        <p:tgtEl>
                                          <p:spTgt spid="12"/>
                                        </p:tgtEl>
                                        <p:attrNameLst>
                                          <p:attrName>fill.type</p:attrName>
                                        </p:attrNameLst>
                                      </p:cBhvr>
                                      <p:to>
                                        <p:strVal val="solid"/>
                                      </p:to>
                                    </p:set>
                                    <p:set>
                                      <p:cBhvr>
                                        <p:cTn id="8"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يعطى قانون </a:t>
            </a:r>
            <a:r>
              <a:rPr lang="ar-SA" sz="3200" b="1" dirty="0" err="1">
                <a:solidFill>
                  <a:schemeClr val="tx2">
                    <a:lumMod val="75000"/>
                  </a:schemeClr>
                </a:solidFill>
                <a:latin typeface="Muna" pitchFamily="2" charset="-78"/>
              </a:rPr>
              <a:t>سنِل</a:t>
            </a:r>
            <a:r>
              <a:rPr lang="ar-SA" sz="3200" b="1" dirty="0">
                <a:solidFill>
                  <a:schemeClr val="tx2">
                    <a:lumMod val="75000"/>
                  </a:schemeClr>
                </a:solidFill>
                <a:latin typeface="Muna" pitchFamily="2" charset="-78"/>
              </a:rPr>
              <a:t> بالعلاقة:</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mc:AlternateContent xmlns:mc="http://schemas.openxmlformats.org/markup-compatibility/2006" xmlns:a14="http://schemas.microsoft.com/office/drawing/2010/main">
        <mc:Choice Requires="a14">
          <p:sp>
            <p:nvSpPr>
              <p:cNvPr id="11" name="مستطيل مستدير الزوايا 10">
                <a:extLst>
                  <a:ext uri="{FF2B5EF4-FFF2-40B4-BE49-F238E27FC236}">
                    <a16:creationId xmlns:a16="http://schemas.microsoft.com/office/drawing/2014/main" id="{3A61364B-F97D-CA49-8492-4E7960222498}"/>
                  </a:ext>
                </a:extLst>
              </p:cNvPr>
              <p:cNvSpPr/>
              <p:nvPr/>
            </p:nvSpPr>
            <p:spPr>
              <a:xfrm>
                <a:off x="2118074" y="4530974"/>
                <a:ext cx="3863531"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د. </a:t>
                </a:r>
                <a14:m>
                  <m:oMath xmlns:m="http://schemas.openxmlformats.org/officeDocument/2006/math">
                    <m:sSub>
                      <m:sSubPr>
                        <m:ctrlPr>
                          <a:rPr lang="ar-SA" sz="2400" b="1" i="1" smtClean="0">
                            <a:latin typeface="Cambria Math" panose="02040503050406030204" pitchFamily="18" charset="0"/>
                          </a:rPr>
                        </m:ctrlPr>
                      </m:sSubPr>
                      <m:e>
                        <m:r>
                          <a:rPr lang="en-US" sz="2400" b="1" i="1" smtClean="0">
                            <a:latin typeface="Cambria Math" panose="02040503050406030204" pitchFamily="18" charset="0"/>
                          </a:rPr>
                          <m:t>𝒏</m:t>
                        </m:r>
                      </m:e>
                      <m:sub>
                        <m:r>
                          <a:rPr lang="en-US" sz="2400" b="1" i="1" smtClean="0">
                            <a:latin typeface="Cambria Math" panose="02040503050406030204" pitchFamily="18" charset="0"/>
                          </a:rPr>
                          <m:t>𝟏</m:t>
                        </m:r>
                      </m:sub>
                    </m:sSub>
                    <m:func>
                      <m:funcPr>
                        <m:ctrlPr>
                          <a:rPr lang="en" sz="2400" b="1" i="1" smtClean="0">
                            <a:latin typeface="Cambria Math" panose="02040503050406030204" pitchFamily="18" charset="0"/>
                          </a:rPr>
                        </m:ctrlPr>
                      </m:funcPr>
                      <m:fName>
                        <m:r>
                          <m:rPr>
                            <m:sty m:val="p"/>
                          </m:rPr>
                          <a:rPr lang="en" sz="2400" b="0" i="0" smtClean="0">
                            <a:latin typeface="Cambria Math" panose="02040503050406030204" pitchFamily="18" charset="0"/>
                          </a:rPr>
                          <m:t>sin</m:t>
                        </m:r>
                      </m:fName>
                      <m:e>
                        <m:sSub>
                          <m:sSubPr>
                            <m:ctrlPr>
                              <a:rPr lang="en" sz="2400" b="0" i="1" smtClean="0">
                                <a:latin typeface="Cambria Math" panose="02040503050406030204" pitchFamily="18" charset="0"/>
                              </a:rPr>
                            </m:ctrlPr>
                          </m:sSubPr>
                          <m:e>
                            <m:r>
                              <a:rPr lang="en" sz="2400" b="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ar-SA" sz="2400" b="1" i="1">
                                <a:latin typeface="Cambria Math" panose="02040503050406030204" pitchFamily="18" charset="0"/>
                              </a:rPr>
                            </m:ctrlPr>
                          </m:sSubPr>
                          <m:e>
                            <m:r>
                              <a:rPr lang="en-US" sz="2400" b="1" i="1">
                                <a:latin typeface="Cambria Math" panose="02040503050406030204" pitchFamily="18" charset="0"/>
                              </a:rPr>
                              <m:t>𝒏</m:t>
                            </m:r>
                          </m:e>
                          <m:sub>
                            <m:r>
                              <a:rPr lang="en-US" sz="2400" b="1" i="1" smtClean="0">
                                <a:latin typeface="Cambria Math" panose="02040503050406030204" pitchFamily="18" charset="0"/>
                              </a:rPr>
                              <m:t>𝟐</m:t>
                            </m:r>
                          </m:sub>
                        </m:sSub>
                        <m:func>
                          <m:funcPr>
                            <m:ctrlPr>
                              <a:rPr lang="en" sz="2400" b="1" i="1">
                                <a:latin typeface="Cambria Math" panose="02040503050406030204" pitchFamily="18" charset="0"/>
                              </a:rPr>
                            </m:ctrlPr>
                          </m:funcPr>
                          <m:fName>
                            <m:r>
                              <m:rPr>
                                <m:sty m:val="p"/>
                              </m:rPr>
                              <a:rPr lang="en" sz="2400">
                                <a:latin typeface="Cambria Math" panose="02040503050406030204" pitchFamily="18" charset="0"/>
                              </a:rPr>
                              <m:t>sin</m:t>
                            </m:r>
                          </m:fName>
                          <m:e>
                            <m:sSub>
                              <m:sSubPr>
                                <m:ctrlPr>
                                  <a:rPr lang="en" sz="2400" i="1">
                                    <a:latin typeface="Cambria Math" panose="02040503050406030204" pitchFamily="18" charset="0"/>
                                  </a:rPr>
                                </m:ctrlPr>
                              </m:sSubPr>
                              <m:e>
                                <m:r>
                                  <a:rPr lang="en" sz="2400" i="1">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2</m:t>
                                </m:r>
                              </m:sub>
                            </m:sSub>
                          </m:e>
                        </m:func>
                      </m:e>
                    </m:func>
                  </m:oMath>
                </a14:m>
                <a:endParaRPr lang="ar-SA" sz="2400" b="1" dirty="0">
                  <a:latin typeface="Muna" pitchFamily="2" charset="-78"/>
                </a:endParaRPr>
              </a:p>
            </p:txBody>
          </p:sp>
        </mc:Choice>
        <mc:Fallback xmlns="">
          <p:sp>
            <p:nvSpPr>
              <p:cNvPr id="11" name="مستطيل مستدير الزوايا 10">
                <a:extLst>
                  <a:ext uri="{FF2B5EF4-FFF2-40B4-BE49-F238E27FC236}">
                    <a16:creationId xmlns:a16="http://schemas.microsoft.com/office/drawing/2014/main" id="{3A61364B-F97D-CA49-8492-4E7960222498}"/>
                  </a:ext>
                </a:extLst>
              </p:cNvPr>
              <p:cNvSpPr>
                <a:spLocks noRot="1" noChangeAspect="1" noMove="1" noResize="1" noEditPoints="1" noAdjustHandles="1" noChangeArrowheads="1" noChangeShapeType="1" noTextEdit="1"/>
              </p:cNvSpPr>
              <p:nvPr/>
            </p:nvSpPr>
            <p:spPr>
              <a:xfrm>
                <a:off x="2118074" y="4530974"/>
                <a:ext cx="3863531" cy="658368"/>
              </a:xfrm>
              <a:prstGeom prst="roundRect">
                <a:avLst/>
              </a:prstGeom>
              <a:blipFill>
                <a:blip r:embed="rId2"/>
                <a:stretch>
                  <a:fillRect b="-3846"/>
                </a:stretch>
              </a:blipFill>
              <a:ln>
                <a:noFill/>
              </a:ln>
            </p:spPr>
            <p:txBody>
              <a:bodyPr/>
              <a:lstStyle/>
              <a:p>
                <a:r>
                  <a:rPr lang="ar-SA">
                    <a:noFill/>
                  </a:rPr>
                  <a:t> </a:t>
                </a:r>
              </a:p>
            </p:txBody>
          </p:sp>
        </mc:Fallback>
      </mc:AlternateContent>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mc:AlternateContent xmlns:mc="http://schemas.openxmlformats.org/markup-compatibility/2006">
        <mc:Choice xmlns:a14="http://schemas.microsoft.com/office/drawing/2010/main" Requires="a14">
          <p:sp>
            <p:nvSpPr>
              <p:cNvPr id="15" name="مستطيل مستدير الزوايا 14">
                <a:extLst>
                  <a:ext uri="{FF2B5EF4-FFF2-40B4-BE49-F238E27FC236}">
                    <a16:creationId xmlns:a16="http://schemas.microsoft.com/office/drawing/2014/main" id="{9D3B3A74-619E-AE43-94B1-F3FB1E261684}"/>
                  </a:ext>
                </a:extLst>
              </p:cNvPr>
              <p:cNvSpPr/>
              <p:nvPr/>
            </p:nvSpPr>
            <p:spPr>
              <a:xfrm>
                <a:off x="6539198" y="4530974"/>
                <a:ext cx="3863531"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ج. </a:t>
                </a:r>
                <a14:m>
                  <m:oMath xmlns:m="http://schemas.openxmlformats.org/officeDocument/2006/math">
                    <m:sSub>
                      <m:sSubPr>
                        <m:ctrlPr>
                          <a:rPr lang="ar-SA" sz="2400" b="1" i="1" smtClean="0">
                            <a:latin typeface="Cambria Math" panose="02040503050406030204" pitchFamily="18" charset="0"/>
                          </a:rPr>
                        </m:ctrlPr>
                      </m:sSubPr>
                      <m:e>
                        <m:r>
                          <a:rPr lang="en-US" sz="2400" b="1" i="1" smtClean="0">
                            <a:latin typeface="Cambria Math" panose="02040503050406030204" pitchFamily="18" charset="0"/>
                          </a:rPr>
                          <m:t>𝒏</m:t>
                        </m:r>
                      </m:e>
                      <m:sub>
                        <m:r>
                          <a:rPr lang="en-US" sz="2400" b="1" i="1" smtClean="0">
                            <a:latin typeface="Cambria Math" panose="02040503050406030204" pitchFamily="18" charset="0"/>
                          </a:rPr>
                          <m:t>𝟏</m:t>
                        </m:r>
                      </m:sub>
                    </m:sSub>
                    <m:func>
                      <m:funcPr>
                        <m:ctrlPr>
                          <a:rPr lang="en" sz="2400" b="1" i="1" smtClean="0">
                            <a:latin typeface="Cambria Math" panose="02040503050406030204" pitchFamily="18" charset="0"/>
                          </a:rPr>
                        </m:ctrlPr>
                      </m:funcPr>
                      <m:fName>
                        <m:r>
                          <a:rPr lang="en-US" sz="2400" b="0" i="0" smtClean="0">
                            <a:latin typeface="Cambria Math" panose="02040503050406030204" pitchFamily="18" charset="0"/>
                          </a:rPr>
                          <m:t>+ </m:t>
                        </m:r>
                        <m:r>
                          <m:rPr>
                            <m:sty m:val="p"/>
                          </m:rPr>
                          <a:rPr lang="en" sz="2400" b="0" i="0" smtClean="0">
                            <a:latin typeface="Cambria Math" panose="02040503050406030204" pitchFamily="18" charset="0"/>
                          </a:rPr>
                          <m:t>sin</m:t>
                        </m:r>
                      </m:fName>
                      <m:e>
                        <m:sSub>
                          <m:sSubPr>
                            <m:ctrlPr>
                              <a:rPr lang="en" sz="2400" b="0" i="1" smtClean="0">
                                <a:latin typeface="Cambria Math" panose="02040503050406030204" pitchFamily="18" charset="0"/>
                              </a:rPr>
                            </m:ctrlPr>
                          </m:sSubPr>
                          <m:e>
                            <m:r>
                              <a:rPr lang="en" sz="2400" b="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ar-SA" sz="2400" b="1" i="1">
                                <a:latin typeface="Cambria Math" panose="02040503050406030204" pitchFamily="18" charset="0"/>
                              </a:rPr>
                            </m:ctrlPr>
                          </m:sSubPr>
                          <m:e>
                            <m:r>
                              <a:rPr lang="en-US" sz="2400" b="1" i="1">
                                <a:latin typeface="Cambria Math" panose="02040503050406030204" pitchFamily="18" charset="0"/>
                              </a:rPr>
                              <m:t>𝒏</m:t>
                            </m:r>
                          </m:e>
                          <m:sub>
                            <m:r>
                              <a:rPr lang="en-US" sz="2400" b="1" i="1" smtClean="0">
                                <a:latin typeface="Cambria Math" panose="02040503050406030204" pitchFamily="18" charset="0"/>
                              </a:rPr>
                              <m:t>𝟐</m:t>
                            </m:r>
                          </m:sub>
                        </m:sSub>
                        <m:func>
                          <m:funcPr>
                            <m:ctrlPr>
                              <a:rPr lang="en" sz="2400" b="1" i="1">
                                <a:latin typeface="Cambria Math" panose="02040503050406030204" pitchFamily="18" charset="0"/>
                              </a:rPr>
                            </m:ctrlPr>
                          </m:funcPr>
                          <m:fName>
                            <m:r>
                              <a:rPr lang="en-US" sz="2400" b="0" i="0" smtClean="0">
                                <a:latin typeface="Cambria Math" panose="02040503050406030204" pitchFamily="18" charset="0"/>
                              </a:rPr>
                              <m:t>− </m:t>
                            </m:r>
                            <m:r>
                              <m:rPr>
                                <m:sty m:val="p"/>
                              </m:rPr>
                              <a:rPr lang="en" sz="2400">
                                <a:latin typeface="Cambria Math" panose="02040503050406030204" pitchFamily="18" charset="0"/>
                              </a:rPr>
                              <m:t>sin</m:t>
                            </m:r>
                          </m:fName>
                          <m:e>
                            <m:sSub>
                              <m:sSubPr>
                                <m:ctrlPr>
                                  <a:rPr lang="en" sz="2400" i="1">
                                    <a:latin typeface="Cambria Math" panose="02040503050406030204" pitchFamily="18" charset="0"/>
                                  </a:rPr>
                                </m:ctrlPr>
                              </m:sSubPr>
                              <m:e>
                                <m:r>
                                  <a:rPr lang="en" sz="2400" i="1">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2</m:t>
                                </m:r>
                              </m:sub>
                            </m:sSub>
                          </m:e>
                        </m:func>
                      </m:e>
                    </m:func>
                  </m:oMath>
                </a14:m>
                <a:endParaRPr lang="ar-SA" sz="2400" b="1" dirty="0">
                  <a:latin typeface="Muna" pitchFamily="2" charset="-78"/>
                </a:endParaRPr>
              </a:p>
            </p:txBody>
          </p:sp>
        </mc:Choice>
        <mc:Fallback>
          <p:sp>
            <p:nvSpPr>
              <p:cNvPr id="15" name="مستطيل مستدير الزوايا 14">
                <a:extLst>
                  <a:ext uri="{FF2B5EF4-FFF2-40B4-BE49-F238E27FC236}">
                    <a16:creationId xmlns:a16="http://schemas.microsoft.com/office/drawing/2014/main" id="{9D3B3A74-619E-AE43-94B1-F3FB1E261684}"/>
                  </a:ext>
                </a:extLst>
              </p:cNvPr>
              <p:cNvSpPr>
                <a:spLocks noRot="1" noChangeAspect="1" noMove="1" noResize="1" noEditPoints="1" noAdjustHandles="1" noChangeArrowheads="1" noChangeShapeType="1" noTextEdit="1"/>
              </p:cNvSpPr>
              <p:nvPr/>
            </p:nvSpPr>
            <p:spPr>
              <a:xfrm>
                <a:off x="6539198" y="4530974"/>
                <a:ext cx="3863531" cy="658368"/>
              </a:xfrm>
              <a:prstGeom prst="roundRect">
                <a:avLst/>
              </a:prstGeom>
              <a:blipFill>
                <a:blip r:embed="rId3"/>
                <a:stretch>
                  <a:fillRect l="-3618" r="-1645" b="-3774"/>
                </a:stretch>
              </a:blipFill>
              <a:ln>
                <a:noFill/>
              </a:ln>
            </p:spPr>
            <p:txBody>
              <a:bodyPr/>
              <a:lstStyle/>
              <a:p>
                <a:r>
                  <a:rPr lang="ar-SA">
                    <a:noFill/>
                  </a:rPr>
                  <a:t> </a:t>
                </a:r>
              </a:p>
            </p:txBody>
          </p:sp>
        </mc:Fallback>
      </mc:AlternateContent>
      <mc:AlternateContent xmlns:mc="http://schemas.openxmlformats.org/markup-compatibility/2006">
        <mc:Choice xmlns:a14="http://schemas.microsoft.com/office/drawing/2010/main" Requires="a14">
          <p:sp>
            <p:nvSpPr>
              <p:cNvPr id="18" name="مستطيل مستدير الزوايا 17">
                <a:extLst>
                  <a:ext uri="{FF2B5EF4-FFF2-40B4-BE49-F238E27FC236}">
                    <a16:creationId xmlns:a16="http://schemas.microsoft.com/office/drawing/2014/main" id="{982EE4EE-883A-6144-99F1-B49BC0323EC5}"/>
                  </a:ext>
                </a:extLst>
              </p:cNvPr>
              <p:cNvSpPr/>
              <p:nvPr/>
            </p:nvSpPr>
            <p:spPr>
              <a:xfrm>
                <a:off x="2118074" y="3695635"/>
                <a:ext cx="3863531"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ب. </a:t>
                </a:r>
                <a14:m>
                  <m:oMath xmlns:m="http://schemas.openxmlformats.org/officeDocument/2006/math">
                    <m:sSub>
                      <m:sSubPr>
                        <m:ctrlPr>
                          <a:rPr lang="ar-SA" sz="2400" b="1" i="1" smtClean="0">
                            <a:latin typeface="Cambria Math" panose="02040503050406030204" pitchFamily="18" charset="0"/>
                          </a:rPr>
                        </m:ctrlPr>
                      </m:sSubPr>
                      <m:e>
                        <m:r>
                          <a:rPr lang="en-US" sz="2400" b="1" i="1" smtClean="0">
                            <a:latin typeface="Cambria Math" panose="02040503050406030204" pitchFamily="18" charset="0"/>
                          </a:rPr>
                          <m:t>𝒏</m:t>
                        </m:r>
                      </m:e>
                      <m:sub>
                        <m:r>
                          <a:rPr lang="en-US" sz="2400" b="1" i="1" smtClean="0">
                            <a:latin typeface="Cambria Math" panose="02040503050406030204" pitchFamily="18" charset="0"/>
                          </a:rPr>
                          <m:t>𝟐</m:t>
                        </m:r>
                      </m:sub>
                    </m:sSub>
                    <m:func>
                      <m:funcPr>
                        <m:ctrlPr>
                          <a:rPr lang="en" sz="2400" b="1" i="1" smtClean="0">
                            <a:latin typeface="Cambria Math" panose="02040503050406030204" pitchFamily="18" charset="0"/>
                          </a:rPr>
                        </m:ctrlPr>
                      </m:funcPr>
                      <m:fName>
                        <m:r>
                          <m:rPr>
                            <m:sty m:val="p"/>
                          </m:rPr>
                          <a:rPr lang="en" sz="2400" b="0" i="0" smtClean="0">
                            <a:latin typeface="Cambria Math" panose="02040503050406030204" pitchFamily="18" charset="0"/>
                          </a:rPr>
                          <m:t>sin</m:t>
                        </m:r>
                      </m:fName>
                      <m:e>
                        <m:sSub>
                          <m:sSubPr>
                            <m:ctrlPr>
                              <a:rPr lang="en" sz="2400" b="0" i="1" smtClean="0">
                                <a:latin typeface="Cambria Math" panose="02040503050406030204" pitchFamily="18" charset="0"/>
                              </a:rPr>
                            </m:ctrlPr>
                          </m:sSubPr>
                          <m:e>
                            <m:r>
                              <a:rPr lang="en" sz="2400" b="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ar-SA" sz="2400" b="1" i="1">
                                <a:latin typeface="Cambria Math" panose="02040503050406030204" pitchFamily="18" charset="0"/>
                              </a:rPr>
                            </m:ctrlPr>
                          </m:sSubPr>
                          <m:e>
                            <m:r>
                              <a:rPr lang="en-US" sz="2400" b="1" i="1">
                                <a:latin typeface="Cambria Math" panose="02040503050406030204" pitchFamily="18" charset="0"/>
                              </a:rPr>
                              <m:t>𝒏</m:t>
                            </m:r>
                          </m:e>
                          <m:sub>
                            <m:r>
                              <a:rPr lang="en-US" sz="2400" b="1" i="1" smtClean="0">
                                <a:latin typeface="Cambria Math" panose="02040503050406030204" pitchFamily="18" charset="0"/>
                              </a:rPr>
                              <m:t>𝟏</m:t>
                            </m:r>
                          </m:sub>
                        </m:sSub>
                        <m:func>
                          <m:funcPr>
                            <m:ctrlPr>
                              <a:rPr lang="en" sz="2400" b="1" i="1">
                                <a:latin typeface="Cambria Math" panose="02040503050406030204" pitchFamily="18" charset="0"/>
                              </a:rPr>
                            </m:ctrlPr>
                          </m:funcPr>
                          <m:fName>
                            <m:r>
                              <m:rPr>
                                <m:sty m:val="p"/>
                              </m:rPr>
                              <a:rPr lang="en" sz="2400">
                                <a:latin typeface="Cambria Math" panose="02040503050406030204" pitchFamily="18" charset="0"/>
                              </a:rPr>
                              <m:t>sin</m:t>
                            </m:r>
                          </m:fName>
                          <m:e>
                            <m:sSub>
                              <m:sSubPr>
                                <m:ctrlPr>
                                  <a:rPr lang="en" sz="2400" i="1">
                                    <a:latin typeface="Cambria Math" panose="02040503050406030204" pitchFamily="18" charset="0"/>
                                  </a:rPr>
                                </m:ctrlPr>
                              </m:sSubPr>
                              <m:e>
                                <m:r>
                                  <a:rPr lang="en" sz="2400" i="1">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2</m:t>
                                </m:r>
                              </m:sub>
                            </m:sSub>
                          </m:e>
                        </m:func>
                      </m:e>
                    </m:func>
                  </m:oMath>
                </a14:m>
                <a:endParaRPr lang="ar-SA" sz="2400" b="1" dirty="0">
                  <a:latin typeface="Muna" pitchFamily="2" charset="-78"/>
                </a:endParaRPr>
              </a:p>
            </p:txBody>
          </p:sp>
        </mc:Choice>
        <mc:Fallback>
          <p:sp>
            <p:nvSpPr>
              <p:cNvPr id="18" name="مستطيل مستدير الزوايا 17">
                <a:extLst>
                  <a:ext uri="{FF2B5EF4-FFF2-40B4-BE49-F238E27FC236}">
                    <a16:creationId xmlns:a16="http://schemas.microsoft.com/office/drawing/2014/main" id="{982EE4EE-883A-6144-99F1-B49BC0323EC5}"/>
                  </a:ext>
                </a:extLst>
              </p:cNvPr>
              <p:cNvSpPr>
                <a:spLocks noRot="1" noChangeAspect="1" noMove="1" noResize="1" noEditPoints="1" noAdjustHandles="1" noChangeArrowheads="1" noChangeShapeType="1" noTextEdit="1"/>
              </p:cNvSpPr>
              <p:nvPr/>
            </p:nvSpPr>
            <p:spPr>
              <a:xfrm>
                <a:off x="2118074" y="3695635"/>
                <a:ext cx="3863531" cy="658368"/>
              </a:xfrm>
              <a:prstGeom prst="roundRect">
                <a:avLst/>
              </a:prstGeom>
              <a:blipFill>
                <a:blip r:embed="rId4"/>
                <a:stretch>
                  <a:fillRect b="-5660"/>
                </a:stretch>
              </a:blipFill>
              <a:ln>
                <a:noFill/>
              </a:ln>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19" name="مستطيل مستدير الزوايا 18">
                <a:extLst>
                  <a:ext uri="{FF2B5EF4-FFF2-40B4-BE49-F238E27FC236}">
                    <a16:creationId xmlns:a16="http://schemas.microsoft.com/office/drawing/2014/main" id="{88085D1E-7062-ED4F-B8ED-3999675AE55F}"/>
                  </a:ext>
                </a:extLst>
              </p:cNvPr>
              <p:cNvSpPr/>
              <p:nvPr/>
            </p:nvSpPr>
            <p:spPr>
              <a:xfrm>
                <a:off x="6539198" y="3695635"/>
                <a:ext cx="3863531"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أ. </a:t>
                </a:r>
                <a14:m>
                  <m:oMath xmlns:m="http://schemas.openxmlformats.org/officeDocument/2006/math">
                    <m:sSub>
                      <m:sSubPr>
                        <m:ctrlPr>
                          <a:rPr lang="ar-SA" sz="2400" b="1" i="1" smtClean="0">
                            <a:latin typeface="Cambria Math" panose="02040503050406030204" pitchFamily="18" charset="0"/>
                          </a:rPr>
                        </m:ctrlPr>
                      </m:sSubPr>
                      <m:e>
                        <m:r>
                          <a:rPr lang="en-US" sz="2400" b="1" i="1" smtClean="0">
                            <a:latin typeface="Cambria Math" panose="02040503050406030204" pitchFamily="18" charset="0"/>
                          </a:rPr>
                          <m:t>𝒏</m:t>
                        </m:r>
                      </m:e>
                      <m:sub>
                        <m:r>
                          <a:rPr lang="en-US" sz="2400" b="1" i="1" smtClean="0">
                            <a:latin typeface="Cambria Math" panose="02040503050406030204" pitchFamily="18" charset="0"/>
                          </a:rPr>
                          <m:t>𝟏</m:t>
                        </m:r>
                      </m:sub>
                    </m:sSub>
                    <m:func>
                      <m:funcPr>
                        <m:ctrlPr>
                          <a:rPr lang="en" sz="2400" b="1" i="1" smtClean="0">
                            <a:latin typeface="Cambria Math" panose="02040503050406030204" pitchFamily="18" charset="0"/>
                          </a:rPr>
                        </m:ctrlPr>
                      </m:funcPr>
                      <m:fName>
                        <m:r>
                          <m:rPr>
                            <m:sty m:val="p"/>
                          </m:rPr>
                          <a:rPr lang="en" sz="2400" b="0" i="0" smtClean="0">
                            <a:latin typeface="Cambria Math" panose="02040503050406030204" pitchFamily="18" charset="0"/>
                          </a:rPr>
                          <m:t>sin</m:t>
                        </m:r>
                      </m:fName>
                      <m:e>
                        <m:sSub>
                          <m:sSubPr>
                            <m:ctrlPr>
                              <a:rPr lang="en" sz="2400" b="0" i="1" smtClean="0">
                                <a:latin typeface="Cambria Math" panose="02040503050406030204" pitchFamily="18" charset="0"/>
                              </a:rPr>
                            </m:ctrlPr>
                          </m:sSubPr>
                          <m:e>
                            <m:r>
                              <a:rPr lang="en" sz="2400" b="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ar-SA" sz="2400" b="1" i="1">
                                <a:latin typeface="Cambria Math" panose="02040503050406030204" pitchFamily="18" charset="0"/>
                              </a:rPr>
                            </m:ctrlPr>
                          </m:sSubPr>
                          <m:e>
                            <m:r>
                              <a:rPr lang="en-US" sz="2400" b="1" i="1">
                                <a:latin typeface="Cambria Math" panose="02040503050406030204" pitchFamily="18" charset="0"/>
                              </a:rPr>
                              <m:t>𝒏</m:t>
                            </m:r>
                          </m:e>
                          <m:sub>
                            <m:r>
                              <a:rPr lang="en-US" sz="2400" b="1" i="1" smtClean="0">
                                <a:latin typeface="Cambria Math" panose="02040503050406030204" pitchFamily="18" charset="0"/>
                              </a:rPr>
                              <m:t>𝟐</m:t>
                            </m:r>
                          </m:sub>
                        </m:sSub>
                        <m:func>
                          <m:funcPr>
                            <m:ctrlPr>
                              <a:rPr lang="en" sz="2400" b="1" i="1">
                                <a:latin typeface="Cambria Math" panose="02040503050406030204" pitchFamily="18" charset="0"/>
                              </a:rPr>
                            </m:ctrlPr>
                          </m:funcPr>
                          <m:fName>
                            <m:r>
                              <m:rPr>
                                <m:sty m:val="p"/>
                              </m:rPr>
                              <a:rPr lang="en" sz="2400">
                                <a:latin typeface="Cambria Math" panose="02040503050406030204" pitchFamily="18" charset="0"/>
                              </a:rPr>
                              <m:t>sin</m:t>
                            </m:r>
                          </m:fName>
                          <m:e>
                            <m:sSub>
                              <m:sSubPr>
                                <m:ctrlPr>
                                  <a:rPr lang="en" sz="2400" i="1">
                                    <a:latin typeface="Cambria Math" panose="02040503050406030204" pitchFamily="18" charset="0"/>
                                  </a:rPr>
                                </m:ctrlPr>
                              </m:sSubPr>
                              <m:e>
                                <m:r>
                                  <a:rPr lang="en" sz="2400" i="1">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1</m:t>
                                </m:r>
                              </m:sub>
                            </m:sSub>
                          </m:e>
                        </m:func>
                      </m:e>
                    </m:func>
                  </m:oMath>
                </a14:m>
                <a:endParaRPr lang="ar-SA" sz="2400" b="1" dirty="0">
                  <a:latin typeface="Muna" pitchFamily="2" charset="-78"/>
                </a:endParaRPr>
              </a:p>
            </p:txBody>
          </p:sp>
        </mc:Choice>
        <mc:Fallback xmlns="">
          <p:sp>
            <p:nvSpPr>
              <p:cNvPr id="19" name="مستطيل مستدير الزوايا 18">
                <a:extLst>
                  <a:ext uri="{FF2B5EF4-FFF2-40B4-BE49-F238E27FC236}">
                    <a16:creationId xmlns:a16="http://schemas.microsoft.com/office/drawing/2014/main" id="{88085D1E-7062-ED4F-B8ED-3999675AE55F}"/>
                  </a:ext>
                </a:extLst>
              </p:cNvPr>
              <p:cNvSpPr>
                <a:spLocks noRot="1" noChangeAspect="1" noMove="1" noResize="1" noEditPoints="1" noAdjustHandles="1" noChangeArrowheads="1" noChangeShapeType="1" noTextEdit="1"/>
              </p:cNvSpPr>
              <p:nvPr/>
            </p:nvSpPr>
            <p:spPr>
              <a:xfrm>
                <a:off x="6539198" y="3695635"/>
                <a:ext cx="3863531" cy="658368"/>
              </a:xfrm>
              <a:prstGeom prst="roundRect">
                <a:avLst/>
              </a:prstGeom>
              <a:blipFill>
                <a:blip r:embed="rId5"/>
                <a:stretch>
                  <a:fillRect b="-5769"/>
                </a:stretch>
              </a:blipFill>
              <a:ln>
                <a:noFill/>
              </a:ln>
            </p:spPr>
            <p:txBody>
              <a:bodyPr/>
              <a:lstStyle/>
              <a:p>
                <a:r>
                  <a:rPr lang="ar-SA">
                    <a:noFill/>
                  </a:rPr>
                  <a:t> </a:t>
                </a:r>
              </a:p>
            </p:txBody>
          </p:sp>
        </mc:Fallback>
      </mc:AlternateContent>
      <p:sp>
        <p:nvSpPr>
          <p:cNvPr id="10" name="مربع نص 9">
            <a:extLst>
              <a:ext uri="{FF2B5EF4-FFF2-40B4-BE49-F238E27FC236}">
                <a16:creationId xmlns:a16="http://schemas.microsoft.com/office/drawing/2014/main" id="{58D5CC29-FBEC-8B4F-97C7-D1B574687FC7}"/>
              </a:ext>
            </a:extLst>
          </p:cNvPr>
          <p:cNvSpPr txBox="1"/>
          <p:nvPr/>
        </p:nvSpPr>
        <p:spPr>
          <a:xfrm>
            <a:off x="6289964" y="624839"/>
            <a:ext cx="3730996" cy="707886"/>
          </a:xfrm>
          <a:prstGeom prst="rect">
            <a:avLst/>
          </a:prstGeom>
          <a:solidFill>
            <a:schemeClr val="accent1">
              <a:lumMod val="20000"/>
              <a:lumOff val="80000"/>
            </a:schemeClr>
          </a:solidFill>
        </p:spPr>
        <p:txBody>
          <a:bodyPr wrap="square" rtlCol="1">
            <a:spAutoFit/>
          </a:bodyPr>
          <a:lstStyle/>
          <a:p>
            <a:pPr algn="ctr"/>
            <a:r>
              <a:rPr lang="ar-SA" sz="4000" b="1" dirty="0"/>
              <a:t>تقويم الدرس السابق</a:t>
            </a:r>
          </a:p>
        </p:txBody>
      </p:sp>
    </p:spTree>
    <p:extLst>
      <p:ext uri="{BB962C8B-B14F-4D97-AF65-F5344CB8AC3E}">
        <p14:creationId xmlns:p14="http://schemas.microsoft.com/office/powerpoint/2010/main" val="381722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1"/>
                                        </p:tgtEl>
                                        <p:attrNameLst>
                                          <p:attrName>fillcolor</p:attrName>
                                        </p:attrNameLst>
                                      </p:cBhvr>
                                      <p:to>
                                        <a:schemeClr val="tx2"/>
                                      </p:to>
                                    </p:animClr>
                                    <p:set>
                                      <p:cBhvr>
                                        <p:cTn id="7" dur="500" fill="hold"/>
                                        <p:tgtEl>
                                          <p:spTgt spid="11"/>
                                        </p:tgtEl>
                                        <p:attrNameLst>
                                          <p:attrName>fill.type</p:attrName>
                                        </p:attrNameLst>
                                      </p:cBhvr>
                                      <p:to>
                                        <p:strVal val="solid"/>
                                      </p:to>
                                    </p:set>
                                    <p:set>
                                      <p:cBhvr>
                                        <p:cTn id="8" dur="5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تتغير سرعة الضوء عندما ينتقل من وسط إلى آخر:</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289964" y="624839"/>
            <a:ext cx="3730996" cy="707886"/>
          </a:xfrm>
          <a:prstGeom prst="rect">
            <a:avLst/>
          </a:prstGeom>
          <a:solidFill>
            <a:schemeClr val="accent1">
              <a:lumMod val="20000"/>
              <a:lumOff val="80000"/>
            </a:schemeClr>
          </a:solidFill>
        </p:spPr>
        <p:txBody>
          <a:bodyPr wrap="square" rtlCol="1">
            <a:spAutoFit/>
          </a:bodyPr>
          <a:lstStyle/>
          <a:p>
            <a:pPr algn="ctr"/>
            <a:r>
              <a:rPr lang="ar-SA" sz="4000" b="1" dirty="0"/>
              <a:t>تقويم الدرس السابق</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877003"/>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معامل انكساره صفر فقط</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877002"/>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معامل انكساره مختلف</a:t>
            </a:r>
          </a:p>
        </p:txBody>
      </p:sp>
      <mc:AlternateContent xmlns:mc="http://schemas.openxmlformats.org/markup-compatibility/2006" xmlns:a14="http://schemas.microsoft.com/office/drawing/2010/main">
        <mc:Choice Requires="a14">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690457"/>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ج. بزاوية سقوط </a:t>
                </a:r>
                <a14:m>
                  <m:oMath xmlns:m="http://schemas.openxmlformats.org/officeDocument/2006/math">
                    <m:r>
                      <a:rPr lang="en-US" sz="2800" b="1" i="1" smtClean="0">
                        <a:latin typeface="Cambria Math" panose="02040503050406030204" pitchFamily="18" charset="0"/>
                      </a:rPr>
                      <m:t>𝟑𝟎</m:t>
                    </m:r>
                    <m:r>
                      <a:rPr lang="en-US" sz="2800" b="1" i="1" smtClean="0">
                        <a:latin typeface="Cambria Math" panose="02040503050406030204" pitchFamily="18" charset="0"/>
                        <a:ea typeface="Cambria Math" panose="02040503050406030204" pitchFamily="18" charset="0"/>
                      </a:rPr>
                      <m:t>°</m:t>
                    </m:r>
                  </m:oMath>
                </a14:m>
                <a:r>
                  <a:rPr lang="ar-SA" sz="2800" b="1" dirty="0">
                    <a:latin typeface="Muna" pitchFamily="2" charset="-78"/>
                  </a:rPr>
                  <a:t> فقط</a:t>
                </a:r>
              </a:p>
            </p:txBody>
          </p:sp>
        </mc:Choice>
        <mc:Fallback xmlns="">
          <p:sp>
            <p:nvSpPr>
              <p:cNvPr id="13" name="مستطيل مستدير الزوايا 12">
                <a:extLst>
                  <a:ext uri="{FF2B5EF4-FFF2-40B4-BE49-F238E27FC236}">
                    <a16:creationId xmlns:a16="http://schemas.microsoft.com/office/drawing/2014/main" id="{4147F5E2-CEE1-A448-A20E-C5278D14B816}"/>
                  </a:ext>
                </a:extLst>
              </p:cNvPr>
              <p:cNvSpPr>
                <a:spLocks noRot="1" noChangeAspect="1" noMove="1" noResize="1" noEditPoints="1" noAdjustHandles="1" noChangeArrowheads="1" noChangeShapeType="1" noTextEdit="1"/>
              </p:cNvSpPr>
              <p:nvPr/>
            </p:nvSpPr>
            <p:spPr>
              <a:xfrm>
                <a:off x="6616825" y="4690457"/>
                <a:ext cx="3937520" cy="658368"/>
              </a:xfrm>
              <a:prstGeom prst="roundRect">
                <a:avLst/>
              </a:prstGeom>
              <a:blipFill>
                <a:blip r:embed="rId2"/>
                <a:stretch>
                  <a:fillRect b="-15686"/>
                </a:stretch>
              </a:blipFill>
              <a:ln>
                <a:noFill/>
              </a:ln>
            </p:spPr>
            <p:txBody>
              <a:bodyPr/>
              <a:lstStyle/>
              <a:p>
                <a:r>
                  <a:rPr lang="ar-SA">
                    <a:noFill/>
                  </a:rPr>
                  <a:t> </a:t>
                </a:r>
              </a:p>
            </p:txBody>
          </p:sp>
        </mc:Fallback>
      </mc:AlternateContent>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695756"/>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شفاف فقط</a:t>
            </a:r>
          </a:p>
        </p:txBody>
      </p:sp>
    </p:spTree>
    <p:extLst>
      <p:ext uri="{BB962C8B-B14F-4D97-AF65-F5344CB8AC3E}">
        <p14:creationId xmlns:p14="http://schemas.microsoft.com/office/powerpoint/2010/main" val="2568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2"/>
                                        </p:tgtEl>
                                        <p:attrNameLst>
                                          <p:attrName>fillcolor</p:attrName>
                                        </p:attrNameLst>
                                      </p:cBhvr>
                                      <p:to>
                                        <a:schemeClr val="tx2"/>
                                      </p:to>
                                    </p:animClr>
                                    <p:set>
                                      <p:cBhvr>
                                        <p:cTn id="7" dur="500" fill="hold"/>
                                        <p:tgtEl>
                                          <p:spTgt spid="12"/>
                                        </p:tgtEl>
                                        <p:attrNameLst>
                                          <p:attrName>fill.type</p:attrName>
                                        </p:attrNameLst>
                                      </p:cBhvr>
                                      <p:to>
                                        <p:strVal val="solid"/>
                                      </p:to>
                                    </p:set>
                                    <p:set>
                                      <p:cBhvr>
                                        <p:cTn id="8"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نستطيع رؤية الأجسام في الماء لأن:</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6289964" y="624839"/>
            <a:ext cx="3730996" cy="707886"/>
          </a:xfrm>
          <a:prstGeom prst="rect">
            <a:avLst/>
          </a:prstGeom>
          <a:solidFill>
            <a:schemeClr val="accent1">
              <a:lumMod val="20000"/>
              <a:lumOff val="80000"/>
            </a:schemeClr>
          </a:solidFill>
        </p:spPr>
        <p:txBody>
          <a:bodyPr wrap="square" rtlCol="1">
            <a:spAutoFit/>
          </a:bodyPr>
          <a:lstStyle/>
          <a:p>
            <a:pPr algn="ctr"/>
            <a:r>
              <a:rPr lang="ar-SA" sz="4000" b="1" dirty="0"/>
              <a:t>تقويم الدرس السابق</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877003"/>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الضوء كله يمر إليها</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877002"/>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الضوء لا يصل إليها</a:t>
            </a:r>
          </a:p>
        </p:txBody>
      </p:sp>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690457"/>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ج. جزء من الضوء يمر إليها وينعكس عنها</a:t>
            </a:r>
          </a:p>
        </p:txBody>
      </p:sp>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695756"/>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الضوء ينتقل في الماء</a:t>
            </a:r>
          </a:p>
        </p:txBody>
      </p:sp>
    </p:spTree>
    <p:extLst>
      <p:ext uri="{BB962C8B-B14F-4D97-AF65-F5344CB8AC3E}">
        <p14:creationId xmlns:p14="http://schemas.microsoft.com/office/powerpoint/2010/main" val="264391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7"/>
                                        </p:tgtEl>
                                        <p:attrNameLst>
                                          <p:attrName>fillcolor</p:attrName>
                                        </p:attrNameLst>
                                      </p:cBhvr>
                                      <p:to>
                                        <a:schemeClr val="tx2"/>
                                      </p:to>
                                    </p:animClr>
                                    <p:set>
                                      <p:cBhvr>
                                        <p:cTn id="7" dur="500" fill="hold"/>
                                        <p:tgtEl>
                                          <p:spTgt spid="17"/>
                                        </p:tgtEl>
                                        <p:attrNameLst>
                                          <p:attrName>fill.type</p:attrName>
                                        </p:attrNameLst>
                                      </p:cBhvr>
                                      <p:to>
                                        <p:strVal val="solid"/>
                                      </p:to>
                                    </p:set>
                                    <p:set>
                                      <p:cBhvr>
                                        <p:cTn id="8" dur="5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a:extLst>
              <a:ext uri="{FF2B5EF4-FFF2-40B4-BE49-F238E27FC236}">
                <a16:creationId xmlns:a16="http://schemas.microsoft.com/office/drawing/2014/main" id="{9633780E-114A-2545-906E-2F88AEEF9489}"/>
              </a:ext>
            </a:extLst>
          </p:cNvPr>
          <p:cNvSpPr>
            <a:spLocks noGrp="1"/>
          </p:cNvSpPr>
          <p:nvPr>
            <p:ph type="ctrTitle"/>
          </p:nvPr>
        </p:nvSpPr>
        <p:spPr/>
        <p:txBody>
          <a:bodyPr/>
          <a:lstStyle/>
          <a:p>
            <a:r>
              <a:rPr lang="ar-SA" dirty="0"/>
              <a:t>تابع: انكسار الضوء</a:t>
            </a:r>
          </a:p>
        </p:txBody>
      </p:sp>
      <p:sp>
        <p:nvSpPr>
          <p:cNvPr id="8" name="عنوان فرعي 7">
            <a:extLst>
              <a:ext uri="{FF2B5EF4-FFF2-40B4-BE49-F238E27FC236}">
                <a16:creationId xmlns:a16="http://schemas.microsoft.com/office/drawing/2014/main" id="{7448AEB8-197F-2440-AC69-B1CD8A96DF66}"/>
              </a:ext>
            </a:extLst>
          </p:cNvPr>
          <p:cNvSpPr>
            <a:spLocks noGrp="1"/>
          </p:cNvSpPr>
          <p:nvPr>
            <p:ph type="subTitle" idx="1"/>
          </p:nvPr>
        </p:nvSpPr>
        <p:spPr/>
        <p:txBody>
          <a:bodyPr/>
          <a:lstStyle/>
          <a:p>
            <a:endParaRPr lang="ar-SA"/>
          </a:p>
        </p:txBody>
      </p:sp>
    </p:spTree>
    <p:extLst>
      <p:ext uri="{BB962C8B-B14F-4D97-AF65-F5344CB8AC3E}">
        <p14:creationId xmlns:p14="http://schemas.microsoft.com/office/powerpoint/2010/main" val="2456980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كل بيضاوي 8">
            <a:extLst>
              <a:ext uri="{FF2B5EF4-FFF2-40B4-BE49-F238E27FC236}">
                <a16:creationId xmlns:a16="http://schemas.microsoft.com/office/drawing/2014/main" id="{3EBBE5EC-5F98-1D4A-AB02-909E78487D05}"/>
              </a:ext>
            </a:extLst>
          </p:cNvPr>
          <p:cNvSpPr/>
          <p:nvPr/>
        </p:nvSpPr>
        <p:spPr>
          <a:xfrm>
            <a:off x="9757920" y="-438151"/>
            <a:ext cx="2829718" cy="282971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5D044DB0-87D7-8745-9D44-022C6CCB2160}"/>
              </a:ext>
            </a:extLst>
          </p:cNvPr>
          <p:cNvSpPr txBox="1"/>
          <p:nvPr/>
        </p:nvSpPr>
        <p:spPr>
          <a:xfrm>
            <a:off x="6864257" y="1174510"/>
            <a:ext cx="3558988" cy="646331"/>
          </a:xfrm>
          <a:prstGeom prst="rect">
            <a:avLst/>
          </a:prstGeom>
          <a:noFill/>
        </p:spPr>
        <p:txBody>
          <a:bodyPr wrap="none" rtlCol="1">
            <a:spAutoFit/>
          </a:bodyPr>
          <a:lstStyle/>
          <a:p>
            <a:r>
              <a:rPr lang="ar-SA" sz="3600" b="1" dirty="0">
                <a:highlight>
                  <a:srgbClr val="C0C0C0"/>
                </a:highlight>
              </a:rPr>
              <a:t>سنتعلم في هذا الدرس:</a:t>
            </a:r>
          </a:p>
        </p:txBody>
      </p:sp>
      <p:sp>
        <p:nvSpPr>
          <p:cNvPr id="10" name="Rectangle 7">
            <a:extLst>
              <a:ext uri="{FF2B5EF4-FFF2-40B4-BE49-F238E27FC236}">
                <a16:creationId xmlns:a16="http://schemas.microsoft.com/office/drawing/2014/main" id="{62A2EA3C-F432-B74F-9B55-66F4EE78BFF7}"/>
              </a:ext>
            </a:extLst>
          </p:cNvPr>
          <p:cNvSpPr/>
          <p:nvPr/>
        </p:nvSpPr>
        <p:spPr>
          <a:xfrm rot="16200000">
            <a:off x="-3271882" y="3042443"/>
            <a:ext cx="8882062" cy="1004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457200" rtl="1" eaLnBrk="1" latinLnBrk="0" hangingPunct="1">
              <a:defRPr/>
            </a:pPr>
            <a:endParaRPr lang="en-US" sz="4000" b="1" dirty="0">
              <a:latin typeface="Arial" panose="020B0604020202020204" pitchFamily="34" charset="0"/>
              <a:cs typeface="Arial" panose="020B0604020202020204" pitchFamily="34" charset="0"/>
            </a:endParaRPr>
          </a:p>
        </p:txBody>
      </p:sp>
      <p:sp>
        <p:nvSpPr>
          <p:cNvPr id="4" name="مربع نص 3">
            <a:extLst>
              <a:ext uri="{FF2B5EF4-FFF2-40B4-BE49-F238E27FC236}">
                <a16:creationId xmlns:a16="http://schemas.microsoft.com/office/drawing/2014/main" id="{8A09923E-B923-CA4B-A268-FC2C481E318A}"/>
              </a:ext>
            </a:extLst>
          </p:cNvPr>
          <p:cNvSpPr txBox="1"/>
          <p:nvPr/>
        </p:nvSpPr>
        <p:spPr>
          <a:xfrm>
            <a:off x="3752014" y="2950815"/>
            <a:ext cx="6005906" cy="954107"/>
          </a:xfrm>
          <a:prstGeom prst="rect">
            <a:avLst/>
          </a:prstGeom>
          <a:noFill/>
        </p:spPr>
        <p:txBody>
          <a:bodyPr wrap="square" rtlCol="1">
            <a:spAutoFit/>
          </a:bodyPr>
          <a:lstStyle/>
          <a:p>
            <a:pPr marL="285750" indent="-285750" algn="r" defTabSz="457200" rtl="1" eaLnBrk="1" latinLnBrk="0" hangingPunct="1">
              <a:buFontTx/>
              <a:buChar char="-"/>
            </a:pPr>
            <a:r>
              <a:rPr lang="ar-SA" sz="2800" b="1" dirty="0"/>
              <a:t>النموذج الموجي في الانكسار.</a:t>
            </a:r>
          </a:p>
          <a:p>
            <a:pPr marL="285750" indent="-285750" algn="r" defTabSz="457200" rtl="1" eaLnBrk="1" latinLnBrk="0" hangingPunct="1">
              <a:buFontTx/>
              <a:buChar char="-"/>
            </a:pPr>
            <a:r>
              <a:rPr lang="ar-SA" sz="2800" b="1" dirty="0"/>
              <a:t>معامل انكسار الوسط.</a:t>
            </a:r>
          </a:p>
        </p:txBody>
      </p:sp>
    </p:spTree>
    <p:extLst>
      <p:ext uri="{BB962C8B-B14F-4D97-AF65-F5344CB8AC3E}">
        <p14:creationId xmlns:p14="http://schemas.microsoft.com/office/powerpoint/2010/main" val="1773509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المقدمة </a:t>
            </a:r>
            <a:br>
              <a:rPr lang="ar-SA" dirty="0"/>
            </a:br>
            <a:r>
              <a:rPr lang="ar-SA" sz="3600" dirty="0"/>
              <a:t>"نظرة عامة للفصل"</a:t>
            </a:r>
            <a:endParaRPr lang="ar-SA" dirty="0"/>
          </a:p>
        </p:txBody>
      </p:sp>
      <p:sp>
        <p:nvSpPr>
          <p:cNvPr id="5" name="مربع نص 4">
            <a:extLst>
              <a:ext uri="{FF2B5EF4-FFF2-40B4-BE49-F238E27FC236}">
                <a16:creationId xmlns:a16="http://schemas.microsoft.com/office/drawing/2014/main" id="{33F06A4E-5D04-0D41-95A2-4517FB2207E6}"/>
              </a:ext>
            </a:extLst>
          </p:cNvPr>
          <p:cNvSpPr txBox="1"/>
          <p:nvPr/>
        </p:nvSpPr>
        <p:spPr>
          <a:xfrm>
            <a:off x="7372350" y="3291839"/>
            <a:ext cx="3371850" cy="18158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1">
            <a:spAutoFit/>
          </a:bodyPr>
          <a:lstStyle/>
          <a:p>
            <a:pPr marL="0" algn="ctr" defTabSz="457200" rtl="1" eaLnBrk="1" latinLnBrk="0" hangingPunct="1"/>
            <a:r>
              <a:rPr lang="ar-SA" sz="2800" dirty="0"/>
              <a:t>وظف الإنسان انكسار الضوء بفضل الله في تطوير وتسهيل الحياة من خلال صنع بعض الآلات البصرية</a:t>
            </a:r>
            <a:endParaRPr lang="ar-SA" sz="2800" b="1" dirty="0">
              <a:solidFill>
                <a:srgbClr val="AB7942"/>
              </a:solidFill>
            </a:endParaRPr>
          </a:p>
        </p:txBody>
      </p:sp>
      <p:pic>
        <p:nvPicPr>
          <p:cNvPr id="1026" name="Picture 2" descr="نظارات السلمان | AlSalman Optics - نظارات طبية">
            <a:extLst>
              <a:ext uri="{FF2B5EF4-FFF2-40B4-BE49-F238E27FC236}">
                <a16:creationId xmlns:a16="http://schemas.microsoft.com/office/drawing/2014/main" id="{D72DBF17-F86B-D44E-91C5-F0C93C28C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446" y="4860036"/>
            <a:ext cx="2043684" cy="20436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ثريد عن الـ Microscope... لموظفي المختبر.... وكل المهتمين بالتعامل مع  المجهر في أبحاثهم.. - Twitter thread from Mohammad Mordi @NAJM - Rattibha">
            <a:extLst>
              <a:ext uri="{FF2B5EF4-FFF2-40B4-BE49-F238E27FC236}">
                <a16:creationId xmlns:a16="http://schemas.microsoft.com/office/drawing/2014/main" id="{7AF46BD0-4EF6-DD46-A023-60F5EFC85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130" y="3429000"/>
            <a:ext cx="2162461" cy="33375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تلسكوب فلكي من 10 قطع من Visionking للبيع بالجملة تلسكوب فلكي 360X50 مع  ترايبود وسماء أحادي تلسكوب مراقبة فضائي|Monocular/Binoculars| - AliExpress">
            <a:extLst>
              <a:ext uri="{FF2B5EF4-FFF2-40B4-BE49-F238E27FC236}">
                <a16:creationId xmlns:a16="http://schemas.microsoft.com/office/drawing/2014/main" id="{D7BF9B51-0DF9-CE4C-A168-7A245F3CC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873" y="2198370"/>
            <a:ext cx="2830830" cy="28308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كاميرا نيكون D3500 دي سي إل أر بعدسة AF-P مع مستشعر ببعد بؤري 18-55 مم  وخاصية تقليل الاهتزاز : Amazon.ae: إلكترونيات">
            <a:extLst>
              <a:ext uri="{FF2B5EF4-FFF2-40B4-BE49-F238E27FC236}">
                <a16:creationId xmlns:a16="http://schemas.microsoft.com/office/drawing/2014/main" id="{24222AFA-104B-2A49-83D0-DA6AD30931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151" y="2336191"/>
            <a:ext cx="1848029" cy="1911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544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التهيئة</a:t>
            </a:r>
          </a:p>
        </p:txBody>
      </p:sp>
      <p:pic>
        <p:nvPicPr>
          <p:cNvPr id="4" name="صورة 3">
            <a:extLst>
              <a:ext uri="{FF2B5EF4-FFF2-40B4-BE49-F238E27FC236}">
                <a16:creationId xmlns:a16="http://schemas.microsoft.com/office/drawing/2014/main" id="{873457BB-5855-1E4B-9EC2-1F39002A5699}"/>
              </a:ext>
            </a:extLst>
          </p:cNvPr>
          <p:cNvPicPr>
            <a:picLocks noChangeAspect="1"/>
          </p:cNvPicPr>
          <p:nvPr/>
        </p:nvPicPr>
        <p:blipFill>
          <a:blip r:embed="rId2"/>
          <a:stretch>
            <a:fillRect/>
          </a:stretch>
        </p:blipFill>
        <p:spPr>
          <a:xfrm>
            <a:off x="2133600" y="2780284"/>
            <a:ext cx="7924800" cy="3492500"/>
          </a:xfrm>
          <a:prstGeom prst="rect">
            <a:avLst/>
          </a:prstGeom>
        </p:spPr>
      </p:pic>
    </p:spTree>
    <p:extLst>
      <p:ext uri="{BB962C8B-B14F-4D97-AF65-F5344CB8AC3E}">
        <p14:creationId xmlns:p14="http://schemas.microsoft.com/office/powerpoint/2010/main" val="1533805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المقدمة</a:t>
            </a:r>
          </a:p>
        </p:txBody>
      </p:sp>
      <p:pic>
        <p:nvPicPr>
          <p:cNvPr id="4" name="صورة 3">
            <a:extLst>
              <a:ext uri="{FF2B5EF4-FFF2-40B4-BE49-F238E27FC236}">
                <a16:creationId xmlns:a16="http://schemas.microsoft.com/office/drawing/2014/main" id="{FA7FF7C5-808B-B64E-96E6-332635DFD7E1}"/>
              </a:ext>
            </a:extLst>
          </p:cNvPr>
          <p:cNvPicPr>
            <a:picLocks noChangeAspect="1"/>
          </p:cNvPicPr>
          <p:nvPr/>
        </p:nvPicPr>
        <p:blipFill>
          <a:blip r:embed="rId2"/>
          <a:stretch>
            <a:fillRect/>
          </a:stretch>
        </p:blipFill>
        <p:spPr>
          <a:xfrm>
            <a:off x="3619472" y="2281810"/>
            <a:ext cx="4529383" cy="4283015"/>
          </a:xfrm>
          <a:prstGeom prst="rect">
            <a:avLst/>
          </a:prstGeom>
        </p:spPr>
      </p:pic>
    </p:spTree>
    <p:extLst>
      <p:ext uri="{BB962C8B-B14F-4D97-AF65-F5344CB8AC3E}">
        <p14:creationId xmlns:p14="http://schemas.microsoft.com/office/powerpoint/2010/main" val="2710217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A7FF7C5-808B-B64E-96E6-332635DFD7E1}"/>
              </a:ext>
            </a:extLst>
          </p:cNvPr>
          <p:cNvPicPr>
            <a:picLocks noChangeAspect="1"/>
          </p:cNvPicPr>
          <p:nvPr/>
        </p:nvPicPr>
        <p:blipFill>
          <a:blip r:embed="rId2"/>
          <a:stretch>
            <a:fillRect/>
          </a:stretch>
        </p:blipFill>
        <p:spPr>
          <a:xfrm>
            <a:off x="1552633" y="1990208"/>
            <a:ext cx="4529383" cy="4283015"/>
          </a:xfrm>
          <a:prstGeom prst="rect">
            <a:avLst/>
          </a:prstGeom>
        </p:spPr>
      </p:pic>
      <mc:AlternateContent xmlns:mc="http://schemas.openxmlformats.org/markup-compatibility/2006" xmlns:a14="http://schemas.microsoft.com/office/drawing/2010/main">
        <mc:Choice Requires="a14">
          <p:sp>
            <p:nvSpPr>
              <p:cNvPr id="12" name="مربع نص 11">
                <a:extLst>
                  <a:ext uri="{FF2B5EF4-FFF2-40B4-BE49-F238E27FC236}">
                    <a16:creationId xmlns:a16="http://schemas.microsoft.com/office/drawing/2014/main" id="{029A0645-B1EF-9041-ABB9-C1A13274320A}"/>
                  </a:ext>
                </a:extLst>
              </p:cNvPr>
              <p:cNvSpPr txBox="1"/>
              <p:nvPr/>
            </p:nvSpPr>
            <p:spPr>
              <a:xfrm>
                <a:off x="6393243" y="1946592"/>
                <a:ext cx="4806569" cy="4420249"/>
              </a:xfrm>
              <a:prstGeom prst="rect">
                <a:avLst/>
              </a:prstGeom>
              <a:noFill/>
              <a:ln>
                <a:solidFill>
                  <a:schemeClr val="tx2"/>
                </a:solidFill>
              </a:ln>
            </p:spPr>
            <p:txBody>
              <a:bodyPr wrap="square" rtlCol="1">
                <a:spAutoFit/>
              </a:bodyPr>
              <a:lstStyle/>
              <a:p>
                <a:pPr marL="342900" indent="-342900" algn="r" rtl="1">
                  <a:buFont typeface="Arial" panose="020B0604020202020204" pitchFamily="34" charset="0"/>
                  <a:buChar char="•"/>
                </a:pPr>
                <a:r>
                  <a:rPr lang="ar-SA" sz="2800" b="1" dirty="0">
                    <a:solidFill>
                      <a:schemeClr val="accent3"/>
                    </a:solidFill>
                  </a:rPr>
                  <a:t>الضوء يتفاعل مع الذرات عند انتقاله خلال الوسط كأن يتحرك بسرعة أقل مما هو في الفراغ ويتغير الطول الموجي ولا يتغير التردد:</a:t>
                </a:r>
              </a:p>
              <a:p>
                <a:pPr marL="342900" indent="-342900" algn="r" rtl="1">
                  <a:buFont typeface="Arial" panose="020B0604020202020204" pitchFamily="34" charset="0"/>
                  <a:buChar char="•"/>
                </a:pPr>
                <a:endParaRPr lang="ar-SA" sz="2800" b="1" dirty="0">
                  <a:solidFill>
                    <a:schemeClr val="accent3"/>
                  </a:solidFill>
                </a:endParaRPr>
              </a:p>
              <a:p>
                <a:pPr algn="ctr" rtl="1"/>
                <a:r>
                  <a:rPr lang="ar-SA" sz="3200" b="1" dirty="0"/>
                  <a:t>في الفــــراغ	</a:t>
                </a:r>
                <a14:m>
                  <m:oMath xmlns:m="http://schemas.openxmlformats.org/officeDocument/2006/math">
                    <m:sSub>
                      <m:sSubPr>
                        <m:ctrlPr>
                          <a:rPr lang="ar-SA" sz="3600" b="1" i="1" smtClean="0">
                            <a:latin typeface="Cambria Math" panose="02040503050406030204" pitchFamily="18" charset="0"/>
                          </a:rPr>
                        </m:ctrlPr>
                      </m:sSubPr>
                      <m:e>
                        <m:r>
                          <a:rPr lang="ar-SA" sz="3600" b="1" i="1" smtClean="0">
                            <a:latin typeface="Cambria Math" panose="02040503050406030204" pitchFamily="18" charset="0"/>
                            <a:ea typeface="Cambria Math" panose="02040503050406030204" pitchFamily="18" charset="0"/>
                          </a:rPr>
                          <m:t>𝝀</m:t>
                        </m:r>
                      </m:e>
                      <m:sub>
                        <m:r>
                          <a:rPr lang="ar-SA" sz="3600" b="1" i="1" smtClean="0">
                            <a:latin typeface="Cambria Math" panose="02040503050406030204" pitchFamily="18" charset="0"/>
                            <a:ea typeface="Cambria Math" panose="02040503050406030204" pitchFamily="18" charset="0"/>
                          </a:rPr>
                          <m:t>∘</m:t>
                        </m:r>
                      </m:sub>
                    </m:sSub>
                    <m:r>
                      <a:rPr lang="ar-SA" sz="3600" b="1" i="0" smtClean="0">
                        <a:latin typeface="Cambria Math" panose="02040503050406030204" pitchFamily="18" charset="0"/>
                      </a:rPr>
                      <m:t>=</m:t>
                    </m:r>
                    <m:f>
                      <m:fPr>
                        <m:ctrlPr>
                          <a:rPr lang="ar-SA" sz="3600" b="1" i="1" smtClean="0">
                            <a:latin typeface="Cambria Math" panose="02040503050406030204" pitchFamily="18" charset="0"/>
                          </a:rPr>
                        </m:ctrlPr>
                      </m:fPr>
                      <m:num>
                        <m:r>
                          <a:rPr lang="en-US" sz="3600" b="1" i="1" smtClean="0">
                            <a:latin typeface="Cambria Math" panose="02040503050406030204" pitchFamily="18" charset="0"/>
                          </a:rPr>
                          <m:t>𝑪</m:t>
                        </m:r>
                      </m:num>
                      <m:den>
                        <m:r>
                          <a:rPr lang="en-US" sz="3600" b="1" i="1" smtClean="0">
                            <a:latin typeface="Cambria Math" panose="02040503050406030204" pitchFamily="18" charset="0"/>
                          </a:rPr>
                          <m:t>𝒇</m:t>
                        </m:r>
                      </m:den>
                    </m:f>
                  </m:oMath>
                </a14:m>
                <a:endParaRPr lang="ar-SA" sz="3200" b="1" dirty="0"/>
              </a:p>
              <a:p>
                <a:pPr algn="ctr" rtl="1"/>
                <a:endParaRPr lang="ar-SA" sz="3200" b="1" dirty="0"/>
              </a:p>
              <a:p>
                <a:pPr algn="ctr" rtl="1"/>
                <a:r>
                  <a:rPr lang="ar-SA" sz="3200" b="1" dirty="0"/>
                  <a:t>في أي وسط	</a:t>
                </a:r>
                <a14:m>
                  <m:oMath xmlns:m="http://schemas.openxmlformats.org/officeDocument/2006/math">
                    <m:r>
                      <a:rPr lang="ar-SA" sz="3600" b="1" i="1" smtClean="0">
                        <a:latin typeface="Cambria Math" panose="02040503050406030204" pitchFamily="18" charset="0"/>
                        <a:ea typeface="Cambria Math" panose="02040503050406030204" pitchFamily="18" charset="0"/>
                      </a:rPr>
                      <m:t>𝛌</m:t>
                    </m:r>
                    <m:r>
                      <a:rPr lang="ar-SA" sz="3600" b="1">
                        <a:latin typeface="Cambria Math" panose="02040503050406030204" pitchFamily="18" charset="0"/>
                      </a:rPr>
                      <m:t>=</m:t>
                    </m:r>
                    <m:f>
                      <m:fPr>
                        <m:ctrlPr>
                          <a:rPr lang="ar-SA" sz="3600" b="1" i="1">
                            <a:latin typeface="Cambria Math" panose="02040503050406030204" pitchFamily="18" charset="0"/>
                          </a:rPr>
                        </m:ctrlPr>
                      </m:fPr>
                      <m:num>
                        <m:r>
                          <a:rPr lang="en-US" sz="3600" b="1" i="1" smtClean="0">
                            <a:latin typeface="Cambria Math" panose="02040503050406030204" pitchFamily="18" charset="0"/>
                          </a:rPr>
                          <m:t>𝒗</m:t>
                        </m:r>
                      </m:num>
                      <m:den>
                        <m:r>
                          <a:rPr lang="en-US" sz="3600" b="1" i="1">
                            <a:latin typeface="Cambria Math" panose="02040503050406030204" pitchFamily="18" charset="0"/>
                          </a:rPr>
                          <m:t>𝒇</m:t>
                        </m:r>
                      </m:den>
                    </m:f>
                  </m:oMath>
                </a14:m>
                <a:endParaRPr lang="ar-SA" sz="2800" b="1" dirty="0"/>
              </a:p>
            </p:txBody>
          </p:sp>
        </mc:Choice>
        <mc:Fallback xmlns="">
          <p:sp>
            <p:nvSpPr>
              <p:cNvPr id="12" name="مربع نص 11">
                <a:extLst>
                  <a:ext uri="{FF2B5EF4-FFF2-40B4-BE49-F238E27FC236}">
                    <a16:creationId xmlns:a16="http://schemas.microsoft.com/office/drawing/2014/main" id="{029A0645-B1EF-9041-ABB9-C1A13274320A}"/>
                  </a:ext>
                </a:extLst>
              </p:cNvPr>
              <p:cNvSpPr txBox="1">
                <a:spLocks noRot="1" noChangeAspect="1" noMove="1" noResize="1" noEditPoints="1" noAdjustHandles="1" noChangeArrowheads="1" noChangeShapeType="1" noTextEdit="1"/>
              </p:cNvSpPr>
              <p:nvPr/>
            </p:nvSpPr>
            <p:spPr>
              <a:xfrm>
                <a:off x="6393243" y="1946592"/>
                <a:ext cx="4806569" cy="4420249"/>
              </a:xfrm>
              <a:prstGeom prst="rect">
                <a:avLst/>
              </a:prstGeom>
              <a:blipFill>
                <a:blip r:embed="rId3"/>
                <a:stretch>
                  <a:fillRect l="-2632" t="-1143" r="-2105" b="-1714"/>
                </a:stretch>
              </a:blipFill>
              <a:ln>
                <a:solidFill>
                  <a:schemeClr val="tx2"/>
                </a:solidFill>
              </a:ln>
            </p:spPr>
            <p:txBody>
              <a:bodyPr/>
              <a:lstStyle/>
              <a:p>
                <a:r>
                  <a:rPr lang="ar-SA">
                    <a:noFill/>
                  </a:rPr>
                  <a:t> </a:t>
                </a:r>
              </a:p>
            </p:txBody>
          </p:sp>
        </mc:Fallback>
      </mc:AlternateContent>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النموذج الموجي في الانكسار</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Tree>
    <p:extLst>
      <p:ext uri="{BB962C8B-B14F-4D97-AF65-F5344CB8AC3E}">
        <p14:creationId xmlns:p14="http://schemas.microsoft.com/office/powerpoint/2010/main" val="1007292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عندما يعبر الضوء وسط مادي فإن الطول الموجي له:</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7187608" y="624839"/>
            <a:ext cx="2833351"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877003"/>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يزداد عندما تزداد السرعة</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877002"/>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يزداد عندما تقل السرعة</a:t>
            </a:r>
          </a:p>
        </p:txBody>
      </p:sp>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690457"/>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ج. يقل عندما تقل السرعة</a:t>
            </a:r>
          </a:p>
        </p:txBody>
      </p:sp>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695756"/>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ليس له علاقة بالسرعة</a:t>
            </a:r>
          </a:p>
        </p:txBody>
      </p:sp>
      <p:pic>
        <p:nvPicPr>
          <p:cNvPr id="11" name="صورة 10" descr=".kj.jpg">
            <a:extLst>
              <a:ext uri="{FF2B5EF4-FFF2-40B4-BE49-F238E27FC236}">
                <a16:creationId xmlns:a16="http://schemas.microsoft.com/office/drawing/2014/main" id="{BBAE9A27-603B-C54D-AA18-F243514921A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AA80259-3145-1747-BC1B-0E0AC6B0B490}"/>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FACAE513-56D1-EC42-9691-F82A5923D271}"/>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4580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3"/>
                                        </p:tgtEl>
                                        <p:attrNameLst>
                                          <p:attrName>fillcolor</p:attrName>
                                        </p:attrNameLst>
                                      </p:cBhvr>
                                      <p:to>
                                        <a:schemeClr val="tx2"/>
                                      </p:to>
                                    </p:animClr>
                                    <p:set>
                                      <p:cBhvr>
                                        <p:cTn id="7" dur="500" fill="hold"/>
                                        <p:tgtEl>
                                          <p:spTgt spid="13"/>
                                        </p:tgtEl>
                                        <p:attrNameLst>
                                          <p:attrName>fill.type</p:attrName>
                                        </p:attrNameLst>
                                      </p:cBhvr>
                                      <p:to>
                                        <p:strVal val="solid"/>
                                      </p:to>
                                    </p:set>
                                    <p:set>
                                      <p:cBhvr>
                                        <p:cTn id="8" dur="5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عندما يعبر الضوء وسط مادي فإن التردد له:</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7187608" y="624839"/>
            <a:ext cx="2833351"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877003"/>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يتغير</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877002"/>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لا يتغير</a:t>
            </a:r>
          </a:p>
        </p:txBody>
      </p:sp>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690457"/>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ج. يصبح أكبر من واحد</a:t>
            </a:r>
          </a:p>
        </p:txBody>
      </p:sp>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695756"/>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يصبح أقل من واحد</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9289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2"/>
                                        </p:tgtEl>
                                        <p:attrNameLst>
                                          <p:attrName>fillcolor</p:attrName>
                                        </p:attrNameLst>
                                      </p:cBhvr>
                                      <p:to>
                                        <a:schemeClr val="tx2"/>
                                      </p:to>
                                    </p:animClr>
                                    <p:set>
                                      <p:cBhvr>
                                        <p:cTn id="7" dur="500" fill="hold"/>
                                        <p:tgtEl>
                                          <p:spTgt spid="12"/>
                                        </p:tgtEl>
                                        <p:attrNameLst>
                                          <p:attrName>fill.type</p:attrName>
                                        </p:attrNameLst>
                                      </p:cBhvr>
                                      <p:to>
                                        <p:strVal val="solid"/>
                                      </p:to>
                                    </p:set>
                                    <p:set>
                                      <p:cBhvr>
                                        <p:cTn id="8"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مربع نص 11">
                <a:extLst>
                  <a:ext uri="{FF2B5EF4-FFF2-40B4-BE49-F238E27FC236}">
                    <a16:creationId xmlns:a16="http://schemas.microsoft.com/office/drawing/2014/main" id="{029A0645-B1EF-9041-ABB9-C1A13274320A}"/>
                  </a:ext>
                </a:extLst>
              </p:cNvPr>
              <p:cNvSpPr txBox="1"/>
              <p:nvPr/>
            </p:nvSpPr>
            <p:spPr>
              <a:xfrm>
                <a:off x="5915284" y="2585518"/>
                <a:ext cx="5433384" cy="3354508"/>
              </a:xfrm>
              <a:prstGeom prst="rect">
                <a:avLst/>
              </a:prstGeom>
              <a:noFill/>
              <a:ln>
                <a:solidFill>
                  <a:schemeClr val="tx2"/>
                </a:solidFill>
              </a:ln>
            </p:spPr>
            <p:txBody>
              <a:bodyPr wrap="square" rtlCol="1">
                <a:spAutoFit/>
              </a:bodyPr>
              <a:lstStyle/>
              <a:p>
                <a:pPr algn="ctr" rtl="1"/>
                <a:r>
                  <a:rPr lang="ar-SA" sz="3600" b="1" dirty="0">
                    <a:solidFill>
                      <a:schemeClr val="accent1">
                        <a:lumMod val="50000"/>
                      </a:schemeClr>
                    </a:solidFill>
                  </a:rPr>
                  <a:t>معامل انكسار الوسط يساوي سرعة الضوء في الفراغ مقسومة على سرعة الضوء في الوسط</a:t>
                </a:r>
              </a:p>
              <a:p>
                <a:pPr algn="ctr" rtl="1"/>
                <a:endParaRPr lang="ar-SA" sz="2800" b="1" dirty="0"/>
              </a:p>
              <a:p>
                <a:pPr algn="ctr" rtl="1"/>
                <a14:m>
                  <m:oMathPara xmlns:m="http://schemas.openxmlformats.org/officeDocument/2006/math">
                    <m:oMathParaPr>
                      <m:jc m:val="centerGroup"/>
                    </m:oMathParaPr>
                    <m:oMath xmlns:m="http://schemas.openxmlformats.org/officeDocument/2006/math">
                      <m:r>
                        <a:rPr lang="en-US" sz="4400" b="1" i="1" smtClean="0">
                          <a:solidFill>
                            <a:srgbClr val="C00000"/>
                          </a:solidFill>
                          <a:latin typeface="Cambria Math" panose="02040503050406030204" pitchFamily="18" charset="0"/>
                          <a:ea typeface="Cambria Math" panose="02040503050406030204" pitchFamily="18" charset="0"/>
                        </a:rPr>
                        <m:t>𝒏</m:t>
                      </m:r>
                      <m:r>
                        <a:rPr lang="ar-SA" sz="4400" b="1">
                          <a:solidFill>
                            <a:srgbClr val="C00000"/>
                          </a:solidFill>
                          <a:latin typeface="Cambria Math" panose="02040503050406030204" pitchFamily="18" charset="0"/>
                        </a:rPr>
                        <m:t>=</m:t>
                      </m:r>
                      <m:f>
                        <m:fPr>
                          <m:ctrlPr>
                            <a:rPr lang="ar-SA" sz="4400" b="1" i="1">
                              <a:solidFill>
                                <a:srgbClr val="C00000"/>
                              </a:solidFill>
                              <a:latin typeface="Cambria Math" panose="02040503050406030204" pitchFamily="18" charset="0"/>
                            </a:rPr>
                          </m:ctrlPr>
                        </m:fPr>
                        <m:num>
                          <m:r>
                            <a:rPr lang="en-US" sz="4400" b="1" i="1" smtClean="0">
                              <a:solidFill>
                                <a:srgbClr val="C00000"/>
                              </a:solidFill>
                              <a:latin typeface="Cambria Math" panose="02040503050406030204" pitchFamily="18" charset="0"/>
                            </a:rPr>
                            <m:t>𝒄</m:t>
                          </m:r>
                        </m:num>
                        <m:den>
                          <m:r>
                            <a:rPr lang="en-US" sz="4400" b="1" i="1" smtClean="0">
                              <a:solidFill>
                                <a:srgbClr val="C00000"/>
                              </a:solidFill>
                              <a:latin typeface="Cambria Math" panose="02040503050406030204" pitchFamily="18" charset="0"/>
                            </a:rPr>
                            <m:t>𝒗</m:t>
                          </m:r>
                        </m:den>
                      </m:f>
                    </m:oMath>
                  </m:oMathPara>
                </a14:m>
                <a:endParaRPr lang="ar-SA" sz="4000" b="1" dirty="0"/>
              </a:p>
            </p:txBody>
          </p:sp>
        </mc:Choice>
        <mc:Fallback xmlns="">
          <p:sp>
            <p:nvSpPr>
              <p:cNvPr id="12" name="مربع نص 11">
                <a:extLst>
                  <a:ext uri="{FF2B5EF4-FFF2-40B4-BE49-F238E27FC236}">
                    <a16:creationId xmlns:a16="http://schemas.microsoft.com/office/drawing/2014/main" id="{029A0645-B1EF-9041-ABB9-C1A13274320A}"/>
                  </a:ext>
                </a:extLst>
              </p:cNvPr>
              <p:cNvSpPr txBox="1">
                <a:spLocks noRot="1" noChangeAspect="1" noMove="1" noResize="1" noEditPoints="1" noAdjustHandles="1" noChangeArrowheads="1" noChangeShapeType="1" noTextEdit="1"/>
              </p:cNvSpPr>
              <p:nvPr/>
            </p:nvSpPr>
            <p:spPr>
              <a:xfrm>
                <a:off x="5915284" y="2585518"/>
                <a:ext cx="5433384" cy="3354508"/>
              </a:xfrm>
              <a:prstGeom prst="rect">
                <a:avLst/>
              </a:prstGeom>
              <a:blipFill>
                <a:blip r:embed="rId2"/>
                <a:stretch>
                  <a:fillRect l="-5128" t="-2642" r="-2564" b="-1509"/>
                </a:stretch>
              </a:blipFill>
              <a:ln>
                <a:solidFill>
                  <a:schemeClr val="tx2"/>
                </a:solidFill>
              </a:ln>
            </p:spPr>
            <p:txBody>
              <a:bodyPr/>
              <a:lstStyle/>
              <a:p>
                <a:r>
                  <a:rPr lang="ar-SA">
                    <a:noFill/>
                  </a:rPr>
                  <a:t> </a:t>
                </a:r>
              </a:p>
            </p:txBody>
          </p:sp>
        </mc:Fallback>
      </mc:AlternateContent>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معامل الانكسار</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7" name="صورة 6">
            <a:extLst>
              <a:ext uri="{FF2B5EF4-FFF2-40B4-BE49-F238E27FC236}">
                <a16:creationId xmlns:a16="http://schemas.microsoft.com/office/drawing/2014/main" id="{C59191F2-9211-D340-890B-53905F6E35B0}"/>
              </a:ext>
            </a:extLst>
          </p:cNvPr>
          <p:cNvPicPr>
            <a:picLocks noChangeAspect="1"/>
          </p:cNvPicPr>
          <p:nvPr/>
        </p:nvPicPr>
        <p:blipFill rotWithShape="1">
          <a:blip r:embed="rId3"/>
          <a:srcRect t="2178"/>
          <a:stretch/>
        </p:blipFill>
        <p:spPr>
          <a:xfrm>
            <a:off x="1363811" y="1293308"/>
            <a:ext cx="4402617" cy="5207721"/>
          </a:xfrm>
          <a:prstGeom prst="rect">
            <a:avLst/>
          </a:prstGeom>
        </p:spPr>
      </p:pic>
    </p:spTree>
    <p:extLst>
      <p:ext uri="{BB962C8B-B14F-4D97-AF65-F5344CB8AC3E}">
        <p14:creationId xmlns:p14="http://schemas.microsoft.com/office/powerpoint/2010/main" val="1000453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إذا كانت سرعة الضوء في الألماس </a:t>
                </a:r>
                <a14:m>
                  <m:oMath xmlns:m="http://schemas.openxmlformats.org/officeDocument/2006/math">
                    <m:r>
                      <a:rPr lang="en-US" sz="3200" b="1" i="1" smtClean="0">
                        <a:solidFill>
                          <a:schemeClr val="tx2">
                            <a:lumMod val="75000"/>
                          </a:schemeClr>
                        </a:solidFill>
                        <a:latin typeface="Cambria Math" panose="02040503050406030204" pitchFamily="18" charset="0"/>
                      </a:rPr>
                      <m:t>𝟏</m:t>
                    </m:r>
                    <m:r>
                      <a:rPr lang="en-US" sz="3200" b="1" i="1" smtClean="0">
                        <a:solidFill>
                          <a:schemeClr val="tx2">
                            <a:lumMod val="75000"/>
                          </a:schemeClr>
                        </a:solidFill>
                        <a:latin typeface="Cambria Math" panose="02040503050406030204" pitchFamily="18" charset="0"/>
                      </a:rPr>
                      <m:t>.</m:t>
                    </m:r>
                    <m:r>
                      <a:rPr lang="en-US" sz="3200" b="1" i="1" smtClean="0">
                        <a:solidFill>
                          <a:schemeClr val="tx2">
                            <a:lumMod val="75000"/>
                          </a:schemeClr>
                        </a:solidFill>
                        <a:latin typeface="Cambria Math" panose="02040503050406030204" pitchFamily="18" charset="0"/>
                      </a:rPr>
                      <m:t>𝟒𝟐</m:t>
                    </m:r>
                    <m:r>
                      <a:rPr lang="en-US" sz="3200" b="1" i="1" smtClean="0">
                        <a:solidFill>
                          <a:schemeClr val="tx2">
                            <a:lumMod val="75000"/>
                          </a:schemeClr>
                        </a:solidFill>
                        <a:latin typeface="Cambria Math" panose="02040503050406030204" pitchFamily="18" charset="0"/>
                        <a:ea typeface="Cambria Math" panose="02040503050406030204" pitchFamily="18" charset="0"/>
                      </a:rPr>
                      <m:t>×</m:t>
                    </m:r>
                    <m:sSup>
                      <m:sSupPr>
                        <m:ctrlPr>
                          <a:rPr lang="en-US" sz="3200" b="1" i="1" smtClean="0">
                            <a:solidFill>
                              <a:schemeClr val="tx2">
                                <a:lumMod val="75000"/>
                              </a:schemeClr>
                            </a:solidFill>
                            <a:latin typeface="Cambria Math" panose="02040503050406030204" pitchFamily="18" charset="0"/>
                            <a:ea typeface="Cambria Math" panose="02040503050406030204" pitchFamily="18" charset="0"/>
                          </a:rPr>
                        </m:ctrlPr>
                      </m:sSupPr>
                      <m:e>
                        <m:r>
                          <a:rPr lang="en-US" sz="3200" b="1" i="1" smtClean="0">
                            <a:solidFill>
                              <a:schemeClr val="tx2">
                                <a:lumMod val="75000"/>
                              </a:schemeClr>
                            </a:solidFill>
                            <a:latin typeface="Cambria Math" panose="02040503050406030204" pitchFamily="18" charset="0"/>
                            <a:ea typeface="Cambria Math" panose="02040503050406030204" pitchFamily="18" charset="0"/>
                          </a:rPr>
                          <m:t>𝟏𝟎</m:t>
                        </m:r>
                      </m:e>
                      <m:sup>
                        <m:r>
                          <a:rPr lang="en-US" sz="3200" b="1" i="1" smtClean="0">
                            <a:solidFill>
                              <a:schemeClr val="tx2">
                                <a:lumMod val="75000"/>
                              </a:schemeClr>
                            </a:solidFill>
                            <a:latin typeface="Cambria Math" panose="02040503050406030204" pitchFamily="18" charset="0"/>
                            <a:ea typeface="Cambria Math" panose="02040503050406030204" pitchFamily="18" charset="0"/>
                          </a:rPr>
                          <m:t>𝟖</m:t>
                        </m:r>
                      </m:sup>
                    </m:sSup>
                    <m:r>
                      <a:rPr lang="en-US" sz="3200" b="1" i="1" smtClean="0">
                        <a:solidFill>
                          <a:schemeClr val="tx2">
                            <a:lumMod val="75000"/>
                          </a:schemeClr>
                        </a:solidFill>
                        <a:latin typeface="Cambria Math" panose="02040503050406030204" pitchFamily="18" charset="0"/>
                        <a:ea typeface="Cambria Math" panose="02040503050406030204" pitchFamily="18" charset="0"/>
                      </a:rPr>
                      <m:t> </m:t>
                    </m:r>
                    <m:r>
                      <m:rPr>
                        <m:nor/>
                      </m:rPr>
                      <a:rPr lang="en-US" sz="3200" b="1" i="0" smtClean="0">
                        <a:solidFill>
                          <a:schemeClr val="tx2">
                            <a:lumMod val="75000"/>
                          </a:schemeClr>
                        </a:solidFill>
                        <a:latin typeface="Cambria Math" panose="02040503050406030204" pitchFamily="18" charset="0"/>
                        <a:ea typeface="Cambria Math" panose="02040503050406030204" pitchFamily="18" charset="0"/>
                      </a:rPr>
                      <m:t>m</m:t>
                    </m:r>
                    <m:r>
                      <m:rPr>
                        <m:nor/>
                      </m:rPr>
                      <a:rPr lang="en-US" sz="3200" b="1" i="0" smtClean="0">
                        <a:solidFill>
                          <a:schemeClr val="tx2">
                            <a:lumMod val="75000"/>
                          </a:schemeClr>
                        </a:solidFill>
                        <a:latin typeface="Cambria Math" panose="02040503050406030204" pitchFamily="18" charset="0"/>
                        <a:ea typeface="Cambria Math" panose="02040503050406030204" pitchFamily="18" charset="0"/>
                      </a:rPr>
                      <m:t>/</m:t>
                    </m:r>
                    <m:r>
                      <m:rPr>
                        <m:nor/>
                      </m:rPr>
                      <a:rPr lang="en-US" sz="3200" b="1" i="0" smtClean="0">
                        <a:solidFill>
                          <a:schemeClr val="tx2">
                            <a:lumMod val="75000"/>
                          </a:schemeClr>
                        </a:solidFill>
                        <a:latin typeface="Cambria Math" panose="02040503050406030204" pitchFamily="18" charset="0"/>
                        <a:ea typeface="Cambria Math" panose="02040503050406030204" pitchFamily="18" charset="0"/>
                      </a:rPr>
                      <m:t>s</m:t>
                    </m:r>
                  </m:oMath>
                </a14:m>
                <a:endParaRPr lang="en-US" sz="3200" b="1" dirty="0">
                  <a:solidFill>
                    <a:schemeClr val="tx2">
                      <a:lumMod val="75000"/>
                    </a:schemeClr>
                  </a:solidFill>
                  <a:latin typeface="Muna" pitchFamily="2" charset="-78"/>
                  <a:ea typeface="Cambria Math" panose="02040503050406030204" pitchFamily="18" charset="0"/>
                </a:endParaRPr>
              </a:p>
              <a:p>
                <a:pPr algn="ctr" defTabSz="342900" rtl="1"/>
                <a:r>
                  <a:rPr lang="ar-SA" sz="3200" b="1" dirty="0">
                    <a:solidFill>
                      <a:schemeClr val="tx2">
                        <a:lumMod val="75000"/>
                      </a:schemeClr>
                    </a:solidFill>
                    <a:latin typeface="Muna" pitchFamily="2" charset="-78"/>
                  </a:rPr>
                  <a:t>فما معامل انكسار الألماس؟</a:t>
                </a:r>
              </a:p>
            </p:txBody>
          </p:sp>
        </mc:Choice>
        <mc:Fallback xmlns="">
          <p:sp>
            <p:nvSpPr>
              <p:cNvPr id="4" name="مستطيل مستدير الزوايا 3">
                <a:extLst>
                  <a:ext uri="{FF2B5EF4-FFF2-40B4-BE49-F238E27FC236}">
                    <a16:creationId xmlns:a16="http://schemas.microsoft.com/office/drawing/2014/main" id="{166B1372-5349-BE42-AAC0-2386A9DBC519}"/>
                  </a:ext>
                </a:extLst>
              </p:cNvPr>
              <p:cNvSpPr>
                <a:spLocks noRot="1" noChangeAspect="1" noMove="1" noResize="1" noEditPoints="1" noAdjustHandles="1" noChangeArrowheads="1" noChangeShapeType="1" noTextEdit="1"/>
              </p:cNvSpPr>
              <p:nvPr/>
            </p:nvSpPr>
            <p:spPr>
              <a:xfrm>
                <a:off x="1889664" y="1830792"/>
                <a:ext cx="8664681" cy="1653610"/>
              </a:xfrm>
              <a:prstGeom prst="roundRect">
                <a:avLst/>
              </a:prstGeom>
              <a:blipFill>
                <a:blip r:embed="rId2"/>
                <a:stretch>
                  <a:fillRect/>
                </a:stretch>
              </a:blipFill>
              <a:ln>
                <a:solidFill>
                  <a:schemeClr val="accent1"/>
                </a:solidFill>
              </a:ln>
            </p:spPr>
            <p:txBody>
              <a:bodyPr/>
              <a:lstStyle/>
              <a:p>
                <a:r>
                  <a:rPr lang="ar-SA">
                    <a:noFill/>
                  </a:rPr>
                  <a:t> </a:t>
                </a:r>
              </a:p>
            </p:txBody>
          </p:sp>
        </mc:Fallback>
      </mc:AlternateContent>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7187608" y="624839"/>
            <a:ext cx="2833351" cy="707886"/>
          </a:xfrm>
          <a:prstGeom prst="rect">
            <a:avLst/>
          </a:prstGeom>
          <a:solidFill>
            <a:schemeClr val="accent1">
              <a:lumMod val="20000"/>
              <a:lumOff val="80000"/>
            </a:schemeClr>
          </a:solidFill>
        </p:spPr>
        <p:txBody>
          <a:bodyPr wrap="square" rtlCol="1">
            <a:spAutoFit/>
          </a:bodyPr>
          <a:lstStyle/>
          <a:p>
            <a:pPr algn="ctr"/>
            <a:r>
              <a:rPr lang="ar-SA" sz="4000" b="1" dirty="0"/>
              <a:t>تقويم ختامي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877003"/>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err="1"/>
              <a:t>أ</a:t>
            </a:r>
            <a:r>
              <a:rPr lang="ar-SA" sz="3200" b="1" dirty="0"/>
              <a:t>. </a:t>
            </a:r>
            <a:r>
              <a:rPr lang="en-US" sz="3200" b="1" dirty="0"/>
              <a:t>0.0422</a:t>
            </a:r>
            <a:endParaRPr lang="ar-SA" sz="3200" b="1" dirty="0"/>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877002"/>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t>ب. </a:t>
            </a:r>
            <a:r>
              <a:rPr lang="en-US" sz="3200" b="1" dirty="0"/>
              <a:t>1.24</a:t>
            </a:r>
            <a:endParaRPr lang="ar-SA" sz="3200" b="1" dirty="0"/>
          </a:p>
        </p:txBody>
      </p:sp>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690457"/>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t>ج. </a:t>
            </a:r>
            <a:r>
              <a:rPr lang="en-US" sz="3200" b="1" dirty="0"/>
              <a:t>0.413</a:t>
            </a:r>
            <a:endParaRPr lang="ar-SA" sz="3200" b="1" dirty="0"/>
          </a:p>
        </p:txBody>
      </p:sp>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695756"/>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t>د. </a:t>
            </a:r>
            <a:r>
              <a:rPr lang="en-US" sz="3200" b="1" dirty="0"/>
              <a:t>2.42</a:t>
            </a:r>
            <a:endParaRPr lang="ar-SA" sz="3200" b="1" dirty="0"/>
          </a:p>
        </p:txBody>
      </p:sp>
      <p:pic>
        <p:nvPicPr>
          <p:cNvPr id="11" name="صورة 10" descr=".kj.jpg">
            <a:extLst>
              <a:ext uri="{FF2B5EF4-FFF2-40B4-BE49-F238E27FC236}">
                <a16:creationId xmlns:a16="http://schemas.microsoft.com/office/drawing/2014/main" id="{13A3A367-B981-524F-AD22-0AA18B84046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3D3408B6-AA57-3A42-BB43-7FD1C9D4664B}"/>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09375C00-0EAB-5A4B-B4F1-23944D09A18F}"/>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
        <p:nvSpPr>
          <p:cNvPr id="2" name="مربع نص 1">
            <a:extLst>
              <a:ext uri="{FF2B5EF4-FFF2-40B4-BE49-F238E27FC236}">
                <a16:creationId xmlns:a16="http://schemas.microsoft.com/office/drawing/2014/main" id="{965106F1-D25F-0743-94B4-1A403AFA80B3}"/>
              </a:ext>
            </a:extLst>
          </p:cNvPr>
          <p:cNvSpPr txBox="1"/>
          <p:nvPr/>
        </p:nvSpPr>
        <p:spPr>
          <a:xfrm>
            <a:off x="1986062" y="3146033"/>
            <a:ext cx="2983510" cy="369332"/>
          </a:xfrm>
          <a:prstGeom prst="rect">
            <a:avLst/>
          </a:prstGeom>
          <a:noFill/>
        </p:spPr>
        <p:txBody>
          <a:bodyPr wrap="none" rtlCol="1">
            <a:spAutoFit/>
          </a:bodyPr>
          <a:lstStyle/>
          <a:p>
            <a:pPr marL="0" algn="r" defTabSz="457200" rtl="1" eaLnBrk="1" latinLnBrk="0" hangingPunct="1"/>
            <a:r>
              <a:rPr lang="ar-SA" dirty="0">
                <a:solidFill>
                  <a:schemeClr val="accent2"/>
                </a:solidFill>
              </a:rPr>
              <a:t>سؤال ٢ صفحة ٩٩ في الاختبار المقنن</a:t>
            </a:r>
          </a:p>
        </p:txBody>
      </p:sp>
    </p:spTree>
    <p:extLst>
      <p:ext uri="{BB962C8B-B14F-4D97-AF65-F5344CB8AC3E}">
        <p14:creationId xmlns:p14="http://schemas.microsoft.com/office/powerpoint/2010/main" val="296976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500" fill="hold"/>
                                        <p:tgtEl>
                                          <p:spTgt spid="17"/>
                                        </p:tgtEl>
                                        <p:attrNameLst>
                                          <p:attrName>fillcolor</p:attrName>
                                        </p:attrNameLst>
                                      </p:cBhvr>
                                      <p:to>
                                        <a:schemeClr val="tx2"/>
                                      </p:to>
                                    </p:animClr>
                                    <p:set>
                                      <p:cBhvr>
                                        <p:cTn id="7" dur="500" fill="hold"/>
                                        <p:tgtEl>
                                          <p:spTgt spid="17"/>
                                        </p:tgtEl>
                                        <p:attrNameLst>
                                          <p:attrName>fill.type</p:attrName>
                                        </p:attrNameLst>
                                      </p:cBhvr>
                                      <p:to>
                                        <p:strVal val="solid"/>
                                      </p:to>
                                    </p:set>
                                    <p:set>
                                      <p:cBhvr>
                                        <p:cTn id="8" dur="5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a:extLst>
              <a:ext uri="{FF2B5EF4-FFF2-40B4-BE49-F238E27FC236}">
                <a16:creationId xmlns:a16="http://schemas.microsoft.com/office/drawing/2014/main" id="{9633780E-114A-2545-906E-2F88AEEF9489}"/>
              </a:ext>
            </a:extLst>
          </p:cNvPr>
          <p:cNvSpPr>
            <a:spLocks noGrp="1"/>
          </p:cNvSpPr>
          <p:nvPr>
            <p:ph type="ctrTitle"/>
          </p:nvPr>
        </p:nvSpPr>
        <p:spPr/>
        <p:txBody>
          <a:bodyPr/>
          <a:lstStyle/>
          <a:p>
            <a:r>
              <a:rPr lang="ar-SA" dirty="0"/>
              <a:t>تابع: انكسار الضوء</a:t>
            </a:r>
          </a:p>
        </p:txBody>
      </p:sp>
      <p:sp>
        <p:nvSpPr>
          <p:cNvPr id="8" name="عنوان فرعي 7">
            <a:extLst>
              <a:ext uri="{FF2B5EF4-FFF2-40B4-BE49-F238E27FC236}">
                <a16:creationId xmlns:a16="http://schemas.microsoft.com/office/drawing/2014/main" id="{7448AEB8-197F-2440-AC69-B1CD8A96DF66}"/>
              </a:ext>
            </a:extLst>
          </p:cNvPr>
          <p:cNvSpPr>
            <a:spLocks noGrp="1"/>
          </p:cNvSpPr>
          <p:nvPr>
            <p:ph type="subTitle" idx="1"/>
          </p:nvPr>
        </p:nvSpPr>
        <p:spPr/>
        <p:txBody>
          <a:bodyPr/>
          <a:lstStyle/>
          <a:p>
            <a:endParaRPr lang="ar-SA"/>
          </a:p>
        </p:txBody>
      </p:sp>
    </p:spTree>
    <p:extLst>
      <p:ext uri="{BB962C8B-B14F-4D97-AF65-F5344CB8AC3E}">
        <p14:creationId xmlns:p14="http://schemas.microsoft.com/office/powerpoint/2010/main" val="3277072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كل بيضاوي 8">
            <a:extLst>
              <a:ext uri="{FF2B5EF4-FFF2-40B4-BE49-F238E27FC236}">
                <a16:creationId xmlns:a16="http://schemas.microsoft.com/office/drawing/2014/main" id="{3EBBE5EC-5F98-1D4A-AB02-909E78487D05}"/>
              </a:ext>
            </a:extLst>
          </p:cNvPr>
          <p:cNvSpPr/>
          <p:nvPr/>
        </p:nvSpPr>
        <p:spPr>
          <a:xfrm>
            <a:off x="9757920" y="-438151"/>
            <a:ext cx="2829718" cy="282971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5D044DB0-87D7-8745-9D44-022C6CCB2160}"/>
              </a:ext>
            </a:extLst>
          </p:cNvPr>
          <p:cNvSpPr txBox="1"/>
          <p:nvPr/>
        </p:nvSpPr>
        <p:spPr>
          <a:xfrm>
            <a:off x="6864257" y="1174510"/>
            <a:ext cx="3558988" cy="646331"/>
          </a:xfrm>
          <a:prstGeom prst="rect">
            <a:avLst/>
          </a:prstGeom>
          <a:noFill/>
        </p:spPr>
        <p:txBody>
          <a:bodyPr wrap="none" rtlCol="1">
            <a:spAutoFit/>
          </a:bodyPr>
          <a:lstStyle/>
          <a:p>
            <a:r>
              <a:rPr lang="ar-SA" sz="3600" b="1" dirty="0">
                <a:highlight>
                  <a:srgbClr val="C0C0C0"/>
                </a:highlight>
              </a:rPr>
              <a:t>سنتعلم في هذا الدرس:</a:t>
            </a:r>
          </a:p>
        </p:txBody>
      </p:sp>
      <p:sp>
        <p:nvSpPr>
          <p:cNvPr id="10" name="Rectangle 7">
            <a:extLst>
              <a:ext uri="{FF2B5EF4-FFF2-40B4-BE49-F238E27FC236}">
                <a16:creationId xmlns:a16="http://schemas.microsoft.com/office/drawing/2014/main" id="{62A2EA3C-F432-B74F-9B55-66F4EE78BFF7}"/>
              </a:ext>
            </a:extLst>
          </p:cNvPr>
          <p:cNvSpPr/>
          <p:nvPr/>
        </p:nvSpPr>
        <p:spPr>
          <a:xfrm rot="16200000">
            <a:off x="-3271882" y="3042443"/>
            <a:ext cx="8882062" cy="1004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457200" rtl="1" eaLnBrk="1" latinLnBrk="0" hangingPunct="1">
              <a:defRPr/>
            </a:pPr>
            <a:endParaRPr lang="en-US" sz="4000" b="1" dirty="0">
              <a:latin typeface="Arial" panose="020B0604020202020204" pitchFamily="34" charset="0"/>
              <a:cs typeface="Arial" panose="020B0604020202020204" pitchFamily="34" charset="0"/>
            </a:endParaRPr>
          </a:p>
        </p:txBody>
      </p:sp>
      <p:sp>
        <p:nvSpPr>
          <p:cNvPr id="4" name="مربع نص 3">
            <a:extLst>
              <a:ext uri="{FF2B5EF4-FFF2-40B4-BE49-F238E27FC236}">
                <a16:creationId xmlns:a16="http://schemas.microsoft.com/office/drawing/2014/main" id="{8A09923E-B923-CA4B-A268-FC2C481E318A}"/>
              </a:ext>
            </a:extLst>
          </p:cNvPr>
          <p:cNvSpPr txBox="1"/>
          <p:nvPr/>
        </p:nvSpPr>
        <p:spPr>
          <a:xfrm>
            <a:off x="3359889" y="2736502"/>
            <a:ext cx="6005906" cy="1815882"/>
          </a:xfrm>
          <a:prstGeom prst="rect">
            <a:avLst/>
          </a:prstGeom>
          <a:noFill/>
        </p:spPr>
        <p:txBody>
          <a:bodyPr wrap="square" rtlCol="1">
            <a:spAutoFit/>
          </a:bodyPr>
          <a:lstStyle/>
          <a:p>
            <a:pPr marL="285750" indent="-285750" algn="r" defTabSz="457200" rtl="1" eaLnBrk="1" latinLnBrk="0" hangingPunct="1">
              <a:buFontTx/>
              <a:buChar char="-"/>
            </a:pPr>
            <a:r>
              <a:rPr lang="ar-SA" sz="2800" b="1" dirty="0"/>
              <a:t>الانعكاس الكلي الداخلي.</a:t>
            </a:r>
          </a:p>
          <a:p>
            <a:pPr marL="285750" indent="-285750" algn="r" defTabSz="457200" rtl="1" eaLnBrk="1" latinLnBrk="0" hangingPunct="1">
              <a:buFontTx/>
              <a:buChar char="-"/>
            </a:pPr>
            <a:r>
              <a:rPr lang="ar-SA" sz="2800" b="1" dirty="0"/>
              <a:t>الزاوية الحرجة للانعكاس الكلي الداخلي.</a:t>
            </a:r>
          </a:p>
          <a:p>
            <a:pPr marL="285750" indent="-285750" algn="r" defTabSz="457200" rtl="1" eaLnBrk="1" latinLnBrk="0" hangingPunct="1">
              <a:buFontTx/>
              <a:buChar char="-"/>
            </a:pPr>
            <a:r>
              <a:rPr lang="ar-SA" sz="2800" b="1" dirty="0"/>
              <a:t>الظواهر الطبيعية للانعكاس الكلي الداخلي.</a:t>
            </a:r>
          </a:p>
          <a:p>
            <a:pPr marL="285750" indent="-285750" algn="r" defTabSz="457200" rtl="1" eaLnBrk="1" latinLnBrk="0" hangingPunct="1">
              <a:buFontTx/>
              <a:buChar char="-"/>
            </a:pPr>
            <a:r>
              <a:rPr lang="ar-SA" sz="2800" b="1" dirty="0"/>
              <a:t>التطبيقات الصناعية للانعكاس الكلي الداخلي.</a:t>
            </a:r>
          </a:p>
        </p:txBody>
      </p:sp>
    </p:spTree>
    <p:extLst>
      <p:ext uri="{BB962C8B-B14F-4D97-AF65-F5344CB8AC3E}">
        <p14:creationId xmlns:p14="http://schemas.microsoft.com/office/powerpoint/2010/main" val="3740261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422245" y="37519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مقدمة</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13" name="Picture 2" descr="C:\Users\lenovo\Desktop\تنزيل (4).jpg">
            <a:extLst>
              <a:ext uri="{FF2B5EF4-FFF2-40B4-BE49-F238E27FC236}">
                <a16:creationId xmlns:a16="http://schemas.microsoft.com/office/drawing/2014/main" id="{00DD234B-C516-6F4C-B34C-967E7E279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9031" y="4236720"/>
            <a:ext cx="2352780" cy="2264309"/>
          </a:xfrm>
          <a:prstGeom prst="rect">
            <a:avLst/>
          </a:prstGeom>
          <a:noFill/>
          <a:extLst>
            <a:ext uri="{909E8E84-426E-40DD-AFC4-6F175D3DCCD1}">
              <a14:hiddenFill xmlns:a14="http://schemas.microsoft.com/office/drawing/2010/main">
                <a:solidFill>
                  <a:srgbClr val="FFFFFF"/>
                </a:solidFill>
              </a14:hiddenFill>
            </a:ext>
          </a:extLst>
        </p:spPr>
      </p:pic>
      <p:sp>
        <p:nvSpPr>
          <p:cNvPr id="11" name="عنوان 1">
            <a:extLst>
              <a:ext uri="{FF2B5EF4-FFF2-40B4-BE49-F238E27FC236}">
                <a16:creationId xmlns:a16="http://schemas.microsoft.com/office/drawing/2014/main" id="{1D7434AF-7877-9F48-9CD4-30371063A98B}"/>
              </a:ext>
            </a:extLst>
          </p:cNvPr>
          <p:cNvSpPr txBox="1">
            <a:spLocks noGrp="1"/>
          </p:cNvSpPr>
          <p:nvPr>
            <p:ph type="title"/>
          </p:nvPr>
        </p:nvSpPr>
        <p:spPr>
          <a:xfrm>
            <a:off x="7256237" y="1521115"/>
            <a:ext cx="3151738" cy="1982760"/>
          </a:xfrm>
          <a:prstGeom prst="wedgeRoundRectCallout">
            <a:avLst>
              <a:gd name="adj1" fmla="val 48175"/>
              <a:gd name="adj2" fmla="val 112680"/>
              <a:gd name="adj3" fmla="val 16667"/>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lIns="0" rIns="0" bIns="0" anchor="ctr">
            <a:noAutofit/>
            <a:scene3d>
              <a:camera prst="orthographicFront"/>
              <a:lightRig rig="freezing" dir="t">
                <a:rot lat="0" lon="0" rev="5640000"/>
              </a:lightRig>
            </a:scene3d>
            <a:sp3d prstMaterial="flat">
              <a:contourClr>
                <a:schemeClr val="tx2"/>
              </a:contourClr>
            </a:sp3d>
          </a:bodyPr>
          <a:lstStyle/>
          <a:p>
            <a:pPr algn="ctr" rtl="1">
              <a:defRPr/>
            </a:pPr>
            <a:r>
              <a:rPr lang="ar-SA" sz="3200" b="1" dirty="0">
                <a:solidFill>
                  <a:schemeClr val="accent2"/>
                </a:solidFill>
                <a:latin typeface="+mj-lt"/>
                <a:ea typeface="+mj-ea"/>
              </a:rPr>
              <a:t>ما الذي يحدث عندما ينتقل الضوء من الماء إلى الهواء؟</a:t>
            </a:r>
          </a:p>
        </p:txBody>
      </p:sp>
      <p:pic>
        <p:nvPicPr>
          <p:cNvPr id="3" name="صورة 2">
            <a:extLst>
              <a:ext uri="{FF2B5EF4-FFF2-40B4-BE49-F238E27FC236}">
                <a16:creationId xmlns:a16="http://schemas.microsoft.com/office/drawing/2014/main" id="{3D7C19E3-AF86-794C-A5ED-C0AA4CF5CFCD}"/>
              </a:ext>
            </a:extLst>
          </p:cNvPr>
          <p:cNvPicPr>
            <a:picLocks noChangeAspect="1"/>
          </p:cNvPicPr>
          <p:nvPr/>
        </p:nvPicPr>
        <p:blipFill>
          <a:blip r:embed="rId3"/>
          <a:stretch>
            <a:fillRect/>
          </a:stretch>
        </p:blipFill>
        <p:spPr>
          <a:xfrm>
            <a:off x="1316546" y="2268667"/>
            <a:ext cx="5845811" cy="3574882"/>
          </a:xfrm>
          <a:prstGeom prst="rect">
            <a:avLst/>
          </a:prstGeom>
        </p:spPr>
      </p:pic>
      <p:sp>
        <p:nvSpPr>
          <p:cNvPr id="14" name="عنوان 1">
            <a:extLst>
              <a:ext uri="{FF2B5EF4-FFF2-40B4-BE49-F238E27FC236}">
                <a16:creationId xmlns:a16="http://schemas.microsoft.com/office/drawing/2014/main" id="{2711845A-580E-CB40-A0C9-DC583EFA29C6}"/>
              </a:ext>
            </a:extLst>
          </p:cNvPr>
          <p:cNvSpPr txBox="1">
            <a:spLocks/>
          </p:cNvSpPr>
          <p:nvPr/>
        </p:nvSpPr>
        <p:spPr>
          <a:xfrm>
            <a:off x="5693009" y="3644907"/>
            <a:ext cx="3151738" cy="1982760"/>
          </a:xfrm>
          <a:prstGeom prst="wedgeRoundRectCallout">
            <a:avLst>
              <a:gd name="adj1" fmla="val 97745"/>
              <a:gd name="adj2" fmla="val 37956"/>
              <a:gd name="adj3" fmla="val 16667"/>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vert="horz" lIns="0" tIns="45720" rIns="0" bIns="0" rtlCol="0" anchor="ctr">
            <a:noAutofit/>
            <a:scene3d>
              <a:camera prst="orthographicFront"/>
              <a:lightRig rig="freezing" dir="t">
                <a:rot lat="0" lon="0" rev="5640000"/>
              </a:lightRig>
            </a:scene3d>
            <a:sp3d prstMaterial="flat">
              <a:contourClr>
                <a:schemeClr val="tx2"/>
              </a:contourClr>
            </a:sp3d>
          </a:bodyPr>
          <a:lstStyle>
            <a:lvl1pPr algn="l" defTabSz="914400" rtl="1" eaLnBrk="1" latinLnBrk="0" hangingPunct="1">
              <a:lnSpc>
                <a:spcPct val="80000"/>
              </a:lnSpc>
              <a:spcBef>
                <a:spcPct val="0"/>
              </a:spcBef>
              <a:buNone/>
              <a:defRPr sz="5000" kern="1200" cap="all"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ar-SA" sz="3200" b="1" dirty="0">
                <a:solidFill>
                  <a:schemeClr val="accent6">
                    <a:lumMod val="75000"/>
                  </a:schemeClr>
                </a:solidFill>
                <a:latin typeface="+mj-lt"/>
                <a:ea typeface="+mj-ea"/>
              </a:rPr>
              <a:t>ما الذي تلاحظينه حول معاملي انكسار كل من الماء والهواء؟</a:t>
            </a:r>
          </a:p>
        </p:txBody>
      </p:sp>
    </p:spTree>
    <p:extLst>
      <p:ext uri="{BB962C8B-B14F-4D97-AF65-F5344CB8AC3E}">
        <p14:creationId xmlns:p14="http://schemas.microsoft.com/office/powerpoint/2010/main" val="167759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المقدمة </a:t>
            </a:r>
            <a:br>
              <a:rPr lang="ar-SA" dirty="0"/>
            </a:br>
            <a:r>
              <a:rPr lang="ar-SA" sz="3600" dirty="0"/>
              <a:t>"نظرة عامة للفصل"</a:t>
            </a:r>
            <a:endParaRPr lang="ar-SA" dirty="0"/>
          </a:p>
        </p:txBody>
      </p:sp>
      <p:pic>
        <p:nvPicPr>
          <p:cNvPr id="3" name="صورة 2">
            <a:extLst>
              <a:ext uri="{FF2B5EF4-FFF2-40B4-BE49-F238E27FC236}">
                <a16:creationId xmlns:a16="http://schemas.microsoft.com/office/drawing/2014/main" id="{4C1AECC1-EA67-CE4B-A0B9-05F9ACB0B166}"/>
              </a:ext>
            </a:extLst>
          </p:cNvPr>
          <p:cNvPicPr>
            <a:picLocks noChangeAspect="1"/>
          </p:cNvPicPr>
          <p:nvPr/>
        </p:nvPicPr>
        <p:blipFill rotWithShape="1">
          <a:blip r:embed="rId2"/>
          <a:srcRect l="1652" r="2477" b="14581"/>
          <a:stretch/>
        </p:blipFill>
        <p:spPr>
          <a:xfrm>
            <a:off x="1188720" y="2915395"/>
            <a:ext cx="9555480" cy="2205245"/>
          </a:xfrm>
          <a:prstGeom prst="rect">
            <a:avLst/>
          </a:prstGeom>
        </p:spPr>
      </p:pic>
    </p:spTree>
    <p:extLst>
      <p:ext uri="{BB962C8B-B14F-4D97-AF65-F5344CB8AC3E}">
        <p14:creationId xmlns:p14="http://schemas.microsoft.com/office/powerpoint/2010/main" val="3743322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3" name="صورة 2">
            <a:extLst>
              <a:ext uri="{FF2B5EF4-FFF2-40B4-BE49-F238E27FC236}">
                <a16:creationId xmlns:a16="http://schemas.microsoft.com/office/drawing/2014/main" id="{3D7C19E3-AF86-794C-A5ED-C0AA4CF5CFCD}"/>
              </a:ext>
            </a:extLst>
          </p:cNvPr>
          <p:cNvPicPr>
            <a:picLocks noChangeAspect="1"/>
          </p:cNvPicPr>
          <p:nvPr/>
        </p:nvPicPr>
        <p:blipFill>
          <a:blip r:embed="rId2"/>
          <a:stretch>
            <a:fillRect/>
          </a:stretch>
        </p:blipFill>
        <p:spPr>
          <a:xfrm>
            <a:off x="1280499" y="2588134"/>
            <a:ext cx="5845811" cy="3574882"/>
          </a:xfrm>
          <a:prstGeom prst="rect">
            <a:avLst/>
          </a:prstGeom>
        </p:spPr>
      </p:pic>
      <p:sp>
        <p:nvSpPr>
          <p:cNvPr id="5" name="مربع نص 4">
            <a:extLst>
              <a:ext uri="{FF2B5EF4-FFF2-40B4-BE49-F238E27FC236}">
                <a16:creationId xmlns:a16="http://schemas.microsoft.com/office/drawing/2014/main" id="{672B6071-6729-114D-B30A-CD2B0C67D88E}"/>
              </a:ext>
            </a:extLst>
          </p:cNvPr>
          <p:cNvSpPr txBox="1"/>
          <p:nvPr/>
        </p:nvSpPr>
        <p:spPr>
          <a:xfrm>
            <a:off x="3870251" y="2064914"/>
            <a:ext cx="1643399" cy="523220"/>
          </a:xfrm>
          <a:prstGeom prst="rect">
            <a:avLst/>
          </a:prstGeom>
          <a:noFill/>
        </p:spPr>
        <p:txBody>
          <a:bodyPr wrap="none" rtlCol="1">
            <a:spAutoFit/>
          </a:bodyPr>
          <a:lstStyle/>
          <a:p>
            <a:pPr marL="0" algn="r" defTabSz="457200" rtl="1" eaLnBrk="1" latinLnBrk="0" hangingPunct="1"/>
            <a:r>
              <a:rPr lang="en-US" sz="2800" dirty="0">
                <a:solidFill>
                  <a:schemeClr val="tx2"/>
                </a:solidFill>
              </a:rPr>
              <a:t> n=1 </a:t>
            </a:r>
            <a:r>
              <a:rPr lang="ar-SA" sz="2800" dirty="0">
                <a:solidFill>
                  <a:schemeClr val="tx2"/>
                </a:solidFill>
              </a:rPr>
              <a:t>للهواء</a:t>
            </a:r>
          </a:p>
        </p:txBody>
      </p:sp>
      <p:sp>
        <p:nvSpPr>
          <p:cNvPr id="12" name="مربع نص 11">
            <a:extLst>
              <a:ext uri="{FF2B5EF4-FFF2-40B4-BE49-F238E27FC236}">
                <a16:creationId xmlns:a16="http://schemas.microsoft.com/office/drawing/2014/main" id="{89ADB922-0D17-3041-8AA2-16A3709DE28E}"/>
              </a:ext>
            </a:extLst>
          </p:cNvPr>
          <p:cNvSpPr txBox="1"/>
          <p:nvPr/>
        </p:nvSpPr>
        <p:spPr>
          <a:xfrm>
            <a:off x="3773048" y="3066513"/>
            <a:ext cx="1773242" cy="523220"/>
          </a:xfrm>
          <a:prstGeom prst="rect">
            <a:avLst/>
          </a:prstGeom>
          <a:noFill/>
        </p:spPr>
        <p:txBody>
          <a:bodyPr wrap="none" rtlCol="1">
            <a:spAutoFit/>
          </a:bodyPr>
          <a:lstStyle/>
          <a:p>
            <a:pPr marL="0" algn="r" defTabSz="457200" rtl="1" eaLnBrk="1" latinLnBrk="0" hangingPunct="1"/>
            <a:r>
              <a:rPr lang="en-US" sz="2800" dirty="0">
                <a:solidFill>
                  <a:schemeClr val="tx2"/>
                </a:solidFill>
                <a:highlight>
                  <a:srgbClr val="F2EBE6"/>
                </a:highlight>
              </a:rPr>
              <a:t> n=1.5 </a:t>
            </a:r>
            <a:r>
              <a:rPr lang="ar-SA" sz="2800" dirty="0">
                <a:solidFill>
                  <a:schemeClr val="tx2"/>
                </a:solidFill>
                <a:highlight>
                  <a:srgbClr val="F2EBE6"/>
                </a:highlight>
              </a:rPr>
              <a:t>للماء</a:t>
            </a:r>
          </a:p>
        </p:txBody>
      </p:sp>
      <p:sp>
        <p:nvSpPr>
          <p:cNvPr id="6" name="مربع نص 5">
            <a:extLst>
              <a:ext uri="{FF2B5EF4-FFF2-40B4-BE49-F238E27FC236}">
                <a16:creationId xmlns:a16="http://schemas.microsoft.com/office/drawing/2014/main" id="{7D1B8E47-1AB7-C641-B2E5-6857E2FED777}"/>
              </a:ext>
            </a:extLst>
          </p:cNvPr>
          <p:cNvSpPr txBox="1"/>
          <p:nvPr/>
        </p:nvSpPr>
        <p:spPr>
          <a:xfrm>
            <a:off x="7807981" y="2851098"/>
            <a:ext cx="3933735" cy="2485787"/>
          </a:xfrm>
          <a:prstGeom prst="roundRect">
            <a:avLst/>
          </a:prstGeom>
          <a:solidFill>
            <a:schemeClr val="accent2">
              <a:lumMod val="20000"/>
              <a:lumOff val="80000"/>
            </a:schemeClr>
          </a:solidFill>
        </p:spPr>
        <p:txBody>
          <a:bodyPr wrap="square" rtlCol="1">
            <a:spAutoFit/>
          </a:bodyPr>
          <a:lstStyle/>
          <a:p>
            <a:pPr marL="0" algn="ctr" defTabSz="457200" rtl="1" eaLnBrk="1" latinLnBrk="0" hangingPunct="1"/>
            <a:r>
              <a:rPr lang="ar-SA" sz="2800" dirty="0"/>
              <a:t>عندما ينتقل الضوء </a:t>
            </a:r>
          </a:p>
          <a:p>
            <a:pPr marL="0" algn="ctr" defTabSz="457200" rtl="1" eaLnBrk="1" latinLnBrk="0" hangingPunct="1"/>
            <a:r>
              <a:rPr lang="ar-SA" sz="2800" dirty="0"/>
              <a:t>من وسط معامل انكساره </a:t>
            </a:r>
            <a:r>
              <a:rPr lang="ar-SA" sz="2800" u="sng" dirty="0"/>
              <a:t>أكبر</a:t>
            </a:r>
            <a:r>
              <a:rPr lang="ar-SA" sz="2800" dirty="0"/>
              <a:t> إلى وسط معامل انكساره </a:t>
            </a:r>
            <a:r>
              <a:rPr lang="ar-SA" sz="2800" u="sng" dirty="0"/>
              <a:t>أقل</a:t>
            </a:r>
            <a:r>
              <a:rPr lang="ar-SA" sz="2800" dirty="0"/>
              <a:t> تكون زاوية الانكسار </a:t>
            </a:r>
            <a:r>
              <a:rPr lang="ar-SA" sz="2800" dirty="0">
                <a:solidFill>
                  <a:srgbClr val="FF0000"/>
                </a:solidFill>
              </a:rPr>
              <a:t>أكبر</a:t>
            </a:r>
            <a:r>
              <a:rPr lang="ar-SA" sz="2800" dirty="0"/>
              <a:t> من زاوية السقوط</a:t>
            </a:r>
          </a:p>
        </p:txBody>
      </p:sp>
      <p:cxnSp>
        <p:nvCxnSpPr>
          <p:cNvPr id="15" name="رابط كسهم مستقيم 14">
            <a:extLst>
              <a:ext uri="{FF2B5EF4-FFF2-40B4-BE49-F238E27FC236}">
                <a16:creationId xmlns:a16="http://schemas.microsoft.com/office/drawing/2014/main" id="{E84D02E7-B335-0B42-B3D8-1DC6BD5DF232}"/>
              </a:ext>
            </a:extLst>
          </p:cNvPr>
          <p:cNvCxnSpPr>
            <a:cxnSpLocks/>
          </p:cNvCxnSpPr>
          <p:nvPr/>
        </p:nvCxnSpPr>
        <p:spPr>
          <a:xfrm flipV="1">
            <a:off x="2226446" y="2565501"/>
            <a:ext cx="523678" cy="145971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موصل مستقيم 17">
            <a:extLst>
              <a:ext uri="{FF2B5EF4-FFF2-40B4-BE49-F238E27FC236}">
                <a16:creationId xmlns:a16="http://schemas.microsoft.com/office/drawing/2014/main" id="{8FA94988-44DE-5447-B2A6-942968AEFAEB}"/>
              </a:ext>
            </a:extLst>
          </p:cNvPr>
          <p:cNvCxnSpPr>
            <a:cxnSpLocks/>
          </p:cNvCxnSpPr>
          <p:nvPr/>
        </p:nvCxnSpPr>
        <p:spPr>
          <a:xfrm flipH="1">
            <a:off x="2785731" y="1521115"/>
            <a:ext cx="1" cy="223551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id="{183D8A63-1A61-8744-B28E-ADE40279468C}"/>
              </a:ext>
            </a:extLst>
          </p:cNvPr>
          <p:cNvCxnSpPr>
            <a:cxnSpLocks/>
          </p:cNvCxnSpPr>
          <p:nvPr/>
        </p:nvCxnSpPr>
        <p:spPr>
          <a:xfrm flipV="1">
            <a:off x="2785731" y="1477217"/>
            <a:ext cx="1127050" cy="10882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مربع نص 25">
                <a:extLst>
                  <a:ext uri="{FF2B5EF4-FFF2-40B4-BE49-F238E27FC236}">
                    <a16:creationId xmlns:a16="http://schemas.microsoft.com/office/drawing/2014/main" id="{C75599AA-24CC-8642-B2A3-01EDE1A80735}"/>
                  </a:ext>
                </a:extLst>
              </p:cNvPr>
              <p:cNvSpPr txBox="1"/>
              <p:nvPr/>
            </p:nvSpPr>
            <p:spPr>
              <a:xfrm>
                <a:off x="2162651" y="3369639"/>
                <a:ext cx="928726" cy="430887"/>
              </a:xfrm>
              <a:prstGeom prst="rect">
                <a:avLst/>
              </a:prstGeom>
              <a:noFill/>
            </p:spPr>
            <p:txBody>
              <a:bodyPr wrap="square" lIns="0" tIns="0" rIns="0" bIns="0" rtlCol="1">
                <a:spAutoFit/>
              </a:bodyPr>
              <a:lstStyle/>
              <a:p>
                <a:pPr marL="0" algn="r" defTabSz="457200" rtl="1" eaLnBrk="1" latinLnBrk="0" hangingPunct="1"/>
                <a14:m>
                  <m:oMathPara xmlns:m="http://schemas.openxmlformats.org/officeDocument/2006/math">
                    <m:oMathParaPr>
                      <m:jc m:val="centerGroup"/>
                    </m:oMathParaPr>
                    <m:oMath xmlns:m="http://schemas.openxmlformats.org/officeDocument/2006/math">
                      <m:sSub>
                        <m:sSubPr>
                          <m:ctrlPr>
                            <a:rPr lang="ar-SA" sz="2800" i="1" smtClean="0">
                              <a:highlight>
                                <a:srgbClr val="F2EBE6"/>
                              </a:highlight>
                              <a:latin typeface="Cambria Math" panose="02040503050406030204" pitchFamily="18" charset="0"/>
                            </a:rPr>
                          </m:ctrlPr>
                        </m:sSubPr>
                        <m:e>
                          <m:r>
                            <a:rPr lang="ar-SA" sz="2800" i="1" smtClean="0">
                              <a:highlight>
                                <a:srgbClr val="F2EBE6"/>
                              </a:highlight>
                              <a:latin typeface="Cambria Math" panose="02040503050406030204" pitchFamily="18" charset="0"/>
                              <a:ea typeface="Cambria Math" panose="02040503050406030204" pitchFamily="18" charset="0"/>
                            </a:rPr>
                            <m:t>𝜃</m:t>
                          </m:r>
                        </m:e>
                        <m:sub>
                          <m:r>
                            <a:rPr lang="en-US" sz="2800" b="0" i="1" smtClean="0">
                              <a:highlight>
                                <a:srgbClr val="F2EBE6"/>
                              </a:highlight>
                              <a:latin typeface="Cambria Math" panose="02040503050406030204" pitchFamily="18" charset="0"/>
                            </a:rPr>
                            <m:t>1</m:t>
                          </m:r>
                        </m:sub>
                      </m:sSub>
                    </m:oMath>
                  </m:oMathPara>
                </a14:m>
                <a:endParaRPr lang="ar-SA" sz="2800" dirty="0">
                  <a:highlight>
                    <a:srgbClr val="F2EBE6"/>
                  </a:highlight>
                </a:endParaRPr>
              </a:p>
            </p:txBody>
          </p:sp>
        </mc:Choice>
        <mc:Fallback xmlns="">
          <p:sp>
            <p:nvSpPr>
              <p:cNvPr id="26" name="مربع نص 25">
                <a:extLst>
                  <a:ext uri="{FF2B5EF4-FFF2-40B4-BE49-F238E27FC236}">
                    <a16:creationId xmlns:a16="http://schemas.microsoft.com/office/drawing/2014/main" id="{C75599AA-24CC-8642-B2A3-01EDE1A80735}"/>
                  </a:ext>
                </a:extLst>
              </p:cNvPr>
              <p:cNvSpPr txBox="1">
                <a:spLocks noRot="1" noChangeAspect="1" noMove="1" noResize="1" noEditPoints="1" noAdjustHandles="1" noChangeArrowheads="1" noChangeShapeType="1" noTextEdit="1"/>
              </p:cNvSpPr>
              <p:nvPr/>
            </p:nvSpPr>
            <p:spPr>
              <a:xfrm>
                <a:off x="2162651" y="3369639"/>
                <a:ext cx="928726" cy="430887"/>
              </a:xfrm>
              <a:prstGeom prst="rect">
                <a:avLst/>
              </a:prstGeom>
              <a:blipFill>
                <a:blip r:embed="rId3"/>
                <a:stretch>
                  <a:fillRect t="-26471" r="-2740" b="-47059"/>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7" name="مربع نص 26">
                <a:extLst>
                  <a:ext uri="{FF2B5EF4-FFF2-40B4-BE49-F238E27FC236}">
                    <a16:creationId xmlns:a16="http://schemas.microsoft.com/office/drawing/2014/main" id="{810929FD-5C64-9F42-A4B1-DDB7AACF788C}"/>
                  </a:ext>
                </a:extLst>
              </p:cNvPr>
              <p:cNvSpPr txBox="1"/>
              <p:nvPr/>
            </p:nvSpPr>
            <p:spPr>
              <a:xfrm>
                <a:off x="2538750" y="1564937"/>
                <a:ext cx="928726" cy="430887"/>
              </a:xfrm>
              <a:prstGeom prst="rect">
                <a:avLst/>
              </a:prstGeom>
              <a:noFill/>
            </p:spPr>
            <p:txBody>
              <a:bodyPr wrap="square" lIns="0" tIns="0" rIns="0" bIns="0" rtlCol="1">
                <a:spAutoFit/>
              </a:bodyPr>
              <a:lstStyle/>
              <a:p>
                <a:pPr marL="0" algn="r" defTabSz="457200" rtl="1" eaLnBrk="1" latinLnBrk="0" hangingPunct="1"/>
                <a14:m>
                  <m:oMathPara xmlns:m="http://schemas.openxmlformats.org/officeDocument/2006/math">
                    <m:oMathParaPr>
                      <m:jc m:val="centerGroup"/>
                    </m:oMathParaPr>
                    <m:oMath xmlns:m="http://schemas.openxmlformats.org/officeDocument/2006/math">
                      <m:sSub>
                        <m:sSubPr>
                          <m:ctrlPr>
                            <a:rPr lang="ar-SA" sz="2800" i="1" smtClean="0">
                              <a:highlight>
                                <a:srgbClr val="F2EBE6"/>
                              </a:highlight>
                              <a:latin typeface="Cambria Math" panose="02040503050406030204" pitchFamily="18" charset="0"/>
                            </a:rPr>
                          </m:ctrlPr>
                        </m:sSubPr>
                        <m:e>
                          <m:r>
                            <a:rPr lang="ar-SA" sz="2800" i="1" smtClean="0">
                              <a:highlight>
                                <a:srgbClr val="F2EBE6"/>
                              </a:highlight>
                              <a:latin typeface="Cambria Math" panose="02040503050406030204" pitchFamily="18" charset="0"/>
                              <a:ea typeface="Cambria Math" panose="02040503050406030204" pitchFamily="18" charset="0"/>
                            </a:rPr>
                            <m:t>𝜃</m:t>
                          </m:r>
                        </m:e>
                        <m:sub>
                          <m:r>
                            <a:rPr lang="en-US" sz="2800" b="0" i="1" smtClean="0">
                              <a:highlight>
                                <a:srgbClr val="F2EBE6"/>
                              </a:highlight>
                              <a:latin typeface="Cambria Math" panose="02040503050406030204" pitchFamily="18" charset="0"/>
                            </a:rPr>
                            <m:t>2</m:t>
                          </m:r>
                        </m:sub>
                      </m:sSub>
                    </m:oMath>
                  </m:oMathPara>
                </a14:m>
                <a:endParaRPr lang="ar-SA" sz="2800" dirty="0">
                  <a:highlight>
                    <a:srgbClr val="F2EBE6"/>
                  </a:highlight>
                </a:endParaRPr>
              </a:p>
            </p:txBody>
          </p:sp>
        </mc:Choice>
        <mc:Fallback xmlns="">
          <p:sp>
            <p:nvSpPr>
              <p:cNvPr id="27" name="مربع نص 26">
                <a:extLst>
                  <a:ext uri="{FF2B5EF4-FFF2-40B4-BE49-F238E27FC236}">
                    <a16:creationId xmlns:a16="http://schemas.microsoft.com/office/drawing/2014/main" id="{810929FD-5C64-9F42-A4B1-DDB7AACF788C}"/>
                  </a:ext>
                </a:extLst>
              </p:cNvPr>
              <p:cNvSpPr txBox="1">
                <a:spLocks noRot="1" noChangeAspect="1" noMove="1" noResize="1" noEditPoints="1" noAdjustHandles="1" noChangeArrowheads="1" noChangeShapeType="1" noTextEdit="1"/>
              </p:cNvSpPr>
              <p:nvPr/>
            </p:nvSpPr>
            <p:spPr>
              <a:xfrm>
                <a:off x="2538750" y="1564937"/>
                <a:ext cx="928726" cy="430887"/>
              </a:xfrm>
              <a:prstGeom prst="rect">
                <a:avLst/>
              </a:prstGeom>
              <a:blipFill>
                <a:blip r:embed="rId4"/>
                <a:stretch>
                  <a:fillRect t="-27273" r="-2703" b="-51515"/>
                </a:stretch>
              </a:blipFill>
            </p:spPr>
            <p:txBody>
              <a:bodyPr/>
              <a:lstStyle/>
              <a:p>
                <a:r>
                  <a:rPr lang="ar-SA">
                    <a:noFill/>
                  </a:rPr>
                  <a:t> </a:t>
                </a:r>
              </a:p>
            </p:txBody>
          </p:sp>
        </mc:Fallback>
      </mc:AlternateContent>
      <p:sp>
        <p:nvSpPr>
          <p:cNvPr id="30" name="عنوان 1">
            <a:extLst>
              <a:ext uri="{FF2B5EF4-FFF2-40B4-BE49-F238E27FC236}">
                <a16:creationId xmlns:a16="http://schemas.microsoft.com/office/drawing/2014/main" id="{C2978FDC-4E42-954D-9FC4-AE95C297E2E7}"/>
              </a:ext>
            </a:extLst>
          </p:cNvPr>
          <p:cNvSpPr txBox="1">
            <a:spLocks/>
          </p:cNvSpPr>
          <p:nvPr/>
        </p:nvSpPr>
        <p:spPr>
          <a:xfrm>
            <a:off x="4692688" y="4443039"/>
            <a:ext cx="2806624" cy="1153008"/>
          </a:xfrm>
          <a:prstGeom prst="wedgeRoundRectCallout">
            <a:avLst>
              <a:gd name="adj1" fmla="val -107485"/>
              <a:gd name="adj2" fmla="val -101347"/>
              <a:gd name="adj3" fmla="val 16667"/>
            </a:avLst>
          </a:prstGeom>
          <a:solidFill>
            <a:schemeClr val="accent6">
              <a:lumMod val="20000"/>
              <a:lumOff val="80000"/>
              <a:alpha val="94000"/>
            </a:schemeClr>
          </a:solidFill>
          <a:ln>
            <a:noFill/>
          </a:ln>
        </p:spPr>
        <p:style>
          <a:lnRef idx="1">
            <a:schemeClr val="accent6"/>
          </a:lnRef>
          <a:fillRef idx="2">
            <a:schemeClr val="accent6"/>
          </a:fillRef>
          <a:effectRef idx="1">
            <a:schemeClr val="accent6"/>
          </a:effectRef>
          <a:fontRef idx="minor">
            <a:schemeClr val="dk1"/>
          </a:fontRef>
        </p:style>
        <p:txBody>
          <a:bodyPr vert="horz" lIns="0" tIns="45720" rIns="0" bIns="0" rtlCol="0" anchor="ctr">
            <a:noAutofit/>
            <a:scene3d>
              <a:camera prst="orthographicFront"/>
              <a:lightRig rig="freezing" dir="t">
                <a:rot lat="0" lon="0" rev="5640000"/>
              </a:lightRig>
            </a:scene3d>
            <a:sp3d prstMaterial="flat">
              <a:contourClr>
                <a:schemeClr val="tx2"/>
              </a:contourClr>
            </a:sp3d>
          </a:bodyPr>
          <a:lstStyle>
            <a:lvl1pPr algn="l" defTabSz="914400" rtl="1" eaLnBrk="1" latinLnBrk="0" hangingPunct="1">
              <a:lnSpc>
                <a:spcPct val="80000"/>
              </a:lnSpc>
              <a:spcBef>
                <a:spcPct val="0"/>
              </a:spcBef>
              <a:buNone/>
              <a:defRPr sz="5000" kern="1200" cap="all"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ar-SA" sz="2400" b="1" dirty="0">
                <a:solidFill>
                  <a:schemeClr val="accent3">
                    <a:lumMod val="75000"/>
                  </a:schemeClr>
                </a:solidFill>
                <a:latin typeface="+mj-lt"/>
                <a:ea typeface="+mj-ea"/>
              </a:rPr>
              <a:t>متى تكون زاوية الانكسار أكبر من زاوية السقوط؟</a:t>
            </a:r>
          </a:p>
        </p:txBody>
      </p:sp>
      <p:sp>
        <p:nvSpPr>
          <p:cNvPr id="33" name="Rectangle 7">
            <a:extLst>
              <a:ext uri="{FF2B5EF4-FFF2-40B4-BE49-F238E27FC236}">
                <a16:creationId xmlns:a16="http://schemas.microsoft.com/office/drawing/2014/main" id="{DBF9E40E-EBE8-FA46-8FFE-BC80EA2C705D}"/>
              </a:ext>
            </a:extLst>
          </p:cNvPr>
          <p:cNvSpPr/>
          <p:nvPr/>
        </p:nvSpPr>
        <p:spPr>
          <a:xfrm>
            <a:off x="3422245" y="37519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مقدمة</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46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الزاوية الحرجة</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29" name="Picture 2" descr="C:\Users\lenovo\Desktop\تنزيل (4).jpg">
            <a:extLst>
              <a:ext uri="{FF2B5EF4-FFF2-40B4-BE49-F238E27FC236}">
                <a16:creationId xmlns:a16="http://schemas.microsoft.com/office/drawing/2014/main" id="{D1AEB917-A5CC-654A-8BA1-AFD7966DD1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5877" y="3309244"/>
            <a:ext cx="2352780" cy="2264309"/>
          </a:xfrm>
          <a:prstGeom prst="rect">
            <a:avLst/>
          </a:prstGeom>
          <a:noFill/>
          <a:extLst>
            <a:ext uri="{909E8E84-426E-40DD-AFC4-6F175D3DCCD1}">
              <a14:hiddenFill xmlns:a14="http://schemas.microsoft.com/office/drawing/2010/main">
                <a:solidFill>
                  <a:srgbClr val="FFFFFF"/>
                </a:solidFill>
              </a14:hiddenFill>
            </a:ext>
          </a:extLst>
        </p:spPr>
      </p:pic>
      <p:sp>
        <p:nvSpPr>
          <p:cNvPr id="30" name="عنوان 1">
            <a:extLst>
              <a:ext uri="{FF2B5EF4-FFF2-40B4-BE49-F238E27FC236}">
                <a16:creationId xmlns:a16="http://schemas.microsoft.com/office/drawing/2014/main" id="{C2978FDC-4E42-954D-9FC4-AE95C297E2E7}"/>
              </a:ext>
            </a:extLst>
          </p:cNvPr>
          <p:cNvSpPr txBox="1">
            <a:spLocks/>
          </p:cNvSpPr>
          <p:nvPr/>
        </p:nvSpPr>
        <p:spPr>
          <a:xfrm>
            <a:off x="6257925" y="2011536"/>
            <a:ext cx="2813957" cy="3089101"/>
          </a:xfrm>
          <a:prstGeom prst="wedgeRoundRectCallout">
            <a:avLst>
              <a:gd name="adj1" fmla="val 100941"/>
              <a:gd name="adj2" fmla="val 33466"/>
              <a:gd name="adj3" fmla="val 16667"/>
            </a:avLst>
          </a:prstGeom>
        </p:spPr>
        <p:style>
          <a:lnRef idx="1">
            <a:schemeClr val="accent6"/>
          </a:lnRef>
          <a:fillRef idx="3">
            <a:schemeClr val="accent6"/>
          </a:fillRef>
          <a:effectRef idx="2">
            <a:schemeClr val="accent6"/>
          </a:effectRef>
          <a:fontRef idx="minor">
            <a:schemeClr val="lt1"/>
          </a:fontRef>
        </p:style>
        <p:txBody>
          <a:bodyPr vert="horz" lIns="0" tIns="45720" rIns="0" bIns="0" rtlCol="0" anchor="ctr">
            <a:noAutofit/>
            <a:scene3d>
              <a:camera prst="orthographicFront"/>
              <a:lightRig rig="freezing" dir="t">
                <a:rot lat="0" lon="0" rev="5640000"/>
              </a:lightRig>
            </a:scene3d>
            <a:sp3d prstMaterial="flat">
              <a:contourClr>
                <a:schemeClr val="tx2"/>
              </a:contourClr>
            </a:sp3d>
          </a:bodyPr>
          <a:lstStyle>
            <a:lvl1pPr algn="l" defTabSz="914400" rtl="1" eaLnBrk="1" latinLnBrk="0" hangingPunct="1">
              <a:lnSpc>
                <a:spcPct val="80000"/>
              </a:lnSpc>
              <a:spcBef>
                <a:spcPct val="0"/>
              </a:spcBef>
              <a:buNone/>
              <a:defRPr sz="5000" kern="1200" cap="all"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ar-SA" sz="2800" b="1" dirty="0">
                <a:solidFill>
                  <a:schemeClr val="bg1"/>
                </a:solidFill>
                <a:latin typeface="+mj-lt"/>
                <a:ea typeface="+mj-ea"/>
              </a:rPr>
              <a:t>طالبتي الرائعة فكري ماذا لو زادت زاوية السقوط؟ ماذا سيحدث؟</a:t>
            </a:r>
          </a:p>
          <a:p>
            <a:pPr algn="ctr">
              <a:defRPr/>
            </a:pPr>
            <a:endParaRPr lang="ar-SA" sz="2800" b="1" dirty="0">
              <a:solidFill>
                <a:schemeClr val="bg1"/>
              </a:solidFill>
              <a:latin typeface="+mj-lt"/>
              <a:ea typeface="+mj-ea"/>
            </a:endParaRPr>
          </a:p>
          <a:p>
            <a:pPr algn="ctr">
              <a:defRPr/>
            </a:pPr>
            <a:r>
              <a:rPr lang="ar-SA" sz="2800" b="1" dirty="0">
                <a:solidFill>
                  <a:schemeClr val="bg1"/>
                </a:solidFill>
                <a:latin typeface="+mj-lt"/>
                <a:ea typeface="+mj-ea"/>
              </a:rPr>
              <a:t>شاهدي المقطع التالي ثم أجيبي على هذا السؤال</a:t>
            </a:r>
          </a:p>
        </p:txBody>
      </p:sp>
      <p:pic>
        <p:nvPicPr>
          <p:cNvPr id="13" name="8074225146265433378 2.MP4" descr="8074225146265433378 2.MP4">
            <a:hlinkClick r:id="" action="ppaction://media"/>
            <a:extLst>
              <a:ext uri="{FF2B5EF4-FFF2-40B4-BE49-F238E27FC236}">
                <a16:creationId xmlns:a16="http://schemas.microsoft.com/office/drawing/2014/main" id="{D0D744D9-9FE2-C94F-BF38-46D1A70708F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33120" y="1638086"/>
            <a:ext cx="4064000" cy="4064000"/>
          </a:xfrm>
          <a:prstGeom prst="rect">
            <a:avLst/>
          </a:prstGeom>
        </p:spPr>
      </p:pic>
    </p:spTree>
    <p:extLst>
      <p:ext uri="{BB962C8B-B14F-4D97-AF65-F5344CB8AC3E}">
        <p14:creationId xmlns:p14="http://schemas.microsoft.com/office/powerpoint/2010/main" val="380150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1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66C5381-5E49-6141-8C61-1F6B6A525791}"/>
              </a:ext>
            </a:extLst>
          </p:cNvPr>
          <p:cNvPicPr>
            <a:picLocks noChangeAspect="1"/>
          </p:cNvPicPr>
          <p:nvPr/>
        </p:nvPicPr>
        <p:blipFill>
          <a:blip r:embed="rId3"/>
          <a:stretch>
            <a:fillRect/>
          </a:stretch>
        </p:blipFill>
        <p:spPr>
          <a:xfrm>
            <a:off x="4217497" y="1264676"/>
            <a:ext cx="3798529" cy="3940383"/>
          </a:xfrm>
          <a:prstGeom prst="rect">
            <a:avLst/>
          </a:prstGeom>
        </p:spPr>
      </p:pic>
      <p:sp>
        <p:nvSpPr>
          <p:cNvPr id="8" name="Rectangle 6">
            <a:extLst>
              <a:ext uri="{FF2B5EF4-FFF2-40B4-BE49-F238E27FC236}">
                <a16:creationId xmlns:a16="http://schemas.microsoft.com/office/drawing/2014/main" id="{0B2555F3-976A-6A46-886A-C3591C25424C}"/>
              </a:ext>
            </a:extLst>
          </p:cNvPr>
          <p:cNvSpPr/>
          <p:nvPr/>
        </p:nvSpPr>
        <p:spPr>
          <a:xfrm>
            <a:off x="11199812" y="1406711"/>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الزاوية الحرجة</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12" name="مستطيل مستدير الزوايا 11">
                <a:extLst>
                  <a:ext uri="{FF2B5EF4-FFF2-40B4-BE49-F238E27FC236}">
                    <a16:creationId xmlns:a16="http://schemas.microsoft.com/office/drawing/2014/main" id="{BD14E5DC-12ED-534C-B7C8-8CA10485940D}"/>
                  </a:ext>
                </a:extLst>
              </p:cNvPr>
              <p:cNvSpPr/>
              <p:nvPr/>
            </p:nvSpPr>
            <p:spPr>
              <a:xfrm>
                <a:off x="8648079" y="1839811"/>
                <a:ext cx="3047827" cy="4304824"/>
              </a:xfrm>
              <a:prstGeom prst="roundRect">
                <a:avLst/>
              </a:prstGeom>
              <a:solidFill>
                <a:schemeClr val="accent2">
                  <a:lumMod val="20000"/>
                  <a:lumOff val="80000"/>
                </a:schemeClr>
              </a:solidFill>
            </p:spPr>
            <p:txBody>
              <a:bodyPr wrap="square">
                <a:spAutoFit/>
              </a:bodyPr>
              <a:lstStyle/>
              <a:p>
                <a:pPr algn="ctr" rtl="1"/>
                <a:r>
                  <a:rPr lang="ar-SA" sz="2800" b="1" dirty="0">
                    <a:solidFill>
                      <a:schemeClr val="tx1">
                        <a:lumMod val="75000"/>
                        <a:lumOff val="25000"/>
                      </a:schemeClr>
                    </a:solidFill>
                    <a:latin typeface="Calibri" pitchFamily="34" charset="0"/>
                    <a:ea typeface="Calibri" pitchFamily="34" charset="0"/>
                  </a:rPr>
                  <a:t>مع زيادة زاوية السقوط تزداد زاوية الانكسار ثم ينكسر الشعاع على امتداد الحد الفاصل بين الوسطين </a:t>
                </a:r>
                <a:r>
                  <a:rPr lang="ar-SA" sz="2800" b="1" dirty="0">
                    <a:solidFill>
                      <a:schemeClr val="tx1">
                        <a:lumMod val="75000"/>
                        <a:lumOff val="25000"/>
                      </a:schemeClr>
                    </a:solidFill>
                    <a:latin typeface="Calibri" pitchFamily="34" charset="0"/>
                  </a:rPr>
                  <a:t>وتسمى الزاوية التي ينكسر عندها الشعاع: </a:t>
                </a:r>
              </a:p>
              <a:p>
                <a:pPr algn="ctr" rtl="1"/>
                <a:r>
                  <a:rPr lang="ar-SA" sz="2800" b="1" dirty="0">
                    <a:solidFill>
                      <a:schemeClr val="tx1">
                        <a:lumMod val="75000"/>
                        <a:lumOff val="25000"/>
                      </a:schemeClr>
                    </a:solidFill>
                    <a:latin typeface="Calibri" pitchFamily="34" charset="0"/>
                  </a:rPr>
                  <a:t>بـ </a:t>
                </a:r>
                <a:r>
                  <a:rPr lang="ar-SA" sz="2800" b="1" dirty="0">
                    <a:solidFill>
                      <a:schemeClr val="accent2">
                        <a:lumMod val="75000"/>
                      </a:schemeClr>
                    </a:solidFill>
                    <a:latin typeface="Calibri" pitchFamily="34" charset="0"/>
                  </a:rPr>
                  <a:t>الزاوية الحرجة </a:t>
                </a:r>
                <a14:m>
                  <m:oMath xmlns:m="http://schemas.openxmlformats.org/officeDocument/2006/math">
                    <m:sSub>
                      <m:sSubPr>
                        <m:ctrlPr>
                          <a:rPr lang="ar-SA" sz="3200" b="1" i="1" smtClean="0">
                            <a:solidFill>
                              <a:srgbClr val="FF0000"/>
                            </a:solidFill>
                            <a:highlight>
                              <a:srgbClr val="F2EBE6"/>
                            </a:highlight>
                            <a:latin typeface="Cambria Math" panose="02040503050406030204" pitchFamily="18" charset="0"/>
                          </a:rPr>
                        </m:ctrlPr>
                      </m:sSubPr>
                      <m:e>
                        <m:r>
                          <a:rPr lang="ar-SA" sz="3200" b="1" i="1">
                            <a:solidFill>
                              <a:srgbClr val="FF0000"/>
                            </a:solidFill>
                            <a:highlight>
                              <a:srgbClr val="F2EBE6"/>
                            </a:highlight>
                            <a:latin typeface="Cambria Math" panose="02040503050406030204" pitchFamily="18" charset="0"/>
                            <a:ea typeface="Cambria Math" panose="02040503050406030204" pitchFamily="18" charset="0"/>
                          </a:rPr>
                          <m:t>𝜽</m:t>
                        </m:r>
                      </m:e>
                      <m:sub>
                        <m:r>
                          <a:rPr lang="en-US" sz="3200" b="1" i="1" smtClean="0">
                            <a:solidFill>
                              <a:srgbClr val="FF0000"/>
                            </a:solidFill>
                            <a:highlight>
                              <a:srgbClr val="F2EBE6"/>
                            </a:highlight>
                            <a:latin typeface="Cambria Math" panose="02040503050406030204" pitchFamily="18" charset="0"/>
                          </a:rPr>
                          <m:t>𝒄</m:t>
                        </m:r>
                      </m:sub>
                    </m:sSub>
                  </m:oMath>
                </a14:m>
                <a:endParaRPr lang="ar-SA" sz="2800" b="1" dirty="0"/>
              </a:p>
            </p:txBody>
          </p:sp>
        </mc:Choice>
        <mc:Fallback xmlns="">
          <p:sp>
            <p:nvSpPr>
              <p:cNvPr id="12" name="مستطيل مستدير الزوايا 11">
                <a:extLst>
                  <a:ext uri="{FF2B5EF4-FFF2-40B4-BE49-F238E27FC236}">
                    <a16:creationId xmlns:a16="http://schemas.microsoft.com/office/drawing/2014/main" id="{BD14E5DC-12ED-534C-B7C8-8CA10485940D}"/>
                  </a:ext>
                </a:extLst>
              </p:cNvPr>
              <p:cNvSpPr>
                <a:spLocks noRot="1" noChangeAspect="1" noMove="1" noResize="1" noEditPoints="1" noAdjustHandles="1" noChangeArrowheads="1" noChangeShapeType="1" noTextEdit="1"/>
              </p:cNvSpPr>
              <p:nvPr/>
            </p:nvSpPr>
            <p:spPr>
              <a:xfrm>
                <a:off x="8648079" y="1839811"/>
                <a:ext cx="3047827" cy="4304824"/>
              </a:xfrm>
              <a:prstGeom prst="roundRect">
                <a:avLst/>
              </a:prstGeom>
              <a:blipFill>
                <a:blip r:embed="rId4"/>
                <a:stretch>
                  <a:fillRect l="-3333" b="-885"/>
                </a:stretch>
              </a:blipFill>
            </p:spPr>
            <p:txBody>
              <a:bodyPr/>
              <a:lstStyle/>
              <a:p>
                <a:r>
                  <a:rPr lang="ar-SA">
                    <a:noFill/>
                  </a:rPr>
                  <a:t> </a:t>
                </a:r>
              </a:p>
            </p:txBody>
          </p:sp>
        </mc:Fallback>
      </mc:AlternateContent>
      <p:pic>
        <p:nvPicPr>
          <p:cNvPr id="21" name="صورة 20">
            <a:extLst>
              <a:ext uri="{FF2B5EF4-FFF2-40B4-BE49-F238E27FC236}">
                <a16:creationId xmlns:a16="http://schemas.microsoft.com/office/drawing/2014/main" id="{83951418-B64C-D441-B8F9-D6CEAF02BF86}"/>
              </a:ext>
            </a:extLst>
          </p:cNvPr>
          <p:cNvPicPr>
            <a:picLocks noChangeAspect="1"/>
          </p:cNvPicPr>
          <p:nvPr/>
        </p:nvPicPr>
        <p:blipFill rotWithShape="1">
          <a:blip r:embed="rId5"/>
          <a:srcRect l="1068" r="30577" b="29718"/>
          <a:stretch/>
        </p:blipFill>
        <p:spPr>
          <a:xfrm>
            <a:off x="358118" y="3051766"/>
            <a:ext cx="3995993" cy="2512501"/>
          </a:xfrm>
          <a:prstGeom prst="rect">
            <a:avLst/>
          </a:prstGeom>
        </p:spPr>
      </p:pic>
      <p:sp>
        <p:nvSpPr>
          <p:cNvPr id="22" name="مربع نص 21">
            <a:extLst>
              <a:ext uri="{FF2B5EF4-FFF2-40B4-BE49-F238E27FC236}">
                <a16:creationId xmlns:a16="http://schemas.microsoft.com/office/drawing/2014/main" id="{69182ED3-C60E-5743-B29F-5E707ECDCF89}"/>
              </a:ext>
            </a:extLst>
          </p:cNvPr>
          <p:cNvSpPr txBox="1"/>
          <p:nvPr/>
        </p:nvSpPr>
        <p:spPr>
          <a:xfrm>
            <a:off x="2879724" y="2485344"/>
            <a:ext cx="1124026" cy="369332"/>
          </a:xfrm>
          <a:prstGeom prst="rect">
            <a:avLst/>
          </a:prstGeom>
          <a:noFill/>
        </p:spPr>
        <p:txBody>
          <a:bodyPr wrap="none" rtlCol="1">
            <a:spAutoFit/>
          </a:bodyPr>
          <a:lstStyle/>
          <a:p>
            <a:pPr marL="0" algn="r" defTabSz="457200" rtl="1" eaLnBrk="1" latinLnBrk="0" hangingPunct="1"/>
            <a:r>
              <a:rPr lang="en-US" dirty="0">
                <a:solidFill>
                  <a:schemeClr val="tx2"/>
                </a:solidFill>
              </a:rPr>
              <a:t> n=1 </a:t>
            </a:r>
            <a:r>
              <a:rPr lang="ar-SA" dirty="0">
                <a:solidFill>
                  <a:schemeClr val="tx2"/>
                </a:solidFill>
              </a:rPr>
              <a:t>للهواء</a:t>
            </a:r>
          </a:p>
        </p:txBody>
      </p:sp>
      <p:sp>
        <p:nvSpPr>
          <p:cNvPr id="23" name="مربع نص 22">
            <a:extLst>
              <a:ext uri="{FF2B5EF4-FFF2-40B4-BE49-F238E27FC236}">
                <a16:creationId xmlns:a16="http://schemas.microsoft.com/office/drawing/2014/main" id="{74E81928-E428-C041-9BE0-9D76AC13593A}"/>
              </a:ext>
            </a:extLst>
          </p:cNvPr>
          <p:cNvSpPr txBox="1"/>
          <p:nvPr/>
        </p:nvSpPr>
        <p:spPr>
          <a:xfrm>
            <a:off x="2829008" y="3486943"/>
            <a:ext cx="1207382" cy="369332"/>
          </a:xfrm>
          <a:prstGeom prst="rect">
            <a:avLst/>
          </a:prstGeom>
          <a:noFill/>
        </p:spPr>
        <p:txBody>
          <a:bodyPr wrap="none" rtlCol="1">
            <a:spAutoFit/>
          </a:bodyPr>
          <a:lstStyle/>
          <a:p>
            <a:pPr marL="0" algn="r" defTabSz="457200" rtl="1" eaLnBrk="1" latinLnBrk="0" hangingPunct="1"/>
            <a:r>
              <a:rPr lang="en-US" dirty="0">
                <a:solidFill>
                  <a:schemeClr val="tx2"/>
                </a:solidFill>
                <a:highlight>
                  <a:srgbClr val="F2EBE6"/>
                </a:highlight>
              </a:rPr>
              <a:t> n=1.5 </a:t>
            </a:r>
            <a:r>
              <a:rPr lang="ar-SA" dirty="0">
                <a:solidFill>
                  <a:schemeClr val="tx2"/>
                </a:solidFill>
                <a:highlight>
                  <a:srgbClr val="F2EBE6"/>
                </a:highlight>
              </a:rPr>
              <a:t>للماء</a:t>
            </a:r>
          </a:p>
        </p:txBody>
      </p:sp>
      <p:cxnSp>
        <p:nvCxnSpPr>
          <p:cNvPr id="24" name="رابط كسهم مستقيم 23">
            <a:extLst>
              <a:ext uri="{FF2B5EF4-FFF2-40B4-BE49-F238E27FC236}">
                <a16:creationId xmlns:a16="http://schemas.microsoft.com/office/drawing/2014/main" id="{5234F64A-9B26-C046-A29D-548FCFCEC823}"/>
              </a:ext>
            </a:extLst>
          </p:cNvPr>
          <p:cNvCxnSpPr>
            <a:cxnSpLocks/>
          </p:cNvCxnSpPr>
          <p:nvPr/>
        </p:nvCxnSpPr>
        <p:spPr>
          <a:xfrm flipV="1">
            <a:off x="929097" y="3029134"/>
            <a:ext cx="836264" cy="12350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موصل مستقيم 24">
            <a:extLst>
              <a:ext uri="{FF2B5EF4-FFF2-40B4-BE49-F238E27FC236}">
                <a16:creationId xmlns:a16="http://schemas.microsoft.com/office/drawing/2014/main" id="{49AC80B7-18D7-A348-9653-7B7F57E0C663}"/>
              </a:ext>
            </a:extLst>
          </p:cNvPr>
          <p:cNvCxnSpPr>
            <a:cxnSpLocks/>
          </p:cNvCxnSpPr>
          <p:nvPr/>
        </p:nvCxnSpPr>
        <p:spPr>
          <a:xfrm flipH="1">
            <a:off x="1800968" y="1984747"/>
            <a:ext cx="1" cy="223551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رابط كسهم مستقيم 25">
            <a:extLst>
              <a:ext uri="{FF2B5EF4-FFF2-40B4-BE49-F238E27FC236}">
                <a16:creationId xmlns:a16="http://schemas.microsoft.com/office/drawing/2014/main" id="{29B493E4-E5A9-F044-ADDF-EF998F42E13B}"/>
              </a:ext>
            </a:extLst>
          </p:cNvPr>
          <p:cNvCxnSpPr>
            <a:cxnSpLocks/>
          </p:cNvCxnSpPr>
          <p:nvPr/>
        </p:nvCxnSpPr>
        <p:spPr>
          <a:xfrm flipV="1">
            <a:off x="1800968" y="3029133"/>
            <a:ext cx="1433353"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مربع نص 26">
                <a:extLst>
                  <a:ext uri="{FF2B5EF4-FFF2-40B4-BE49-F238E27FC236}">
                    <a16:creationId xmlns:a16="http://schemas.microsoft.com/office/drawing/2014/main" id="{63D9E92D-42BE-8148-8509-D69CB19A4CD8}"/>
                  </a:ext>
                </a:extLst>
              </p:cNvPr>
              <p:cNvSpPr txBox="1"/>
              <p:nvPr/>
            </p:nvSpPr>
            <p:spPr>
              <a:xfrm>
                <a:off x="1305679" y="3840631"/>
                <a:ext cx="446529" cy="430887"/>
              </a:xfrm>
              <a:prstGeom prst="rect">
                <a:avLst/>
              </a:prstGeom>
              <a:solidFill>
                <a:schemeClr val="bg1"/>
              </a:solidFill>
            </p:spPr>
            <p:txBody>
              <a:bodyPr wrap="square" lIns="0" tIns="0" rIns="0" bIns="0" rtlCol="1">
                <a:spAutoFit/>
              </a:bodyPr>
              <a:lstStyle/>
              <a:p>
                <a:pPr marL="0" algn="r" defTabSz="457200" rtl="1" eaLnBrk="1" latinLnBrk="0" hangingPunct="1"/>
                <a14:m>
                  <m:oMathPara xmlns:m="http://schemas.openxmlformats.org/officeDocument/2006/math">
                    <m:oMathParaPr>
                      <m:jc m:val="centerGroup"/>
                    </m:oMathParaPr>
                    <m:oMath xmlns:m="http://schemas.openxmlformats.org/officeDocument/2006/math">
                      <m:sSub>
                        <m:sSubPr>
                          <m:ctrlPr>
                            <a:rPr lang="ar-SA" sz="2800" i="1" smtClean="0">
                              <a:highlight>
                                <a:srgbClr val="F2EBE6"/>
                              </a:highlight>
                              <a:latin typeface="Cambria Math" panose="02040503050406030204" pitchFamily="18" charset="0"/>
                            </a:rPr>
                          </m:ctrlPr>
                        </m:sSubPr>
                        <m:e>
                          <m:r>
                            <a:rPr lang="ar-SA" sz="2800" i="1" smtClean="0">
                              <a:highlight>
                                <a:srgbClr val="F2EBE6"/>
                              </a:highlight>
                              <a:latin typeface="Cambria Math" panose="02040503050406030204" pitchFamily="18" charset="0"/>
                              <a:ea typeface="Cambria Math" panose="02040503050406030204" pitchFamily="18" charset="0"/>
                            </a:rPr>
                            <m:t>𝜃</m:t>
                          </m:r>
                        </m:e>
                        <m:sub>
                          <m:r>
                            <a:rPr lang="en-US" sz="2800" b="0" i="1" smtClean="0">
                              <a:highlight>
                                <a:srgbClr val="F2EBE6"/>
                              </a:highlight>
                              <a:latin typeface="Cambria Math" panose="02040503050406030204" pitchFamily="18" charset="0"/>
                            </a:rPr>
                            <m:t>𝑐</m:t>
                          </m:r>
                        </m:sub>
                      </m:sSub>
                    </m:oMath>
                  </m:oMathPara>
                </a14:m>
                <a:endParaRPr lang="ar-SA" sz="2800" dirty="0">
                  <a:highlight>
                    <a:srgbClr val="F2EBE6"/>
                  </a:highlight>
                </a:endParaRPr>
              </a:p>
            </p:txBody>
          </p:sp>
        </mc:Choice>
        <mc:Fallback xmlns="">
          <p:sp>
            <p:nvSpPr>
              <p:cNvPr id="27" name="مربع نص 26">
                <a:extLst>
                  <a:ext uri="{FF2B5EF4-FFF2-40B4-BE49-F238E27FC236}">
                    <a16:creationId xmlns:a16="http://schemas.microsoft.com/office/drawing/2014/main" id="{63D9E92D-42BE-8148-8509-D69CB19A4CD8}"/>
                  </a:ext>
                </a:extLst>
              </p:cNvPr>
              <p:cNvSpPr txBox="1">
                <a:spLocks noRot="1" noChangeAspect="1" noMove="1" noResize="1" noEditPoints="1" noAdjustHandles="1" noChangeArrowheads="1" noChangeShapeType="1" noTextEdit="1"/>
              </p:cNvSpPr>
              <p:nvPr/>
            </p:nvSpPr>
            <p:spPr>
              <a:xfrm>
                <a:off x="1305679" y="3840631"/>
                <a:ext cx="446529" cy="430887"/>
              </a:xfrm>
              <a:prstGeom prst="rect">
                <a:avLst/>
              </a:prstGeom>
              <a:blipFill>
                <a:blip r:embed="rId6"/>
                <a:stretch>
                  <a:fillRect l="-14286" t="-26471" r="-60000" b="-47059"/>
                </a:stretch>
              </a:blipFill>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 name="وسيلة شرح بيضاوية 1">
                <a:extLst>
                  <a:ext uri="{FF2B5EF4-FFF2-40B4-BE49-F238E27FC236}">
                    <a16:creationId xmlns:a16="http://schemas.microsoft.com/office/drawing/2014/main" id="{203DAF41-D8F6-1243-9F09-5FEF73ADC0EA}"/>
                  </a:ext>
                </a:extLst>
              </p:cNvPr>
              <p:cNvSpPr/>
              <p:nvPr/>
            </p:nvSpPr>
            <p:spPr>
              <a:xfrm>
                <a:off x="2311776" y="4640470"/>
                <a:ext cx="2042335" cy="1504165"/>
              </a:xfrm>
              <a:prstGeom prst="wedgeEllipseCallout">
                <a:avLst>
                  <a:gd name="adj1" fmla="val -68408"/>
                  <a:gd name="adj2" fmla="val -165501"/>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r>
                  <a:rPr lang="ar-SA" sz="2000" b="1" dirty="0"/>
                  <a:t>وتكون زاوية الانكسار </a:t>
                </a:r>
                <a14:m>
                  <m:oMath xmlns:m="http://schemas.openxmlformats.org/officeDocument/2006/math">
                    <m:r>
                      <a:rPr lang="en-US" sz="2000" b="1" i="1" smtClean="0">
                        <a:latin typeface="Cambria Math" panose="02040503050406030204" pitchFamily="18" charset="0"/>
                      </a:rPr>
                      <m:t>𝟗𝟎</m:t>
                    </m:r>
                    <m:r>
                      <a:rPr lang="en-US" sz="2000" b="1" i="1" smtClean="0">
                        <a:latin typeface="Cambria Math" panose="02040503050406030204" pitchFamily="18" charset="0"/>
                        <a:ea typeface="Cambria Math" panose="02040503050406030204" pitchFamily="18" charset="0"/>
                      </a:rPr>
                      <m:t>°</m:t>
                    </m:r>
                  </m:oMath>
                </a14:m>
                <a:endParaRPr lang="ar-SA" sz="2000" b="1" dirty="0"/>
              </a:p>
            </p:txBody>
          </p:sp>
        </mc:Choice>
        <mc:Fallback xmlns="">
          <p:sp>
            <p:nvSpPr>
              <p:cNvPr id="2" name="وسيلة شرح بيضاوية 1">
                <a:extLst>
                  <a:ext uri="{FF2B5EF4-FFF2-40B4-BE49-F238E27FC236}">
                    <a16:creationId xmlns:a16="http://schemas.microsoft.com/office/drawing/2014/main" id="{203DAF41-D8F6-1243-9F09-5FEF73ADC0EA}"/>
                  </a:ext>
                </a:extLst>
              </p:cNvPr>
              <p:cNvSpPr>
                <a:spLocks noRot="1" noChangeAspect="1" noMove="1" noResize="1" noEditPoints="1" noAdjustHandles="1" noChangeArrowheads="1" noChangeShapeType="1" noTextEdit="1"/>
              </p:cNvSpPr>
              <p:nvPr/>
            </p:nvSpPr>
            <p:spPr>
              <a:xfrm>
                <a:off x="2311776" y="4640470"/>
                <a:ext cx="2042335" cy="1504165"/>
              </a:xfrm>
              <a:prstGeom prst="wedgeEllipseCallout">
                <a:avLst>
                  <a:gd name="adj1" fmla="val -68408"/>
                  <a:gd name="adj2" fmla="val -165501"/>
                </a:avLst>
              </a:prstGeom>
              <a:blipFill>
                <a:blip r:embed="rId7"/>
                <a:stretch>
                  <a:fillRect/>
                </a:stretch>
              </a:blipFill>
              <a:ln>
                <a:solidFill>
                  <a:schemeClr val="accent4">
                    <a:lumMod val="75000"/>
                  </a:schemeClr>
                </a:solidFill>
              </a:ln>
            </p:spPr>
            <p:txBody>
              <a:bodyPr/>
              <a:lstStyle/>
              <a:p>
                <a:r>
                  <a:rPr lang="ar-SA">
                    <a:noFill/>
                  </a:rPr>
                  <a:t> </a:t>
                </a:r>
              </a:p>
            </p:txBody>
          </p:sp>
        </mc:Fallback>
      </mc:AlternateContent>
    </p:spTree>
    <p:extLst>
      <p:ext uri="{BB962C8B-B14F-4D97-AF65-F5344CB8AC3E}">
        <p14:creationId xmlns:p14="http://schemas.microsoft.com/office/powerpoint/2010/main" val="247865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66C5381-5E49-6141-8C61-1F6B6A525791}"/>
              </a:ext>
            </a:extLst>
          </p:cNvPr>
          <p:cNvPicPr>
            <a:picLocks noChangeAspect="1"/>
          </p:cNvPicPr>
          <p:nvPr/>
        </p:nvPicPr>
        <p:blipFill>
          <a:blip r:embed="rId3"/>
          <a:stretch>
            <a:fillRect/>
          </a:stretch>
        </p:blipFill>
        <p:spPr>
          <a:xfrm>
            <a:off x="1145684" y="2022031"/>
            <a:ext cx="3798529" cy="3940383"/>
          </a:xfrm>
          <a:prstGeom prst="rect">
            <a:avLst/>
          </a:prstGeom>
        </p:spPr>
      </p:pic>
      <p:sp>
        <p:nvSpPr>
          <p:cNvPr id="8" name="Rectangle 6">
            <a:extLst>
              <a:ext uri="{FF2B5EF4-FFF2-40B4-BE49-F238E27FC236}">
                <a16:creationId xmlns:a16="http://schemas.microsoft.com/office/drawing/2014/main" id="{0B2555F3-976A-6A46-886A-C3591C25424C}"/>
              </a:ext>
            </a:extLst>
          </p:cNvPr>
          <p:cNvSpPr/>
          <p:nvPr/>
        </p:nvSpPr>
        <p:spPr>
          <a:xfrm>
            <a:off x="11199812" y="1406711"/>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الزاوية الحرجة</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mc:AlternateContent xmlns:mc="http://schemas.openxmlformats.org/markup-compatibility/2006" xmlns:a14="http://schemas.microsoft.com/office/drawing/2010/main">
        <mc:Choice Requires="a14">
          <p:sp>
            <p:nvSpPr>
              <p:cNvPr id="12" name="مستطيل مستدير الزوايا 11">
                <a:extLst>
                  <a:ext uri="{FF2B5EF4-FFF2-40B4-BE49-F238E27FC236}">
                    <a16:creationId xmlns:a16="http://schemas.microsoft.com/office/drawing/2014/main" id="{BD14E5DC-12ED-534C-B7C8-8CA10485940D}"/>
                  </a:ext>
                </a:extLst>
              </p:cNvPr>
              <p:cNvSpPr/>
              <p:nvPr/>
            </p:nvSpPr>
            <p:spPr>
              <a:xfrm>
                <a:off x="5300663" y="2968524"/>
                <a:ext cx="6266656" cy="1600438"/>
              </a:xfrm>
              <a:prstGeom prst="roundRect">
                <a:avLst/>
              </a:prstGeom>
              <a:solidFill>
                <a:schemeClr val="accent2">
                  <a:lumMod val="20000"/>
                  <a:lumOff val="80000"/>
                </a:schemeClr>
              </a:solidFill>
              <a:ln w="28575">
                <a:solidFill>
                  <a:schemeClr val="accent2"/>
                </a:solidFill>
                <a:extLst>
                  <a:ext uri="{C807C97D-BFC1-408E-A445-0C87EB9F89A2}">
                    <ask:lineSketchStyleProps xmlns:ask="http://schemas.microsoft.com/office/drawing/2018/sketchyshapes">
                      <ask:type>
                        <ask:lineSketchCurved/>
                      </ask:type>
                    </ask:lineSketchStyleProps>
                  </a:ext>
                </a:extLst>
              </a:ln>
            </p:spPr>
            <p:txBody>
              <a:bodyPr wrap="square">
                <a:spAutoFit/>
              </a:bodyPr>
              <a:lstStyle/>
              <a:p>
                <a:pPr algn="ctr" rtl="1"/>
                <a:r>
                  <a:rPr lang="ar-SA" sz="2800" b="1" dirty="0">
                    <a:solidFill>
                      <a:schemeClr val="accent2">
                        <a:lumMod val="75000"/>
                      </a:schemeClr>
                    </a:solidFill>
                    <a:latin typeface="Calibri" pitchFamily="34" charset="0"/>
                  </a:rPr>
                  <a:t>الزاوية الحرجة </a:t>
                </a:r>
                <a14:m>
                  <m:oMath xmlns:m="http://schemas.openxmlformats.org/officeDocument/2006/math">
                    <m:sSub>
                      <m:sSubPr>
                        <m:ctrlPr>
                          <a:rPr lang="ar-SA" sz="3200" b="1" i="1" smtClean="0">
                            <a:solidFill>
                              <a:srgbClr val="FF0000"/>
                            </a:solidFill>
                            <a:highlight>
                              <a:srgbClr val="F2EBE6"/>
                            </a:highlight>
                            <a:latin typeface="Cambria Math" panose="02040503050406030204" pitchFamily="18" charset="0"/>
                          </a:rPr>
                        </m:ctrlPr>
                      </m:sSubPr>
                      <m:e>
                        <m:r>
                          <a:rPr lang="ar-SA" sz="3200" b="1" i="1">
                            <a:solidFill>
                              <a:srgbClr val="FF0000"/>
                            </a:solidFill>
                            <a:highlight>
                              <a:srgbClr val="F2EBE6"/>
                            </a:highlight>
                            <a:latin typeface="Cambria Math" panose="02040503050406030204" pitchFamily="18" charset="0"/>
                            <a:ea typeface="Cambria Math" panose="02040503050406030204" pitchFamily="18" charset="0"/>
                          </a:rPr>
                          <m:t>𝜽</m:t>
                        </m:r>
                      </m:e>
                      <m:sub>
                        <m:r>
                          <a:rPr lang="en-US" sz="3200" b="1" i="1" smtClean="0">
                            <a:solidFill>
                              <a:srgbClr val="FF0000"/>
                            </a:solidFill>
                            <a:highlight>
                              <a:srgbClr val="F2EBE6"/>
                            </a:highlight>
                            <a:latin typeface="Cambria Math" panose="02040503050406030204" pitchFamily="18" charset="0"/>
                          </a:rPr>
                          <m:t>𝒄</m:t>
                        </m:r>
                      </m:sub>
                    </m:sSub>
                  </m:oMath>
                </a14:m>
                <a:endParaRPr lang="ar-SA" sz="2800" b="1" dirty="0"/>
              </a:p>
              <a:p>
                <a:pPr algn="ctr" rtl="1"/>
                <a:r>
                  <a:rPr lang="ar-SA" sz="2800" b="1" dirty="0">
                    <a:solidFill>
                      <a:schemeClr val="tx1">
                        <a:lumMod val="75000"/>
                        <a:lumOff val="25000"/>
                      </a:schemeClr>
                    </a:solidFill>
                    <a:latin typeface="Calibri" pitchFamily="34" charset="0"/>
                    <a:ea typeface="Calibri" pitchFamily="34" charset="0"/>
                  </a:rPr>
                  <a:t>هي زاوية سقوط الشعاع عندما يقابلها زاوية انكسار مقدارها </a:t>
                </a:r>
                <a14:m>
                  <m:oMath xmlns:m="http://schemas.openxmlformats.org/officeDocument/2006/math">
                    <m:r>
                      <a:rPr lang="en-US" sz="2800" b="1">
                        <a:solidFill>
                          <a:schemeClr val="tx1">
                            <a:lumMod val="75000"/>
                            <a:lumOff val="25000"/>
                          </a:schemeClr>
                        </a:solidFill>
                        <a:latin typeface="Cambria Math" panose="02040503050406030204" pitchFamily="18" charset="0"/>
                        <a:ea typeface="Calibri" pitchFamily="34" charset="0"/>
                      </a:rPr>
                      <m:t>𝟗𝟎</m:t>
                    </m:r>
                    <m:r>
                      <a:rPr lang="en-US" sz="2800" b="1">
                        <a:solidFill>
                          <a:schemeClr val="tx1">
                            <a:lumMod val="75000"/>
                            <a:lumOff val="25000"/>
                          </a:schemeClr>
                        </a:solidFill>
                        <a:latin typeface="Cambria Math" panose="02040503050406030204" pitchFamily="18" charset="0"/>
                        <a:ea typeface="Calibri" pitchFamily="34" charset="0"/>
                      </a:rPr>
                      <m:t>°</m:t>
                    </m:r>
                  </m:oMath>
                </a14:m>
                <a:endParaRPr lang="ar-SA" sz="2800" b="1" dirty="0">
                  <a:solidFill>
                    <a:schemeClr val="tx1">
                      <a:lumMod val="75000"/>
                      <a:lumOff val="25000"/>
                    </a:schemeClr>
                  </a:solidFill>
                  <a:latin typeface="Calibri" pitchFamily="34" charset="0"/>
                  <a:ea typeface="Calibri" pitchFamily="34" charset="0"/>
                </a:endParaRPr>
              </a:p>
            </p:txBody>
          </p:sp>
        </mc:Choice>
        <mc:Fallback xmlns="">
          <p:sp>
            <p:nvSpPr>
              <p:cNvPr id="12" name="مستطيل مستدير الزوايا 11">
                <a:extLst>
                  <a:ext uri="{FF2B5EF4-FFF2-40B4-BE49-F238E27FC236}">
                    <a16:creationId xmlns:a16="http://schemas.microsoft.com/office/drawing/2014/main" id="{BD14E5DC-12ED-534C-B7C8-8CA10485940D}"/>
                  </a:ext>
                </a:extLst>
              </p:cNvPr>
              <p:cNvSpPr>
                <a:spLocks noRot="1" noChangeAspect="1" noMove="1" noResize="1" noEditPoints="1" noAdjustHandles="1" noChangeArrowheads="1" noChangeShapeType="1" noTextEdit="1"/>
              </p:cNvSpPr>
              <p:nvPr/>
            </p:nvSpPr>
            <p:spPr>
              <a:xfrm>
                <a:off x="5300663" y="2968524"/>
                <a:ext cx="6266656" cy="1600438"/>
              </a:xfrm>
              <a:prstGeom prst="roundRect">
                <a:avLst/>
              </a:prstGeom>
              <a:blipFill>
                <a:blip r:embed="rId4"/>
                <a:stretch>
                  <a:fillRect l="-1397"/>
                </a:stretch>
              </a:blipFill>
              <a:ln w="28575">
                <a:solidFill>
                  <a:schemeClr val="accent2"/>
                </a:solidFill>
                <a:extLst>
                  <a:ext uri="{C807C97D-BFC1-408E-A445-0C87EB9F89A2}">
                    <ask:lineSketchStyleProps xmlns:ask="http://schemas.microsoft.com/office/drawing/2018/sketchyshapes">
                      <ask:type>
                        <ask:lineSketchCurved/>
                      </ask:type>
                    </ask:lineSketchStyleProps>
                  </a:ext>
                </a:extLst>
              </a:ln>
            </p:spPr>
            <p:txBody>
              <a:bodyPr/>
              <a:lstStyle/>
              <a:p>
                <a:r>
                  <a:rPr lang="ar-SA">
                    <a:noFill/>
                  </a:rPr>
                  <a:t> </a:t>
                </a:r>
              </a:p>
            </p:txBody>
          </p:sp>
        </mc:Fallback>
      </mc:AlternateContent>
    </p:spTree>
    <p:extLst>
      <p:ext uri="{BB962C8B-B14F-4D97-AF65-F5344CB8AC3E}">
        <p14:creationId xmlns:p14="http://schemas.microsoft.com/office/powerpoint/2010/main" val="1792586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11" name="صورة 10">
            <a:extLst>
              <a:ext uri="{FF2B5EF4-FFF2-40B4-BE49-F238E27FC236}">
                <a16:creationId xmlns:a16="http://schemas.microsoft.com/office/drawing/2014/main" id="{C0F75EF0-62CB-4D41-B0AC-1D90F015807C}"/>
              </a:ext>
            </a:extLst>
          </p:cNvPr>
          <p:cNvPicPr>
            <a:picLocks noChangeAspect="1"/>
          </p:cNvPicPr>
          <p:nvPr/>
        </p:nvPicPr>
        <p:blipFill>
          <a:blip r:embed="rId3"/>
          <a:stretch>
            <a:fillRect/>
          </a:stretch>
        </p:blipFill>
        <p:spPr>
          <a:xfrm>
            <a:off x="985838" y="2132441"/>
            <a:ext cx="3186863" cy="3186863"/>
          </a:xfrm>
          <a:prstGeom prst="rect">
            <a:avLst/>
          </a:prstGeom>
        </p:spPr>
      </p:pic>
      <p:sp>
        <p:nvSpPr>
          <p:cNvPr id="2" name="مربع نص 1">
            <a:extLst>
              <a:ext uri="{FF2B5EF4-FFF2-40B4-BE49-F238E27FC236}">
                <a16:creationId xmlns:a16="http://schemas.microsoft.com/office/drawing/2014/main" id="{01605287-7DFC-404E-849D-6B7382A776C5}"/>
              </a:ext>
            </a:extLst>
          </p:cNvPr>
          <p:cNvSpPr txBox="1"/>
          <p:nvPr/>
        </p:nvSpPr>
        <p:spPr>
          <a:xfrm>
            <a:off x="6096000" y="3854021"/>
            <a:ext cx="5656830" cy="523220"/>
          </a:xfrm>
          <a:prstGeom prst="rect">
            <a:avLst/>
          </a:prstGeom>
          <a:solidFill>
            <a:schemeClr val="accent6">
              <a:lumMod val="20000"/>
              <a:lumOff val="80000"/>
            </a:schemeClr>
          </a:solidFill>
        </p:spPr>
        <p:txBody>
          <a:bodyPr wrap="square" rtlCol="1">
            <a:spAutoFit/>
          </a:bodyPr>
          <a:lstStyle/>
          <a:p>
            <a:pPr marL="0" algn="ctr" defTabSz="457200" rtl="1" eaLnBrk="1" latinLnBrk="0" hangingPunct="1"/>
            <a:r>
              <a:rPr lang="ar-SA" sz="2800" b="1" dirty="0"/>
              <a:t>للإجابة على هذا السؤال شاهدي المقطع التالي</a:t>
            </a:r>
          </a:p>
        </p:txBody>
      </p:sp>
      <p:sp>
        <p:nvSpPr>
          <p:cNvPr id="3" name="زر إجراء: الأمام أو التالي 2">
            <a:hlinkClick r:id="rId4" highlightClick="1"/>
            <a:extLst>
              <a:ext uri="{FF2B5EF4-FFF2-40B4-BE49-F238E27FC236}">
                <a16:creationId xmlns:a16="http://schemas.microsoft.com/office/drawing/2014/main" id="{AC29CC87-1549-EE4C-A7C8-881D34434C56}"/>
              </a:ext>
            </a:extLst>
          </p:cNvPr>
          <p:cNvSpPr/>
          <p:nvPr/>
        </p:nvSpPr>
        <p:spPr>
          <a:xfrm>
            <a:off x="8628971" y="4663827"/>
            <a:ext cx="1028700" cy="986848"/>
          </a:xfrm>
          <a:prstGeom prst="actionButtonForwardNext">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marL="0" algn="ctr" defTabSz="457200" rtl="1" eaLnBrk="1" latinLnBrk="0" hangingPunct="1"/>
            <a:endParaRPr lang="ar-SA"/>
          </a:p>
        </p:txBody>
      </p:sp>
      <p:sp>
        <p:nvSpPr>
          <p:cNvPr id="4" name="وسيلة شرح مستطيلة مستديرة الزوايا 3">
            <a:extLst>
              <a:ext uri="{FF2B5EF4-FFF2-40B4-BE49-F238E27FC236}">
                <a16:creationId xmlns:a16="http://schemas.microsoft.com/office/drawing/2014/main" id="{1C1E8300-EA31-454A-BBC1-BC1DE20AD255}"/>
              </a:ext>
            </a:extLst>
          </p:cNvPr>
          <p:cNvSpPr/>
          <p:nvPr/>
        </p:nvSpPr>
        <p:spPr>
          <a:xfrm>
            <a:off x="4772025" y="614363"/>
            <a:ext cx="3471863" cy="1900237"/>
          </a:xfrm>
          <a:prstGeom prst="wedgeRoundRectCallout">
            <a:avLst>
              <a:gd name="adj1" fmla="val -75154"/>
              <a:gd name="adj2" fmla="val 1136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b="1" dirty="0">
                <a:solidFill>
                  <a:schemeClr val="bg1"/>
                </a:solidFill>
              </a:rPr>
              <a:t>ماذا لو أسقطنا الضوء بزاوية أكبر من الزاوية الحرجة؟</a:t>
            </a:r>
          </a:p>
        </p:txBody>
      </p:sp>
    </p:spTree>
    <p:extLst>
      <p:ext uri="{BB962C8B-B14F-4D97-AF65-F5344CB8AC3E}">
        <p14:creationId xmlns:p14="http://schemas.microsoft.com/office/powerpoint/2010/main" val="1724142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p:cNvSpPr txBox="1"/>
          <p:nvPr/>
        </p:nvSpPr>
        <p:spPr>
          <a:xfrm>
            <a:off x="871538" y="853843"/>
            <a:ext cx="10301287" cy="646331"/>
          </a:xfrm>
          <a:prstGeom prst="rect">
            <a:avLst/>
          </a:prstGeom>
          <a:solidFill>
            <a:schemeClr val="accent2">
              <a:lumMod val="20000"/>
              <a:lumOff val="80000"/>
            </a:schemeClr>
          </a:solidFill>
        </p:spPr>
        <p:txBody>
          <a:bodyPr wrap="square" rtlCol="1">
            <a:spAutoFit/>
          </a:bodyPr>
          <a:lstStyle/>
          <a:p>
            <a:pPr algn="ctr"/>
            <a:r>
              <a:rPr lang="ar-SA" sz="3600" b="1" dirty="0"/>
              <a:t>الانعكاس الكلي الداخلي</a:t>
            </a:r>
          </a:p>
        </p:txBody>
      </p:sp>
      <p:sp>
        <p:nvSpPr>
          <p:cNvPr id="9" name="مستطيل 8"/>
          <p:cNvSpPr/>
          <p:nvPr/>
        </p:nvSpPr>
        <p:spPr>
          <a:xfrm>
            <a:off x="5400679" y="3031256"/>
            <a:ext cx="4052881" cy="3108543"/>
          </a:xfrm>
          <a:prstGeom prst="rect">
            <a:avLst/>
          </a:prstGeom>
          <a:solidFill>
            <a:schemeClr val="bg1"/>
          </a:solidFill>
          <a:ln w="38100">
            <a:solidFill>
              <a:schemeClr val="accent2"/>
            </a:solidFill>
            <a:extLst>
              <a:ext uri="{C807C97D-BFC1-408E-A445-0C87EB9F89A2}">
                <ask:lineSketchStyleProps xmlns:ask="http://schemas.microsoft.com/office/drawing/2018/sketchyshapes" sd="2065422011">
                  <a:custGeom>
                    <a:avLst/>
                    <a:gdLst>
                      <a:gd name="connsiteX0" fmla="*/ 0 w 4052881"/>
                      <a:gd name="connsiteY0" fmla="*/ 0 h 3108543"/>
                      <a:gd name="connsiteX1" fmla="*/ 594423 w 4052881"/>
                      <a:gd name="connsiteY1" fmla="*/ 0 h 3108543"/>
                      <a:gd name="connsiteX2" fmla="*/ 1148316 w 4052881"/>
                      <a:gd name="connsiteY2" fmla="*/ 0 h 3108543"/>
                      <a:gd name="connsiteX3" fmla="*/ 1904854 w 4052881"/>
                      <a:gd name="connsiteY3" fmla="*/ 0 h 3108543"/>
                      <a:gd name="connsiteX4" fmla="*/ 2499277 w 4052881"/>
                      <a:gd name="connsiteY4" fmla="*/ 0 h 3108543"/>
                      <a:gd name="connsiteX5" fmla="*/ 3053170 w 4052881"/>
                      <a:gd name="connsiteY5" fmla="*/ 0 h 3108543"/>
                      <a:gd name="connsiteX6" fmla="*/ 4052881 w 4052881"/>
                      <a:gd name="connsiteY6" fmla="*/ 0 h 3108543"/>
                      <a:gd name="connsiteX7" fmla="*/ 4052881 w 4052881"/>
                      <a:gd name="connsiteY7" fmla="*/ 559538 h 3108543"/>
                      <a:gd name="connsiteX8" fmla="*/ 4052881 w 4052881"/>
                      <a:gd name="connsiteY8" fmla="*/ 1150161 h 3108543"/>
                      <a:gd name="connsiteX9" fmla="*/ 4052881 w 4052881"/>
                      <a:gd name="connsiteY9" fmla="*/ 1740784 h 3108543"/>
                      <a:gd name="connsiteX10" fmla="*/ 4052881 w 4052881"/>
                      <a:gd name="connsiteY10" fmla="*/ 2331407 h 3108543"/>
                      <a:gd name="connsiteX11" fmla="*/ 4052881 w 4052881"/>
                      <a:gd name="connsiteY11" fmla="*/ 3108543 h 3108543"/>
                      <a:gd name="connsiteX12" fmla="*/ 3498987 w 4052881"/>
                      <a:gd name="connsiteY12" fmla="*/ 3108543 h 3108543"/>
                      <a:gd name="connsiteX13" fmla="*/ 2904565 w 4052881"/>
                      <a:gd name="connsiteY13" fmla="*/ 3108543 h 3108543"/>
                      <a:gd name="connsiteX14" fmla="*/ 2188556 w 4052881"/>
                      <a:gd name="connsiteY14" fmla="*/ 3108543 h 3108543"/>
                      <a:gd name="connsiteX15" fmla="*/ 1432018 w 4052881"/>
                      <a:gd name="connsiteY15" fmla="*/ 3108543 h 3108543"/>
                      <a:gd name="connsiteX16" fmla="*/ 716009 w 4052881"/>
                      <a:gd name="connsiteY16" fmla="*/ 3108543 h 3108543"/>
                      <a:gd name="connsiteX17" fmla="*/ 0 w 4052881"/>
                      <a:gd name="connsiteY17" fmla="*/ 3108543 h 3108543"/>
                      <a:gd name="connsiteX18" fmla="*/ 0 w 4052881"/>
                      <a:gd name="connsiteY18" fmla="*/ 2549005 h 3108543"/>
                      <a:gd name="connsiteX19" fmla="*/ 0 w 4052881"/>
                      <a:gd name="connsiteY19" fmla="*/ 1958382 h 3108543"/>
                      <a:gd name="connsiteX20" fmla="*/ 0 w 4052881"/>
                      <a:gd name="connsiteY20" fmla="*/ 1367759 h 3108543"/>
                      <a:gd name="connsiteX21" fmla="*/ 0 w 4052881"/>
                      <a:gd name="connsiteY21" fmla="*/ 839307 h 3108543"/>
                      <a:gd name="connsiteX22" fmla="*/ 0 w 4052881"/>
                      <a:gd name="connsiteY22" fmla="*/ 0 h 310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881" h="3108543" fill="none" extrusionOk="0">
                        <a:moveTo>
                          <a:pt x="0" y="0"/>
                        </a:moveTo>
                        <a:cubicBezTo>
                          <a:pt x="212790" y="3484"/>
                          <a:pt x="341109" y="-3097"/>
                          <a:pt x="594423" y="0"/>
                        </a:cubicBezTo>
                        <a:cubicBezTo>
                          <a:pt x="847737" y="3097"/>
                          <a:pt x="919870" y="-10944"/>
                          <a:pt x="1148316" y="0"/>
                        </a:cubicBezTo>
                        <a:cubicBezTo>
                          <a:pt x="1376762" y="10944"/>
                          <a:pt x="1544454" y="-33087"/>
                          <a:pt x="1904854" y="0"/>
                        </a:cubicBezTo>
                        <a:cubicBezTo>
                          <a:pt x="2265254" y="33087"/>
                          <a:pt x="2238366" y="23689"/>
                          <a:pt x="2499277" y="0"/>
                        </a:cubicBezTo>
                        <a:cubicBezTo>
                          <a:pt x="2760188" y="-23689"/>
                          <a:pt x="2808149" y="10548"/>
                          <a:pt x="3053170" y="0"/>
                        </a:cubicBezTo>
                        <a:cubicBezTo>
                          <a:pt x="3298191" y="-10548"/>
                          <a:pt x="3587594" y="-25810"/>
                          <a:pt x="4052881" y="0"/>
                        </a:cubicBezTo>
                        <a:cubicBezTo>
                          <a:pt x="4042889" y="241412"/>
                          <a:pt x="4029004" y="362125"/>
                          <a:pt x="4052881" y="559538"/>
                        </a:cubicBezTo>
                        <a:cubicBezTo>
                          <a:pt x="4076758" y="756951"/>
                          <a:pt x="4053081" y="1001622"/>
                          <a:pt x="4052881" y="1150161"/>
                        </a:cubicBezTo>
                        <a:cubicBezTo>
                          <a:pt x="4052681" y="1298700"/>
                          <a:pt x="4053018" y="1523497"/>
                          <a:pt x="4052881" y="1740784"/>
                        </a:cubicBezTo>
                        <a:cubicBezTo>
                          <a:pt x="4052744" y="1958071"/>
                          <a:pt x="4039341" y="2108660"/>
                          <a:pt x="4052881" y="2331407"/>
                        </a:cubicBezTo>
                        <a:cubicBezTo>
                          <a:pt x="4066421" y="2554154"/>
                          <a:pt x="4020617" y="2721875"/>
                          <a:pt x="4052881" y="3108543"/>
                        </a:cubicBezTo>
                        <a:cubicBezTo>
                          <a:pt x="3824371" y="3129380"/>
                          <a:pt x="3734091" y="3129435"/>
                          <a:pt x="3498987" y="3108543"/>
                        </a:cubicBezTo>
                        <a:cubicBezTo>
                          <a:pt x="3263883" y="3087651"/>
                          <a:pt x="3074231" y="3128375"/>
                          <a:pt x="2904565" y="3108543"/>
                        </a:cubicBezTo>
                        <a:cubicBezTo>
                          <a:pt x="2734899" y="3088711"/>
                          <a:pt x="2491344" y="3079796"/>
                          <a:pt x="2188556" y="3108543"/>
                        </a:cubicBezTo>
                        <a:cubicBezTo>
                          <a:pt x="1885768" y="3137290"/>
                          <a:pt x="1628750" y="3100946"/>
                          <a:pt x="1432018" y="3108543"/>
                        </a:cubicBezTo>
                        <a:cubicBezTo>
                          <a:pt x="1235286" y="3116140"/>
                          <a:pt x="896178" y="3126134"/>
                          <a:pt x="716009" y="3108543"/>
                        </a:cubicBezTo>
                        <a:cubicBezTo>
                          <a:pt x="535840" y="3090952"/>
                          <a:pt x="183905" y="3142667"/>
                          <a:pt x="0" y="3108543"/>
                        </a:cubicBezTo>
                        <a:cubicBezTo>
                          <a:pt x="9324" y="2865676"/>
                          <a:pt x="-24717" y="2704750"/>
                          <a:pt x="0" y="2549005"/>
                        </a:cubicBezTo>
                        <a:cubicBezTo>
                          <a:pt x="24717" y="2393260"/>
                          <a:pt x="29472" y="2135197"/>
                          <a:pt x="0" y="1958382"/>
                        </a:cubicBezTo>
                        <a:cubicBezTo>
                          <a:pt x="-29472" y="1781567"/>
                          <a:pt x="17112" y="1610178"/>
                          <a:pt x="0" y="1367759"/>
                        </a:cubicBezTo>
                        <a:cubicBezTo>
                          <a:pt x="-17112" y="1125340"/>
                          <a:pt x="17236" y="964181"/>
                          <a:pt x="0" y="839307"/>
                        </a:cubicBezTo>
                        <a:cubicBezTo>
                          <a:pt x="-17236" y="714433"/>
                          <a:pt x="-2758" y="175458"/>
                          <a:pt x="0" y="0"/>
                        </a:cubicBezTo>
                        <a:close/>
                      </a:path>
                      <a:path w="4052881" h="3108543" stroke="0" extrusionOk="0">
                        <a:moveTo>
                          <a:pt x="0" y="0"/>
                        </a:moveTo>
                        <a:cubicBezTo>
                          <a:pt x="150451" y="-27596"/>
                          <a:pt x="358938" y="-10082"/>
                          <a:pt x="634951" y="0"/>
                        </a:cubicBezTo>
                        <a:cubicBezTo>
                          <a:pt x="910964" y="10082"/>
                          <a:pt x="1209822" y="-18630"/>
                          <a:pt x="1391489" y="0"/>
                        </a:cubicBezTo>
                        <a:cubicBezTo>
                          <a:pt x="1573156" y="18630"/>
                          <a:pt x="1766446" y="-21647"/>
                          <a:pt x="2107498" y="0"/>
                        </a:cubicBezTo>
                        <a:cubicBezTo>
                          <a:pt x="2448550" y="21647"/>
                          <a:pt x="2682412" y="-21096"/>
                          <a:pt x="2864036" y="0"/>
                        </a:cubicBezTo>
                        <a:cubicBezTo>
                          <a:pt x="3045660" y="21096"/>
                          <a:pt x="3732830" y="-15003"/>
                          <a:pt x="4052881" y="0"/>
                        </a:cubicBezTo>
                        <a:cubicBezTo>
                          <a:pt x="4079597" y="235687"/>
                          <a:pt x="4070058" y="368173"/>
                          <a:pt x="4052881" y="590623"/>
                        </a:cubicBezTo>
                        <a:cubicBezTo>
                          <a:pt x="4035704" y="813073"/>
                          <a:pt x="4077162" y="1029056"/>
                          <a:pt x="4052881" y="1181246"/>
                        </a:cubicBezTo>
                        <a:cubicBezTo>
                          <a:pt x="4028600" y="1333436"/>
                          <a:pt x="4072934" y="1549973"/>
                          <a:pt x="4052881" y="1802955"/>
                        </a:cubicBezTo>
                        <a:cubicBezTo>
                          <a:pt x="4032828" y="2055937"/>
                          <a:pt x="4032946" y="2263607"/>
                          <a:pt x="4052881" y="2486834"/>
                        </a:cubicBezTo>
                        <a:cubicBezTo>
                          <a:pt x="4072816" y="2710061"/>
                          <a:pt x="4044021" y="2902485"/>
                          <a:pt x="4052881" y="3108543"/>
                        </a:cubicBezTo>
                        <a:cubicBezTo>
                          <a:pt x="3767878" y="3085443"/>
                          <a:pt x="3559289" y="3087271"/>
                          <a:pt x="3377401" y="3108543"/>
                        </a:cubicBezTo>
                        <a:cubicBezTo>
                          <a:pt x="3195513" y="3129815"/>
                          <a:pt x="2983443" y="3091065"/>
                          <a:pt x="2701921" y="3108543"/>
                        </a:cubicBezTo>
                        <a:cubicBezTo>
                          <a:pt x="2420399" y="3126021"/>
                          <a:pt x="2231408" y="3112912"/>
                          <a:pt x="1985912" y="3108543"/>
                        </a:cubicBezTo>
                        <a:cubicBezTo>
                          <a:pt x="1740416" y="3104174"/>
                          <a:pt x="1625502" y="3096547"/>
                          <a:pt x="1432018" y="3108543"/>
                        </a:cubicBezTo>
                        <a:cubicBezTo>
                          <a:pt x="1238534" y="3120539"/>
                          <a:pt x="1056260" y="3129158"/>
                          <a:pt x="878124" y="3108543"/>
                        </a:cubicBezTo>
                        <a:cubicBezTo>
                          <a:pt x="699988" y="3087928"/>
                          <a:pt x="234688" y="3093548"/>
                          <a:pt x="0" y="3108543"/>
                        </a:cubicBezTo>
                        <a:cubicBezTo>
                          <a:pt x="20146" y="2920620"/>
                          <a:pt x="9265" y="2679311"/>
                          <a:pt x="0" y="2455749"/>
                        </a:cubicBezTo>
                        <a:cubicBezTo>
                          <a:pt x="-9265" y="2232187"/>
                          <a:pt x="-26586" y="1952069"/>
                          <a:pt x="0" y="1802955"/>
                        </a:cubicBezTo>
                        <a:cubicBezTo>
                          <a:pt x="26586" y="1653841"/>
                          <a:pt x="14760" y="1383743"/>
                          <a:pt x="0" y="1150161"/>
                        </a:cubicBezTo>
                        <a:cubicBezTo>
                          <a:pt x="-14760" y="916579"/>
                          <a:pt x="19539" y="770343"/>
                          <a:pt x="0" y="559538"/>
                        </a:cubicBezTo>
                        <a:cubicBezTo>
                          <a:pt x="-19539" y="348733"/>
                          <a:pt x="-11682" y="115651"/>
                          <a:pt x="0" y="0"/>
                        </a:cubicBezTo>
                        <a:close/>
                      </a:path>
                    </a:pathLst>
                  </a:custGeom>
                  <ask:type>
                    <ask:lineSketchFreehand/>
                  </ask:type>
                </ask:lineSketchStyleProps>
              </a:ext>
            </a:extLst>
          </a:ln>
        </p:spPr>
        <p:txBody>
          <a:bodyPr wrap="square">
            <a:spAutoFit/>
          </a:bodyPr>
          <a:lstStyle/>
          <a:p>
            <a:pPr lvl="0" algn="ctr" rtl="1" eaLnBrk="0" fontAlgn="base" hangingPunct="0">
              <a:spcBef>
                <a:spcPct val="0"/>
              </a:spcBef>
              <a:spcAft>
                <a:spcPct val="0"/>
              </a:spcAft>
            </a:pPr>
            <a:endParaRPr lang="ar-SA" sz="2800" b="1" dirty="0">
              <a:latin typeface="Calibri" pitchFamily="34" charset="0"/>
              <a:ea typeface="Calibri" pitchFamily="34" charset="0"/>
            </a:endParaRPr>
          </a:p>
          <a:p>
            <a:pPr lvl="0" algn="ctr" rtl="1" eaLnBrk="0" fontAlgn="base" hangingPunct="0">
              <a:spcBef>
                <a:spcPct val="0"/>
              </a:spcBef>
              <a:spcAft>
                <a:spcPct val="0"/>
              </a:spcAft>
            </a:pPr>
            <a:r>
              <a:rPr lang="ar-SA" sz="2800" b="1" dirty="0">
                <a:latin typeface="Calibri" pitchFamily="34" charset="0"/>
                <a:ea typeface="Calibri" pitchFamily="34" charset="0"/>
              </a:rPr>
              <a:t>عندما ينتقل الضوء </a:t>
            </a:r>
          </a:p>
          <a:p>
            <a:pPr lvl="0" algn="ctr" rtl="1" eaLnBrk="0" fontAlgn="base" hangingPunct="0">
              <a:spcBef>
                <a:spcPct val="0"/>
              </a:spcBef>
              <a:spcAft>
                <a:spcPct val="0"/>
              </a:spcAft>
            </a:pPr>
            <a:r>
              <a:rPr lang="ar-SA" sz="2800" b="1" dirty="0">
                <a:latin typeface="Calibri" pitchFamily="34" charset="0"/>
                <a:ea typeface="Calibri" pitchFamily="34" charset="0"/>
              </a:rPr>
              <a:t>من وسط معامل انكساره كبير </a:t>
            </a:r>
          </a:p>
          <a:p>
            <a:pPr lvl="0" algn="ctr" rtl="1" eaLnBrk="0" fontAlgn="base" hangingPunct="0">
              <a:spcBef>
                <a:spcPct val="0"/>
              </a:spcBef>
              <a:spcAft>
                <a:spcPct val="0"/>
              </a:spcAft>
            </a:pPr>
            <a:r>
              <a:rPr lang="ar-SA" sz="2800" b="1" dirty="0">
                <a:latin typeface="Calibri" pitchFamily="34" charset="0"/>
                <a:ea typeface="Calibri" pitchFamily="34" charset="0"/>
              </a:rPr>
              <a:t>إلى وسط معامل انكساره أقل ويسقط الضوء على الحد الفاصل بزاوية </a:t>
            </a:r>
            <a:r>
              <a:rPr lang="ar-SA" sz="2800" b="1" dirty="0">
                <a:solidFill>
                  <a:schemeClr val="accent1">
                    <a:lumMod val="75000"/>
                  </a:schemeClr>
                </a:solidFill>
                <a:latin typeface="Calibri" pitchFamily="34" charset="0"/>
                <a:ea typeface="Calibri" pitchFamily="34" charset="0"/>
              </a:rPr>
              <a:t>أكبر من الزاوية الحرجة</a:t>
            </a:r>
          </a:p>
          <a:p>
            <a:pPr lvl="0" algn="ctr" rtl="1" eaLnBrk="0" fontAlgn="base" hangingPunct="0">
              <a:spcBef>
                <a:spcPct val="0"/>
              </a:spcBef>
              <a:spcAft>
                <a:spcPct val="0"/>
              </a:spcAft>
            </a:pPr>
            <a:endParaRPr lang="ar-SA" sz="2800" b="1" dirty="0">
              <a:solidFill>
                <a:srgbClr val="C00000"/>
              </a:solidFill>
              <a:latin typeface="Calibri" pitchFamily="34" charset="0"/>
              <a:ea typeface="Calibri" pitchFamily="34" charset="0"/>
            </a:endParaRPr>
          </a:p>
        </p:txBody>
      </p:sp>
      <p:pic>
        <p:nvPicPr>
          <p:cNvPr id="5" name="صورة 4">
            <a:extLst>
              <a:ext uri="{FF2B5EF4-FFF2-40B4-BE49-F238E27FC236}">
                <a16:creationId xmlns:a16="http://schemas.microsoft.com/office/drawing/2014/main" id="{BB169E59-2DC6-3346-9CE7-8334208D6ADD}"/>
              </a:ext>
            </a:extLst>
          </p:cNvPr>
          <p:cNvPicPr>
            <a:picLocks noChangeAspect="1"/>
          </p:cNvPicPr>
          <p:nvPr/>
        </p:nvPicPr>
        <p:blipFill>
          <a:blip r:embed="rId2"/>
          <a:stretch>
            <a:fillRect/>
          </a:stretch>
        </p:blipFill>
        <p:spPr>
          <a:xfrm>
            <a:off x="871538" y="1888940"/>
            <a:ext cx="4052881" cy="4780321"/>
          </a:xfrm>
          <a:prstGeom prst="rect">
            <a:avLst/>
          </a:prstGeom>
        </p:spPr>
      </p:pic>
      <p:sp>
        <p:nvSpPr>
          <p:cNvPr id="2" name="مربع نص 1"/>
          <p:cNvSpPr txBox="1"/>
          <p:nvPr/>
        </p:nvSpPr>
        <p:spPr>
          <a:xfrm>
            <a:off x="10096498" y="2360428"/>
            <a:ext cx="1719265" cy="1341656"/>
          </a:xfrm>
          <a:prstGeom prst="wedgeEllipseCallout">
            <a:avLst>
              <a:gd name="adj1" fmla="val -132851"/>
              <a:gd name="adj2" fmla="val -71678"/>
            </a:avLst>
          </a:prstGeom>
          <a:solidFill>
            <a:schemeClr val="accent2">
              <a:lumMod val="75000"/>
            </a:schemeClr>
          </a:solidFill>
          <a:ln>
            <a:noFill/>
          </a:ln>
        </p:spPr>
        <p:txBody>
          <a:bodyPr wrap="square" rtlCol="1">
            <a:spAutoFit/>
          </a:bodyPr>
          <a:lstStyle/>
          <a:p>
            <a:pPr algn="ctr"/>
            <a:r>
              <a:rPr lang="ar-SA" sz="2800" b="1" dirty="0">
                <a:solidFill>
                  <a:schemeClr val="bg1"/>
                </a:solidFill>
              </a:rPr>
              <a:t>متى يحدث؟</a:t>
            </a:r>
          </a:p>
        </p:txBody>
      </p:sp>
    </p:spTree>
    <p:extLst>
      <p:ext uri="{BB962C8B-B14F-4D97-AF65-F5344CB8AC3E}">
        <p14:creationId xmlns:p14="http://schemas.microsoft.com/office/powerpoint/2010/main" val="165818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406711"/>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الانعكاس الكلي الداخلي</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12" name="مستطيل مستدير الزوايا 11">
            <a:extLst>
              <a:ext uri="{FF2B5EF4-FFF2-40B4-BE49-F238E27FC236}">
                <a16:creationId xmlns:a16="http://schemas.microsoft.com/office/drawing/2014/main" id="{BD14E5DC-12ED-534C-B7C8-8CA10485940D}"/>
              </a:ext>
            </a:extLst>
          </p:cNvPr>
          <p:cNvSpPr/>
          <p:nvPr/>
        </p:nvSpPr>
        <p:spPr>
          <a:xfrm>
            <a:off x="5300663" y="2968524"/>
            <a:ext cx="6266656" cy="1532334"/>
          </a:xfrm>
          <a:prstGeom prst="roundRect">
            <a:avLst/>
          </a:prstGeom>
          <a:solidFill>
            <a:schemeClr val="accent2">
              <a:lumMod val="20000"/>
              <a:lumOff val="80000"/>
            </a:schemeClr>
          </a:solidFill>
          <a:ln w="28575">
            <a:solidFill>
              <a:schemeClr val="accent2"/>
            </a:solidFill>
            <a:extLst>
              <a:ext uri="{C807C97D-BFC1-408E-A445-0C87EB9F89A2}">
                <ask:lineSketchStyleProps xmlns:ask="http://schemas.microsoft.com/office/drawing/2018/sketchyshapes" sd="1959150775">
                  <a:custGeom>
                    <a:avLst/>
                    <a:gdLst>
                      <a:gd name="connsiteX0" fmla="*/ 0 w 6266656"/>
                      <a:gd name="connsiteY0" fmla="*/ 255394 h 1532334"/>
                      <a:gd name="connsiteX1" fmla="*/ 255394 w 6266656"/>
                      <a:gd name="connsiteY1" fmla="*/ 0 h 1532334"/>
                      <a:gd name="connsiteX2" fmla="*/ 6011262 w 6266656"/>
                      <a:gd name="connsiteY2" fmla="*/ 0 h 1532334"/>
                      <a:gd name="connsiteX3" fmla="*/ 6266656 w 6266656"/>
                      <a:gd name="connsiteY3" fmla="*/ 255394 h 1532334"/>
                      <a:gd name="connsiteX4" fmla="*/ 6266656 w 6266656"/>
                      <a:gd name="connsiteY4" fmla="*/ 1276940 h 1532334"/>
                      <a:gd name="connsiteX5" fmla="*/ 6011262 w 6266656"/>
                      <a:gd name="connsiteY5" fmla="*/ 1532334 h 1532334"/>
                      <a:gd name="connsiteX6" fmla="*/ 255394 w 6266656"/>
                      <a:gd name="connsiteY6" fmla="*/ 1532334 h 1532334"/>
                      <a:gd name="connsiteX7" fmla="*/ 0 w 6266656"/>
                      <a:gd name="connsiteY7" fmla="*/ 1276940 h 1532334"/>
                      <a:gd name="connsiteX8" fmla="*/ 0 w 6266656"/>
                      <a:gd name="connsiteY8" fmla="*/ 255394 h 153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6656" h="1532334" fill="none" extrusionOk="0">
                        <a:moveTo>
                          <a:pt x="0" y="255394"/>
                        </a:moveTo>
                        <a:cubicBezTo>
                          <a:pt x="8895" y="134726"/>
                          <a:pt x="119981" y="1167"/>
                          <a:pt x="255394" y="0"/>
                        </a:cubicBezTo>
                        <a:cubicBezTo>
                          <a:pt x="1046959" y="-47972"/>
                          <a:pt x="3938027" y="-135018"/>
                          <a:pt x="6011262" y="0"/>
                        </a:cubicBezTo>
                        <a:cubicBezTo>
                          <a:pt x="6146254" y="-26838"/>
                          <a:pt x="6258091" y="131891"/>
                          <a:pt x="6266656" y="255394"/>
                        </a:cubicBezTo>
                        <a:cubicBezTo>
                          <a:pt x="6324700" y="685472"/>
                          <a:pt x="6195679" y="1125449"/>
                          <a:pt x="6266656" y="1276940"/>
                        </a:cubicBezTo>
                        <a:cubicBezTo>
                          <a:pt x="6260880" y="1414493"/>
                          <a:pt x="6165284" y="1517357"/>
                          <a:pt x="6011262" y="1532334"/>
                        </a:cubicBezTo>
                        <a:cubicBezTo>
                          <a:pt x="5287951" y="1612820"/>
                          <a:pt x="2349803" y="1439214"/>
                          <a:pt x="255394" y="1532334"/>
                        </a:cubicBezTo>
                        <a:cubicBezTo>
                          <a:pt x="126862" y="1535551"/>
                          <a:pt x="-10456" y="1408133"/>
                          <a:pt x="0" y="1276940"/>
                        </a:cubicBezTo>
                        <a:cubicBezTo>
                          <a:pt x="56829" y="802444"/>
                          <a:pt x="20990" y="417311"/>
                          <a:pt x="0" y="255394"/>
                        </a:cubicBezTo>
                        <a:close/>
                      </a:path>
                      <a:path w="6266656" h="1532334" stroke="0" extrusionOk="0">
                        <a:moveTo>
                          <a:pt x="0" y="255394"/>
                        </a:moveTo>
                        <a:cubicBezTo>
                          <a:pt x="11610" y="97665"/>
                          <a:pt x="113355" y="7368"/>
                          <a:pt x="255394" y="0"/>
                        </a:cubicBezTo>
                        <a:cubicBezTo>
                          <a:pt x="2396665" y="-167747"/>
                          <a:pt x="5413528" y="44969"/>
                          <a:pt x="6011262" y="0"/>
                        </a:cubicBezTo>
                        <a:cubicBezTo>
                          <a:pt x="6164127" y="-294"/>
                          <a:pt x="6277640" y="98120"/>
                          <a:pt x="6266656" y="255394"/>
                        </a:cubicBezTo>
                        <a:cubicBezTo>
                          <a:pt x="6285777" y="618326"/>
                          <a:pt x="6314283" y="808013"/>
                          <a:pt x="6266656" y="1276940"/>
                        </a:cubicBezTo>
                        <a:cubicBezTo>
                          <a:pt x="6274558" y="1401682"/>
                          <a:pt x="6154486" y="1525047"/>
                          <a:pt x="6011262" y="1532334"/>
                        </a:cubicBezTo>
                        <a:cubicBezTo>
                          <a:pt x="5222054" y="1656431"/>
                          <a:pt x="2098145" y="1484539"/>
                          <a:pt x="255394" y="1532334"/>
                        </a:cubicBezTo>
                        <a:cubicBezTo>
                          <a:pt x="97382" y="1527983"/>
                          <a:pt x="-12077" y="1409036"/>
                          <a:pt x="0" y="1276940"/>
                        </a:cubicBezTo>
                        <a:cubicBezTo>
                          <a:pt x="-5836" y="793572"/>
                          <a:pt x="18787" y="519940"/>
                          <a:pt x="0" y="255394"/>
                        </a:cubicBezTo>
                        <a:close/>
                      </a:path>
                    </a:pathLst>
                  </a:custGeom>
                  <ask:type>
                    <ask:lineSketchCurved/>
                  </ask:type>
                </ask:lineSketchStyleProps>
              </a:ext>
            </a:extLst>
          </a:ln>
        </p:spPr>
        <p:txBody>
          <a:bodyPr wrap="square">
            <a:spAutoFit/>
          </a:bodyPr>
          <a:lstStyle/>
          <a:p>
            <a:pPr algn="ctr" rtl="1"/>
            <a:r>
              <a:rPr lang="ar-SA" sz="2800" b="1" dirty="0">
                <a:solidFill>
                  <a:schemeClr val="accent2">
                    <a:lumMod val="75000"/>
                  </a:schemeClr>
                </a:solidFill>
                <a:latin typeface="Calibri" pitchFamily="34" charset="0"/>
              </a:rPr>
              <a:t>الانعكاس الكلي الداخلي</a:t>
            </a:r>
            <a:endParaRPr lang="ar-SA" sz="2800" b="1" dirty="0"/>
          </a:p>
          <a:p>
            <a:pPr algn="ctr" rtl="1"/>
            <a:r>
              <a:rPr lang="ar-SA" sz="2800" b="1" dirty="0">
                <a:solidFill>
                  <a:schemeClr val="tx1">
                    <a:lumMod val="75000"/>
                    <a:lumOff val="25000"/>
                  </a:schemeClr>
                </a:solidFill>
                <a:latin typeface="Calibri" pitchFamily="34" charset="0"/>
                <a:ea typeface="Calibri" pitchFamily="34" charset="0"/>
              </a:rPr>
              <a:t>هو انعكاس للشعاع عندما يسقط على الحد الفاصل بين الوسطين بزاوية أكبر من الزاوية الحرجة</a:t>
            </a:r>
          </a:p>
        </p:txBody>
      </p:sp>
      <p:pic>
        <p:nvPicPr>
          <p:cNvPr id="7" name="صورة 6">
            <a:extLst>
              <a:ext uri="{FF2B5EF4-FFF2-40B4-BE49-F238E27FC236}">
                <a16:creationId xmlns:a16="http://schemas.microsoft.com/office/drawing/2014/main" id="{4BDB2782-E6A9-4740-8861-DAE9BC0C4043}"/>
              </a:ext>
            </a:extLst>
          </p:cNvPr>
          <p:cNvPicPr>
            <a:picLocks noChangeAspect="1"/>
          </p:cNvPicPr>
          <p:nvPr/>
        </p:nvPicPr>
        <p:blipFill>
          <a:blip r:embed="rId3"/>
          <a:stretch>
            <a:fillRect/>
          </a:stretch>
        </p:blipFill>
        <p:spPr>
          <a:xfrm>
            <a:off x="871538" y="1888940"/>
            <a:ext cx="4052881" cy="4780321"/>
          </a:xfrm>
          <a:prstGeom prst="rect">
            <a:avLst/>
          </a:prstGeom>
        </p:spPr>
      </p:pic>
    </p:spTree>
    <p:extLst>
      <p:ext uri="{BB962C8B-B14F-4D97-AF65-F5344CB8AC3E}">
        <p14:creationId xmlns:p14="http://schemas.microsoft.com/office/powerpoint/2010/main" val="4249568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D2B0A82D-BF7A-A84F-BA0C-42D4AE03F54E}"/>
              </a:ext>
            </a:extLst>
          </p:cNvPr>
          <p:cNvPicPr>
            <a:picLocks noChangeAspect="1"/>
          </p:cNvPicPr>
          <p:nvPr/>
        </p:nvPicPr>
        <p:blipFill>
          <a:blip r:embed="rId2"/>
          <a:stretch>
            <a:fillRect/>
          </a:stretch>
        </p:blipFill>
        <p:spPr>
          <a:xfrm>
            <a:off x="5203190" y="2340105"/>
            <a:ext cx="5845811" cy="3574882"/>
          </a:xfrm>
          <a:prstGeom prst="rect">
            <a:avLst/>
          </a:prstGeom>
        </p:spPr>
      </p:pic>
      <p:sp>
        <p:nvSpPr>
          <p:cNvPr id="6" name="مستطيل مستدير الزوايا 5">
            <a:extLst>
              <a:ext uri="{FF2B5EF4-FFF2-40B4-BE49-F238E27FC236}">
                <a16:creationId xmlns:a16="http://schemas.microsoft.com/office/drawing/2014/main" id="{01E419D5-D176-284F-AC75-36F8FE25B998}"/>
              </a:ext>
            </a:extLst>
          </p:cNvPr>
          <p:cNvSpPr/>
          <p:nvPr/>
        </p:nvSpPr>
        <p:spPr>
          <a:xfrm>
            <a:off x="1142999" y="3228648"/>
            <a:ext cx="3443287" cy="1532334"/>
          </a:xfrm>
          <a:prstGeom prst="roundRect">
            <a:avLst/>
          </a:prstGeom>
          <a:solidFill>
            <a:schemeClr val="accent4">
              <a:lumMod val="20000"/>
              <a:lumOff val="80000"/>
            </a:schemeClr>
          </a:solidFill>
          <a:ln w="28575">
            <a:solidFill>
              <a:schemeClr val="accent4"/>
            </a:solidFill>
            <a:extLst>
              <a:ext uri="{C807C97D-BFC1-408E-A445-0C87EB9F89A2}">
                <ask:lineSketchStyleProps xmlns:ask="http://schemas.microsoft.com/office/drawing/2018/sketchyshapes" sd="1959150775">
                  <a:custGeom>
                    <a:avLst/>
                    <a:gdLst>
                      <a:gd name="connsiteX0" fmla="*/ 0 w 3443287"/>
                      <a:gd name="connsiteY0" fmla="*/ 255394 h 1532334"/>
                      <a:gd name="connsiteX1" fmla="*/ 255394 w 3443287"/>
                      <a:gd name="connsiteY1" fmla="*/ 0 h 1532334"/>
                      <a:gd name="connsiteX2" fmla="*/ 3187893 w 3443287"/>
                      <a:gd name="connsiteY2" fmla="*/ 0 h 1532334"/>
                      <a:gd name="connsiteX3" fmla="*/ 3443287 w 3443287"/>
                      <a:gd name="connsiteY3" fmla="*/ 255394 h 1532334"/>
                      <a:gd name="connsiteX4" fmla="*/ 3443287 w 3443287"/>
                      <a:gd name="connsiteY4" fmla="*/ 1276940 h 1532334"/>
                      <a:gd name="connsiteX5" fmla="*/ 3187893 w 3443287"/>
                      <a:gd name="connsiteY5" fmla="*/ 1532334 h 1532334"/>
                      <a:gd name="connsiteX6" fmla="*/ 255394 w 3443287"/>
                      <a:gd name="connsiteY6" fmla="*/ 1532334 h 1532334"/>
                      <a:gd name="connsiteX7" fmla="*/ 0 w 3443287"/>
                      <a:gd name="connsiteY7" fmla="*/ 1276940 h 1532334"/>
                      <a:gd name="connsiteX8" fmla="*/ 0 w 3443287"/>
                      <a:gd name="connsiteY8" fmla="*/ 255394 h 153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287" h="1532334" fill="none" extrusionOk="0">
                        <a:moveTo>
                          <a:pt x="0" y="255394"/>
                        </a:moveTo>
                        <a:cubicBezTo>
                          <a:pt x="8895" y="134726"/>
                          <a:pt x="119981" y="1167"/>
                          <a:pt x="255394" y="0"/>
                        </a:cubicBezTo>
                        <a:cubicBezTo>
                          <a:pt x="1502622" y="-47972"/>
                          <a:pt x="2785480" y="-135018"/>
                          <a:pt x="3187893" y="0"/>
                        </a:cubicBezTo>
                        <a:cubicBezTo>
                          <a:pt x="3322885" y="-26838"/>
                          <a:pt x="3434722" y="131891"/>
                          <a:pt x="3443287" y="255394"/>
                        </a:cubicBezTo>
                        <a:cubicBezTo>
                          <a:pt x="3501331" y="685472"/>
                          <a:pt x="3372310" y="1125449"/>
                          <a:pt x="3443287" y="1276940"/>
                        </a:cubicBezTo>
                        <a:cubicBezTo>
                          <a:pt x="3437511" y="1414493"/>
                          <a:pt x="3341915" y="1517357"/>
                          <a:pt x="3187893" y="1532334"/>
                        </a:cubicBezTo>
                        <a:cubicBezTo>
                          <a:pt x="2838395" y="1612820"/>
                          <a:pt x="860544" y="1439214"/>
                          <a:pt x="255394" y="1532334"/>
                        </a:cubicBezTo>
                        <a:cubicBezTo>
                          <a:pt x="126862" y="1535551"/>
                          <a:pt x="-10456" y="1408133"/>
                          <a:pt x="0" y="1276940"/>
                        </a:cubicBezTo>
                        <a:cubicBezTo>
                          <a:pt x="56829" y="802444"/>
                          <a:pt x="20990" y="417311"/>
                          <a:pt x="0" y="255394"/>
                        </a:cubicBezTo>
                        <a:close/>
                      </a:path>
                      <a:path w="3443287" h="1532334" stroke="0" extrusionOk="0">
                        <a:moveTo>
                          <a:pt x="0" y="255394"/>
                        </a:moveTo>
                        <a:cubicBezTo>
                          <a:pt x="11610" y="97665"/>
                          <a:pt x="113355" y="7368"/>
                          <a:pt x="255394" y="0"/>
                        </a:cubicBezTo>
                        <a:cubicBezTo>
                          <a:pt x="971008" y="-167747"/>
                          <a:pt x="2882505" y="44969"/>
                          <a:pt x="3187893" y="0"/>
                        </a:cubicBezTo>
                        <a:cubicBezTo>
                          <a:pt x="3340758" y="-294"/>
                          <a:pt x="3454271" y="98120"/>
                          <a:pt x="3443287" y="255394"/>
                        </a:cubicBezTo>
                        <a:cubicBezTo>
                          <a:pt x="3462408" y="618326"/>
                          <a:pt x="3490914" y="808013"/>
                          <a:pt x="3443287" y="1276940"/>
                        </a:cubicBezTo>
                        <a:cubicBezTo>
                          <a:pt x="3451189" y="1401682"/>
                          <a:pt x="3331117" y="1525047"/>
                          <a:pt x="3187893" y="1532334"/>
                        </a:cubicBezTo>
                        <a:cubicBezTo>
                          <a:pt x="1828954" y="1656431"/>
                          <a:pt x="1360927" y="1484539"/>
                          <a:pt x="255394" y="1532334"/>
                        </a:cubicBezTo>
                        <a:cubicBezTo>
                          <a:pt x="97382" y="1527983"/>
                          <a:pt x="-12077" y="1409036"/>
                          <a:pt x="0" y="1276940"/>
                        </a:cubicBezTo>
                        <a:cubicBezTo>
                          <a:pt x="-5836" y="793572"/>
                          <a:pt x="18787" y="519940"/>
                          <a:pt x="0" y="255394"/>
                        </a:cubicBezTo>
                        <a:close/>
                      </a:path>
                    </a:pathLst>
                  </a:custGeom>
                  <ask:type>
                    <ask:lineSketchCurved/>
                  </ask:type>
                </ask:lineSketchStyleProps>
              </a:ext>
            </a:extLst>
          </a:ln>
        </p:spPr>
        <p:txBody>
          <a:bodyPr wrap="square">
            <a:spAutoFit/>
          </a:bodyPr>
          <a:lstStyle/>
          <a:p>
            <a:pPr algn="ctr" rtl="1"/>
            <a:r>
              <a:rPr lang="ar-SA" sz="2800" b="1" dirty="0">
                <a:solidFill>
                  <a:schemeClr val="accent4">
                    <a:lumMod val="50000"/>
                  </a:schemeClr>
                </a:solidFill>
                <a:latin typeface="Calibri" pitchFamily="34" charset="0"/>
              </a:rPr>
              <a:t>رؤية انعكاس مقلوب لجسم أسفل الماء عند الغوص في بركة السباحة</a:t>
            </a:r>
            <a:endParaRPr lang="ar-SA" sz="2800" b="1" dirty="0">
              <a:solidFill>
                <a:schemeClr val="accent4">
                  <a:lumMod val="50000"/>
                </a:schemeClr>
              </a:solidFill>
              <a:latin typeface="Calibri" pitchFamily="34" charset="0"/>
              <a:ea typeface="Calibri" pitchFamily="34" charset="0"/>
            </a:endParaRPr>
          </a:p>
        </p:txBody>
      </p:sp>
      <p:sp>
        <p:nvSpPr>
          <p:cNvPr id="8" name="Rectangle 6">
            <a:extLst>
              <a:ext uri="{FF2B5EF4-FFF2-40B4-BE49-F238E27FC236}">
                <a16:creationId xmlns:a16="http://schemas.microsoft.com/office/drawing/2014/main" id="{B86C4134-96BD-8641-8191-69F087E3C9B0}"/>
              </a:ext>
            </a:extLst>
          </p:cNvPr>
          <p:cNvSpPr/>
          <p:nvPr/>
        </p:nvSpPr>
        <p:spPr>
          <a:xfrm>
            <a:off x="11199812" y="1406711"/>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0EA2D96B-A3C1-064B-BA58-0E7122900D2D}"/>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t>ظواهر ناتجة عن الانعكاس الكلي الداخلي</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6C9EB44-363F-1949-906B-7740D7AA9CF9}"/>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Tree>
    <p:extLst>
      <p:ext uri="{BB962C8B-B14F-4D97-AF65-F5344CB8AC3E}">
        <p14:creationId xmlns:p14="http://schemas.microsoft.com/office/powerpoint/2010/main" val="3391990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يحدث الانعكاس الكلي الداخلي عندما يسقط الشعاع الضوئي من وسط إلى آخر معامل انكساره .......... الوسط الأول.</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7187608" y="624839"/>
            <a:ext cx="2833351"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877003"/>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أكبر من</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877002"/>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أصغر من</a:t>
            </a:r>
          </a:p>
        </p:txBody>
      </p:sp>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690457"/>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ج. مساوٍ لـ</a:t>
            </a:r>
          </a:p>
        </p:txBody>
      </p:sp>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695756"/>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ضعف</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4256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2"/>
                                        </p:tgtEl>
                                        <p:attrNameLst>
                                          <p:attrName>fillcolor</p:attrName>
                                        </p:attrNameLst>
                                      </p:cBhvr>
                                      <p:to>
                                        <a:schemeClr val="tx2"/>
                                      </p:to>
                                    </p:animClr>
                                    <p:set>
                                      <p:cBhvr>
                                        <p:cTn id="7" dur="500" fill="hold"/>
                                        <p:tgtEl>
                                          <p:spTgt spid="12"/>
                                        </p:tgtEl>
                                        <p:attrNameLst>
                                          <p:attrName>fill.type</p:attrName>
                                        </p:attrNameLst>
                                      </p:cBhvr>
                                      <p:to>
                                        <p:strVal val="solid"/>
                                      </p:to>
                                    </p:set>
                                    <p:set>
                                      <p:cBhvr>
                                        <p:cTn id="8"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10">
            <a:extLst>
              <a:ext uri="{FF2B5EF4-FFF2-40B4-BE49-F238E27FC236}">
                <a16:creationId xmlns:a16="http://schemas.microsoft.com/office/drawing/2014/main" id="{2E6E6EAE-FF26-3441-A2D3-09AAF4ECC7FD}"/>
              </a:ext>
            </a:extLst>
          </p:cNvPr>
          <p:cNvSpPr/>
          <p:nvPr/>
        </p:nvSpPr>
        <p:spPr>
          <a:xfrm>
            <a:off x="2743202" y="3786188"/>
            <a:ext cx="2071687" cy="235450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b"/>
          <a:lstStyle/>
          <a:p>
            <a:pPr algn="ctr" rtl="1"/>
            <a:r>
              <a:rPr lang="ar-SA" sz="2400" b="1" dirty="0">
                <a:solidFill>
                  <a:schemeClr val="tx1">
                    <a:lumMod val="75000"/>
                    <a:lumOff val="25000"/>
                  </a:schemeClr>
                </a:solidFill>
              </a:rPr>
              <a:t>السراب الصحراوي</a:t>
            </a:r>
          </a:p>
          <a:p>
            <a:pPr algn="ctr" rtl="1"/>
            <a:r>
              <a:rPr lang="ar-SA" sz="2400" b="1" dirty="0">
                <a:solidFill>
                  <a:schemeClr val="tx1">
                    <a:lumMod val="75000"/>
                    <a:lumOff val="25000"/>
                  </a:schemeClr>
                </a:solidFill>
              </a:rPr>
              <a:t>السراب القطبي</a:t>
            </a:r>
          </a:p>
          <a:p>
            <a:pPr algn="ctr" rtl="1"/>
            <a:r>
              <a:rPr lang="ar-SA" sz="2400" b="1" dirty="0">
                <a:solidFill>
                  <a:schemeClr val="tx1">
                    <a:lumMod val="75000"/>
                    <a:lumOff val="25000"/>
                  </a:schemeClr>
                </a:solidFill>
              </a:rPr>
              <a:t>تفريق الضوء</a:t>
            </a:r>
          </a:p>
          <a:p>
            <a:pPr algn="ctr" rtl="1"/>
            <a:endParaRPr lang="ar-SA" sz="2000" b="1" dirty="0">
              <a:solidFill>
                <a:schemeClr val="tx1">
                  <a:lumMod val="75000"/>
                  <a:lumOff val="25000"/>
                </a:schemeClr>
              </a:solidFill>
            </a:endParaRPr>
          </a:p>
        </p:txBody>
      </p:sp>
      <p:sp>
        <p:nvSpPr>
          <p:cNvPr id="6" name="مستطيل 5">
            <a:extLst>
              <a:ext uri="{FF2B5EF4-FFF2-40B4-BE49-F238E27FC236}">
                <a16:creationId xmlns:a16="http://schemas.microsoft.com/office/drawing/2014/main" id="{F6EB6F61-AE8B-A849-AD43-6737456C4BC9}"/>
              </a:ext>
            </a:extLst>
          </p:cNvPr>
          <p:cNvSpPr/>
          <p:nvPr/>
        </p:nvSpPr>
        <p:spPr>
          <a:xfrm>
            <a:off x="7386638" y="3786188"/>
            <a:ext cx="2071687" cy="235450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b"/>
          <a:lstStyle/>
          <a:p>
            <a:pPr algn="ctr" rtl="1"/>
            <a:r>
              <a:rPr lang="ar-SA" sz="2800" b="1" dirty="0">
                <a:solidFill>
                  <a:schemeClr val="tx1">
                    <a:lumMod val="75000"/>
                    <a:lumOff val="25000"/>
                  </a:schemeClr>
                </a:solidFill>
              </a:rPr>
              <a:t>الألياف البصرية</a:t>
            </a:r>
          </a:p>
          <a:p>
            <a:pPr algn="ctr" rtl="1"/>
            <a:endParaRPr lang="ar-SA" sz="2800" b="1" dirty="0">
              <a:solidFill>
                <a:schemeClr val="tx1">
                  <a:lumMod val="75000"/>
                  <a:lumOff val="25000"/>
                </a:schemeClr>
              </a:solidFill>
            </a:endParaRPr>
          </a:p>
        </p:txBody>
      </p:sp>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xfrm>
            <a:off x="1235964" y="507778"/>
            <a:ext cx="9720072" cy="1499616"/>
          </a:xfrm>
          <a:solidFill>
            <a:schemeClr val="accent5">
              <a:lumMod val="20000"/>
              <a:lumOff val="80000"/>
            </a:schemeClr>
          </a:solidFill>
        </p:spPr>
        <p:txBody>
          <a:bodyPr/>
          <a:lstStyle/>
          <a:p>
            <a:pPr algn="ctr"/>
            <a:r>
              <a:rPr lang="ar-SA" dirty="0"/>
              <a:t>تطبيقات عملية للانعكاس الكلي الداخلي</a:t>
            </a:r>
          </a:p>
        </p:txBody>
      </p:sp>
      <p:sp>
        <p:nvSpPr>
          <p:cNvPr id="2" name="مستطيل مستدير الزوايا 1">
            <a:extLst>
              <a:ext uri="{FF2B5EF4-FFF2-40B4-BE49-F238E27FC236}">
                <a16:creationId xmlns:a16="http://schemas.microsoft.com/office/drawing/2014/main" id="{C64C021F-3C2A-CA40-91A6-B4113125D138}"/>
              </a:ext>
            </a:extLst>
          </p:cNvPr>
          <p:cNvSpPr/>
          <p:nvPr/>
        </p:nvSpPr>
        <p:spPr>
          <a:xfrm>
            <a:off x="6600825" y="2600325"/>
            <a:ext cx="3529011" cy="1915669"/>
          </a:xfrm>
          <a:prstGeom prst="roundRect">
            <a:avLst>
              <a:gd name="adj" fmla="val 48108"/>
            </a:avLst>
          </a:prstGeom>
          <a:solidFill>
            <a:schemeClr val="accent5">
              <a:lumMod val="75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4000" b="1" dirty="0"/>
              <a:t>تطبيقات صناعية</a:t>
            </a:r>
          </a:p>
        </p:txBody>
      </p:sp>
      <p:sp>
        <p:nvSpPr>
          <p:cNvPr id="8" name="مستطيل مستدير الزوايا 7">
            <a:extLst>
              <a:ext uri="{FF2B5EF4-FFF2-40B4-BE49-F238E27FC236}">
                <a16:creationId xmlns:a16="http://schemas.microsoft.com/office/drawing/2014/main" id="{00762F18-880F-7F47-A4A4-F7449227BCB0}"/>
              </a:ext>
            </a:extLst>
          </p:cNvPr>
          <p:cNvSpPr/>
          <p:nvPr/>
        </p:nvSpPr>
        <p:spPr>
          <a:xfrm>
            <a:off x="2095501" y="2600325"/>
            <a:ext cx="3529011" cy="1915669"/>
          </a:xfrm>
          <a:prstGeom prst="roundRect">
            <a:avLst>
              <a:gd name="adj" fmla="val 48108"/>
            </a:avLst>
          </a:prstGeom>
          <a:solidFill>
            <a:schemeClr val="accent5">
              <a:lumMod val="75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4000" b="1" dirty="0"/>
              <a:t>تطبيقات طبيعية</a:t>
            </a:r>
          </a:p>
        </p:txBody>
      </p:sp>
    </p:spTree>
    <p:extLst>
      <p:ext uri="{BB962C8B-B14F-4D97-AF65-F5344CB8AC3E}">
        <p14:creationId xmlns:p14="http://schemas.microsoft.com/office/powerpoint/2010/main" val="147762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المقدمة </a:t>
            </a:r>
            <a:br>
              <a:rPr lang="ar-SA" dirty="0"/>
            </a:br>
            <a:r>
              <a:rPr lang="ar-SA" sz="3600" dirty="0"/>
              <a:t>"نظرة عامة للفصل"</a:t>
            </a:r>
            <a:endParaRPr lang="ar-SA" dirty="0"/>
          </a:p>
        </p:txBody>
      </p:sp>
      <p:sp>
        <p:nvSpPr>
          <p:cNvPr id="4" name="مربع نص 3">
            <a:extLst>
              <a:ext uri="{FF2B5EF4-FFF2-40B4-BE49-F238E27FC236}">
                <a16:creationId xmlns:a16="http://schemas.microsoft.com/office/drawing/2014/main" id="{CE8FC76B-C264-FE49-A3EB-7249E216CEE9}"/>
              </a:ext>
            </a:extLst>
          </p:cNvPr>
          <p:cNvSpPr txBox="1"/>
          <p:nvPr/>
        </p:nvSpPr>
        <p:spPr>
          <a:xfrm>
            <a:off x="1497330" y="2754629"/>
            <a:ext cx="3371850" cy="31085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1">
            <a:spAutoFit/>
          </a:bodyPr>
          <a:lstStyle/>
          <a:p>
            <a:pPr marL="0" algn="ctr" defTabSz="457200" rtl="1" eaLnBrk="1" latinLnBrk="0" hangingPunct="1"/>
            <a:r>
              <a:rPr lang="ar-SA" sz="2800" dirty="0"/>
              <a:t>الحسن بن الهيثم أول من وضع أساس علم البصريات شرح العين شرحًا كاملًا ووصف أعضائها وقام بتأسيس علم المناظر ويضم عدد من القوانين مثل قوانين انعكاس وانكسار الضوء</a:t>
            </a:r>
            <a:endParaRPr lang="ar-SA" sz="2800" b="1" dirty="0">
              <a:solidFill>
                <a:srgbClr val="AB7942"/>
              </a:solidFill>
            </a:endParaRPr>
          </a:p>
        </p:txBody>
      </p:sp>
      <p:pic>
        <p:nvPicPr>
          <p:cNvPr id="5" name="صورة 4">
            <a:extLst>
              <a:ext uri="{FF2B5EF4-FFF2-40B4-BE49-F238E27FC236}">
                <a16:creationId xmlns:a16="http://schemas.microsoft.com/office/drawing/2014/main" id="{0DF86514-0B99-9843-9C94-1ACF4D94B71D}"/>
              </a:ext>
            </a:extLst>
          </p:cNvPr>
          <p:cNvPicPr>
            <a:picLocks noChangeAspect="1"/>
          </p:cNvPicPr>
          <p:nvPr/>
        </p:nvPicPr>
        <p:blipFill>
          <a:blip r:embed="rId2"/>
          <a:stretch>
            <a:fillRect/>
          </a:stretch>
        </p:blipFill>
        <p:spPr>
          <a:xfrm>
            <a:off x="6614346" y="2639590"/>
            <a:ext cx="2746824" cy="3338620"/>
          </a:xfrm>
          <a:prstGeom prst="rect">
            <a:avLst/>
          </a:prstGeom>
        </p:spPr>
      </p:pic>
    </p:spTree>
    <p:extLst>
      <p:ext uri="{BB962C8B-B14F-4D97-AF65-F5344CB8AC3E}">
        <p14:creationId xmlns:p14="http://schemas.microsoft.com/office/powerpoint/2010/main" val="135236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B86C4134-96BD-8641-8191-69F087E3C9B0}"/>
              </a:ext>
            </a:extLst>
          </p:cNvPr>
          <p:cNvSpPr/>
          <p:nvPr/>
        </p:nvSpPr>
        <p:spPr>
          <a:xfrm>
            <a:off x="11199812" y="1406711"/>
            <a:ext cx="992188" cy="1762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0EA2D96B-A3C1-064B-BA58-0E7122900D2D}"/>
              </a:ext>
            </a:extLst>
          </p:cNvPr>
          <p:cNvSpPr/>
          <p:nvPr/>
        </p:nvSpPr>
        <p:spPr>
          <a:xfrm>
            <a:off x="3565120" y="280886"/>
            <a:ext cx="8882062" cy="10048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t>الألياف البصرية</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6C9EB44-363F-1949-906B-7740D7AA9CF9}"/>
              </a:ext>
            </a:extLst>
          </p:cNvPr>
          <p:cNvSpPr/>
          <p:nvPr/>
        </p:nvSpPr>
        <p:spPr>
          <a:xfrm>
            <a:off x="182715" y="6273223"/>
            <a:ext cx="457200" cy="4556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2050" name="Picture 2" descr="الفنيدق: توقيف شبكة اجرامية لسرقة خطوط الياف البصرية - هاشتاغ">
            <a:extLst>
              <a:ext uri="{FF2B5EF4-FFF2-40B4-BE49-F238E27FC236}">
                <a16:creationId xmlns:a16="http://schemas.microsoft.com/office/drawing/2014/main" id="{71F58656-5D0E-E543-A436-E4771D88F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093" y="1880003"/>
            <a:ext cx="6395513" cy="4253016"/>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مستدير الزوايا 10">
            <a:extLst>
              <a:ext uri="{FF2B5EF4-FFF2-40B4-BE49-F238E27FC236}">
                <a16:creationId xmlns:a16="http://schemas.microsoft.com/office/drawing/2014/main" id="{A087BF69-0820-CD44-80E2-9C0ACBE05B96}"/>
              </a:ext>
            </a:extLst>
          </p:cNvPr>
          <p:cNvSpPr/>
          <p:nvPr/>
        </p:nvSpPr>
        <p:spPr>
          <a:xfrm>
            <a:off x="8006151" y="1678214"/>
            <a:ext cx="3047827" cy="4656594"/>
          </a:xfrm>
          <a:prstGeom prst="roundRect">
            <a:avLst/>
          </a:prstGeom>
          <a:solidFill>
            <a:schemeClr val="accent4">
              <a:lumMod val="20000"/>
              <a:lumOff val="80000"/>
            </a:schemeClr>
          </a:solidFill>
        </p:spPr>
        <p:txBody>
          <a:bodyPr wrap="square">
            <a:spAutoFit/>
          </a:bodyPr>
          <a:lstStyle/>
          <a:p>
            <a:pPr lvl="0" algn="ctr" defTabSz="914400" rtl="1" eaLnBrk="0" fontAlgn="base" hangingPunct="0">
              <a:spcBef>
                <a:spcPct val="0"/>
              </a:spcBef>
              <a:spcAft>
                <a:spcPct val="0"/>
              </a:spcAft>
            </a:pPr>
            <a:r>
              <a:rPr lang="ar-SA" sz="2800" dirty="0">
                <a:solidFill>
                  <a:schemeClr val="tx1">
                    <a:lumMod val="85000"/>
                    <a:lumOff val="15000"/>
                  </a:schemeClr>
                </a:solidFill>
                <a:latin typeface="Calibri" pitchFamily="34" charset="0"/>
                <a:ea typeface="Calibri" pitchFamily="34" charset="0"/>
                <a:cs typeface="PT Bold Heading" pitchFamily="2" charset="-78"/>
              </a:rPr>
              <a:t>الضوء الذي ينتقل خلال الليف الشفاف </a:t>
            </a:r>
          </a:p>
          <a:p>
            <a:pPr lvl="0" algn="ctr" defTabSz="914400" rtl="1" eaLnBrk="0" fontAlgn="base" hangingPunct="0">
              <a:spcBef>
                <a:spcPct val="0"/>
              </a:spcBef>
              <a:spcAft>
                <a:spcPct val="0"/>
              </a:spcAft>
            </a:pPr>
            <a:r>
              <a:rPr lang="ar-SA" sz="2800" dirty="0">
                <a:solidFill>
                  <a:schemeClr val="tx1">
                    <a:lumMod val="85000"/>
                    <a:lumOff val="15000"/>
                  </a:schemeClr>
                </a:solidFill>
                <a:latin typeface="Calibri" pitchFamily="34" charset="0"/>
                <a:ea typeface="Calibri" pitchFamily="34" charset="0"/>
                <a:cs typeface="PT Bold Heading" pitchFamily="2" charset="-78"/>
              </a:rPr>
              <a:t>يصطدم بالسطح الداخلي لليف البصري بزاوية أكبر من الزاوية الحرجة </a:t>
            </a:r>
          </a:p>
          <a:p>
            <a:pPr lvl="0" algn="ctr" defTabSz="914400" rtl="1" eaLnBrk="0" fontAlgn="base" hangingPunct="0">
              <a:spcBef>
                <a:spcPct val="0"/>
              </a:spcBef>
              <a:spcAft>
                <a:spcPct val="0"/>
              </a:spcAft>
            </a:pPr>
            <a:r>
              <a:rPr lang="ar-SA" sz="2800" dirty="0">
                <a:solidFill>
                  <a:schemeClr val="tx1">
                    <a:lumMod val="85000"/>
                    <a:lumOff val="15000"/>
                  </a:schemeClr>
                </a:solidFill>
                <a:latin typeface="Calibri" pitchFamily="34" charset="0"/>
                <a:ea typeface="Calibri" pitchFamily="34" charset="0"/>
                <a:cs typeface="PT Bold Heading" pitchFamily="2" charset="-78"/>
              </a:rPr>
              <a:t>فينعكس الضوء انعكاسًا كليًا ولا ينفذ أي جزء خلال الحد الفاصل</a:t>
            </a:r>
            <a:endParaRPr lang="ar-SA" sz="2800" b="1" dirty="0">
              <a:solidFill>
                <a:schemeClr val="tx1">
                  <a:lumMod val="85000"/>
                  <a:lumOff val="15000"/>
                </a:schemeClr>
              </a:solidFill>
            </a:endParaRPr>
          </a:p>
        </p:txBody>
      </p:sp>
    </p:spTree>
    <p:extLst>
      <p:ext uri="{BB962C8B-B14F-4D97-AF65-F5344CB8AC3E}">
        <p14:creationId xmlns:p14="http://schemas.microsoft.com/office/powerpoint/2010/main" val="4253809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2E278E7-9B16-D84E-8D6C-E5C85AA896BC}"/>
              </a:ext>
            </a:extLst>
          </p:cNvPr>
          <p:cNvSpPr>
            <a:spLocks noGrp="1"/>
          </p:cNvSpPr>
          <p:nvPr>
            <p:ph type="title"/>
          </p:nvPr>
        </p:nvSpPr>
        <p:spPr/>
        <p:txBody>
          <a:bodyPr/>
          <a:lstStyle/>
          <a:p>
            <a:endParaRPr lang="ar-SA"/>
          </a:p>
        </p:txBody>
      </p:sp>
      <p:pic>
        <p:nvPicPr>
          <p:cNvPr id="3" name="IMG_3839.MP4" descr="IMG_3839.MP4">
            <a:hlinkClick r:id="" action="ppaction://media"/>
            <a:extLst>
              <a:ext uri="{FF2B5EF4-FFF2-40B4-BE49-F238E27FC236}">
                <a16:creationId xmlns:a16="http://schemas.microsoft.com/office/drawing/2014/main" id="{FF43B521-15D9-5446-8BF9-D081C76B13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75108" y="1406711"/>
            <a:ext cx="7641784" cy="5190646"/>
          </a:xfrm>
          <a:prstGeom prst="rect">
            <a:avLst/>
          </a:prstGeom>
        </p:spPr>
      </p:pic>
      <p:sp>
        <p:nvSpPr>
          <p:cNvPr id="4" name="Rectangle 6">
            <a:extLst>
              <a:ext uri="{FF2B5EF4-FFF2-40B4-BE49-F238E27FC236}">
                <a16:creationId xmlns:a16="http://schemas.microsoft.com/office/drawing/2014/main" id="{581AAF02-2567-FB40-9FEF-D976A71C27B3}"/>
              </a:ext>
            </a:extLst>
          </p:cNvPr>
          <p:cNvSpPr/>
          <p:nvPr/>
        </p:nvSpPr>
        <p:spPr>
          <a:xfrm>
            <a:off x="11199812" y="1406711"/>
            <a:ext cx="992188" cy="1762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5" name="Rectangle 7">
            <a:extLst>
              <a:ext uri="{FF2B5EF4-FFF2-40B4-BE49-F238E27FC236}">
                <a16:creationId xmlns:a16="http://schemas.microsoft.com/office/drawing/2014/main" id="{B7ACA74C-4371-3844-9B00-13846A18CCD3}"/>
              </a:ext>
            </a:extLst>
          </p:cNvPr>
          <p:cNvSpPr/>
          <p:nvPr/>
        </p:nvSpPr>
        <p:spPr>
          <a:xfrm>
            <a:off x="3565120" y="280886"/>
            <a:ext cx="8882062" cy="10048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t>السراب</a:t>
            </a:r>
            <a:endParaRPr lang="en-US" sz="4000" b="1" dirty="0">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B298F95B-C21C-2944-BC6D-40FE940081ED}"/>
              </a:ext>
            </a:extLst>
          </p:cNvPr>
          <p:cNvSpPr/>
          <p:nvPr/>
        </p:nvSpPr>
        <p:spPr>
          <a:xfrm>
            <a:off x="182715" y="6273223"/>
            <a:ext cx="457200" cy="4556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Tree>
    <p:extLst>
      <p:ext uri="{BB962C8B-B14F-4D97-AF65-F5344CB8AC3E}">
        <p14:creationId xmlns:p14="http://schemas.microsoft.com/office/powerpoint/2010/main" val="107516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B86C4134-96BD-8641-8191-69F087E3C9B0}"/>
              </a:ext>
            </a:extLst>
          </p:cNvPr>
          <p:cNvSpPr/>
          <p:nvPr/>
        </p:nvSpPr>
        <p:spPr>
          <a:xfrm>
            <a:off x="11199812" y="1406711"/>
            <a:ext cx="992188" cy="1762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0EA2D96B-A3C1-064B-BA58-0E7122900D2D}"/>
              </a:ext>
            </a:extLst>
          </p:cNvPr>
          <p:cNvSpPr/>
          <p:nvPr/>
        </p:nvSpPr>
        <p:spPr>
          <a:xfrm>
            <a:off x="3565120" y="280886"/>
            <a:ext cx="8882062" cy="10048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تفريق (تحليل) الضوء</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6C9EB44-363F-1949-906B-7740D7AA9CF9}"/>
              </a:ext>
            </a:extLst>
          </p:cNvPr>
          <p:cNvSpPr/>
          <p:nvPr/>
        </p:nvSpPr>
        <p:spPr>
          <a:xfrm>
            <a:off x="182715" y="6273223"/>
            <a:ext cx="457200" cy="4556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11" name="مستطيل مستدير الزوايا 10">
            <a:extLst>
              <a:ext uri="{FF2B5EF4-FFF2-40B4-BE49-F238E27FC236}">
                <a16:creationId xmlns:a16="http://schemas.microsoft.com/office/drawing/2014/main" id="{A087BF69-0820-CD44-80E2-9C0ACBE05B96}"/>
              </a:ext>
            </a:extLst>
          </p:cNvPr>
          <p:cNvSpPr/>
          <p:nvPr/>
        </p:nvSpPr>
        <p:spPr>
          <a:xfrm>
            <a:off x="3912286" y="2507547"/>
            <a:ext cx="4367428" cy="2485787"/>
          </a:xfrm>
          <a:prstGeom prst="roundRect">
            <a:avLst/>
          </a:prstGeom>
          <a:solidFill>
            <a:schemeClr val="accent4">
              <a:lumMod val="20000"/>
              <a:lumOff val="80000"/>
            </a:schemeClr>
          </a:solidFill>
        </p:spPr>
        <p:txBody>
          <a:bodyPr wrap="square">
            <a:spAutoFit/>
          </a:bodyPr>
          <a:lstStyle/>
          <a:p>
            <a:pPr lvl="0" algn="ctr" defTabSz="914400" rtl="1" eaLnBrk="0" fontAlgn="base" hangingPunct="0">
              <a:spcBef>
                <a:spcPct val="0"/>
              </a:spcBef>
              <a:spcAft>
                <a:spcPct val="0"/>
              </a:spcAft>
            </a:pPr>
            <a:r>
              <a:rPr lang="ar-SA" sz="2800" dirty="0">
                <a:solidFill>
                  <a:schemeClr val="tx1">
                    <a:lumMod val="85000"/>
                    <a:lumOff val="15000"/>
                  </a:schemeClr>
                </a:solidFill>
                <a:latin typeface="Calibri" pitchFamily="34" charset="0"/>
                <a:ea typeface="Calibri" pitchFamily="34" charset="0"/>
                <a:cs typeface="PT Bold Heading" pitchFamily="2" charset="-78"/>
              </a:rPr>
              <a:t>عزيزتي الطالبة تعرفي على هذه الظاهرة من خلال </a:t>
            </a:r>
            <a:r>
              <a:rPr lang="ar-SA" sz="2800" dirty="0" err="1">
                <a:solidFill>
                  <a:schemeClr val="tx1">
                    <a:lumMod val="85000"/>
                    <a:lumOff val="15000"/>
                  </a:schemeClr>
                </a:solidFill>
                <a:latin typeface="Calibri" pitchFamily="34" charset="0"/>
                <a:ea typeface="Calibri" pitchFamily="34" charset="0"/>
                <a:cs typeface="PT Bold Heading" pitchFamily="2" charset="-78"/>
              </a:rPr>
              <a:t>قرائتك</a:t>
            </a:r>
            <a:r>
              <a:rPr lang="ar-SA" sz="2800" dirty="0">
                <a:solidFill>
                  <a:schemeClr val="tx1">
                    <a:lumMod val="85000"/>
                    <a:lumOff val="15000"/>
                  </a:schemeClr>
                </a:solidFill>
                <a:latin typeface="Calibri" pitchFamily="34" charset="0"/>
                <a:ea typeface="Calibri" pitchFamily="34" charset="0"/>
                <a:cs typeface="PT Bold Heading" pitchFamily="2" charset="-78"/>
              </a:rPr>
              <a:t> للكتاب صفحة ٧٥ – ٧٦</a:t>
            </a:r>
          </a:p>
          <a:p>
            <a:pPr lvl="0" algn="ctr" defTabSz="914400" rtl="1" eaLnBrk="0" fontAlgn="base" hangingPunct="0">
              <a:spcBef>
                <a:spcPct val="0"/>
              </a:spcBef>
              <a:spcAft>
                <a:spcPct val="0"/>
              </a:spcAft>
            </a:pPr>
            <a:endParaRPr lang="ar-SA" sz="2800" b="1" dirty="0">
              <a:solidFill>
                <a:schemeClr val="tx1">
                  <a:lumMod val="85000"/>
                  <a:lumOff val="15000"/>
                </a:schemeClr>
              </a:solidFill>
              <a:latin typeface="Calibri" pitchFamily="34" charset="0"/>
              <a:cs typeface="PT Bold Heading" pitchFamily="2" charset="-78"/>
            </a:endParaRPr>
          </a:p>
          <a:p>
            <a:pPr lvl="0" algn="ctr" defTabSz="914400" rtl="1" eaLnBrk="0" fontAlgn="base" hangingPunct="0">
              <a:spcBef>
                <a:spcPct val="0"/>
              </a:spcBef>
              <a:spcAft>
                <a:spcPct val="0"/>
              </a:spcAft>
            </a:pPr>
            <a:r>
              <a:rPr lang="ar-SA" sz="2800" b="1" dirty="0">
                <a:solidFill>
                  <a:schemeClr val="tx1">
                    <a:lumMod val="85000"/>
                    <a:lumOff val="15000"/>
                  </a:schemeClr>
                </a:solidFill>
                <a:latin typeface="Calibri" pitchFamily="34" charset="0"/>
                <a:cs typeface="PT Bold Heading" pitchFamily="2" charset="-78"/>
              </a:rPr>
              <a:t>ثم حدثينا عنها</a:t>
            </a:r>
            <a:endParaRPr lang="ar-SA" sz="2800" b="1" dirty="0">
              <a:solidFill>
                <a:schemeClr val="tx1">
                  <a:lumMod val="85000"/>
                  <a:lumOff val="15000"/>
                </a:schemeClr>
              </a:solidFill>
            </a:endParaRPr>
          </a:p>
        </p:txBody>
      </p:sp>
    </p:spTree>
    <p:extLst>
      <p:ext uri="{BB962C8B-B14F-4D97-AF65-F5344CB8AC3E}">
        <p14:creationId xmlns:p14="http://schemas.microsoft.com/office/powerpoint/2010/main" val="3461238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2DFEF4B5-8848-F94F-9DC9-AE6255A84DCF}"/>
              </a:ext>
            </a:extLst>
          </p:cNvPr>
          <p:cNvSpPr/>
          <p:nvPr/>
        </p:nvSpPr>
        <p:spPr>
          <a:xfrm>
            <a:off x="0" y="0"/>
            <a:ext cx="3463636" cy="6858000"/>
          </a:xfrm>
          <a:prstGeom prst="rect">
            <a:avLst/>
          </a:prstGeom>
          <a:solidFill>
            <a:srgbClr val="FFE399">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pic>
        <p:nvPicPr>
          <p:cNvPr id="5" name="صورة 4">
            <a:extLst>
              <a:ext uri="{FF2B5EF4-FFF2-40B4-BE49-F238E27FC236}">
                <a16:creationId xmlns:a16="http://schemas.microsoft.com/office/drawing/2014/main" id="{1C08AC3F-D877-3C49-A346-F6B876CD0EB3}"/>
              </a:ext>
            </a:extLst>
          </p:cNvPr>
          <p:cNvPicPr>
            <a:picLocks noChangeAspect="1"/>
          </p:cNvPicPr>
          <p:nvPr/>
        </p:nvPicPr>
        <p:blipFill rotWithShape="1">
          <a:blip r:embed="rId2"/>
          <a:srcRect l="4054" r="11471"/>
          <a:stretch/>
        </p:blipFill>
        <p:spPr>
          <a:xfrm>
            <a:off x="-110837" y="1468581"/>
            <a:ext cx="3463636" cy="3920836"/>
          </a:xfrm>
          <a:prstGeom prst="rect">
            <a:avLst/>
          </a:prstGeom>
        </p:spPr>
      </p:pic>
      <p:sp>
        <p:nvSpPr>
          <p:cNvPr id="7" name="مربع نص 6">
            <a:extLst>
              <a:ext uri="{FF2B5EF4-FFF2-40B4-BE49-F238E27FC236}">
                <a16:creationId xmlns:a16="http://schemas.microsoft.com/office/drawing/2014/main" id="{962D58BE-5C8A-7C4A-9C9D-B9C98E2A705D}"/>
              </a:ext>
            </a:extLst>
          </p:cNvPr>
          <p:cNvSpPr txBox="1"/>
          <p:nvPr/>
        </p:nvSpPr>
        <p:spPr>
          <a:xfrm>
            <a:off x="339433" y="160156"/>
            <a:ext cx="2916381" cy="461665"/>
          </a:xfrm>
          <a:prstGeom prst="rect">
            <a:avLst/>
          </a:prstGeom>
          <a:noFill/>
        </p:spPr>
        <p:txBody>
          <a:bodyPr wrap="square" rtlCol="1">
            <a:spAutoFit/>
          </a:bodyPr>
          <a:lstStyle/>
          <a:p>
            <a:pPr algn="ctr" rtl="1"/>
            <a:r>
              <a:rPr lang="ar-SA" sz="2400" dirty="0">
                <a:solidFill>
                  <a:srgbClr val="8F6639"/>
                </a:solidFill>
                <a:latin typeface=""/>
                <a:cs typeface="Al Bayan Plain" pitchFamily="2" charset="-78"/>
              </a:rPr>
              <a:t>قيمة الأسبوع الخامس: </a:t>
            </a:r>
            <a:r>
              <a:rPr lang="ar-SA" sz="2400" b="1" dirty="0">
                <a:solidFill>
                  <a:srgbClr val="8F6639"/>
                </a:solidFill>
                <a:latin typeface=""/>
                <a:cs typeface="Al Bayan Plain" pitchFamily="2" charset="-78"/>
              </a:rPr>
              <a:t>الأمانة</a:t>
            </a:r>
          </a:p>
        </p:txBody>
      </p:sp>
      <p:sp>
        <p:nvSpPr>
          <p:cNvPr id="8" name="مستطيل 7">
            <a:extLst>
              <a:ext uri="{FF2B5EF4-FFF2-40B4-BE49-F238E27FC236}">
                <a16:creationId xmlns:a16="http://schemas.microsoft.com/office/drawing/2014/main" id="{9D38D791-5CEF-D740-9BFA-79847CFBDC9E}"/>
              </a:ext>
            </a:extLst>
          </p:cNvPr>
          <p:cNvSpPr/>
          <p:nvPr/>
        </p:nvSpPr>
        <p:spPr>
          <a:xfrm>
            <a:off x="4010890" y="443566"/>
            <a:ext cx="7606146" cy="5970865"/>
          </a:xfrm>
          <a:prstGeom prst="rect">
            <a:avLst/>
          </a:prstGeom>
          <a:solidFill>
            <a:schemeClr val="bg1">
              <a:lumMod val="95000"/>
            </a:schemeClr>
          </a:solidFill>
        </p:spPr>
        <p:txBody>
          <a:bodyPr wrap="square">
            <a:spAutoFit/>
          </a:bodyPr>
          <a:lstStyle/>
          <a:p>
            <a:pPr algn="ctr"/>
            <a:endParaRPr lang="ar-SA" sz="1200" dirty="0">
              <a:solidFill>
                <a:srgbClr val="AB7942"/>
              </a:solidFill>
              <a:latin typeface="Aref Ruqaa" panose="02000503000000000000" pitchFamily="2" charset="-78"/>
              <a:cs typeface="Aref Ruqaa" panose="02000503000000000000" pitchFamily="2" charset="-78"/>
            </a:endParaRPr>
          </a:p>
          <a:p>
            <a:pPr algn="ctr"/>
            <a:r>
              <a:rPr lang="ar-SA" sz="3600" dirty="0">
                <a:solidFill>
                  <a:srgbClr val="AB7942"/>
                </a:solidFill>
                <a:latin typeface="Aref Ruqaa" panose="02000503000000000000" pitchFamily="2" charset="-78"/>
                <a:cs typeface="Aref Ruqaa" panose="02000503000000000000" pitchFamily="2" charset="-78"/>
              </a:rPr>
              <a:t>أمانة الكلمة</a:t>
            </a:r>
          </a:p>
          <a:p>
            <a:pPr algn="ctr"/>
            <a:endParaRPr lang="ar-SA" sz="1600" dirty="0">
              <a:solidFill>
                <a:srgbClr val="AB7942"/>
              </a:solidFill>
              <a:latin typeface="Aref Ruqaa" panose="02000503000000000000" pitchFamily="2" charset="-78"/>
              <a:cs typeface="Aref Ruqaa" panose="02000503000000000000" pitchFamily="2" charset="-78"/>
            </a:endParaRPr>
          </a:p>
          <a:p>
            <a:pPr algn="ctr"/>
            <a:r>
              <a:rPr lang="ar-SA" sz="2000" dirty="0">
                <a:cs typeface="Al Bayan Plain" pitchFamily="2" charset="-78"/>
              </a:rPr>
              <a:t>يقول الله تعالى: ﴿</a:t>
            </a:r>
            <a:r>
              <a:rPr lang="ar-SA" sz="2000" dirty="0">
                <a:solidFill>
                  <a:srgbClr val="00B050"/>
                </a:solidFill>
                <a:cs typeface="Al Bayan Plain" pitchFamily="2" charset="-78"/>
              </a:rPr>
              <a:t> أَلَمْ تَرَ كَيْفَ ضَرَبَ اللَّهُ مَثَلًا كَلِمَةً طَيِّبَةً كَشَجَرَةٍ طَيِّبَةٍ أَصْلُهَا ثَابِتٌ وَفَرْعُهَا فِي السَّمَاءِ * تُؤْتِي أُكُلَهَا كُلَّ حِينٍ بِإِذْنِ رَبِّهَا وَيَضْرِبُ اللَّهُ الأَمْثَالَ لِلنَّاسِ لَعَلَّهُمْ يَتَذَكَّرُونَ * وَمَثَلُ كَلِمَةٍ خَبِيثَةٍ كَشَجَرَةٍ خَبِيثَةٍ اجْتُثَّتْ مِنْ فَوْقِ الأَرْضِ مَا لَهَا مِنْ قَرَار* يُثَبِّتُ اللَّهُ الَّذِينَ آمَنُوا بِالْقَوْلِ الثَّابِتِ فِي الْحَيَاةِ الدُّنْيَا وَفِي الآخِرَةِ وَيُضِلُّ اللَّهُ الظَّالِمِينَ وَيَفْعَلُ اللَّهُ مَا يَشَاءُ </a:t>
            </a:r>
            <a:r>
              <a:rPr lang="ar-SA" sz="2000" dirty="0">
                <a:cs typeface="Al Bayan Plain" pitchFamily="2" charset="-78"/>
              </a:rPr>
              <a:t>﴾</a:t>
            </a:r>
          </a:p>
          <a:p>
            <a:pPr algn="ctr"/>
            <a:r>
              <a:rPr lang="ar-SA" sz="2000" dirty="0">
                <a:cs typeface="Al Bayan Plain" pitchFamily="2" charset="-78"/>
              </a:rPr>
              <a:t> </a:t>
            </a:r>
          </a:p>
          <a:p>
            <a:pPr algn="ctr"/>
            <a:r>
              <a:rPr lang="ar-SA" sz="2000" dirty="0">
                <a:cs typeface="Al Bayan Plain" pitchFamily="2" charset="-78"/>
              </a:rPr>
              <a:t>وقال سبحانه وتعالى: ﴿ </a:t>
            </a:r>
            <a:r>
              <a:rPr lang="ar-SA" sz="2000" dirty="0">
                <a:solidFill>
                  <a:srgbClr val="00B050"/>
                </a:solidFill>
                <a:cs typeface="Al Bayan Plain" pitchFamily="2" charset="-78"/>
              </a:rPr>
              <a:t>مَا يَلْفِظُ مِنْ قَوْلٍ إِلَّا لَدَيْهِ رَقِيبٌ عَتِيدٌ </a:t>
            </a:r>
            <a:r>
              <a:rPr lang="ar-SA" sz="2000" dirty="0">
                <a:cs typeface="Al Bayan Plain" pitchFamily="2" charset="-78"/>
              </a:rPr>
              <a:t>﴾، ويقول صلَّى الله عليه وسلَّم: (إن العبد ليتكلم بالكلمة لا يلقي لها بالًا من رضوان الله، يرفعه الله بها درجات، وإن العبد ليتكلم بالكلمة من سخط الله لا يلقي لها بالًا، يهوي بها في جهنم)؛ رواه البخاري، ومسلم.</a:t>
            </a:r>
          </a:p>
          <a:p>
            <a:pPr algn="ctr"/>
            <a:r>
              <a:rPr lang="ar-SA" sz="2000" dirty="0">
                <a:cs typeface="Al Bayan Plain" pitchFamily="2" charset="-78"/>
              </a:rPr>
              <a:t> </a:t>
            </a:r>
          </a:p>
          <a:p>
            <a:pPr algn="ctr"/>
            <a:r>
              <a:rPr lang="ar-SA" sz="2000" dirty="0">
                <a:cs typeface="Al Bayan Plain" pitchFamily="2" charset="-78"/>
              </a:rPr>
              <a:t>كم من كلمة أفرحت وأخرى أحزنت، وكم من كلمة انشرح لها الصدر، وأنس بها الفؤاد، وأحس بسببها سعة الدنيا، وأخرى انقبضت لها النفس، </a:t>
            </a:r>
            <a:r>
              <a:rPr lang="ar-SA" sz="2000" dirty="0" err="1">
                <a:cs typeface="Al Bayan Plain" pitchFamily="2" charset="-78"/>
              </a:rPr>
              <a:t>واستوحشها</a:t>
            </a:r>
            <a:r>
              <a:rPr lang="ar-SA" sz="2000" dirty="0">
                <a:cs typeface="Al Bayan Plain" pitchFamily="2" charset="-78"/>
              </a:rPr>
              <a:t> القلب، وألقت قائلها أو سامعها في ضيق أو ضنك، فضاقت الدنيا على رحبها، وكم من كلمة آست جروحًا، وأخرى نكأت، وأحدثت حروقًا وآلامًا، والكلمة في الإسلام ليست حركات يؤديها المرء، دون شعور يتبعها، بل إن الانضباط في الكلمة سمة من سمات المؤمنين الصادقين، وصدق الله تعالى إذ يقول: ﴿ </a:t>
            </a:r>
            <a:r>
              <a:rPr lang="ar-SA" sz="2000" dirty="0">
                <a:solidFill>
                  <a:srgbClr val="00B050"/>
                </a:solidFill>
                <a:cs typeface="Al Bayan Plain" pitchFamily="2" charset="-78"/>
              </a:rPr>
              <a:t>قَدْ أَفْلَحَ * الْمُؤْمِنُونَ الَّذِينَ هُمْ فِي صَلاتِهِمْ خَاشِعُونَ * وَالَّذِينَ هُمْ عَنْ اللَّغْوِ مُعْرِضُونَ </a:t>
            </a:r>
            <a:r>
              <a:rPr lang="ar-SA" sz="2000" dirty="0">
                <a:cs typeface="Al Bayan Plain" pitchFamily="2" charset="-78"/>
              </a:rPr>
              <a:t>﴾</a:t>
            </a:r>
          </a:p>
          <a:p>
            <a:pPr algn="ctr"/>
            <a:endParaRPr lang="ar-SA" dirty="0">
              <a:solidFill>
                <a:srgbClr val="000000"/>
              </a:solidFill>
              <a:latin typeface=""/>
              <a:cs typeface="Al Bayan Plain" pitchFamily="2" charset="-78"/>
            </a:endParaRPr>
          </a:p>
        </p:txBody>
      </p:sp>
      <p:pic>
        <p:nvPicPr>
          <p:cNvPr id="10" name="صورة 9">
            <a:extLst>
              <a:ext uri="{FF2B5EF4-FFF2-40B4-BE49-F238E27FC236}">
                <a16:creationId xmlns:a16="http://schemas.microsoft.com/office/drawing/2014/main" id="{7951BF0E-75ED-BC48-BACB-CF6E7870C186}"/>
              </a:ext>
            </a:extLst>
          </p:cNvPr>
          <p:cNvPicPr>
            <a:picLocks noChangeAspect="1"/>
          </p:cNvPicPr>
          <p:nvPr/>
        </p:nvPicPr>
        <p:blipFill rotWithShape="1">
          <a:blip r:embed="rId3"/>
          <a:srcRect t="58526" b="10921"/>
          <a:stretch/>
        </p:blipFill>
        <p:spPr>
          <a:xfrm rot="1876977">
            <a:off x="10216324" y="425812"/>
            <a:ext cx="2134116" cy="575241"/>
          </a:xfrm>
          <a:prstGeom prst="rect">
            <a:avLst/>
          </a:prstGeom>
        </p:spPr>
      </p:pic>
      <p:pic>
        <p:nvPicPr>
          <p:cNvPr id="11" name="صورة 10">
            <a:extLst>
              <a:ext uri="{FF2B5EF4-FFF2-40B4-BE49-F238E27FC236}">
                <a16:creationId xmlns:a16="http://schemas.microsoft.com/office/drawing/2014/main" id="{6AC5E2FF-105A-B74B-879D-4FC7EED7FBBC}"/>
              </a:ext>
            </a:extLst>
          </p:cNvPr>
          <p:cNvPicPr>
            <a:picLocks noChangeAspect="1"/>
          </p:cNvPicPr>
          <p:nvPr/>
        </p:nvPicPr>
        <p:blipFill rotWithShape="1">
          <a:blip r:embed="rId3"/>
          <a:srcRect t="58526" b="10921"/>
          <a:stretch/>
        </p:blipFill>
        <p:spPr>
          <a:xfrm rot="13237042">
            <a:off x="3307014" y="5794534"/>
            <a:ext cx="2088968" cy="604563"/>
          </a:xfrm>
          <a:prstGeom prst="rect">
            <a:avLst/>
          </a:prstGeom>
        </p:spPr>
      </p:pic>
    </p:spTree>
    <p:extLst>
      <p:ext uri="{BB962C8B-B14F-4D97-AF65-F5344CB8AC3E}">
        <p14:creationId xmlns:p14="http://schemas.microsoft.com/office/powerpoint/2010/main" val="2180033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نحني إلى الأعلى 1">
            <a:extLst>
              <a:ext uri="{FF2B5EF4-FFF2-40B4-BE49-F238E27FC236}">
                <a16:creationId xmlns:a16="http://schemas.microsoft.com/office/drawing/2014/main" id="{AC937CF0-07FB-4F49-A9D0-CCA3BA7773F5}"/>
              </a:ext>
            </a:extLst>
          </p:cNvPr>
          <p:cNvSpPr/>
          <p:nvPr/>
        </p:nvSpPr>
        <p:spPr>
          <a:xfrm>
            <a:off x="5381390" y="1949918"/>
            <a:ext cx="2870200" cy="2182707"/>
          </a:xfrm>
          <a:prstGeom prst="bentUpArrow">
            <a:avLst>
              <a:gd name="adj1" fmla="val 2176"/>
              <a:gd name="adj2" fmla="val 25000"/>
              <a:gd name="adj3" fmla="val 25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Rectangle 89">
            <a:extLst>
              <a:ext uri="{FF2B5EF4-FFF2-40B4-BE49-F238E27FC236}">
                <a16:creationId xmlns:a16="http://schemas.microsoft.com/office/drawing/2014/main" id="{CEAF54A0-BEB2-B043-B1DF-E0288435BFDD}"/>
              </a:ext>
            </a:extLst>
          </p:cNvPr>
          <p:cNvSpPr>
            <a:spLocks noChangeArrowheads="1"/>
          </p:cNvSpPr>
          <p:nvPr/>
        </p:nvSpPr>
        <p:spPr bwMode="auto">
          <a:xfrm>
            <a:off x="2073896" y="3671517"/>
            <a:ext cx="3427562" cy="461665"/>
          </a:xfrm>
          <a:prstGeom prst="rect">
            <a:avLst/>
          </a:prstGeom>
          <a:solidFill>
            <a:schemeClr val="tx1">
              <a:lumMod val="50000"/>
              <a:lumOff val="5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SA" sz="2400" dirty="0">
                <a:solidFill>
                  <a:schemeClr val="bg1"/>
                </a:solidFill>
                <a:latin typeface="Arial" panose="020B0604020202020204" pitchFamily="34" charset="0"/>
                <a:cs typeface="Arial" panose="020B0604020202020204" pitchFamily="34" charset="0"/>
              </a:rPr>
              <a:t>انكسار الضوء</a:t>
            </a:r>
          </a:p>
        </p:txBody>
      </p:sp>
      <p:sp>
        <p:nvSpPr>
          <p:cNvPr id="11" name="سهم منحني إلى الأعلى 10">
            <a:extLst>
              <a:ext uri="{FF2B5EF4-FFF2-40B4-BE49-F238E27FC236}">
                <a16:creationId xmlns:a16="http://schemas.microsoft.com/office/drawing/2014/main" id="{A465DD31-2598-8E41-97E5-74B03C94E09E}"/>
              </a:ext>
            </a:extLst>
          </p:cNvPr>
          <p:cNvSpPr/>
          <p:nvPr/>
        </p:nvSpPr>
        <p:spPr>
          <a:xfrm>
            <a:off x="5381390" y="1523177"/>
            <a:ext cx="3936440" cy="3446953"/>
          </a:xfrm>
          <a:prstGeom prst="bentUpArrow">
            <a:avLst>
              <a:gd name="adj1" fmla="val 1440"/>
              <a:gd name="adj2" fmla="val 25000"/>
              <a:gd name="adj3" fmla="val 1726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Rectangle 89">
            <a:extLst>
              <a:ext uri="{FF2B5EF4-FFF2-40B4-BE49-F238E27FC236}">
                <a16:creationId xmlns:a16="http://schemas.microsoft.com/office/drawing/2014/main" id="{008C7036-FBB6-FD4E-B206-390F00C81E44}"/>
              </a:ext>
            </a:extLst>
          </p:cNvPr>
          <p:cNvSpPr>
            <a:spLocks noChangeArrowheads="1"/>
          </p:cNvSpPr>
          <p:nvPr/>
        </p:nvSpPr>
        <p:spPr bwMode="auto">
          <a:xfrm>
            <a:off x="2073896" y="4509103"/>
            <a:ext cx="3428148" cy="461665"/>
          </a:xfrm>
          <a:prstGeom prst="rect">
            <a:avLst/>
          </a:prstGeom>
          <a:solidFill>
            <a:schemeClr val="tx1">
              <a:lumMod val="50000"/>
              <a:lumOff val="5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400" dirty="0">
                <a:solidFill>
                  <a:schemeClr val="bg1"/>
                </a:solidFill>
                <a:latin typeface="Arial" panose="020B0604020202020204" pitchFamily="34" charset="0"/>
                <a:cs typeface="Arial" panose="020B0604020202020204" pitchFamily="34" charset="0"/>
              </a:rPr>
              <a:t>العدسات المحدبة والمقعرة</a:t>
            </a:r>
          </a:p>
        </p:txBody>
      </p:sp>
      <p:sp>
        <p:nvSpPr>
          <p:cNvPr id="10" name="مستطيل 9">
            <a:extLst>
              <a:ext uri="{FF2B5EF4-FFF2-40B4-BE49-F238E27FC236}">
                <a16:creationId xmlns:a16="http://schemas.microsoft.com/office/drawing/2014/main" id="{7D7AB7BC-1A96-7046-A631-9FA0913D1BB1}"/>
              </a:ext>
            </a:extLst>
          </p:cNvPr>
          <p:cNvSpPr/>
          <p:nvPr/>
        </p:nvSpPr>
        <p:spPr>
          <a:xfrm>
            <a:off x="6253136" y="682460"/>
            <a:ext cx="3672408" cy="792088"/>
          </a:xfrm>
          <a:prstGeom prst="rect">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الفصل الثالث</a:t>
            </a:r>
          </a:p>
        </p:txBody>
      </p:sp>
      <p:sp>
        <p:nvSpPr>
          <p:cNvPr id="12" name="مربع نص 11">
            <a:extLst>
              <a:ext uri="{FF2B5EF4-FFF2-40B4-BE49-F238E27FC236}">
                <a16:creationId xmlns:a16="http://schemas.microsoft.com/office/drawing/2014/main" id="{4B2EE59B-B96E-9243-A646-26AF984B7928}"/>
              </a:ext>
            </a:extLst>
          </p:cNvPr>
          <p:cNvSpPr txBox="1"/>
          <p:nvPr/>
        </p:nvSpPr>
        <p:spPr>
          <a:xfrm>
            <a:off x="9910606" y="78279"/>
            <a:ext cx="2302233" cy="369332"/>
          </a:xfrm>
          <a:prstGeom prst="rect">
            <a:avLst/>
          </a:prstGeom>
          <a:noFill/>
        </p:spPr>
        <p:txBody>
          <a:bodyPr wrap="none" rtlCol="1">
            <a:spAutoFit/>
          </a:bodyPr>
          <a:lstStyle/>
          <a:p>
            <a:r>
              <a:rPr lang="ar-SA" dirty="0"/>
              <a:t>فيزياء ٣ للصف الثالث ثانوي</a:t>
            </a:r>
          </a:p>
        </p:txBody>
      </p:sp>
      <p:sp>
        <p:nvSpPr>
          <p:cNvPr id="9" name="سهم منحني إلى الأعلى 8">
            <a:extLst>
              <a:ext uri="{FF2B5EF4-FFF2-40B4-BE49-F238E27FC236}">
                <a16:creationId xmlns:a16="http://schemas.microsoft.com/office/drawing/2014/main" id="{32D7F3A8-B69D-A84B-A465-DA799CC95D87}"/>
              </a:ext>
            </a:extLst>
          </p:cNvPr>
          <p:cNvSpPr/>
          <p:nvPr/>
        </p:nvSpPr>
        <p:spPr>
          <a:xfrm>
            <a:off x="5381390" y="2445731"/>
            <a:ext cx="4736714" cy="3446953"/>
          </a:xfrm>
          <a:prstGeom prst="bentUpArrow">
            <a:avLst>
              <a:gd name="adj1" fmla="val 1440"/>
              <a:gd name="adj2" fmla="val 25000"/>
              <a:gd name="adj3"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sp>
        <p:nvSpPr>
          <p:cNvPr id="13" name="Rectangle 89">
            <a:extLst>
              <a:ext uri="{FF2B5EF4-FFF2-40B4-BE49-F238E27FC236}">
                <a16:creationId xmlns:a16="http://schemas.microsoft.com/office/drawing/2014/main" id="{16B9D14B-F252-D544-AB14-B6B31ACBCA14}"/>
              </a:ext>
            </a:extLst>
          </p:cNvPr>
          <p:cNvSpPr>
            <a:spLocks noChangeArrowheads="1"/>
          </p:cNvSpPr>
          <p:nvPr/>
        </p:nvSpPr>
        <p:spPr bwMode="auto">
          <a:xfrm>
            <a:off x="2073896" y="5431657"/>
            <a:ext cx="3428148" cy="461665"/>
          </a:xfrm>
          <a:prstGeom prst="rect">
            <a:avLst/>
          </a:prstGeom>
          <a:solidFill>
            <a:schemeClr val="tx1">
              <a:lumMod val="50000"/>
              <a:lumOff val="5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400" dirty="0">
                <a:solidFill>
                  <a:schemeClr val="bg1"/>
                </a:solidFill>
                <a:latin typeface="Arial" panose="020B0604020202020204" pitchFamily="34" charset="0"/>
                <a:cs typeface="Arial" panose="020B0604020202020204" pitchFamily="34" charset="0"/>
              </a:rPr>
              <a:t>تطبيقات العدسات</a:t>
            </a:r>
          </a:p>
        </p:txBody>
      </p:sp>
      <p:sp>
        <p:nvSpPr>
          <p:cNvPr id="8" name="عنوان 1">
            <a:extLst>
              <a:ext uri="{FF2B5EF4-FFF2-40B4-BE49-F238E27FC236}">
                <a16:creationId xmlns:a16="http://schemas.microsoft.com/office/drawing/2014/main" id="{14664F12-7E8F-FE40-B274-7501354F647A}"/>
              </a:ext>
            </a:extLst>
          </p:cNvPr>
          <p:cNvSpPr txBox="1">
            <a:spLocks/>
          </p:cNvSpPr>
          <p:nvPr/>
        </p:nvSpPr>
        <p:spPr>
          <a:xfrm>
            <a:off x="2073896" y="1510552"/>
            <a:ext cx="7851648" cy="1612776"/>
          </a:xfrm>
          <a:prstGeom prst="rect">
            <a:avLst/>
          </a:prstGeom>
          <a:solidFill>
            <a:schemeClr val="accent4">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18288" bIns="0" anchor="ctr">
            <a:normAutofit/>
            <a:scene3d>
              <a:camera prst="orthographicFront"/>
              <a:lightRig rig="freezing" dir="t">
                <a:rot lat="0" lon="0" rev="5640000"/>
              </a:lightRig>
            </a:scene3d>
            <a:sp3d prstMaterial="flat">
              <a:bevelT w="38100" h="38100"/>
              <a:contourClr>
                <a:schemeClr val="tx2"/>
              </a:contourClr>
            </a:sp3d>
          </a:bodyPr>
          <a:lstStyle/>
          <a:p>
            <a:pPr algn="ctr" rtl="0">
              <a:spcBef>
                <a:spcPct val="0"/>
              </a:spcBef>
              <a:defRPr/>
            </a:pPr>
            <a:r>
              <a:rPr lang="ar-SA" sz="7200" b="1" kern="0" dirty="0">
                <a:solidFill>
                  <a:sysClr val="windowText" lastClr="000000"/>
                </a:solidFill>
                <a:latin typeface="Arial" panose="020B0604020202020204" pitchFamily="34" charset="0"/>
                <a:cs typeface="Arial" panose="020B0604020202020204" pitchFamily="34" charset="0"/>
              </a:rPr>
              <a:t>الانكسار والعدسات</a:t>
            </a:r>
          </a:p>
        </p:txBody>
      </p:sp>
    </p:spTree>
    <p:extLst>
      <p:ext uri="{BB962C8B-B14F-4D97-AF65-F5344CB8AC3E}">
        <p14:creationId xmlns:p14="http://schemas.microsoft.com/office/powerpoint/2010/main" val="4949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كل بيضاوي 8">
            <a:extLst>
              <a:ext uri="{FF2B5EF4-FFF2-40B4-BE49-F238E27FC236}">
                <a16:creationId xmlns:a16="http://schemas.microsoft.com/office/drawing/2014/main" id="{3EBBE5EC-5F98-1D4A-AB02-909E78487D05}"/>
              </a:ext>
            </a:extLst>
          </p:cNvPr>
          <p:cNvSpPr/>
          <p:nvPr/>
        </p:nvSpPr>
        <p:spPr>
          <a:xfrm>
            <a:off x="9757920" y="-438151"/>
            <a:ext cx="2829718" cy="282971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5D044DB0-87D7-8745-9D44-022C6CCB2160}"/>
              </a:ext>
            </a:extLst>
          </p:cNvPr>
          <p:cNvSpPr txBox="1"/>
          <p:nvPr/>
        </p:nvSpPr>
        <p:spPr>
          <a:xfrm>
            <a:off x="6864257" y="1174510"/>
            <a:ext cx="3558988" cy="646331"/>
          </a:xfrm>
          <a:prstGeom prst="rect">
            <a:avLst/>
          </a:prstGeom>
          <a:noFill/>
        </p:spPr>
        <p:txBody>
          <a:bodyPr wrap="none" rtlCol="1">
            <a:spAutoFit/>
          </a:bodyPr>
          <a:lstStyle/>
          <a:p>
            <a:r>
              <a:rPr lang="ar-SA" sz="3600" b="1" dirty="0">
                <a:highlight>
                  <a:srgbClr val="C0C0C0"/>
                </a:highlight>
              </a:rPr>
              <a:t>سنتعلم في هذا الدرس:</a:t>
            </a:r>
          </a:p>
        </p:txBody>
      </p:sp>
      <p:sp>
        <p:nvSpPr>
          <p:cNvPr id="10" name="Rectangle 7">
            <a:extLst>
              <a:ext uri="{FF2B5EF4-FFF2-40B4-BE49-F238E27FC236}">
                <a16:creationId xmlns:a16="http://schemas.microsoft.com/office/drawing/2014/main" id="{62A2EA3C-F432-B74F-9B55-66F4EE78BFF7}"/>
              </a:ext>
            </a:extLst>
          </p:cNvPr>
          <p:cNvSpPr/>
          <p:nvPr/>
        </p:nvSpPr>
        <p:spPr>
          <a:xfrm rot="16200000">
            <a:off x="-3271882" y="3042443"/>
            <a:ext cx="8882062" cy="1004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457200" rtl="1" eaLnBrk="1" latinLnBrk="0" hangingPunct="1">
              <a:defRPr/>
            </a:pPr>
            <a:endParaRPr lang="en-US" sz="4000" b="1" dirty="0">
              <a:latin typeface="Arial" panose="020B0604020202020204" pitchFamily="34" charset="0"/>
              <a:cs typeface="Arial" panose="020B0604020202020204" pitchFamily="34" charset="0"/>
            </a:endParaRPr>
          </a:p>
        </p:txBody>
      </p:sp>
      <p:sp>
        <p:nvSpPr>
          <p:cNvPr id="4" name="مربع نص 3">
            <a:extLst>
              <a:ext uri="{FF2B5EF4-FFF2-40B4-BE49-F238E27FC236}">
                <a16:creationId xmlns:a16="http://schemas.microsoft.com/office/drawing/2014/main" id="{8A09923E-B923-CA4B-A268-FC2C481E318A}"/>
              </a:ext>
            </a:extLst>
          </p:cNvPr>
          <p:cNvSpPr txBox="1"/>
          <p:nvPr/>
        </p:nvSpPr>
        <p:spPr>
          <a:xfrm>
            <a:off x="3752014" y="2950815"/>
            <a:ext cx="6005906" cy="1384995"/>
          </a:xfrm>
          <a:prstGeom prst="rect">
            <a:avLst/>
          </a:prstGeom>
          <a:noFill/>
        </p:spPr>
        <p:txBody>
          <a:bodyPr wrap="square" rtlCol="1">
            <a:spAutoFit/>
          </a:bodyPr>
          <a:lstStyle/>
          <a:p>
            <a:pPr marL="285750" indent="-285750" algn="r" defTabSz="457200" rtl="1" eaLnBrk="1" latinLnBrk="0" hangingPunct="1">
              <a:buFontTx/>
              <a:buChar char="-"/>
            </a:pPr>
            <a:r>
              <a:rPr lang="ar-SA" sz="2800" b="1" dirty="0"/>
              <a:t>تصف كيف تتكون الصور الحقيقية والخيالية بواسطة عدسات محدبة ومقعرة مفردة </a:t>
            </a:r>
            <a:r>
              <a:rPr lang="ar-SA" sz="2800" b="1"/>
              <a:t>على الترتيب.</a:t>
            </a:r>
            <a:endParaRPr lang="ar-SA" sz="2800" b="1" dirty="0"/>
          </a:p>
        </p:txBody>
      </p:sp>
    </p:spTree>
    <p:extLst>
      <p:ext uri="{BB962C8B-B14F-4D97-AF65-F5344CB8AC3E}">
        <p14:creationId xmlns:p14="http://schemas.microsoft.com/office/powerpoint/2010/main" val="2168330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التهيئة</a:t>
            </a:r>
          </a:p>
        </p:txBody>
      </p:sp>
      <p:sp>
        <p:nvSpPr>
          <p:cNvPr id="6" name="عنوان 1">
            <a:extLst>
              <a:ext uri="{FF2B5EF4-FFF2-40B4-BE49-F238E27FC236}">
                <a16:creationId xmlns:a16="http://schemas.microsoft.com/office/drawing/2014/main" id="{D63CFCD3-22D1-5448-AF79-E7E31382AF8D}"/>
              </a:ext>
            </a:extLst>
          </p:cNvPr>
          <p:cNvSpPr txBox="1">
            <a:spLocks/>
          </p:cNvSpPr>
          <p:nvPr/>
        </p:nvSpPr>
        <p:spPr>
          <a:xfrm>
            <a:off x="1024128" y="3781789"/>
            <a:ext cx="3151738" cy="1982760"/>
          </a:xfrm>
          <a:prstGeom prst="wedgeRoundRectCallout">
            <a:avLst>
              <a:gd name="adj1" fmla="val 74034"/>
              <a:gd name="adj2" fmla="val 94634"/>
              <a:gd name="adj3" fmla="val 16667"/>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vert="horz" lIns="0" tIns="45720" rIns="0" bIns="0" rtlCol="0" anchor="ctr">
            <a:noAutofit/>
            <a:scene3d>
              <a:camera prst="orthographicFront"/>
              <a:lightRig rig="freezing" dir="t">
                <a:rot lat="0" lon="0" rev="5640000"/>
              </a:lightRig>
            </a:scene3d>
            <a:sp3d prstMaterial="flat">
              <a:contourClr>
                <a:schemeClr val="tx2"/>
              </a:contourClr>
            </a:sp3d>
          </a:bodyPr>
          <a:lstStyle>
            <a:lvl1pPr algn="l" defTabSz="914400" rtl="1" eaLnBrk="1" latinLnBrk="0" hangingPunct="1">
              <a:lnSpc>
                <a:spcPct val="80000"/>
              </a:lnSpc>
              <a:spcBef>
                <a:spcPct val="0"/>
              </a:spcBef>
              <a:buNone/>
              <a:defRPr sz="5000" kern="1200" cap="all"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ar-SA" sz="3200" b="1" dirty="0">
                <a:solidFill>
                  <a:schemeClr val="accent5">
                    <a:lumMod val="50000"/>
                  </a:schemeClr>
                </a:solidFill>
                <a:latin typeface="+mj-lt"/>
                <a:ea typeface="+mj-ea"/>
              </a:rPr>
              <a:t>تعلمنا سابقًا ما الذي يحدث عندما ينتقل الضوء من الماء إلى الهواء؟</a:t>
            </a:r>
          </a:p>
        </p:txBody>
      </p:sp>
      <p:sp>
        <p:nvSpPr>
          <p:cNvPr id="8" name="عنوان 1">
            <a:extLst>
              <a:ext uri="{FF2B5EF4-FFF2-40B4-BE49-F238E27FC236}">
                <a16:creationId xmlns:a16="http://schemas.microsoft.com/office/drawing/2014/main" id="{CAF2215A-2160-B548-B3B0-3E13B43534AA}"/>
              </a:ext>
            </a:extLst>
          </p:cNvPr>
          <p:cNvSpPr txBox="1">
            <a:spLocks/>
          </p:cNvSpPr>
          <p:nvPr/>
        </p:nvSpPr>
        <p:spPr>
          <a:xfrm>
            <a:off x="4308295" y="2213370"/>
            <a:ext cx="3151738" cy="1982760"/>
          </a:xfrm>
          <a:prstGeom prst="wedgeRoundRectCallout">
            <a:avLst>
              <a:gd name="adj1" fmla="val -38863"/>
              <a:gd name="adj2" fmla="val 91626"/>
              <a:gd name="adj3" fmla="val 16667"/>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vert="horz" lIns="0" tIns="45720" rIns="0" bIns="0" rtlCol="0" anchor="ctr">
            <a:noAutofit/>
            <a:scene3d>
              <a:camera prst="orthographicFront"/>
              <a:lightRig rig="freezing" dir="t">
                <a:rot lat="0" lon="0" rev="5640000"/>
              </a:lightRig>
            </a:scene3d>
            <a:sp3d prstMaterial="flat">
              <a:contourClr>
                <a:schemeClr val="tx2"/>
              </a:contourClr>
            </a:sp3d>
          </a:bodyPr>
          <a:lstStyle>
            <a:lvl1pPr algn="l" defTabSz="914400" rtl="1" eaLnBrk="1" latinLnBrk="0" hangingPunct="1">
              <a:lnSpc>
                <a:spcPct val="80000"/>
              </a:lnSpc>
              <a:spcBef>
                <a:spcPct val="0"/>
              </a:spcBef>
              <a:buNone/>
              <a:defRPr sz="5000" kern="1200" cap="all"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ar-SA" sz="3200" b="1" dirty="0">
                <a:solidFill>
                  <a:schemeClr val="accent2"/>
                </a:solidFill>
                <a:latin typeface="+mj-lt"/>
                <a:ea typeface="+mj-ea"/>
              </a:rPr>
              <a:t>ماذا ينتج عن انكسار الضوء في الطبيعة؟</a:t>
            </a:r>
          </a:p>
        </p:txBody>
      </p:sp>
      <p:sp>
        <p:nvSpPr>
          <p:cNvPr id="5" name="عنوان 1">
            <a:extLst>
              <a:ext uri="{FF2B5EF4-FFF2-40B4-BE49-F238E27FC236}">
                <a16:creationId xmlns:a16="http://schemas.microsoft.com/office/drawing/2014/main" id="{67C919F5-5F3D-E64F-BA97-2853D0DC9F2C}"/>
              </a:ext>
            </a:extLst>
          </p:cNvPr>
          <p:cNvSpPr txBox="1">
            <a:spLocks/>
          </p:cNvSpPr>
          <p:nvPr/>
        </p:nvSpPr>
        <p:spPr>
          <a:xfrm>
            <a:off x="6856966" y="4324669"/>
            <a:ext cx="3151738" cy="1982760"/>
          </a:xfrm>
          <a:prstGeom prst="wedgeRoundRectCallout">
            <a:avLst>
              <a:gd name="adj1" fmla="val 55743"/>
              <a:gd name="adj2" fmla="val -103872"/>
              <a:gd name="adj3" fmla="val 16667"/>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vert="horz" lIns="0" tIns="45720" rIns="0" bIns="0" rtlCol="0" anchor="ctr">
            <a:noAutofit/>
            <a:scene3d>
              <a:camera prst="orthographicFront"/>
              <a:lightRig rig="freezing" dir="t">
                <a:rot lat="0" lon="0" rev="5640000"/>
              </a:lightRig>
            </a:scene3d>
            <a:sp3d prstMaterial="flat">
              <a:contourClr>
                <a:schemeClr val="tx2"/>
              </a:contourClr>
            </a:sp3d>
          </a:bodyPr>
          <a:lstStyle>
            <a:lvl1pPr algn="l" defTabSz="914400" rtl="1" eaLnBrk="1" latinLnBrk="0" hangingPunct="1">
              <a:lnSpc>
                <a:spcPct val="80000"/>
              </a:lnSpc>
              <a:spcBef>
                <a:spcPct val="0"/>
              </a:spcBef>
              <a:buNone/>
              <a:defRPr sz="5000" kern="1200" cap="all"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ar-SA" sz="3200" b="1" dirty="0">
                <a:solidFill>
                  <a:schemeClr val="accent3"/>
                </a:solidFill>
                <a:latin typeface="+mj-lt"/>
                <a:ea typeface="+mj-ea"/>
              </a:rPr>
              <a:t>كيف يتصرف الضوء عندما يمر خلال عدسة؟</a:t>
            </a:r>
          </a:p>
        </p:txBody>
      </p:sp>
    </p:spTree>
    <p:extLst>
      <p:ext uri="{BB962C8B-B14F-4D97-AF65-F5344CB8AC3E}">
        <p14:creationId xmlns:p14="http://schemas.microsoft.com/office/powerpoint/2010/main" val="355880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العلاء بن سهل - المعرفة">
            <a:extLst>
              <a:ext uri="{FF2B5EF4-FFF2-40B4-BE49-F238E27FC236}">
                <a16:creationId xmlns:a16="http://schemas.microsoft.com/office/drawing/2014/main" id="{425BEE68-76FF-294E-AF3C-567B95373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6106" y="2081643"/>
            <a:ext cx="3805387" cy="4914581"/>
          </a:xfrm>
          <a:prstGeom prst="rect">
            <a:avLst/>
          </a:prstGeom>
          <a:noFill/>
          <a:extLst>
            <a:ext uri="{909E8E84-426E-40DD-AFC4-6F175D3DCCD1}">
              <a14:hiddenFill xmlns:a14="http://schemas.microsoft.com/office/drawing/2010/main">
                <a:solidFill>
                  <a:srgbClr val="FFFFFF"/>
                </a:solidFill>
              </a14:hiddenFill>
            </a:ext>
          </a:extLst>
        </p:spPr>
      </p:pic>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المقدمة</a:t>
            </a:r>
          </a:p>
        </p:txBody>
      </p:sp>
      <p:pic>
        <p:nvPicPr>
          <p:cNvPr id="1030" name="Picture 6" descr="DL-1955-1992-Index">
            <a:extLst>
              <a:ext uri="{FF2B5EF4-FFF2-40B4-BE49-F238E27FC236}">
                <a16:creationId xmlns:a16="http://schemas.microsoft.com/office/drawing/2014/main" id="{FE750A9D-59A3-B04A-B35E-D94126D94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838" y="2609879"/>
            <a:ext cx="3751268" cy="42141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من الصندوق المظلم إلى كاميرا هاتفك.. هكذا تطورت تكنولوجيا التصوير على مدار  التاريخ | صحيفة المناطق السعوديةصحيفة المناطق السعودية">
            <a:extLst>
              <a:ext uri="{FF2B5EF4-FFF2-40B4-BE49-F238E27FC236}">
                <a16:creationId xmlns:a16="http://schemas.microsoft.com/office/drawing/2014/main" id="{A9718C31-0686-A94F-98E4-AF324DB65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11" y="3918553"/>
            <a:ext cx="4554331" cy="375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من هو مخترع المجهر الضوئي - مدونة كيف">
            <a:extLst>
              <a:ext uri="{FF2B5EF4-FFF2-40B4-BE49-F238E27FC236}">
                <a16:creationId xmlns:a16="http://schemas.microsoft.com/office/drawing/2014/main" id="{1F083621-A62C-4346-8622-7BA6AC49C7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8" y="2081643"/>
            <a:ext cx="2433588" cy="269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269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المقدمة</a:t>
            </a:r>
          </a:p>
        </p:txBody>
      </p:sp>
      <p:pic>
        <p:nvPicPr>
          <p:cNvPr id="2050" name="Picture 2" descr="بحث عن العدسات المحدبة والمقعرة شامل - موسوعة">
            <a:extLst>
              <a:ext uri="{FF2B5EF4-FFF2-40B4-BE49-F238E27FC236}">
                <a16:creationId xmlns:a16="http://schemas.microsoft.com/office/drawing/2014/main" id="{7366BD24-C64D-364B-9142-258D0E7B2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650" y="2436465"/>
            <a:ext cx="6315977" cy="3904422"/>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مستدير الزوايا 4">
            <a:extLst>
              <a:ext uri="{FF2B5EF4-FFF2-40B4-BE49-F238E27FC236}">
                <a16:creationId xmlns:a16="http://schemas.microsoft.com/office/drawing/2014/main" id="{78521FA1-9701-7740-9079-5710EEA1CDE2}"/>
              </a:ext>
            </a:extLst>
          </p:cNvPr>
          <p:cNvSpPr/>
          <p:nvPr/>
        </p:nvSpPr>
        <p:spPr>
          <a:xfrm>
            <a:off x="7712766" y="3077679"/>
            <a:ext cx="3758656" cy="2621994"/>
          </a:xfrm>
          <a:prstGeom prst="roundRect">
            <a:avLst/>
          </a:prstGeom>
          <a:solidFill>
            <a:schemeClr val="accent1"/>
          </a:solidFill>
        </p:spPr>
        <p:txBody>
          <a:bodyPr wrap="square">
            <a:spAutoFit/>
          </a:bodyPr>
          <a:lstStyle/>
          <a:p>
            <a:pPr lvl="0" algn="ctr" defTabSz="914400" rtl="1" eaLnBrk="0" fontAlgn="base" hangingPunct="0">
              <a:spcBef>
                <a:spcPct val="0"/>
              </a:spcBef>
              <a:spcAft>
                <a:spcPct val="0"/>
              </a:spcAft>
            </a:pPr>
            <a:r>
              <a:rPr lang="ar-SA" sz="3600" b="1" dirty="0">
                <a:solidFill>
                  <a:schemeClr val="bg1"/>
                </a:solidFill>
                <a:latin typeface="Calibri" pitchFamily="34" charset="0"/>
                <a:ea typeface="Calibri" pitchFamily="34" charset="0"/>
                <a:cs typeface="PT Bold Heading" pitchFamily="2" charset="-78"/>
              </a:rPr>
              <a:t>العدسة</a:t>
            </a:r>
          </a:p>
          <a:p>
            <a:pPr lvl="0" algn="ctr" defTabSz="914400" rtl="1" eaLnBrk="0" fontAlgn="base" hangingPunct="0">
              <a:spcBef>
                <a:spcPct val="0"/>
              </a:spcBef>
              <a:spcAft>
                <a:spcPct val="0"/>
              </a:spcAft>
            </a:pPr>
            <a:r>
              <a:rPr lang="ar-SA" sz="2800" b="1" dirty="0">
                <a:solidFill>
                  <a:schemeClr val="bg1"/>
                </a:solidFill>
                <a:latin typeface="Calibri" pitchFamily="34" charset="0"/>
                <a:cs typeface="PT Bold Heading" pitchFamily="2" charset="-78"/>
              </a:rPr>
              <a:t>قطعة من مادة شفافة مثل الزجاج أو البلاستيك</a:t>
            </a:r>
          </a:p>
          <a:p>
            <a:pPr lvl="0" algn="ctr" defTabSz="914400" rtl="1" eaLnBrk="0" fontAlgn="base" hangingPunct="0">
              <a:spcBef>
                <a:spcPct val="0"/>
              </a:spcBef>
              <a:spcAft>
                <a:spcPct val="0"/>
              </a:spcAft>
            </a:pPr>
            <a:r>
              <a:rPr lang="ar-SA" sz="2800" b="1" dirty="0">
                <a:solidFill>
                  <a:schemeClr val="bg1"/>
                </a:solidFill>
                <a:latin typeface="Calibri" pitchFamily="34" charset="0"/>
                <a:cs typeface="PT Bold Heading" pitchFamily="2" charset="-78"/>
              </a:rPr>
              <a:t>تستخدم في تجميع الضوء أو تفريقه وتكوين الصور.</a:t>
            </a:r>
            <a:endParaRPr lang="ar-SA" sz="2800" b="1" dirty="0">
              <a:solidFill>
                <a:schemeClr val="bg1"/>
              </a:solidFill>
            </a:endParaRPr>
          </a:p>
        </p:txBody>
      </p:sp>
      <p:sp>
        <p:nvSpPr>
          <p:cNvPr id="6" name="عنوان 1">
            <a:extLst>
              <a:ext uri="{FF2B5EF4-FFF2-40B4-BE49-F238E27FC236}">
                <a16:creationId xmlns:a16="http://schemas.microsoft.com/office/drawing/2014/main" id="{F7AAEAA5-8C2A-9142-AC58-54EA158F4412}"/>
              </a:ext>
            </a:extLst>
          </p:cNvPr>
          <p:cNvSpPr txBox="1">
            <a:spLocks/>
          </p:cNvSpPr>
          <p:nvPr/>
        </p:nvSpPr>
        <p:spPr>
          <a:xfrm>
            <a:off x="4689021" y="5275056"/>
            <a:ext cx="2813957" cy="1417464"/>
          </a:xfrm>
          <a:prstGeom prst="wedgeRoundRectCallout">
            <a:avLst>
              <a:gd name="adj1" fmla="val -94030"/>
              <a:gd name="adj2" fmla="val -66103"/>
              <a:gd name="adj3" fmla="val 16667"/>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vert="horz" lIns="0" tIns="45720" rIns="0" bIns="0" rtlCol="0" anchor="ctr">
            <a:noAutofit/>
            <a:scene3d>
              <a:camera prst="orthographicFront"/>
              <a:lightRig rig="freezing" dir="t">
                <a:rot lat="0" lon="0" rev="5640000"/>
              </a:lightRig>
            </a:scene3d>
            <a:sp3d prstMaterial="flat">
              <a:contourClr>
                <a:schemeClr val="tx2"/>
              </a:contourClr>
            </a:sp3d>
          </a:bodyPr>
          <a:lstStyle>
            <a:lvl1pPr algn="l" defTabSz="914400" rtl="1" eaLnBrk="1" latinLnBrk="0" hangingPunct="1">
              <a:lnSpc>
                <a:spcPct val="80000"/>
              </a:lnSpc>
              <a:spcBef>
                <a:spcPct val="0"/>
              </a:spcBef>
              <a:buNone/>
              <a:defRPr sz="5000" kern="1200" cap="all"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ar-SA" sz="2800" b="1" dirty="0">
                <a:solidFill>
                  <a:schemeClr val="accent3"/>
                </a:solidFill>
                <a:latin typeface="+mj-lt"/>
                <a:ea typeface="+mj-ea"/>
              </a:rPr>
              <a:t>أين تستخدم العدسات؟</a:t>
            </a:r>
          </a:p>
        </p:txBody>
      </p:sp>
    </p:spTree>
    <p:extLst>
      <p:ext uri="{BB962C8B-B14F-4D97-AF65-F5344CB8AC3E}">
        <p14:creationId xmlns:p14="http://schemas.microsoft.com/office/powerpoint/2010/main" val="3923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أنواع العدسات</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graphicFrame>
        <p:nvGraphicFramePr>
          <p:cNvPr id="11" name="رسم تخطيطي 10">
            <a:extLst>
              <a:ext uri="{FF2B5EF4-FFF2-40B4-BE49-F238E27FC236}">
                <a16:creationId xmlns:a16="http://schemas.microsoft.com/office/drawing/2014/main" id="{179E08C6-D218-214B-9EF5-8E0F0A06128F}"/>
              </a:ext>
            </a:extLst>
          </p:cNvPr>
          <p:cNvGraphicFramePr/>
          <p:nvPr>
            <p:extLst>
              <p:ext uri="{D42A27DB-BD31-4B8C-83A1-F6EECF244321}">
                <p14:modId xmlns:p14="http://schemas.microsoft.com/office/powerpoint/2010/main" val="2279594930"/>
              </p:ext>
            </p:extLst>
          </p:nvPr>
        </p:nvGraphicFramePr>
        <p:xfrm>
          <a:off x="6317528" y="1521116"/>
          <a:ext cx="3624471" cy="3518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رسم تخطيطي 11">
            <a:extLst>
              <a:ext uri="{FF2B5EF4-FFF2-40B4-BE49-F238E27FC236}">
                <a16:creationId xmlns:a16="http://schemas.microsoft.com/office/drawing/2014/main" id="{1700CC55-ADA3-3644-9ED0-33F53234052D}"/>
              </a:ext>
            </a:extLst>
          </p:cNvPr>
          <p:cNvGraphicFramePr/>
          <p:nvPr>
            <p:extLst>
              <p:ext uri="{D42A27DB-BD31-4B8C-83A1-F6EECF244321}">
                <p14:modId xmlns:p14="http://schemas.microsoft.com/office/powerpoint/2010/main" val="244257385"/>
              </p:ext>
            </p:extLst>
          </p:nvPr>
        </p:nvGraphicFramePr>
        <p:xfrm>
          <a:off x="1851546" y="1521115"/>
          <a:ext cx="4244454" cy="35184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4" name="Picture 3" descr="20121023_34_26_7">
            <a:extLst>
              <a:ext uri="{FF2B5EF4-FFF2-40B4-BE49-F238E27FC236}">
                <a16:creationId xmlns:a16="http://schemas.microsoft.com/office/drawing/2014/main" id="{C04BA8A6-7B2E-804A-95A1-698CEB5591AC}"/>
              </a:ext>
            </a:extLst>
          </p:cNvPr>
          <p:cNvPicPr>
            <a:picLocks noChangeAspect="1" noChangeArrowheads="1"/>
          </p:cNvPicPr>
          <p:nvPr/>
        </p:nvPicPr>
        <p:blipFill>
          <a:blip r:embed="rId13"/>
          <a:srcRect l="53586"/>
          <a:stretch>
            <a:fillRect/>
          </a:stretch>
        </p:blipFill>
        <p:spPr bwMode="auto">
          <a:xfrm>
            <a:off x="1987960" y="3170628"/>
            <a:ext cx="3727871" cy="3518452"/>
          </a:xfrm>
          <a:prstGeom prst="rect">
            <a:avLst/>
          </a:prstGeom>
          <a:noFill/>
          <a:ln w="9525">
            <a:noFill/>
            <a:miter lim="800000"/>
            <a:headEnd/>
            <a:tailEnd/>
          </a:ln>
        </p:spPr>
      </p:pic>
      <p:pic>
        <p:nvPicPr>
          <p:cNvPr id="15" name="Picture 4" descr="20121023_34_26_7">
            <a:extLst>
              <a:ext uri="{FF2B5EF4-FFF2-40B4-BE49-F238E27FC236}">
                <a16:creationId xmlns:a16="http://schemas.microsoft.com/office/drawing/2014/main" id="{1FAF0FA7-7C78-DA4C-B669-993CC8276D76}"/>
              </a:ext>
            </a:extLst>
          </p:cNvPr>
          <p:cNvPicPr>
            <a:picLocks noChangeAspect="1" noChangeArrowheads="1"/>
          </p:cNvPicPr>
          <p:nvPr/>
        </p:nvPicPr>
        <p:blipFill>
          <a:blip r:embed="rId13"/>
          <a:srcRect r="51477"/>
          <a:stretch>
            <a:fillRect/>
          </a:stretch>
        </p:blipFill>
        <p:spPr bwMode="auto">
          <a:xfrm>
            <a:off x="6278007" y="3156125"/>
            <a:ext cx="3926033" cy="3647616"/>
          </a:xfrm>
          <a:prstGeom prst="rect">
            <a:avLst/>
          </a:prstGeom>
          <a:noFill/>
          <a:ln w="9525">
            <a:noFill/>
            <a:miter lim="800000"/>
            <a:headEnd/>
            <a:tailEnd/>
          </a:ln>
        </p:spPr>
      </p:pic>
    </p:spTree>
    <p:extLst>
      <p:ext uri="{BB962C8B-B14F-4D97-AF65-F5344CB8AC3E}">
        <p14:creationId xmlns:p14="http://schemas.microsoft.com/office/powerpoint/2010/main" val="343971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vertical)">
                                      <p:cBhvr>
                                        <p:cTn id="7" dur="500"/>
                                        <p:tgtEl>
                                          <p:spTgt spid="15"/>
                                        </p:tgtEl>
                                      </p:cBhvr>
                                    </p:animEffect>
                                  </p:childTnLst>
                                </p:cTn>
                              </p:par>
                              <p:par>
                                <p:cTn id="8" presetID="3" presetClass="entr" presetSubtype="5"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1502381-F3F2-2A44-BA3C-2304B8AE372D}"/>
              </a:ext>
            </a:extLst>
          </p:cNvPr>
          <p:cNvPicPr>
            <a:picLocks noChangeAspect="1"/>
          </p:cNvPicPr>
          <p:nvPr/>
        </p:nvPicPr>
        <p:blipFill>
          <a:blip r:embed="rId2"/>
          <a:stretch>
            <a:fillRect/>
          </a:stretch>
        </p:blipFill>
        <p:spPr>
          <a:xfrm>
            <a:off x="2932945" y="0"/>
            <a:ext cx="6326109" cy="6858000"/>
          </a:xfrm>
          <a:prstGeom prst="rect">
            <a:avLst/>
          </a:prstGeom>
        </p:spPr>
      </p:pic>
      <p:sp>
        <p:nvSpPr>
          <p:cNvPr id="5" name="مربع نص 4">
            <a:extLst>
              <a:ext uri="{FF2B5EF4-FFF2-40B4-BE49-F238E27FC236}">
                <a16:creationId xmlns:a16="http://schemas.microsoft.com/office/drawing/2014/main" id="{B7C83D94-030D-2D47-A3A8-FEDF7FEBF570}"/>
              </a:ext>
            </a:extLst>
          </p:cNvPr>
          <p:cNvSpPr txBox="1"/>
          <p:nvPr/>
        </p:nvSpPr>
        <p:spPr>
          <a:xfrm>
            <a:off x="10285275" y="240030"/>
            <a:ext cx="1064715" cy="400110"/>
          </a:xfrm>
          <a:prstGeom prst="rect">
            <a:avLst/>
          </a:prstGeom>
          <a:solidFill>
            <a:srgbClr val="F2EBE6"/>
          </a:solidFill>
        </p:spPr>
        <p:txBody>
          <a:bodyPr wrap="none" rtlCol="1">
            <a:spAutoFit/>
          </a:bodyPr>
          <a:lstStyle/>
          <a:p>
            <a:pPr marL="0" algn="r" defTabSz="457200" rtl="1" eaLnBrk="1" latinLnBrk="0" hangingPunct="1"/>
            <a:r>
              <a:rPr lang="ar-SA" sz="2000" b="1" dirty="0"/>
              <a:t>صفحة ٦٩</a:t>
            </a:r>
          </a:p>
        </p:txBody>
      </p:sp>
      <p:sp>
        <p:nvSpPr>
          <p:cNvPr id="6" name="وسيلة شرح مستطيلة مستديرة الزوايا 5">
            <a:extLst>
              <a:ext uri="{FF2B5EF4-FFF2-40B4-BE49-F238E27FC236}">
                <a16:creationId xmlns:a16="http://schemas.microsoft.com/office/drawing/2014/main" id="{043C0F25-33BF-6247-A949-5F9085CD545D}"/>
              </a:ext>
            </a:extLst>
          </p:cNvPr>
          <p:cNvSpPr/>
          <p:nvPr/>
        </p:nvSpPr>
        <p:spPr>
          <a:xfrm>
            <a:off x="477465" y="5182761"/>
            <a:ext cx="2455480" cy="1337310"/>
          </a:xfrm>
          <a:prstGeom prst="wedgeRoundRectCallout">
            <a:avLst>
              <a:gd name="adj1" fmla="val 132493"/>
              <a:gd name="adj2" fmla="val -76116"/>
              <a:gd name="adj3" fmla="val 16667"/>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SA" sz="1600" b="1" dirty="0">
                <a:solidFill>
                  <a:schemeClr val="bg1"/>
                </a:solidFill>
              </a:rPr>
              <a:t>مر الضوء عبر الهواء ثم الماء </a:t>
            </a:r>
          </a:p>
          <a:p>
            <a:pPr algn="ctr" rtl="1"/>
            <a:r>
              <a:rPr lang="ar-SA" sz="1600" b="1" dirty="0">
                <a:solidFill>
                  <a:schemeClr val="bg1"/>
                </a:solidFill>
              </a:rPr>
              <a:t>بالتالي حدث له "انحناء" انكسار للضوء .. اتجاه الضوء سيتغير عند سطح الماء الذي يفصل بين الأشجار وعينيك</a:t>
            </a:r>
          </a:p>
        </p:txBody>
      </p:sp>
    </p:spTree>
    <p:extLst>
      <p:ext uri="{BB962C8B-B14F-4D97-AF65-F5344CB8AC3E}">
        <p14:creationId xmlns:p14="http://schemas.microsoft.com/office/powerpoint/2010/main" val="89809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العدسة المحدبة</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graphicFrame>
        <p:nvGraphicFramePr>
          <p:cNvPr id="11" name="رسم تخطيطي 10">
            <a:extLst>
              <a:ext uri="{FF2B5EF4-FFF2-40B4-BE49-F238E27FC236}">
                <a16:creationId xmlns:a16="http://schemas.microsoft.com/office/drawing/2014/main" id="{179E08C6-D218-214B-9EF5-8E0F0A06128F}"/>
              </a:ext>
            </a:extLst>
          </p:cNvPr>
          <p:cNvGraphicFramePr/>
          <p:nvPr>
            <p:extLst>
              <p:ext uri="{D42A27DB-BD31-4B8C-83A1-F6EECF244321}">
                <p14:modId xmlns:p14="http://schemas.microsoft.com/office/powerpoint/2010/main" val="1799481785"/>
              </p:ext>
            </p:extLst>
          </p:nvPr>
        </p:nvGraphicFramePr>
        <p:xfrm>
          <a:off x="6317529" y="956169"/>
          <a:ext cx="3624472" cy="3368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رسم تخطيطي 11">
            <a:extLst>
              <a:ext uri="{FF2B5EF4-FFF2-40B4-BE49-F238E27FC236}">
                <a16:creationId xmlns:a16="http://schemas.microsoft.com/office/drawing/2014/main" id="{1700CC55-ADA3-3644-9ED0-33F53234052D}"/>
              </a:ext>
            </a:extLst>
          </p:cNvPr>
          <p:cNvGraphicFramePr/>
          <p:nvPr>
            <p:extLst>
              <p:ext uri="{D42A27DB-BD31-4B8C-83A1-F6EECF244321}">
                <p14:modId xmlns:p14="http://schemas.microsoft.com/office/powerpoint/2010/main" val="1438198997"/>
              </p:ext>
            </p:extLst>
          </p:nvPr>
        </p:nvGraphicFramePr>
        <p:xfrm>
          <a:off x="2471528" y="1132381"/>
          <a:ext cx="3624472" cy="29740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مستطيل مستدير الزوايا 12">
            <a:extLst>
              <a:ext uri="{FF2B5EF4-FFF2-40B4-BE49-F238E27FC236}">
                <a16:creationId xmlns:a16="http://schemas.microsoft.com/office/drawing/2014/main" id="{F3D2EA2E-FF7B-BF47-A509-A94985D4C3F0}"/>
              </a:ext>
            </a:extLst>
          </p:cNvPr>
          <p:cNvSpPr/>
          <p:nvPr/>
        </p:nvSpPr>
        <p:spPr>
          <a:xfrm>
            <a:off x="3574269" y="4702794"/>
            <a:ext cx="4753688" cy="1736646"/>
          </a:xfrm>
          <a:prstGeom prst="roundRect">
            <a:avLst/>
          </a:prstGeom>
          <a:solidFill>
            <a:schemeClr val="accent2">
              <a:lumMod val="20000"/>
              <a:lumOff val="80000"/>
            </a:schemeClr>
          </a:solidFill>
        </p:spPr>
        <p:txBody>
          <a:bodyPr wrap="square">
            <a:spAutoFit/>
          </a:bodyPr>
          <a:lstStyle/>
          <a:p>
            <a:pPr algn="ctr" rtl="1"/>
            <a:r>
              <a:rPr lang="ar-SA" sz="3200" b="1" dirty="0">
                <a:solidFill>
                  <a:schemeClr val="tx1">
                    <a:lumMod val="75000"/>
                    <a:lumOff val="25000"/>
                  </a:schemeClr>
                </a:solidFill>
                <a:latin typeface="Calibri" pitchFamily="34" charset="0"/>
              </a:rPr>
              <a:t>من خلال الصورة </a:t>
            </a:r>
          </a:p>
          <a:p>
            <a:pPr algn="ctr" rtl="1"/>
            <a:r>
              <a:rPr lang="ar-SA" sz="3200" b="1" dirty="0">
                <a:solidFill>
                  <a:schemeClr val="tx1">
                    <a:lumMod val="75000"/>
                    <a:lumOff val="25000"/>
                  </a:schemeClr>
                </a:solidFill>
                <a:latin typeface="Calibri" pitchFamily="34" charset="0"/>
              </a:rPr>
              <a:t>هل العدسة المحدبة مجمعة أم مفرقة للضوء؟</a:t>
            </a:r>
            <a:endParaRPr lang="ar-SA" sz="3200" b="1" dirty="0"/>
          </a:p>
        </p:txBody>
      </p:sp>
      <p:pic>
        <p:nvPicPr>
          <p:cNvPr id="4098" name="Picture 2" descr="العدسات المحدبة والمقعرة">
            <a:extLst>
              <a:ext uri="{FF2B5EF4-FFF2-40B4-BE49-F238E27FC236}">
                <a16:creationId xmlns:a16="http://schemas.microsoft.com/office/drawing/2014/main" id="{FDCE8687-FA46-2141-A29B-F6140329591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4736" b="5856"/>
          <a:stretch/>
        </p:blipFill>
        <p:spPr bwMode="auto">
          <a:xfrm>
            <a:off x="2358826" y="1697328"/>
            <a:ext cx="7184575" cy="2729016"/>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a:extLst>
              <a:ext uri="{FF2B5EF4-FFF2-40B4-BE49-F238E27FC236}">
                <a16:creationId xmlns:a16="http://schemas.microsoft.com/office/drawing/2014/main" id="{8411452A-0FD1-174E-8337-991CFA2E0A23}"/>
              </a:ext>
            </a:extLst>
          </p:cNvPr>
          <p:cNvPicPr>
            <a:picLocks noChangeAspect="1"/>
          </p:cNvPicPr>
          <p:nvPr/>
        </p:nvPicPr>
        <p:blipFill>
          <a:blip r:embed="rId14"/>
          <a:stretch>
            <a:fillRect/>
          </a:stretch>
        </p:blipFill>
        <p:spPr>
          <a:xfrm>
            <a:off x="2648599" y="1439530"/>
            <a:ext cx="6606166" cy="3162026"/>
          </a:xfrm>
          <a:prstGeom prst="rect">
            <a:avLst/>
          </a:prstGeom>
        </p:spPr>
      </p:pic>
    </p:spTree>
    <p:extLst>
      <p:ext uri="{BB962C8B-B14F-4D97-AF65-F5344CB8AC3E}">
        <p14:creationId xmlns:p14="http://schemas.microsoft.com/office/powerpoint/2010/main" val="209403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العدسة المقعرة</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graphicFrame>
        <p:nvGraphicFramePr>
          <p:cNvPr id="11" name="رسم تخطيطي 10">
            <a:extLst>
              <a:ext uri="{FF2B5EF4-FFF2-40B4-BE49-F238E27FC236}">
                <a16:creationId xmlns:a16="http://schemas.microsoft.com/office/drawing/2014/main" id="{179E08C6-D218-214B-9EF5-8E0F0A06128F}"/>
              </a:ext>
            </a:extLst>
          </p:cNvPr>
          <p:cNvGraphicFramePr/>
          <p:nvPr/>
        </p:nvGraphicFramePr>
        <p:xfrm>
          <a:off x="6317529" y="956169"/>
          <a:ext cx="3624472" cy="3368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رسم تخطيطي 11">
            <a:extLst>
              <a:ext uri="{FF2B5EF4-FFF2-40B4-BE49-F238E27FC236}">
                <a16:creationId xmlns:a16="http://schemas.microsoft.com/office/drawing/2014/main" id="{1700CC55-ADA3-3644-9ED0-33F53234052D}"/>
              </a:ext>
            </a:extLst>
          </p:cNvPr>
          <p:cNvGraphicFramePr/>
          <p:nvPr/>
        </p:nvGraphicFramePr>
        <p:xfrm>
          <a:off x="2471528" y="1132381"/>
          <a:ext cx="3624472" cy="29740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مستطيل مستدير الزوايا 12">
            <a:extLst>
              <a:ext uri="{FF2B5EF4-FFF2-40B4-BE49-F238E27FC236}">
                <a16:creationId xmlns:a16="http://schemas.microsoft.com/office/drawing/2014/main" id="{F3D2EA2E-FF7B-BF47-A509-A94985D4C3F0}"/>
              </a:ext>
            </a:extLst>
          </p:cNvPr>
          <p:cNvSpPr/>
          <p:nvPr/>
        </p:nvSpPr>
        <p:spPr>
          <a:xfrm>
            <a:off x="3574753" y="4889085"/>
            <a:ext cx="4753688" cy="1736646"/>
          </a:xfrm>
          <a:prstGeom prst="roundRect">
            <a:avLst/>
          </a:prstGeom>
          <a:solidFill>
            <a:schemeClr val="accent2">
              <a:lumMod val="20000"/>
              <a:lumOff val="80000"/>
            </a:schemeClr>
          </a:solidFill>
        </p:spPr>
        <p:txBody>
          <a:bodyPr wrap="square">
            <a:spAutoFit/>
          </a:bodyPr>
          <a:lstStyle/>
          <a:p>
            <a:pPr algn="ctr" rtl="1"/>
            <a:r>
              <a:rPr lang="ar-SA" sz="3200" b="1" dirty="0">
                <a:solidFill>
                  <a:schemeClr val="tx1">
                    <a:lumMod val="75000"/>
                    <a:lumOff val="25000"/>
                  </a:schemeClr>
                </a:solidFill>
                <a:latin typeface="Calibri" pitchFamily="34" charset="0"/>
              </a:rPr>
              <a:t>من خلال الصورة </a:t>
            </a:r>
          </a:p>
          <a:p>
            <a:pPr algn="ctr" rtl="1"/>
            <a:r>
              <a:rPr lang="ar-SA" sz="3200" b="1" dirty="0">
                <a:solidFill>
                  <a:schemeClr val="tx1">
                    <a:lumMod val="75000"/>
                    <a:lumOff val="25000"/>
                  </a:schemeClr>
                </a:solidFill>
                <a:latin typeface="Calibri" pitchFamily="34" charset="0"/>
              </a:rPr>
              <a:t>هل العدسة المقعرة مجمعة أم مفرقة للضوء؟</a:t>
            </a:r>
            <a:endParaRPr lang="ar-SA" sz="3200" b="1" dirty="0"/>
          </a:p>
        </p:txBody>
      </p:sp>
      <p:pic>
        <p:nvPicPr>
          <p:cNvPr id="4098" name="Picture 2" descr="العدسات المحدبة والمقعرة">
            <a:extLst>
              <a:ext uri="{FF2B5EF4-FFF2-40B4-BE49-F238E27FC236}">
                <a16:creationId xmlns:a16="http://schemas.microsoft.com/office/drawing/2014/main" id="{FDCE8687-FA46-2141-A29B-F6140329591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8158" b="52434"/>
          <a:stretch/>
        </p:blipFill>
        <p:spPr bwMode="auto">
          <a:xfrm>
            <a:off x="2358826" y="1697328"/>
            <a:ext cx="7184575" cy="2729016"/>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a:extLst>
              <a:ext uri="{FF2B5EF4-FFF2-40B4-BE49-F238E27FC236}">
                <a16:creationId xmlns:a16="http://schemas.microsoft.com/office/drawing/2014/main" id="{DE76BE4C-BB31-4647-A36C-9D00B00F5C5C}"/>
              </a:ext>
            </a:extLst>
          </p:cNvPr>
          <p:cNvPicPr>
            <a:picLocks noChangeAspect="1"/>
          </p:cNvPicPr>
          <p:nvPr/>
        </p:nvPicPr>
        <p:blipFill>
          <a:blip r:embed="rId14"/>
          <a:stretch>
            <a:fillRect/>
          </a:stretch>
        </p:blipFill>
        <p:spPr>
          <a:xfrm>
            <a:off x="2445913" y="1400794"/>
            <a:ext cx="7010400" cy="3378200"/>
          </a:xfrm>
          <a:prstGeom prst="rect">
            <a:avLst/>
          </a:prstGeom>
        </p:spPr>
      </p:pic>
    </p:spTree>
    <p:extLst>
      <p:ext uri="{BB962C8B-B14F-4D97-AF65-F5344CB8AC3E}">
        <p14:creationId xmlns:p14="http://schemas.microsoft.com/office/powerpoint/2010/main" val="1611926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406711"/>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معادلتا العدسة</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5" name="صورة 4">
            <a:extLst>
              <a:ext uri="{FF2B5EF4-FFF2-40B4-BE49-F238E27FC236}">
                <a16:creationId xmlns:a16="http://schemas.microsoft.com/office/drawing/2014/main" id="{152C513A-0531-9544-AF79-E8244C051BA0}"/>
              </a:ext>
            </a:extLst>
          </p:cNvPr>
          <p:cNvPicPr>
            <a:picLocks noChangeAspect="1"/>
          </p:cNvPicPr>
          <p:nvPr/>
        </p:nvPicPr>
        <p:blipFill>
          <a:blip r:embed="rId3">
            <a:duotone>
              <a:schemeClr val="accent2">
                <a:shade val="45000"/>
                <a:satMod val="135000"/>
              </a:schemeClr>
              <a:prstClr val="white"/>
            </a:duotone>
          </a:blip>
          <a:stretch>
            <a:fillRect/>
          </a:stretch>
        </p:blipFill>
        <p:spPr>
          <a:xfrm>
            <a:off x="958850" y="2317750"/>
            <a:ext cx="10274300" cy="2222500"/>
          </a:xfrm>
          <a:prstGeom prst="rect">
            <a:avLst/>
          </a:prstGeom>
        </p:spPr>
      </p:pic>
      <p:sp>
        <p:nvSpPr>
          <p:cNvPr id="17" name="عنوان 1">
            <a:extLst>
              <a:ext uri="{FF2B5EF4-FFF2-40B4-BE49-F238E27FC236}">
                <a16:creationId xmlns:a16="http://schemas.microsoft.com/office/drawing/2014/main" id="{F02D34C3-A297-8E40-BB05-150459D0B807}"/>
              </a:ext>
            </a:extLst>
          </p:cNvPr>
          <p:cNvSpPr txBox="1">
            <a:spLocks/>
          </p:cNvSpPr>
          <p:nvPr/>
        </p:nvSpPr>
        <p:spPr>
          <a:xfrm>
            <a:off x="1756359" y="4863495"/>
            <a:ext cx="2813957" cy="1417464"/>
          </a:xfrm>
          <a:prstGeom prst="wedgeRoundRectCallout">
            <a:avLst>
              <a:gd name="adj1" fmla="val 71892"/>
              <a:gd name="adj2" fmla="val -123771"/>
              <a:gd name="adj3" fmla="val 16667"/>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vert="horz" lIns="0" tIns="45720" rIns="0" bIns="0" rtlCol="0" anchor="ctr">
            <a:noAutofit/>
            <a:scene3d>
              <a:camera prst="orthographicFront"/>
              <a:lightRig rig="freezing" dir="t">
                <a:rot lat="0" lon="0" rev="5640000"/>
              </a:lightRig>
            </a:scene3d>
            <a:sp3d prstMaterial="flat">
              <a:contourClr>
                <a:schemeClr val="tx2"/>
              </a:contourClr>
            </a:sp3d>
          </a:bodyPr>
          <a:lstStyle>
            <a:lvl1pPr algn="l" defTabSz="914400" rtl="1" eaLnBrk="1" latinLnBrk="0" hangingPunct="1">
              <a:lnSpc>
                <a:spcPct val="80000"/>
              </a:lnSpc>
              <a:spcBef>
                <a:spcPct val="0"/>
              </a:spcBef>
              <a:buNone/>
              <a:defRPr sz="5000" kern="1200" cap="all"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ar-SA" sz="2800" b="1" dirty="0">
                <a:solidFill>
                  <a:schemeClr val="accent3"/>
                </a:solidFill>
                <a:latin typeface="+mj-lt"/>
                <a:ea typeface="+mj-ea"/>
              </a:rPr>
              <a:t>هل مرت بك هذه المعادلة من قبل؟</a:t>
            </a:r>
          </a:p>
        </p:txBody>
      </p:sp>
      <mc:AlternateContent xmlns:mc="http://schemas.openxmlformats.org/markup-compatibility/2006" xmlns:a14="http://schemas.microsoft.com/office/drawing/2010/main">
        <mc:Choice Requires="a14">
          <p:sp>
            <p:nvSpPr>
              <p:cNvPr id="18" name="مستطيل مستدير الزوايا 17">
                <a:extLst>
                  <a:ext uri="{FF2B5EF4-FFF2-40B4-BE49-F238E27FC236}">
                    <a16:creationId xmlns:a16="http://schemas.microsoft.com/office/drawing/2014/main" id="{8D6B33E1-96B2-1444-9D62-FAD468A634BF}"/>
                  </a:ext>
                </a:extLst>
              </p:cNvPr>
              <p:cNvSpPr/>
              <p:nvPr/>
            </p:nvSpPr>
            <p:spPr>
              <a:xfrm>
                <a:off x="6857170" y="4941528"/>
                <a:ext cx="2951847" cy="1331695"/>
              </a:xfrm>
              <a:prstGeom prst="round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accent1">
                        <a:lumMod val="75000"/>
                      </a:schemeClr>
                    </a:solidFill>
                  </a:rPr>
                  <a:t>قواعد الإشارات:</a:t>
                </a:r>
                <a:endParaRPr lang="ar-SA" sz="2000" b="1" dirty="0">
                  <a:solidFill>
                    <a:schemeClr val="accent1">
                      <a:lumMod val="75000"/>
                    </a:schemeClr>
                  </a:solidFill>
                </a:endParaRPr>
              </a:p>
              <a:p>
                <a:pPr algn="ctr"/>
                <a14:m>
                  <m:oMath xmlns:m="http://schemas.openxmlformats.org/officeDocument/2006/math">
                    <m:r>
                      <a:rPr lang="en-US" sz="2000" b="1" i="1" smtClean="0">
                        <a:solidFill>
                          <a:schemeClr val="tx1"/>
                        </a:solidFill>
                        <a:latin typeface="Cambria Math" panose="02040503050406030204" pitchFamily="18" charset="0"/>
                      </a:rPr>
                      <m:t>𝒇</m:t>
                    </m:r>
                  </m:oMath>
                </a14:m>
                <a:r>
                  <a:rPr lang="ar-SA" sz="2000" b="1" dirty="0">
                    <a:solidFill>
                      <a:schemeClr val="accent1">
                        <a:lumMod val="75000"/>
                      </a:schemeClr>
                    </a:solidFill>
                  </a:rPr>
                  <a:t>+</a:t>
                </a:r>
                <a:r>
                  <a:rPr lang="ar-SA" sz="2000" b="1" dirty="0">
                    <a:solidFill>
                      <a:srgbClr val="00B050"/>
                    </a:solidFill>
                  </a:rPr>
                  <a:t> </a:t>
                </a:r>
                <a:r>
                  <a:rPr lang="ar-SA" sz="2000" b="1" dirty="0">
                    <a:solidFill>
                      <a:schemeClr val="accent6">
                        <a:lumMod val="75000"/>
                      </a:schemeClr>
                    </a:solidFill>
                  </a:rPr>
                  <a:t>عدسة محدبة </a:t>
                </a:r>
              </a:p>
              <a:p>
                <a:pPr algn="ctr"/>
                <a14:m>
                  <m:oMath xmlns:m="http://schemas.openxmlformats.org/officeDocument/2006/math">
                    <m:r>
                      <a:rPr lang="en-US" sz="2000" b="1" i="1" smtClean="0">
                        <a:solidFill>
                          <a:schemeClr val="tx1"/>
                        </a:solidFill>
                        <a:latin typeface="Cambria Math" panose="02040503050406030204" pitchFamily="18" charset="0"/>
                      </a:rPr>
                      <m:t>𝒇</m:t>
                    </m:r>
                  </m:oMath>
                </a14:m>
                <a:r>
                  <a:rPr lang="ar-SA" sz="2000" b="1" dirty="0">
                    <a:solidFill>
                      <a:schemeClr val="accent1">
                        <a:lumMod val="75000"/>
                      </a:schemeClr>
                    </a:solidFill>
                  </a:rPr>
                  <a:t>-</a:t>
                </a:r>
                <a:r>
                  <a:rPr lang="ar-SA" sz="2000" b="1" dirty="0">
                    <a:solidFill>
                      <a:srgbClr val="00B050"/>
                    </a:solidFill>
                  </a:rPr>
                  <a:t> </a:t>
                </a:r>
                <a:r>
                  <a:rPr lang="ar-SA" sz="2000" b="1" dirty="0">
                    <a:solidFill>
                      <a:schemeClr val="accent6">
                        <a:lumMod val="75000"/>
                      </a:schemeClr>
                    </a:solidFill>
                  </a:rPr>
                  <a:t>عدسة مقعرة </a:t>
                </a:r>
              </a:p>
            </p:txBody>
          </p:sp>
        </mc:Choice>
        <mc:Fallback xmlns="">
          <p:sp>
            <p:nvSpPr>
              <p:cNvPr id="18" name="مستطيل مستدير الزوايا 17">
                <a:extLst>
                  <a:ext uri="{FF2B5EF4-FFF2-40B4-BE49-F238E27FC236}">
                    <a16:creationId xmlns:a16="http://schemas.microsoft.com/office/drawing/2014/main" id="{8D6B33E1-96B2-1444-9D62-FAD468A634BF}"/>
                  </a:ext>
                </a:extLst>
              </p:cNvPr>
              <p:cNvSpPr>
                <a:spLocks noRot="1" noChangeAspect="1" noMove="1" noResize="1" noEditPoints="1" noAdjustHandles="1" noChangeArrowheads="1" noChangeShapeType="1" noTextEdit="1"/>
              </p:cNvSpPr>
              <p:nvPr/>
            </p:nvSpPr>
            <p:spPr>
              <a:xfrm>
                <a:off x="6857170" y="4941528"/>
                <a:ext cx="2951847" cy="1331695"/>
              </a:xfrm>
              <a:prstGeom prst="roundRect">
                <a:avLst/>
              </a:prstGeom>
              <a:blipFill>
                <a:blip r:embed="rId4"/>
                <a:stretch>
                  <a:fillRect/>
                </a:stretch>
              </a:blipFill>
              <a:ln w="19050">
                <a:solidFill>
                  <a:schemeClr val="accent6">
                    <a:lumMod val="75000"/>
                  </a:schemeClr>
                </a:solidFill>
              </a:ln>
            </p:spPr>
            <p:txBody>
              <a:bodyPr/>
              <a:lstStyle/>
              <a:p>
                <a:r>
                  <a:rPr lang="ar-SA">
                    <a:noFill/>
                  </a:rPr>
                  <a:t> </a:t>
                </a:r>
              </a:p>
            </p:txBody>
          </p:sp>
        </mc:Fallback>
      </mc:AlternateContent>
    </p:spTree>
    <p:extLst>
      <p:ext uri="{BB962C8B-B14F-4D97-AF65-F5344CB8AC3E}">
        <p14:creationId xmlns:p14="http://schemas.microsoft.com/office/powerpoint/2010/main" val="266997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406711"/>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معادلتا العدسة</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3" name="صورة 2">
            <a:extLst>
              <a:ext uri="{FF2B5EF4-FFF2-40B4-BE49-F238E27FC236}">
                <a16:creationId xmlns:a16="http://schemas.microsoft.com/office/drawing/2014/main" id="{5FDFDE11-0815-7342-80C4-D465ADFA5A44}"/>
              </a:ext>
            </a:extLst>
          </p:cNvPr>
          <p:cNvPicPr>
            <a:picLocks noChangeAspect="1"/>
          </p:cNvPicPr>
          <p:nvPr/>
        </p:nvPicPr>
        <p:blipFill>
          <a:blip r:embed="rId3">
            <a:duotone>
              <a:schemeClr val="accent4">
                <a:shade val="45000"/>
                <a:satMod val="135000"/>
              </a:schemeClr>
              <a:prstClr val="white"/>
            </a:duotone>
          </a:blip>
          <a:stretch>
            <a:fillRect/>
          </a:stretch>
        </p:blipFill>
        <p:spPr>
          <a:xfrm>
            <a:off x="971550" y="2214811"/>
            <a:ext cx="10248900" cy="2235200"/>
          </a:xfrm>
          <a:prstGeom prst="rect">
            <a:avLst/>
          </a:prstGeom>
        </p:spPr>
      </p:pic>
    </p:spTree>
    <p:extLst>
      <p:ext uri="{BB962C8B-B14F-4D97-AF65-F5344CB8AC3E}">
        <p14:creationId xmlns:p14="http://schemas.microsoft.com/office/powerpoint/2010/main" val="2495725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11" name="صورة 10">
            <a:extLst>
              <a:ext uri="{FF2B5EF4-FFF2-40B4-BE49-F238E27FC236}">
                <a16:creationId xmlns:a16="http://schemas.microsoft.com/office/drawing/2014/main" id="{C0F75EF0-62CB-4D41-B0AC-1D90F015807C}"/>
              </a:ext>
            </a:extLst>
          </p:cNvPr>
          <p:cNvPicPr>
            <a:picLocks noChangeAspect="1"/>
          </p:cNvPicPr>
          <p:nvPr/>
        </p:nvPicPr>
        <p:blipFill>
          <a:blip r:embed="rId3"/>
          <a:stretch>
            <a:fillRect/>
          </a:stretch>
        </p:blipFill>
        <p:spPr>
          <a:xfrm>
            <a:off x="985838" y="2132441"/>
            <a:ext cx="3186863" cy="3186863"/>
          </a:xfrm>
          <a:prstGeom prst="rect">
            <a:avLst/>
          </a:prstGeom>
        </p:spPr>
      </p:pic>
      <p:sp>
        <p:nvSpPr>
          <p:cNvPr id="2" name="مربع نص 1">
            <a:extLst>
              <a:ext uri="{FF2B5EF4-FFF2-40B4-BE49-F238E27FC236}">
                <a16:creationId xmlns:a16="http://schemas.microsoft.com/office/drawing/2014/main" id="{01605287-7DFC-404E-849D-6B7382A776C5}"/>
              </a:ext>
            </a:extLst>
          </p:cNvPr>
          <p:cNvSpPr txBox="1"/>
          <p:nvPr/>
        </p:nvSpPr>
        <p:spPr>
          <a:xfrm>
            <a:off x="5190886" y="4365197"/>
            <a:ext cx="5656830" cy="954107"/>
          </a:xfrm>
          <a:prstGeom prst="rect">
            <a:avLst/>
          </a:prstGeom>
          <a:solidFill>
            <a:schemeClr val="accent6">
              <a:lumMod val="20000"/>
              <a:lumOff val="80000"/>
            </a:schemeClr>
          </a:solidFill>
        </p:spPr>
        <p:txBody>
          <a:bodyPr wrap="square" rtlCol="1">
            <a:spAutoFit/>
          </a:bodyPr>
          <a:lstStyle/>
          <a:p>
            <a:pPr marL="0" algn="ctr" defTabSz="457200" rtl="1" eaLnBrk="1" latinLnBrk="0" hangingPunct="1"/>
            <a:r>
              <a:rPr lang="ar-SA" sz="2800" b="1" dirty="0"/>
              <a:t>المرايا تعكس الضوء</a:t>
            </a:r>
          </a:p>
          <a:p>
            <a:pPr marL="0" algn="ctr" defTabSz="457200" rtl="1" eaLnBrk="1" latinLnBrk="0" hangingPunct="1"/>
            <a:r>
              <a:rPr lang="ar-SA" sz="2800" b="1" dirty="0"/>
              <a:t>والعدسات تكسر الضوء</a:t>
            </a:r>
          </a:p>
        </p:txBody>
      </p:sp>
      <p:sp>
        <p:nvSpPr>
          <p:cNvPr id="4" name="وسيلة شرح مستطيلة مستديرة الزوايا 3">
            <a:extLst>
              <a:ext uri="{FF2B5EF4-FFF2-40B4-BE49-F238E27FC236}">
                <a16:creationId xmlns:a16="http://schemas.microsoft.com/office/drawing/2014/main" id="{1C1E8300-EA31-454A-BBC1-BC1DE20AD255}"/>
              </a:ext>
            </a:extLst>
          </p:cNvPr>
          <p:cNvSpPr/>
          <p:nvPr/>
        </p:nvSpPr>
        <p:spPr>
          <a:xfrm>
            <a:off x="4772025" y="614363"/>
            <a:ext cx="3471863" cy="1900237"/>
          </a:xfrm>
          <a:prstGeom prst="wedgeRoundRectCallout">
            <a:avLst>
              <a:gd name="adj1" fmla="val -75154"/>
              <a:gd name="adj2" fmla="val 1136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b="1" dirty="0">
                <a:solidFill>
                  <a:schemeClr val="bg1"/>
                </a:solidFill>
              </a:rPr>
              <a:t>طالبتي الرائعة</a:t>
            </a:r>
          </a:p>
          <a:p>
            <a:pPr algn="ctr" rtl="1"/>
            <a:r>
              <a:rPr lang="ar-SA" sz="2800" b="1" dirty="0">
                <a:solidFill>
                  <a:schemeClr val="bg1"/>
                </a:solidFill>
              </a:rPr>
              <a:t>ما الفرق بين المرايا والعدسات؟</a:t>
            </a:r>
          </a:p>
        </p:txBody>
      </p:sp>
    </p:spTree>
    <p:extLst>
      <p:ext uri="{BB962C8B-B14F-4D97-AF65-F5344CB8AC3E}">
        <p14:creationId xmlns:p14="http://schemas.microsoft.com/office/powerpoint/2010/main" val="212948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406711"/>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تكون الصور في العدسات</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6" name="مستطيل مستدير الزوايا 5">
            <a:extLst>
              <a:ext uri="{FF2B5EF4-FFF2-40B4-BE49-F238E27FC236}">
                <a16:creationId xmlns:a16="http://schemas.microsoft.com/office/drawing/2014/main" id="{5094DECD-3977-2949-BAFF-3B51DFF52294}"/>
              </a:ext>
            </a:extLst>
          </p:cNvPr>
          <p:cNvSpPr/>
          <p:nvPr/>
        </p:nvSpPr>
        <p:spPr>
          <a:xfrm>
            <a:off x="3544094" y="2631113"/>
            <a:ext cx="5103812" cy="2553891"/>
          </a:xfrm>
          <a:prstGeom prst="roundRect">
            <a:avLst/>
          </a:prstGeom>
          <a:solidFill>
            <a:schemeClr val="accent2">
              <a:lumMod val="20000"/>
              <a:lumOff val="80000"/>
            </a:schemeClr>
          </a:solidFill>
        </p:spPr>
        <p:txBody>
          <a:bodyPr wrap="square">
            <a:spAutoFit/>
          </a:bodyPr>
          <a:lstStyle/>
          <a:p>
            <a:pPr lvl="0" algn="ctr" defTabSz="914400" rtl="1" eaLnBrk="0" fontAlgn="base" hangingPunct="0">
              <a:spcBef>
                <a:spcPct val="0"/>
              </a:spcBef>
              <a:spcAft>
                <a:spcPct val="0"/>
              </a:spcAft>
            </a:pPr>
            <a:r>
              <a:rPr lang="ar-SA" sz="3600" b="1" dirty="0">
                <a:solidFill>
                  <a:sysClr val="windowText" lastClr="000000"/>
                </a:solidFill>
                <a:latin typeface="Calibri" pitchFamily="34" charset="0"/>
                <a:ea typeface="Calibri" pitchFamily="34" charset="0"/>
                <a:cs typeface="PT Bold Heading" pitchFamily="2" charset="-78"/>
              </a:rPr>
              <a:t>يؤثر شكل العدسة</a:t>
            </a:r>
          </a:p>
          <a:p>
            <a:pPr lvl="0" algn="ctr" defTabSz="914400" rtl="1" eaLnBrk="0" fontAlgn="base" hangingPunct="0">
              <a:spcBef>
                <a:spcPct val="0"/>
              </a:spcBef>
              <a:spcAft>
                <a:spcPct val="0"/>
              </a:spcAft>
            </a:pPr>
            <a:r>
              <a:rPr lang="ar-SA" sz="3600" b="1" dirty="0">
                <a:solidFill>
                  <a:sysClr val="windowText" lastClr="000000"/>
                </a:solidFill>
                <a:latin typeface="Calibri" pitchFamily="34" charset="0"/>
                <a:ea typeface="Calibri" pitchFamily="34" charset="0"/>
                <a:cs typeface="PT Bold Heading" pitchFamily="2" charset="-78"/>
              </a:rPr>
              <a:t>والمادة المصنوعة منها العدسة</a:t>
            </a:r>
          </a:p>
          <a:p>
            <a:pPr lvl="0" algn="ctr" defTabSz="914400" rtl="1" eaLnBrk="0" fontAlgn="base" hangingPunct="0">
              <a:spcBef>
                <a:spcPct val="0"/>
              </a:spcBef>
              <a:spcAft>
                <a:spcPct val="0"/>
              </a:spcAft>
            </a:pPr>
            <a:r>
              <a:rPr lang="ar-SA" sz="3600" b="1" dirty="0">
                <a:solidFill>
                  <a:sysClr val="windowText" lastClr="000000"/>
                </a:solidFill>
                <a:latin typeface="Calibri" pitchFamily="34" charset="0"/>
                <a:ea typeface="Calibri" pitchFamily="34" charset="0"/>
                <a:cs typeface="PT Bold Heading" pitchFamily="2" charset="-78"/>
              </a:rPr>
              <a:t>بحسب معامل انكسارها </a:t>
            </a:r>
          </a:p>
          <a:p>
            <a:pPr lvl="0" algn="ctr" defTabSz="914400" rtl="1" eaLnBrk="0" fontAlgn="base" hangingPunct="0">
              <a:spcBef>
                <a:spcPct val="0"/>
              </a:spcBef>
              <a:spcAft>
                <a:spcPct val="0"/>
              </a:spcAft>
            </a:pPr>
            <a:r>
              <a:rPr lang="ar-SA" sz="3600" b="1" dirty="0">
                <a:solidFill>
                  <a:sysClr val="windowText" lastClr="000000"/>
                </a:solidFill>
                <a:latin typeface="Calibri" pitchFamily="34" charset="0"/>
                <a:ea typeface="Calibri" pitchFamily="34" charset="0"/>
                <a:cs typeface="PT Bold Heading" pitchFamily="2" charset="-78"/>
              </a:rPr>
              <a:t>في بعد الصورة</a:t>
            </a:r>
            <a:endParaRPr lang="ar-SA" sz="3600" b="1" dirty="0">
              <a:solidFill>
                <a:sysClr val="windowText" lastClr="000000"/>
              </a:solidFill>
            </a:endParaRPr>
          </a:p>
        </p:txBody>
      </p:sp>
    </p:spTree>
    <p:extLst>
      <p:ext uri="{BB962C8B-B14F-4D97-AF65-F5344CB8AC3E}">
        <p14:creationId xmlns:p14="http://schemas.microsoft.com/office/powerpoint/2010/main" val="3799277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9CB3DD7-B295-EC46-82FE-2CBE480ABB8D}"/>
              </a:ext>
            </a:extLst>
          </p:cNvPr>
          <p:cNvSpPr>
            <a:spLocks noGrp="1"/>
          </p:cNvSpPr>
          <p:nvPr>
            <p:ph type="title"/>
          </p:nvPr>
        </p:nvSpPr>
        <p:spPr>
          <a:solidFill>
            <a:schemeClr val="accent2">
              <a:lumMod val="20000"/>
              <a:lumOff val="80000"/>
            </a:schemeClr>
          </a:solidFill>
        </p:spPr>
        <p:txBody>
          <a:bodyPr>
            <a:normAutofit/>
          </a:bodyPr>
          <a:lstStyle/>
          <a:p>
            <a:pPr algn="ctr"/>
            <a:r>
              <a:rPr lang="ar-SA" sz="4000" dirty="0"/>
              <a:t>تجربة محاكاة لسلوك الضوء عندما يسقط على العدسات</a:t>
            </a:r>
          </a:p>
        </p:txBody>
      </p:sp>
      <p:sp>
        <p:nvSpPr>
          <p:cNvPr id="3" name="زر إجراء: الأمام أو التالي 2">
            <a:hlinkClick r:id="rId2" highlightClick="1"/>
            <a:extLst>
              <a:ext uri="{FF2B5EF4-FFF2-40B4-BE49-F238E27FC236}">
                <a16:creationId xmlns:a16="http://schemas.microsoft.com/office/drawing/2014/main" id="{D0C363BC-955D-9C4A-91BF-C8D3AC7B04A4}"/>
              </a:ext>
            </a:extLst>
          </p:cNvPr>
          <p:cNvSpPr/>
          <p:nvPr/>
        </p:nvSpPr>
        <p:spPr>
          <a:xfrm>
            <a:off x="4905968" y="3232297"/>
            <a:ext cx="1956391" cy="178627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spTree>
    <p:extLst>
      <p:ext uri="{BB962C8B-B14F-4D97-AF65-F5344CB8AC3E}">
        <p14:creationId xmlns:p14="http://schemas.microsoft.com/office/powerpoint/2010/main" val="1699520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بعد الصورة في العدسات يعتمد على:</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7187608" y="624839"/>
            <a:ext cx="2833351"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877003"/>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شكل العدسة</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877002"/>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معامل انكسار العدسة</a:t>
            </a:r>
          </a:p>
        </p:txBody>
      </p:sp>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690457"/>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ج. جميع ما سبق</a:t>
            </a:r>
          </a:p>
        </p:txBody>
      </p:sp>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695756"/>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لا شيء مما سبق</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14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3"/>
                                        </p:tgtEl>
                                        <p:attrNameLst>
                                          <p:attrName>fillcolor</p:attrName>
                                        </p:attrNameLst>
                                      </p:cBhvr>
                                      <p:to>
                                        <a:schemeClr val="tx2"/>
                                      </p:to>
                                    </p:animClr>
                                    <p:set>
                                      <p:cBhvr>
                                        <p:cTn id="7" dur="500" fill="hold"/>
                                        <p:tgtEl>
                                          <p:spTgt spid="13"/>
                                        </p:tgtEl>
                                        <p:attrNameLst>
                                          <p:attrName>fill.type</p:attrName>
                                        </p:attrNameLst>
                                      </p:cBhvr>
                                      <p:to>
                                        <p:strVal val="solid"/>
                                      </p:to>
                                    </p:set>
                                    <p:set>
                                      <p:cBhvr>
                                        <p:cTn id="8" dur="5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78FA3255-D207-F443-A5B7-729B9AF1249C}"/>
              </a:ext>
            </a:extLst>
          </p:cNvPr>
          <p:cNvSpPr txBox="1"/>
          <p:nvPr/>
        </p:nvSpPr>
        <p:spPr>
          <a:xfrm>
            <a:off x="4362993" y="2659559"/>
            <a:ext cx="3466013" cy="769441"/>
          </a:xfrm>
          <a:prstGeom prst="rect">
            <a:avLst/>
          </a:prstGeom>
          <a:solidFill>
            <a:schemeClr val="accent2">
              <a:lumMod val="20000"/>
              <a:lumOff val="80000"/>
            </a:schemeClr>
          </a:solidFill>
        </p:spPr>
        <p:txBody>
          <a:bodyPr wrap="none" rtlCol="1">
            <a:spAutoFit/>
          </a:bodyPr>
          <a:lstStyle/>
          <a:p>
            <a:pPr marL="0" algn="r" defTabSz="457200" rtl="1" eaLnBrk="1" latinLnBrk="0" hangingPunct="1"/>
            <a:r>
              <a:rPr lang="ar-SA" sz="4400" b="1" dirty="0"/>
              <a:t>الواجب في الموقع</a:t>
            </a:r>
          </a:p>
        </p:txBody>
      </p:sp>
    </p:spTree>
    <p:extLst>
      <p:ext uri="{BB962C8B-B14F-4D97-AF65-F5344CB8AC3E}">
        <p14:creationId xmlns:p14="http://schemas.microsoft.com/office/powerpoint/2010/main" val="13284723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2DFEF4B5-8848-F94F-9DC9-AE6255A84DCF}"/>
              </a:ext>
            </a:extLst>
          </p:cNvPr>
          <p:cNvSpPr/>
          <p:nvPr/>
        </p:nvSpPr>
        <p:spPr>
          <a:xfrm>
            <a:off x="0" y="0"/>
            <a:ext cx="3463636" cy="6858000"/>
          </a:xfrm>
          <a:prstGeom prst="rect">
            <a:avLst/>
          </a:prstGeom>
          <a:solidFill>
            <a:srgbClr val="FFE399">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pic>
        <p:nvPicPr>
          <p:cNvPr id="5" name="صورة 4">
            <a:extLst>
              <a:ext uri="{FF2B5EF4-FFF2-40B4-BE49-F238E27FC236}">
                <a16:creationId xmlns:a16="http://schemas.microsoft.com/office/drawing/2014/main" id="{1C08AC3F-D877-3C49-A346-F6B876CD0EB3}"/>
              </a:ext>
            </a:extLst>
          </p:cNvPr>
          <p:cNvPicPr>
            <a:picLocks noChangeAspect="1"/>
          </p:cNvPicPr>
          <p:nvPr/>
        </p:nvPicPr>
        <p:blipFill rotWithShape="1">
          <a:blip r:embed="rId2"/>
          <a:srcRect l="4054" r="11471"/>
          <a:stretch/>
        </p:blipFill>
        <p:spPr>
          <a:xfrm>
            <a:off x="-110837" y="1468581"/>
            <a:ext cx="3463636" cy="3920836"/>
          </a:xfrm>
          <a:prstGeom prst="rect">
            <a:avLst/>
          </a:prstGeom>
        </p:spPr>
      </p:pic>
      <p:sp>
        <p:nvSpPr>
          <p:cNvPr id="7" name="مربع نص 6">
            <a:extLst>
              <a:ext uri="{FF2B5EF4-FFF2-40B4-BE49-F238E27FC236}">
                <a16:creationId xmlns:a16="http://schemas.microsoft.com/office/drawing/2014/main" id="{962D58BE-5C8A-7C4A-9C9D-B9C98E2A705D}"/>
              </a:ext>
            </a:extLst>
          </p:cNvPr>
          <p:cNvSpPr txBox="1"/>
          <p:nvPr/>
        </p:nvSpPr>
        <p:spPr>
          <a:xfrm>
            <a:off x="339433" y="160156"/>
            <a:ext cx="2916381" cy="461665"/>
          </a:xfrm>
          <a:prstGeom prst="rect">
            <a:avLst/>
          </a:prstGeom>
          <a:noFill/>
        </p:spPr>
        <p:txBody>
          <a:bodyPr wrap="square" rtlCol="1">
            <a:spAutoFit/>
          </a:bodyPr>
          <a:lstStyle/>
          <a:p>
            <a:pPr algn="ctr" rtl="1"/>
            <a:r>
              <a:rPr lang="ar-SA" sz="2400" dirty="0">
                <a:solidFill>
                  <a:srgbClr val="8F6639"/>
                </a:solidFill>
                <a:latin typeface=""/>
                <a:cs typeface="Al Bayan Plain" pitchFamily="2" charset="-78"/>
              </a:rPr>
              <a:t>قيمة الأسبوع الخامس: </a:t>
            </a:r>
            <a:r>
              <a:rPr lang="ar-SA" sz="2400" b="1" dirty="0">
                <a:solidFill>
                  <a:srgbClr val="8F6639"/>
                </a:solidFill>
                <a:latin typeface=""/>
                <a:cs typeface="Al Bayan Plain" pitchFamily="2" charset="-78"/>
              </a:rPr>
              <a:t>الأمانة</a:t>
            </a:r>
          </a:p>
        </p:txBody>
      </p:sp>
      <p:sp>
        <p:nvSpPr>
          <p:cNvPr id="8" name="مستطيل 7">
            <a:extLst>
              <a:ext uri="{FF2B5EF4-FFF2-40B4-BE49-F238E27FC236}">
                <a16:creationId xmlns:a16="http://schemas.microsoft.com/office/drawing/2014/main" id="{9D38D791-5CEF-D740-9BFA-79847CFBDC9E}"/>
              </a:ext>
            </a:extLst>
          </p:cNvPr>
          <p:cNvSpPr/>
          <p:nvPr/>
        </p:nvSpPr>
        <p:spPr>
          <a:xfrm>
            <a:off x="3940553" y="1726876"/>
            <a:ext cx="7606146" cy="3662541"/>
          </a:xfrm>
          <a:prstGeom prst="rect">
            <a:avLst/>
          </a:prstGeom>
          <a:solidFill>
            <a:schemeClr val="bg1">
              <a:lumMod val="95000"/>
            </a:schemeClr>
          </a:solidFill>
        </p:spPr>
        <p:txBody>
          <a:bodyPr wrap="square">
            <a:spAutoFit/>
          </a:bodyPr>
          <a:lstStyle/>
          <a:p>
            <a:pPr algn="ctr"/>
            <a:endParaRPr lang="ar-SA" sz="1200" dirty="0">
              <a:solidFill>
                <a:srgbClr val="AB7942"/>
              </a:solidFill>
              <a:latin typeface="Aref Ruqaa" panose="02000503000000000000" pitchFamily="2" charset="-78"/>
              <a:cs typeface="Aref Ruqaa" panose="02000503000000000000" pitchFamily="2" charset="-78"/>
            </a:endParaRPr>
          </a:p>
          <a:p>
            <a:pPr algn="ctr"/>
            <a:r>
              <a:rPr lang="ar-SA" sz="3600" dirty="0">
                <a:solidFill>
                  <a:srgbClr val="AB7942"/>
                </a:solidFill>
                <a:latin typeface="Aref Ruqaa" panose="02000503000000000000" pitchFamily="2" charset="-78"/>
                <a:cs typeface="Aref Ruqaa" panose="02000503000000000000" pitchFamily="2" charset="-78"/>
              </a:rPr>
              <a:t>أمانة المجالس</a:t>
            </a:r>
          </a:p>
          <a:p>
            <a:pPr algn="ctr"/>
            <a:endParaRPr lang="ar-SA" sz="1600" dirty="0">
              <a:solidFill>
                <a:srgbClr val="AB7942"/>
              </a:solidFill>
              <a:latin typeface="Aref Ruqaa" panose="02000503000000000000" pitchFamily="2" charset="-78"/>
              <a:cs typeface="Aref Ruqaa" panose="02000503000000000000" pitchFamily="2" charset="-78"/>
            </a:endParaRPr>
          </a:p>
          <a:p>
            <a:pPr algn="ctr"/>
            <a:r>
              <a:rPr lang="ar-SA" sz="2800" dirty="0">
                <a:cs typeface="Al Bayan Plain" pitchFamily="2" charset="-78"/>
              </a:rPr>
              <a:t>ومن معاني الأمانة أن تحفظ حقوق المجالس التي تشارك فيها، فلا تدع لسانك يفشي أسرارها ويسرد أخبارها، فكم من حبال تقطعت ومصالح تعطلت لاستهانة بعض الناس بأمانة المجلس وذكرهم ما يدور فيه من كلام منسوبًا إلى قائله، أو غير منسوب؛ قال رسول الله صلى الله عليه وسلم: (</a:t>
            </a:r>
            <a:r>
              <a:rPr lang="ar-SA" sz="2800" dirty="0">
                <a:solidFill>
                  <a:srgbClr val="00B050"/>
                </a:solidFill>
                <a:cs typeface="Al Bayan Plain" pitchFamily="2" charset="-78"/>
              </a:rPr>
              <a:t>إذا حدث رجل رجلاً بحديث ثم التفت فهو أمانة</a:t>
            </a:r>
            <a:r>
              <a:rPr lang="ar-SA" sz="2800" dirty="0">
                <a:cs typeface="Al Bayan Plain" pitchFamily="2" charset="-78"/>
              </a:rPr>
              <a:t>).</a:t>
            </a:r>
          </a:p>
          <a:p>
            <a:pPr algn="ctr"/>
            <a:endParaRPr lang="ar-SA" sz="2800" dirty="0">
              <a:cs typeface="Al Bayan Plain" pitchFamily="2" charset="-78"/>
            </a:endParaRPr>
          </a:p>
        </p:txBody>
      </p:sp>
      <p:pic>
        <p:nvPicPr>
          <p:cNvPr id="10" name="صورة 9">
            <a:extLst>
              <a:ext uri="{FF2B5EF4-FFF2-40B4-BE49-F238E27FC236}">
                <a16:creationId xmlns:a16="http://schemas.microsoft.com/office/drawing/2014/main" id="{7951BF0E-75ED-BC48-BACB-CF6E7870C186}"/>
              </a:ext>
            </a:extLst>
          </p:cNvPr>
          <p:cNvPicPr>
            <a:picLocks noChangeAspect="1"/>
          </p:cNvPicPr>
          <p:nvPr/>
        </p:nvPicPr>
        <p:blipFill rotWithShape="1">
          <a:blip r:embed="rId3"/>
          <a:srcRect t="58526" b="10921"/>
          <a:stretch/>
        </p:blipFill>
        <p:spPr>
          <a:xfrm rot="1876977">
            <a:off x="10063670" y="1694126"/>
            <a:ext cx="2134116" cy="575241"/>
          </a:xfrm>
          <a:prstGeom prst="rect">
            <a:avLst/>
          </a:prstGeom>
        </p:spPr>
      </p:pic>
      <p:pic>
        <p:nvPicPr>
          <p:cNvPr id="11" name="صورة 10">
            <a:extLst>
              <a:ext uri="{FF2B5EF4-FFF2-40B4-BE49-F238E27FC236}">
                <a16:creationId xmlns:a16="http://schemas.microsoft.com/office/drawing/2014/main" id="{6AC5E2FF-105A-B74B-879D-4FC7EED7FBBC}"/>
              </a:ext>
            </a:extLst>
          </p:cNvPr>
          <p:cNvPicPr>
            <a:picLocks noChangeAspect="1"/>
          </p:cNvPicPr>
          <p:nvPr/>
        </p:nvPicPr>
        <p:blipFill rotWithShape="1">
          <a:blip r:embed="rId3"/>
          <a:srcRect t="58526" b="10921"/>
          <a:stretch/>
        </p:blipFill>
        <p:spPr>
          <a:xfrm rot="13460358">
            <a:off x="3266609" y="4685964"/>
            <a:ext cx="2088968" cy="604563"/>
          </a:xfrm>
          <a:prstGeom prst="rect">
            <a:avLst/>
          </a:prstGeom>
        </p:spPr>
      </p:pic>
    </p:spTree>
    <p:extLst>
      <p:ext uri="{BB962C8B-B14F-4D97-AF65-F5344CB8AC3E}">
        <p14:creationId xmlns:p14="http://schemas.microsoft.com/office/powerpoint/2010/main" val="749406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نحني إلى الأعلى 1">
            <a:extLst>
              <a:ext uri="{FF2B5EF4-FFF2-40B4-BE49-F238E27FC236}">
                <a16:creationId xmlns:a16="http://schemas.microsoft.com/office/drawing/2014/main" id="{AC937CF0-07FB-4F49-A9D0-CCA3BA7773F5}"/>
              </a:ext>
            </a:extLst>
          </p:cNvPr>
          <p:cNvSpPr/>
          <p:nvPr/>
        </p:nvSpPr>
        <p:spPr>
          <a:xfrm>
            <a:off x="5381390" y="1949918"/>
            <a:ext cx="2870200" cy="2182707"/>
          </a:xfrm>
          <a:prstGeom prst="bentUpArrow">
            <a:avLst>
              <a:gd name="adj1" fmla="val 2176"/>
              <a:gd name="adj2" fmla="val 25000"/>
              <a:gd name="adj3" fmla="val 25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Rectangle 89">
            <a:extLst>
              <a:ext uri="{FF2B5EF4-FFF2-40B4-BE49-F238E27FC236}">
                <a16:creationId xmlns:a16="http://schemas.microsoft.com/office/drawing/2014/main" id="{CEAF54A0-BEB2-B043-B1DF-E0288435BFDD}"/>
              </a:ext>
            </a:extLst>
          </p:cNvPr>
          <p:cNvSpPr>
            <a:spLocks noChangeArrowheads="1"/>
          </p:cNvSpPr>
          <p:nvPr/>
        </p:nvSpPr>
        <p:spPr bwMode="auto">
          <a:xfrm>
            <a:off x="2073896" y="3671517"/>
            <a:ext cx="3427562" cy="461665"/>
          </a:xfrm>
          <a:prstGeom prst="rect">
            <a:avLst/>
          </a:prstGeom>
          <a:solidFill>
            <a:schemeClr val="tx1">
              <a:lumMod val="50000"/>
              <a:lumOff val="5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SA" sz="2400" dirty="0">
                <a:solidFill>
                  <a:schemeClr val="bg1"/>
                </a:solidFill>
                <a:latin typeface="Arial" panose="020B0604020202020204" pitchFamily="34" charset="0"/>
                <a:cs typeface="Arial" panose="020B0604020202020204" pitchFamily="34" charset="0"/>
              </a:rPr>
              <a:t>انكسار الضوء</a:t>
            </a:r>
          </a:p>
        </p:txBody>
      </p:sp>
      <p:sp>
        <p:nvSpPr>
          <p:cNvPr id="11" name="سهم منحني إلى الأعلى 10">
            <a:extLst>
              <a:ext uri="{FF2B5EF4-FFF2-40B4-BE49-F238E27FC236}">
                <a16:creationId xmlns:a16="http://schemas.microsoft.com/office/drawing/2014/main" id="{A465DD31-2598-8E41-97E5-74B03C94E09E}"/>
              </a:ext>
            </a:extLst>
          </p:cNvPr>
          <p:cNvSpPr/>
          <p:nvPr/>
        </p:nvSpPr>
        <p:spPr>
          <a:xfrm>
            <a:off x="5381390" y="1523177"/>
            <a:ext cx="3936440" cy="3446953"/>
          </a:xfrm>
          <a:prstGeom prst="bentUpArrow">
            <a:avLst>
              <a:gd name="adj1" fmla="val 1440"/>
              <a:gd name="adj2" fmla="val 25000"/>
              <a:gd name="adj3" fmla="val 1726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Rectangle 89">
            <a:extLst>
              <a:ext uri="{FF2B5EF4-FFF2-40B4-BE49-F238E27FC236}">
                <a16:creationId xmlns:a16="http://schemas.microsoft.com/office/drawing/2014/main" id="{008C7036-FBB6-FD4E-B206-390F00C81E44}"/>
              </a:ext>
            </a:extLst>
          </p:cNvPr>
          <p:cNvSpPr>
            <a:spLocks noChangeArrowheads="1"/>
          </p:cNvSpPr>
          <p:nvPr/>
        </p:nvSpPr>
        <p:spPr bwMode="auto">
          <a:xfrm>
            <a:off x="2073896" y="4509103"/>
            <a:ext cx="3428148" cy="461665"/>
          </a:xfrm>
          <a:prstGeom prst="rect">
            <a:avLst/>
          </a:prstGeom>
          <a:solidFill>
            <a:schemeClr val="tx1">
              <a:lumMod val="50000"/>
              <a:lumOff val="5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400" dirty="0">
                <a:solidFill>
                  <a:schemeClr val="bg1"/>
                </a:solidFill>
                <a:latin typeface="Arial" panose="020B0604020202020204" pitchFamily="34" charset="0"/>
                <a:cs typeface="Arial" panose="020B0604020202020204" pitchFamily="34" charset="0"/>
              </a:rPr>
              <a:t>العدسات المحدبة والمقعرة</a:t>
            </a:r>
          </a:p>
        </p:txBody>
      </p:sp>
      <p:sp>
        <p:nvSpPr>
          <p:cNvPr id="10" name="مستطيل 9">
            <a:extLst>
              <a:ext uri="{FF2B5EF4-FFF2-40B4-BE49-F238E27FC236}">
                <a16:creationId xmlns:a16="http://schemas.microsoft.com/office/drawing/2014/main" id="{7D7AB7BC-1A96-7046-A631-9FA0913D1BB1}"/>
              </a:ext>
            </a:extLst>
          </p:cNvPr>
          <p:cNvSpPr/>
          <p:nvPr/>
        </p:nvSpPr>
        <p:spPr>
          <a:xfrm>
            <a:off x="6253136" y="682460"/>
            <a:ext cx="3672408" cy="792088"/>
          </a:xfrm>
          <a:prstGeom prst="rect">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3600" b="1" kern="0" dirty="0">
                <a:solidFill>
                  <a:schemeClr val="bg1"/>
                </a:solidFill>
                <a:latin typeface="Arial" panose="020B0604020202020204" pitchFamily="34" charset="0"/>
                <a:cs typeface="Arial" panose="020B0604020202020204" pitchFamily="34" charset="0"/>
              </a:rPr>
              <a:t>الفصل الثالث</a:t>
            </a:r>
          </a:p>
        </p:txBody>
      </p:sp>
      <p:sp>
        <p:nvSpPr>
          <p:cNvPr id="12" name="مربع نص 11">
            <a:extLst>
              <a:ext uri="{FF2B5EF4-FFF2-40B4-BE49-F238E27FC236}">
                <a16:creationId xmlns:a16="http://schemas.microsoft.com/office/drawing/2014/main" id="{4B2EE59B-B96E-9243-A646-26AF984B7928}"/>
              </a:ext>
            </a:extLst>
          </p:cNvPr>
          <p:cNvSpPr txBox="1"/>
          <p:nvPr/>
        </p:nvSpPr>
        <p:spPr>
          <a:xfrm>
            <a:off x="9910606" y="78279"/>
            <a:ext cx="2302233" cy="369332"/>
          </a:xfrm>
          <a:prstGeom prst="rect">
            <a:avLst/>
          </a:prstGeom>
          <a:noFill/>
        </p:spPr>
        <p:txBody>
          <a:bodyPr wrap="none" rtlCol="1">
            <a:spAutoFit/>
          </a:bodyPr>
          <a:lstStyle/>
          <a:p>
            <a:r>
              <a:rPr lang="ar-SA" dirty="0"/>
              <a:t>فيزياء ٣ للصف الثالث ثانوي</a:t>
            </a:r>
          </a:p>
        </p:txBody>
      </p:sp>
      <p:sp>
        <p:nvSpPr>
          <p:cNvPr id="9" name="سهم منحني إلى الأعلى 8">
            <a:extLst>
              <a:ext uri="{FF2B5EF4-FFF2-40B4-BE49-F238E27FC236}">
                <a16:creationId xmlns:a16="http://schemas.microsoft.com/office/drawing/2014/main" id="{32D7F3A8-B69D-A84B-A465-DA799CC95D87}"/>
              </a:ext>
            </a:extLst>
          </p:cNvPr>
          <p:cNvSpPr/>
          <p:nvPr/>
        </p:nvSpPr>
        <p:spPr>
          <a:xfrm>
            <a:off x="5381390" y="2445731"/>
            <a:ext cx="4736714" cy="3446953"/>
          </a:xfrm>
          <a:prstGeom prst="bentUpArrow">
            <a:avLst>
              <a:gd name="adj1" fmla="val 1440"/>
              <a:gd name="adj2" fmla="val 25000"/>
              <a:gd name="adj3"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sp>
        <p:nvSpPr>
          <p:cNvPr id="13" name="Rectangle 89">
            <a:extLst>
              <a:ext uri="{FF2B5EF4-FFF2-40B4-BE49-F238E27FC236}">
                <a16:creationId xmlns:a16="http://schemas.microsoft.com/office/drawing/2014/main" id="{16B9D14B-F252-D544-AB14-B6B31ACBCA14}"/>
              </a:ext>
            </a:extLst>
          </p:cNvPr>
          <p:cNvSpPr>
            <a:spLocks noChangeArrowheads="1"/>
          </p:cNvSpPr>
          <p:nvPr/>
        </p:nvSpPr>
        <p:spPr bwMode="auto">
          <a:xfrm>
            <a:off x="2073896" y="5431657"/>
            <a:ext cx="3428148" cy="461665"/>
          </a:xfrm>
          <a:prstGeom prst="rect">
            <a:avLst/>
          </a:prstGeom>
          <a:solidFill>
            <a:schemeClr val="tx1">
              <a:lumMod val="50000"/>
              <a:lumOff val="50000"/>
            </a:schemeClr>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rtl="1"/>
            <a:r>
              <a:rPr lang="ar-SA" sz="2400" dirty="0">
                <a:solidFill>
                  <a:schemeClr val="bg1"/>
                </a:solidFill>
                <a:latin typeface="Arial" panose="020B0604020202020204" pitchFamily="34" charset="0"/>
                <a:cs typeface="Arial" panose="020B0604020202020204" pitchFamily="34" charset="0"/>
              </a:rPr>
              <a:t>تطبيقات العدسات</a:t>
            </a:r>
          </a:p>
        </p:txBody>
      </p:sp>
      <p:sp>
        <p:nvSpPr>
          <p:cNvPr id="8" name="عنوان 1">
            <a:extLst>
              <a:ext uri="{FF2B5EF4-FFF2-40B4-BE49-F238E27FC236}">
                <a16:creationId xmlns:a16="http://schemas.microsoft.com/office/drawing/2014/main" id="{14664F12-7E8F-FE40-B274-7501354F647A}"/>
              </a:ext>
            </a:extLst>
          </p:cNvPr>
          <p:cNvSpPr txBox="1">
            <a:spLocks/>
          </p:cNvSpPr>
          <p:nvPr/>
        </p:nvSpPr>
        <p:spPr>
          <a:xfrm>
            <a:off x="2073896" y="1510552"/>
            <a:ext cx="7851648" cy="1612776"/>
          </a:xfrm>
          <a:prstGeom prst="rect">
            <a:avLst/>
          </a:prstGeom>
          <a:solidFill>
            <a:schemeClr val="accent4">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vert="horz" lIns="0" tIns="0" rIns="18288" bIns="0" anchor="ctr">
            <a:normAutofit/>
            <a:scene3d>
              <a:camera prst="orthographicFront"/>
              <a:lightRig rig="freezing" dir="t">
                <a:rot lat="0" lon="0" rev="5640000"/>
              </a:lightRig>
            </a:scene3d>
            <a:sp3d prstMaterial="flat">
              <a:bevelT w="38100" h="38100"/>
              <a:contourClr>
                <a:schemeClr val="tx2"/>
              </a:contourClr>
            </a:sp3d>
          </a:bodyPr>
          <a:lstStyle/>
          <a:p>
            <a:pPr algn="ctr" rtl="0">
              <a:spcBef>
                <a:spcPct val="0"/>
              </a:spcBef>
              <a:defRPr/>
            </a:pPr>
            <a:r>
              <a:rPr lang="ar-SA" sz="7200" b="1" kern="0" dirty="0">
                <a:solidFill>
                  <a:sysClr val="windowText" lastClr="000000"/>
                </a:solidFill>
                <a:latin typeface="Arial" panose="020B0604020202020204" pitchFamily="34" charset="0"/>
                <a:cs typeface="Arial" panose="020B0604020202020204" pitchFamily="34" charset="0"/>
              </a:rPr>
              <a:t>الانكسار والعدسات</a:t>
            </a:r>
          </a:p>
        </p:txBody>
      </p:sp>
    </p:spTree>
    <p:extLst>
      <p:ext uri="{BB962C8B-B14F-4D97-AF65-F5344CB8AC3E}">
        <p14:creationId xmlns:p14="http://schemas.microsoft.com/office/powerpoint/2010/main" val="55576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a:extLst>
              <a:ext uri="{FF2B5EF4-FFF2-40B4-BE49-F238E27FC236}">
                <a16:creationId xmlns:a16="http://schemas.microsoft.com/office/drawing/2014/main" id="{9633780E-114A-2545-906E-2F88AEEF9489}"/>
              </a:ext>
            </a:extLst>
          </p:cNvPr>
          <p:cNvSpPr>
            <a:spLocks noGrp="1"/>
          </p:cNvSpPr>
          <p:nvPr>
            <p:ph type="ctrTitle"/>
          </p:nvPr>
        </p:nvSpPr>
        <p:spPr/>
        <p:txBody>
          <a:bodyPr/>
          <a:lstStyle/>
          <a:p>
            <a:r>
              <a:rPr lang="ar-SA" dirty="0"/>
              <a:t>العدسات المحدبة والصور الحقيقية</a:t>
            </a:r>
          </a:p>
        </p:txBody>
      </p:sp>
      <p:sp>
        <p:nvSpPr>
          <p:cNvPr id="8" name="عنوان فرعي 7">
            <a:extLst>
              <a:ext uri="{FF2B5EF4-FFF2-40B4-BE49-F238E27FC236}">
                <a16:creationId xmlns:a16="http://schemas.microsoft.com/office/drawing/2014/main" id="{7448AEB8-197F-2440-AC69-B1CD8A96DF66}"/>
              </a:ext>
            </a:extLst>
          </p:cNvPr>
          <p:cNvSpPr>
            <a:spLocks noGrp="1"/>
          </p:cNvSpPr>
          <p:nvPr>
            <p:ph type="subTitle" idx="1"/>
          </p:nvPr>
        </p:nvSpPr>
        <p:spPr/>
        <p:txBody>
          <a:bodyPr/>
          <a:lstStyle/>
          <a:p>
            <a:r>
              <a:rPr lang="ar-SA" dirty="0"/>
              <a:t>عنوان الدرس:</a:t>
            </a:r>
          </a:p>
        </p:txBody>
      </p:sp>
    </p:spTree>
    <p:extLst>
      <p:ext uri="{BB962C8B-B14F-4D97-AF65-F5344CB8AC3E}">
        <p14:creationId xmlns:p14="http://schemas.microsoft.com/office/powerpoint/2010/main" val="30526629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كل بيضاوي 8">
            <a:extLst>
              <a:ext uri="{FF2B5EF4-FFF2-40B4-BE49-F238E27FC236}">
                <a16:creationId xmlns:a16="http://schemas.microsoft.com/office/drawing/2014/main" id="{3EBBE5EC-5F98-1D4A-AB02-909E78487D05}"/>
              </a:ext>
            </a:extLst>
          </p:cNvPr>
          <p:cNvSpPr/>
          <p:nvPr/>
        </p:nvSpPr>
        <p:spPr>
          <a:xfrm>
            <a:off x="9757920" y="-438151"/>
            <a:ext cx="2829718" cy="282971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5D044DB0-87D7-8745-9D44-022C6CCB2160}"/>
              </a:ext>
            </a:extLst>
          </p:cNvPr>
          <p:cNvSpPr txBox="1"/>
          <p:nvPr/>
        </p:nvSpPr>
        <p:spPr>
          <a:xfrm>
            <a:off x="6864257" y="1174510"/>
            <a:ext cx="3558988" cy="646331"/>
          </a:xfrm>
          <a:prstGeom prst="rect">
            <a:avLst/>
          </a:prstGeom>
          <a:noFill/>
        </p:spPr>
        <p:txBody>
          <a:bodyPr wrap="none" rtlCol="1">
            <a:spAutoFit/>
          </a:bodyPr>
          <a:lstStyle/>
          <a:p>
            <a:r>
              <a:rPr lang="ar-SA" sz="3600" b="1" dirty="0">
                <a:highlight>
                  <a:srgbClr val="C0C0C0"/>
                </a:highlight>
              </a:rPr>
              <a:t>سنتعلم في هذا الدرس:</a:t>
            </a:r>
          </a:p>
        </p:txBody>
      </p:sp>
      <p:sp>
        <p:nvSpPr>
          <p:cNvPr id="10" name="Rectangle 7">
            <a:extLst>
              <a:ext uri="{FF2B5EF4-FFF2-40B4-BE49-F238E27FC236}">
                <a16:creationId xmlns:a16="http://schemas.microsoft.com/office/drawing/2014/main" id="{62A2EA3C-F432-B74F-9B55-66F4EE78BFF7}"/>
              </a:ext>
            </a:extLst>
          </p:cNvPr>
          <p:cNvSpPr/>
          <p:nvPr/>
        </p:nvSpPr>
        <p:spPr>
          <a:xfrm rot="16200000">
            <a:off x="-3271882" y="3042443"/>
            <a:ext cx="8882062" cy="1004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457200" rtl="1" eaLnBrk="1" latinLnBrk="0" hangingPunct="1">
              <a:defRPr/>
            </a:pPr>
            <a:endParaRPr lang="en-US" sz="4000" b="1" dirty="0">
              <a:latin typeface="Arial" panose="020B0604020202020204" pitchFamily="34" charset="0"/>
              <a:cs typeface="Arial" panose="020B0604020202020204" pitchFamily="34" charset="0"/>
            </a:endParaRPr>
          </a:p>
        </p:txBody>
      </p:sp>
      <p:sp>
        <p:nvSpPr>
          <p:cNvPr id="4" name="مربع نص 3">
            <a:extLst>
              <a:ext uri="{FF2B5EF4-FFF2-40B4-BE49-F238E27FC236}">
                <a16:creationId xmlns:a16="http://schemas.microsoft.com/office/drawing/2014/main" id="{8A09923E-B923-CA4B-A268-FC2C481E318A}"/>
              </a:ext>
            </a:extLst>
          </p:cNvPr>
          <p:cNvSpPr txBox="1"/>
          <p:nvPr/>
        </p:nvSpPr>
        <p:spPr>
          <a:xfrm>
            <a:off x="3752014" y="2950815"/>
            <a:ext cx="6005906" cy="954107"/>
          </a:xfrm>
          <a:prstGeom prst="rect">
            <a:avLst/>
          </a:prstGeom>
          <a:noFill/>
        </p:spPr>
        <p:txBody>
          <a:bodyPr wrap="square" rtlCol="1">
            <a:spAutoFit/>
          </a:bodyPr>
          <a:lstStyle/>
          <a:p>
            <a:pPr marL="285750" indent="-285750" algn="r" defTabSz="457200" rtl="1" eaLnBrk="1" latinLnBrk="0" hangingPunct="1">
              <a:buFontTx/>
              <a:buChar char="-"/>
            </a:pPr>
            <a:r>
              <a:rPr lang="ar-SA" sz="2800" b="1" dirty="0"/>
              <a:t>تعيين موقع الصور المتكونة بواسطة العدسات بالطريقة الهندسية.</a:t>
            </a:r>
          </a:p>
        </p:txBody>
      </p:sp>
    </p:spTree>
    <p:extLst>
      <p:ext uri="{BB962C8B-B14F-4D97-AF65-F5344CB8AC3E}">
        <p14:creationId xmlns:p14="http://schemas.microsoft.com/office/powerpoint/2010/main" val="6600273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855592" y="2039723"/>
            <a:ext cx="11719451" cy="523220"/>
          </a:xfrm>
          <a:prstGeom prst="rect">
            <a:avLst/>
          </a:prstGeom>
          <a:noFill/>
        </p:spPr>
        <p:txBody>
          <a:bodyPr wrap="square" lIns="91440" tIns="45720" rIns="91440" bIns="45720">
            <a:spAutoFit/>
          </a:bodyPr>
          <a:lstStyle/>
          <a:p>
            <a:pPr algn="ctr"/>
            <a:r>
              <a:rPr lang="ar-SA" sz="2800" b="1" dirty="0">
                <a:ln w="0">
                  <a:noFill/>
                </a:ln>
              </a:rPr>
              <a:t>طالبتي الحبيبة لنراجع معًا الدرس الماضي، اختاري رقمًا </a:t>
            </a:r>
            <a:r>
              <a:rPr lang="ar-SA" sz="2800" b="1" dirty="0" err="1">
                <a:ln w="0">
                  <a:noFill/>
                </a:ln>
              </a:rPr>
              <a:t>وأجيبي</a:t>
            </a:r>
            <a:r>
              <a:rPr lang="ar-SA" sz="2800" b="1" dirty="0">
                <a:ln w="0">
                  <a:noFill/>
                </a:ln>
              </a:rPr>
              <a:t> عن السؤال خلفه:</a:t>
            </a:r>
            <a:endParaRPr lang="en-US" sz="2800" b="1" dirty="0">
              <a:ln w="0">
                <a:noFill/>
              </a:ln>
            </a:endParaRPr>
          </a:p>
        </p:txBody>
      </p:sp>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3486151" y="227807"/>
            <a:ext cx="8882063"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lgn="r">
              <a:defRPr/>
            </a:pPr>
            <a:r>
              <a:rPr lang="ar-SA" sz="4000" b="1" dirty="0">
                <a:latin typeface="Arial" panose="020B0604020202020204" pitchFamily="34" charset="0"/>
                <a:cs typeface="Arial" panose="020B0604020202020204" pitchFamily="34" charset="0"/>
              </a:rPr>
              <a:t>   تقييم الدرس السابق</a:t>
            </a:r>
            <a:endParaRPr lang="en-US" sz="4000" b="1" dirty="0">
              <a:latin typeface="Arial" panose="020B0604020202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رسم 4" descr="ساعة إيقاف">
            <a:extLst>
              <a:ext uri="{FF2B5EF4-FFF2-40B4-BE49-F238E27FC236}">
                <a16:creationId xmlns:a16="http://schemas.microsoft.com/office/drawing/2014/main" id="{D59F4DAC-1878-D54F-8123-E1B459168A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81" y="121539"/>
            <a:ext cx="1558723" cy="1558723"/>
          </a:xfrm>
          <a:prstGeom prst="rect">
            <a:avLst/>
          </a:prstGeom>
        </p:spPr>
      </p:pic>
      <p:sp>
        <p:nvSpPr>
          <p:cNvPr id="2" name="مستطيل 1">
            <a:hlinkClick r:id="rId4" action="ppaction://hlinksldjump"/>
            <a:extLst>
              <a:ext uri="{FF2B5EF4-FFF2-40B4-BE49-F238E27FC236}">
                <a16:creationId xmlns:a16="http://schemas.microsoft.com/office/drawing/2014/main" id="{D701225B-7501-924B-A306-ADB0E339D763}"/>
              </a:ext>
            </a:extLst>
          </p:cNvPr>
          <p:cNvSpPr/>
          <p:nvPr/>
        </p:nvSpPr>
        <p:spPr>
          <a:xfrm>
            <a:off x="8472264" y="3212976"/>
            <a:ext cx="1656184"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١</a:t>
            </a:r>
          </a:p>
        </p:txBody>
      </p:sp>
      <p:sp>
        <p:nvSpPr>
          <p:cNvPr id="9" name="مستطيل 8">
            <a:hlinkClick r:id="rId5" action="ppaction://hlinksldjump"/>
            <a:extLst>
              <a:ext uri="{FF2B5EF4-FFF2-40B4-BE49-F238E27FC236}">
                <a16:creationId xmlns:a16="http://schemas.microsoft.com/office/drawing/2014/main" id="{2EB1CC74-59CA-614C-8D7F-A6FE18F6D9BE}"/>
              </a:ext>
            </a:extLst>
          </p:cNvPr>
          <p:cNvSpPr/>
          <p:nvPr/>
        </p:nvSpPr>
        <p:spPr>
          <a:xfrm>
            <a:off x="6523027" y="3212976"/>
            <a:ext cx="1656184" cy="16561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٢</a:t>
            </a:r>
          </a:p>
        </p:txBody>
      </p:sp>
      <p:sp>
        <p:nvSpPr>
          <p:cNvPr id="11" name="مستطيل 10">
            <a:hlinkClick r:id="rId6" action="ppaction://hlinksldjump"/>
            <a:extLst>
              <a:ext uri="{FF2B5EF4-FFF2-40B4-BE49-F238E27FC236}">
                <a16:creationId xmlns:a16="http://schemas.microsoft.com/office/drawing/2014/main" id="{F2FB3C2C-31C5-D84B-9209-11F732E2FADA}"/>
              </a:ext>
            </a:extLst>
          </p:cNvPr>
          <p:cNvSpPr/>
          <p:nvPr/>
        </p:nvSpPr>
        <p:spPr>
          <a:xfrm>
            <a:off x="4492940" y="3212976"/>
            <a:ext cx="1656184" cy="16561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٣</a:t>
            </a:r>
          </a:p>
        </p:txBody>
      </p:sp>
      <p:sp>
        <p:nvSpPr>
          <p:cNvPr id="12" name="مستطيل 11">
            <a:hlinkClick r:id="rId7" action="ppaction://hlinksldjump"/>
            <a:extLst>
              <a:ext uri="{FF2B5EF4-FFF2-40B4-BE49-F238E27FC236}">
                <a16:creationId xmlns:a16="http://schemas.microsoft.com/office/drawing/2014/main" id="{98EEA3A7-7837-DF41-B532-C7D1E771C746}"/>
              </a:ext>
            </a:extLst>
          </p:cNvPr>
          <p:cNvSpPr/>
          <p:nvPr/>
        </p:nvSpPr>
        <p:spPr>
          <a:xfrm>
            <a:off x="2472571" y="3212976"/>
            <a:ext cx="1656184" cy="16561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٤</a:t>
            </a:r>
          </a:p>
        </p:txBody>
      </p:sp>
      <p:pic>
        <p:nvPicPr>
          <p:cNvPr id="13" name="رسم 12" descr="سهم منحنى طفيف">
            <a:hlinkClick r:id="rId8" action="ppaction://hlinksldjump"/>
            <a:extLst>
              <a:ext uri="{FF2B5EF4-FFF2-40B4-BE49-F238E27FC236}">
                <a16:creationId xmlns:a16="http://schemas.microsoft.com/office/drawing/2014/main" id="{20F5742B-11C6-1C4A-A482-C16A4EC00B9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53701" y="4701440"/>
            <a:ext cx="1928755" cy="1928755"/>
          </a:xfrm>
          <a:prstGeom prst="rect">
            <a:avLst/>
          </a:prstGeom>
        </p:spPr>
      </p:pic>
    </p:spTree>
    <p:extLst>
      <p:ext uri="{BB962C8B-B14F-4D97-AF65-F5344CB8AC3E}">
        <p14:creationId xmlns:p14="http://schemas.microsoft.com/office/powerpoint/2010/main" val="2146231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3307104" y="2564905"/>
            <a:ext cx="5577792" cy="1815882"/>
          </a:xfrm>
          <a:prstGeom prst="rect">
            <a:avLst/>
          </a:prstGeom>
          <a:noFill/>
          <a:ln w="76200">
            <a:solidFill>
              <a:schemeClr val="accent1"/>
            </a:solidFill>
          </a:ln>
        </p:spPr>
        <p:txBody>
          <a:bodyPr wrap="square" lIns="91440" tIns="45720" rIns="91440" bIns="45720">
            <a:spAutoFit/>
          </a:bodyPr>
          <a:lstStyle/>
          <a:p>
            <a:pPr algn="ctr"/>
            <a:endParaRPr lang="ar-SA" sz="2800" b="1" dirty="0">
              <a:ln w="0">
                <a:noFill/>
              </a:ln>
            </a:endParaRPr>
          </a:p>
          <a:p>
            <a:pPr algn="ctr"/>
            <a:r>
              <a:rPr lang="ar-SA" sz="2800" b="1" dirty="0">
                <a:ln w="0">
                  <a:noFill/>
                </a:ln>
              </a:rPr>
              <a:t>ما هي العدسة المحدبة وما هي العدسة المقعرة؟</a:t>
            </a:r>
          </a:p>
          <a:p>
            <a:pPr algn="ctr"/>
            <a:endParaRPr lang="en-US" sz="2800" b="1" dirty="0">
              <a:ln w="0">
                <a:noFill/>
              </a:ln>
            </a:endParaRPr>
          </a:p>
        </p:txBody>
      </p:sp>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3486151" y="227807"/>
            <a:ext cx="8882063"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lgn="r" rtl="1">
              <a:defRPr/>
            </a:pPr>
            <a:r>
              <a:rPr lang="ar-SA" sz="4000" b="1" dirty="0">
                <a:latin typeface="Arial" panose="020B0604020202020204" pitchFamily="34" charset="0"/>
                <a:cs typeface="Arial" panose="020B0604020202020204" pitchFamily="34" charset="0"/>
              </a:rPr>
              <a:t>   تقييم الدرس السابق</a:t>
            </a:r>
            <a:endParaRPr lang="en-US" sz="4000" b="1" dirty="0">
              <a:latin typeface="Arial" panose="020B0604020202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rtl="0">
              <a:defRPr/>
            </a:pPr>
            <a:endParaRPr lang="en-US"/>
          </a:p>
        </p:txBody>
      </p:sp>
      <p:pic>
        <p:nvPicPr>
          <p:cNvPr id="4" name="رسم 3" descr="سهم منحنى طفيف">
            <a:hlinkClick r:id="rId3" action="ppaction://hlinksldjump"/>
            <a:extLst>
              <a:ext uri="{FF2B5EF4-FFF2-40B4-BE49-F238E27FC236}">
                <a16:creationId xmlns:a16="http://schemas.microsoft.com/office/drawing/2014/main" id="{BF4397E8-7C8A-C447-B499-AB434FCC3B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53701" y="4701440"/>
            <a:ext cx="1928755" cy="1928755"/>
          </a:xfrm>
          <a:prstGeom prst="rect">
            <a:avLst/>
          </a:prstGeom>
        </p:spPr>
      </p:pic>
      <p:pic>
        <p:nvPicPr>
          <p:cNvPr id="78" name="رسم 77" descr="ساعة إيقاف">
            <a:extLst>
              <a:ext uri="{FF2B5EF4-FFF2-40B4-BE49-F238E27FC236}">
                <a16:creationId xmlns:a16="http://schemas.microsoft.com/office/drawing/2014/main" id="{8ACBFC6D-B224-5B49-A3CD-6449BCF240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93541" y="4822139"/>
            <a:ext cx="1558723" cy="1558723"/>
          </a:xfrm>
          <a:prstGeom prst="rect">
            <a:avLst/>
          </a:prstGeom>
        </p:spPr>
      </p:pic>
      <p:sp>
        <p:nvSpPr>
          <p:cNvPr id="79" name="مستطيل مستدير الزوايا 78">
            <a:extLst>
              <a:ext uri="{FF2B5EF4-FFF2-40B4-BE49-F238E27FC236}">
                <a16:creationId xmlns:a16="http://schemas.microsoft.com/office/drawing/2014/main" id="{F4B8CFC0-47D4-B341-B21F-7E7D24948873}"/>
              </a:ext>
            </a:extLst>
          </p:cNvPr>
          <p:cNvSpPr/>
          <p:nvPr/>
        </p:nvSpPr>
        <p:spPr>
          <a:xfrm>
            <a:off x="4852263" y="4805687"/>
            <a:ext cx="2718251" cy="156966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SA" sz="1400">
              <a:solidFill>
                <a:schemeClr val="tx1"/>
              </a:solidFill>
            </a:endParaRPr>
          </a:p>
        </p:txBody>
      </p:sp>
      <p:sp>
        <p:nvSpPr>
          <p:cNvPr id="80" name="Text Box 16">
            <a:extLst>
              <a:ext uri="{FF2B5EF4-FFF2-40B4-BE49-F238E27FC236}">
                <a16:creationId xmlns:a16="http://schemas.microsoft.com/office/drawing/2014/main" id="{6512FC38-5947-FD41-8A75-CD16AEF909A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59</a:t>
            </a:r>
          </a:p>
        </p:txBody>
      </p:sp>
      <p:sp>
        <p:nvSpPr>
          <p:cNvPr id="81" name="Text Box 75">
            <a:extLst>
              <a:ext uri="{FF2B5EF4-FFF2-40B4-BE49-F238E27FC236}">
                <a16:creationId xmlns:a16="http://schemas.microsoft.com/office/drawing/2014/main" id="{E18E690A-1CED-2949-8677-4D38ECC11D2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58</a:t>
            </a:r>
          </a:p>
        </p:txBody>
      </p:sp>
      <p:sp>
        <p:nvSpPr>
          <p:cNvPr id="82" name="Text Box 76">
            <a:extLst>
              <a:ext uri="{FF2B5EF4-FFF2-40B4-BE49-F238E27FC236}">
                <a16:creationId xmlns:a16="http://schemas.microsoft.com/office/drawing/2014/main" id="{C0BEC251-57A6-E543-8149-7FF8EDEC2E9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57</a:t>
            </a:r>
          </a:p>
        </p:txBody>
      </p:sp>
      <p:sp>
        <p:nvSpPr>
          <p:cNvPr id="83" name="Text Box 77">
            <a:extLst>
              <a:ext uri="{FF2B5EF4-FFF2-40B4-BE49-F238E27FC236}">
                <a16:creationId xmlns:a16="http://schemas.microsoft.com/office/drawing/2014/main" id="{11192E19-DBE6-6A46-A72B-5449A8850F34}"/>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56</a:t>
            </a:r>
          </a:p>
        </p:txBody>
      </p:sp>
      <p:sp>
        <p:nvSpPr>
          <p:cNvPr id="84" name="Text Box 78">
            <a:extLst>
              <a:ext uri="{FF2B5EF4-FFF2-40B4-BE49-F238E27FC236}">
                <a16:creationId xmlns:a16="http://schemas.microsoft.com/office/drawing/2014/main" id="{F005B935-D487-6A4A-859A-1497278A186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55</a:t>
            </a:r>
          </a:p>
        </p:txBody>
      </p:sp>
      <p:sp>
        <p:nvSpPr>
          <p:cNvPr id="85" name="Text Box 79">
            <a:extLst>
              <a:ext uri="{FF2B5EF4-FFF2-40B4-BE49-F238E27FC236}">
                <a16:creationId xmlns:a16="http://schemas.microsoft.com/office/drawing/2014/main" id="{C409628E-1F5B-8046-9169-E288EDF44F4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54</a:t>
            </a:r>
          </a:p>
        </p:txBody>
      </p:sp>
      <p:sp>
        <p:nvSpPr>
          <p:cNvPr id="86" name="Text Box 80">
            <a:extLst>
              <a:ext uri="{FF2B5EF4-FFF2-40B4-BE49-F238E27FC236}">
                <a16:creationId xmlns:a16="http://schemas.microsoft.com/office/drawing/2014/main" id="{D087A0B8-3D2D-284C-929E-5594233C2D7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53</a:t>
            </a:r>
          </a:p>
        </p:txBody>
      </p:sp>
      <p:sp>
        <p:nvSpPr>
          <p:cNvPr id="87" name="Text Box 81">
            <a:extLst>
              <a:ext uri="{FF2B5EF4-FFF2-40B4-BE49-F238E27FC236}">
                <a16:creationId xmlns:a16="http://schemas.microsoft.com/office/drawing/2014/main" id="{89AB5028-F790-8448-BD3F-25A2CF8CDE80}"/>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52</a:t>
            </a:r>
          </a:p>
        </p:txBody>
      </p:sp>
      <p:sp>
        <p:nvSpPr>
          <p:cNvPr id="88" name="Text Box 82">
            <a:extLst>
              <a:ext uri="{FF2B5EF4-FFF2-40B4-BE49-F238E27FC236}">
                <a16:creationId xmlns:a16="http://schemas.microsoft.com/office/drawing/2014/main" id="{A4C15086-45AD-B94B-BE89-1996027DF9A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51</a:t>
            </a:r>
          </a:p>
        </p:txBody>
      </p:sp>
      <p:sp>
        <p:nvSpPr>
          <p:cNvPr id="89" name="Text Box 83">
            <a:extLst>
              <a:ext uri="{FF2B5EF4-FFF2-40B4-BE49-F238E27FC236}">
                <a16:creationId xmlns:a16="http://schemas.microsoft.com/office/drawing/2014/main" id="{2AED65F0-A834-C44F-9C41-5F3A2B87224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50</a:t>
            </a:r>
          </a:p>
        </p:txBody>
      </p:sp>
      <p:sp>
        <p:nvSpPr>
          <p:cNvPr id="90" name="Text Box 84">
            <a:extLst>
              <a:ext uri="{FF2B5EF4-FFF2-40B4-BE49-F238E27FC236}">
                <a16:creationId xmlns:a16="http://schemas.microsoft.com/office/drawing/2014/main" id="{DF1D3257-3BD9-EE42-9ECC-69CDC0AFC83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49</a:t>
            </a:r>
          </a:p>
        </p:txBody>
      </p:sp>
      <p:sp>
        <p:nvSpPr>
          <p:cNvPr id="91" name="Text Box 85">
            <a:extLst>
              <a:ext uri="{FF2B5EF4-FFF2-40B4-BE49-F238E27FC236}">
                <a16:creationId xmlns:a16="http://schemas.microsoft.com/office/drawing/2014/main" id="{8B61BED6-BD17-6244-A246-B97B41BF3ED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48</a:t>
            </a:r>
          </a:p>
        </p:txBody>
      </p:sp>
      <p:sp>
        <p:nvSpPr>
          <p:cNvPr id="92" name="Text Box 86">
            <a:extLst>
              <a:ext uri="{FF2B5EF4-FFF2-40B4-BE49-F238E27FC236}">
                <a16:creationId xmlns:a16="http://schemas.microsoft.com/office/drawing/2014/main" id="{A31CE4BA-10B1-5A4C-A479-85B5720BE25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47</a:t>
            </a:r>
          </a:p>
        </p:txBody>
      </p:sp>
      <p:sp>
        <p:nvSpPr>
          <p:cNvPr id="93" name="Text Box 87">
            <a:extLst>
              <a:ext uri="{FF2B5EF4-FFF2-40B4-BE49-F238E27FC236}">
                <a16:creationId xmlns:a16="http://schemas.microsoft.com/office/drawing/2014/main" id="{65B0A4C7-67EE-C949-ACC7-146AC2029E3B}"/>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46</a:t>
            </a:r>
          </a:p>
        </p:txBody>
      </p:sp>
      <p:sp>
        <p:nvSpPr>
          <p:cNvPr id="94" name="Text Box 88">
            <a:extLst>
              <a:ext uri="{FF2B5EF4-FFF2-40B4-BE49-F238E27FC236}">
                <a16:creationId xmlns:a16="http://schemas.microsoft.com/office/drawing/2014/main" id="{96AD6AEC-4FEE-B049-A42D-C71F0907856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45</a:t>
            </a:r>
          </a:p>
        </p:txBody>
      </p:sp>
      <p:sp>
        <p:nvSpPr>
          <p:cNvPr id="95" name="Text Box 89">
            <a:extLst>
              <a:ext uri="{FF2B5EF4-FFF2-40B4-BE49-F238E27FC236}">
                <a16:creationId xmlns:a16="http://schemas.microsoft.com/office/drawing/2014/main" id="{9864E8B8-AAD5-A84A-A11C-7932B2A7D7B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44</a:t>
            </a:r>
          </a:p>
        </p:txBody>
      </p:sp>
      <p:sp>
        <p:nvSpPr>
          <p:cNvPr id="96" name="Text Box 90">
            <a:extLst>
              <a:ext uri="{FF2B5EF4-FFF2-40B4-BE49-F238E27FC236}">
                <a16:creationId xmlns:a16="http://schemas.microsoft.com/office/drawing/2014/main" id="{A69F52C2-0467-A544-B13F-E3813DA257D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43</a:t>
            </a:r>
          </a:p>
        </p:txBody>
      </p:sp>
      <p:sp>
        <p:nvSpPr>
          <p:cNvPr id="97" name="Text Box 91">
            <a:extLst>
              <a:ext uri="{FF2B5EF4-FFF2-40B4-BE49-F238E27FC236}">
                <a16:creationId xmlns:a16="http://schemas.microsoft.com/office/drawing/2014/main" id="{24838559-8323-D445-9307-F844BF4240E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42</a:t>
            </a:r>
          </a:p>
        </p:txBody>
      </p:sp>
      <p:sp>
        <p:nvSpPr>
          <p:cNvPr id="98" name="Text Box 92">
            <a:extLst>
              <a:ext uri="{FF2B5EF4-FFF2-40B4-BE49-F238E27FC236}">
                <a16:creationId xmlns:a16="http://schemas.microsoft.com/office/drawing/2014/main" id="{12883F6B-46DA-E74A-8B45-B449ED242751}"/>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41</a:t>
            </a:r>
          </a:p>
        </p:txBody>
      </p:sp>
      <p:sp>
        <p:nvSpPr>
          <p:cNvPr id="99" name="Text Box 93">
            <a:extLst>
              <a:ext uri="{FF2B5EF4-FFF2-40B4-BE49-F238E27FC236}">
                <a16:creationId xmlns:a16="http://schemas.microsoft.com/office/drawing/2014/main" id="{31C03CF7-0ADF-5B49-9D92-88B02E5EFC94}"/>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40</a:t>
            </a:r>
          </a:p>
        </p:txBody>
      </p:sp>
      <p:sp>
        <p:nvSpPr>
          <p:cNvPr id="100" name="Text Box 94">
            <a:extLst>
              <a:ext uri="{FF2B5EF4-FFF2-40B4-BE49-F238E27FC236}">
                <a16:creationId xmlns:a16="http://schemas.microsoft.com/office/drawing/2014/main" id="{5FACEAFF-F9BF-4A49-8537-1F8829724BE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39</a:t>
            </a:r>
          </a:p>
        </p:txBody>
      </p:sp>
      <p:sp>
        <p:nvSpPr>
          <p:cNvPr id="101" name="Text Box 95">
            <a:extLst>
              <a:ext uri="{FF2B5EF4-FFF2-40B4-BE49-F238E27FC236}">
                <a16:creationId xmlns:a16="http://schemas.microsoft.com/office/drawing/2014/main" id="{22BED8CE-6516-F746-A188-3D6BEFEF744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38</a:t>
            </a:r>
          </a:p>
        </p:txBody>
      </p:sp>
      <p:sp>
        <p:nvSpPr>
          <p:cNvPr id="102" name="Text Box 96">
            <a:extLst>
              <a:ext uri="{FF2B5EF4-FFF2-40B4-BE49-F238E27FC236}">
                <a16:creationId xmlns:a16="http://schemas.microsoft.com/office/drawing/2014/main" id="{5318E11B-9BEA-3D44-9953-0228E2D87630}"/>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37</a:t>
            </a:r>
          </a:p>
        </p:txBody>
      </p:sp>
      <p:sp>
        <p:nvSpPr>
          <p:cNvPr id="103" name="Text Box 97">
            <a:extLst>
              <a:ext uri="{FF2B5EF4-FFF2-40B4-BE49-F238E27FC236}">
                <a16:creationId xmlns:a16="http://schemas.microsoft.com/office/drawing/2014/main" id="{ADFD72F7-AD8A-5241-ADB2-39F52B7BB83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36</a:t>
            </a:r>
          </a:p>
        </p:txBody>
      </p:sp>
      <p:sp>
        <p:nvSpPr>
          <p:cNvPr id="104" name="Text Box 98">
            <a:extLst>
              <a:ext uri="{FF2B5EF4-FFF2-40B4-BE49-F238E27FC236}">
                <a16:creationId xmlns:a16="http://schemas.microsoft.com/office/drawing/2014/main" id="{BAD2DF27-951F-0F48-9A8F-1C080545CCA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35</a:t>
            </a:r>
          </a:p>
        </p:txBody>
      </p:sp>
      <p:sp>
        <p:nvSpPr>
          <p:cNvPr id="105" name="Text Box 99">
            <a:extLst>
              <a:ext uri="{FF2B5EF4-FFF2-40B4-BE49-F238E27FC236}">
                <a16:creationId xmlns:a16="http://schemas.microsoft.com/office/drawing/2014/main" id="{F04D69F5-DE23-0645-82E9-4F9711A100C1}"/>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34</a:t>
            </a:r>
          </a:p>
        </p:txBody>
      </p:sp>
      <p:sp>
        <p:nvSpPr>
          <p:cNvPr id="106" name="Text Box 100">
            <a:extLst>
              <a:ext uri="{FF2B5EF4-FFF2-40B4-BE49-F238E27FC236}">
                <a16:creationId xmlns:a16="http://schemas.microsoft.com/office/drawing/2014/main" id="{9D6B7724-585A-E24F-95E8-09164EFFB41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33</a:t>
            </a:r>
          </a:p>
        </p:txBody>
      </p:sp>
      <p:sp>
        <p:nvSpPr>
          <p:cNvPr id="107" name="Text Box 102">
            <a:extLst>
              <a:ext uri="{FF2B5EF4-FFF2-40B4-BE49-F238E27FC236}">
                <a16:creationId xmlns:a16="http://schemas.microsoft.com/office/drawing/2014/main" id="{98A1CDE8-5BF2-5743-BEE6-ED4EEE9D465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32</a:t>
            </a:r>
          </a:p>
        </p:txBody>
      </p:sp>
      <p:sp>
        <p:nvSpPr>
          <p:cNvPr id="108" name="Text Box 103">
            <a:extLst>
              <a:ext uri="{FF2B5EF4-FFF2-40B4-BE49-F238E27FC236}">
                <a16:creationId xmlns:a16="http://schemas.microsoft.com/office/drawing/2014/main" id="{87527165-A7C9-8349-81E1-628C392E6A5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31</a:t>
            </a:r>
          </a:p>
        </p:txBody>
      </p:sp>
      <p:sp>
        <p:nvSpPr>
          <p:cNvPr id="109" name="Text Box 104">
            <a:extLst>
              <a:ext uri="{FF2B5EF4-FFF2-40B4-BE49-F238E27FC236}">
                <a16:creationId xmlns:a16="http://schemas.microsoft.com/office/drawing/2014/main" id="{72A6DBE5-ECC4-4447-8EB2-6BBA91F240C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30</a:t>
            </a:r>
          </a:p>
        </p:txBody>
      </p:sp>
      <p:sp>
        <p:nvSpPr>
          <p:cNvPr id="110" name="Text Box 105">
            <a:extLst>
              <a:ext uri="{FF2B5EF4-FFF2-40B4-BE49-F238E27FC236}">
                <a16:creationId xmlns:a16="http://schemas.microsoft.com/office/drawing/2014/main" id="{B6395B56-0A05-614B-987E-A88CB229CED1}"/>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29</a:t>
            </a:r>
          </a:p>
        </p:txBody>
      </p:sp>
      <p:sp>
        <p:nvSpPr>
          <p:cNvPr id="111" name="Text Box 106">
            <a:extLst>
              <a:ext uri="{FF2B5EF4-FFF2-40B4-BE49-F238E27FC236}">
                <a16:creationId xmlns:a16="http://schemas.microsoft.com/office/drawing/2014/main" id="{464C9E86-68E9-C049-A3D5-9A47E24F6418}"/>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28</a:t>
            </a:r>
          </a:p>
        </p:txBody>
      </p:sp>
      <p:sp>
        <p:nvSpPr>
          <p:cNvPr id="112" name="Text Box 107">
            <a:extLst>
              <a:ext uri="{FF2B5EF4-FFF2-40B4-BE49-F238E27FC236}">
                <a16:creationId xmlns:a16="http://schemas.microsoft.com/office/drawing/2014/main" id="{6B5F706B-E1ED-CE4F-B8BD-28D4BE1DC41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27</a:t>
            </a:r>
          </a:p>
        </p:txBody>
      </p:sp>
      <p:sp>
        <p:nvSpPr>
          <p:cNvPr id="113" name="Text Box 108">
            <a:extLst>
              <a:ext uri="{FF2B5EF4-FFF2-40B4-BE49-F238E27FC236}">
                <a16:creationId xmlns:a16="http://schemas.microsoft.com/office/drawing/2014/main" id="{C67EE5B6-816E-AD42-A202-AC21CA01051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26</a:t>
            </a:r>
          </a:p>
        </p:txBody>
      </p:sp>
      <p:sp>
        <p:nvSpPr>
          <p:cNvPr id="114" name="Text Box 109">
            <a:extLst>
              <a:ext uri="{FF2B5EF4-FFF2-40B4-BE49-F238E27FC236}">
                <a16:creationId xmlns:a16="http://schemas.microsoft.com/office/drawing/2014/main" id="{1ED4F819-64B7-FA44-A15D-274FC93E51B1}"/>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25</a:t>
            </a:r>
          </a:p>
        </p:txBody>
      </p:sp>
      <p:sp>
        <p:nvSpPr>
          <p:cNvPr id="115" name="Text Box 110">
            <a:extLst>
              <a:ext uri="{FF2B5EF4-FFF2-40B4-BE49-F238E27FC236}">
                <a16:creationId xmlns:a16="http://schemas.microsoft.com/office/drawing/2014/main" id="{97A7F16D-EA90-0644-BA35-5DA84704E3B5}"/>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24</a:t>
            </a:r>
          </a:p>
        </p:txBody>
      </p:sp>
      <p:sp>
        <p:nvSpPr>
          <p:cNvPr id="116" name="Text Box 111">
            <a:extLst>
              <a:ext uri="{FF2B5EF4-FFF2-40B4-BE49-F238E27FC236}">
                <a16:creationId xmlns:a16="http://schemas.microsoft.com/office/drawing/2014/main" id="{E3577727-8D86-4E43-9ACC-C2996B9E6E4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23</a:t>
            </a:r>
          </a:p>
        </p:txBody>
      </p:sp>
      <p:sp>
        <p:nvSpPr>
          <p:cNvPr id="117" name="Text Box 112">
            <a:extLst>
              <a:ext uri="{FF2B5EF4-FFF2-40B4-BE49-F238E27FC236}">
                <a16:creationId xmlns:a16="http://schemas.microsoft.com/office/drawing/2014/main" id="{24502572-4B8D-E242-B924-5CDC52FB0C1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22</a:t>
            </a:r>
          </a:p>
        </p:txBody>
      </p:sp>
      <p:sp>
        <p:nvSpPr>
          <p:cNvPr id="118" name="Text Box 113">
            <a:extLst>
              <a:ext uri="{FF2B5EF4-FFF2-40B4-BE49-F238E27FC236}">
                <a16:creationId xmlns:a16="http://schemas.microsoft.com/office/drawing/2014/main" id="{89891717-9C29-1143-BA79-9B0FC087B5D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21</a:t>
            </a:r>
          </a:p>
        </p:txBody>
      </p:sp>
      <p:sp>
        <p:nvSpPr>
          <p:cNvPr id="119" name="Text Box 114">
            <a:extLst>
              <a:ext uri="{FF2B5EF4-FFF2-40B4-BE49-F238E27FC236}">
                <a16:creationId xmlns:a16="http://schemas.microsoft.com/office/drawing/2014/main" id="{C1E4B93C-B49E-5D42-B9FB-9753DF8CE8B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20</a:t>
            </a:r>
          </a:p>
        </p:txBody>
      </p:sp>
      <p:sp>
        <p:nvSpPr>
          <p:cNvPr id="120" name="Text Box 115">
            <a:extLst>
              <a:ext uri="{FF2B5EF4-FFF2-40B4-BE49-F238E27FC236}">
                <a16:creationId xmlns:a16="http://schemas.microsoft.com/office/drawing/2014/main" id="{CBA009C6-881E-354F-85EA-25851E8F6AB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19</a:t>
            </a:r>
          </a:p>
        </p:txBody>
      </p:sp>
      <p:sp>
        <p:nvSpPr>
          <p:cNvPr id="121" name="Text Box 116">
            <a:extLst>
              <a:ext uri="{FF2B5EF4-FFF2-40B4-BE49-F238E27FC236}">
                <a16:creationId xmlns:a16="http://schemas.microsoft.com/office/drawing/2014/main" id="{90D2CED7-E11C-9B4F-8D27-9D8A695F265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18</a:t>
            </a:r>
          </a:p>
        </p:txBody>
      </p:sp>
      <p:sp>
        <p:nvSpPr>
          <p:cNvPr id="122" name="Text Box 117">
            <a:extLst>
              <a:ext uri="{FF2B5EF4-FFF2-40B4-BE49-F238E27FC236}">
                <a16:creationId xmlns:a16="http://schemas.microsoft.com/office/drawing/2014/main" id="{1CA1F130-EEA9-3341-86B6-BC0FB4E1230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17</a:t>
            </a:r>
          </a:p>
        </p:txBody>
      </p:sp>
      <p:sp>
        <p:nvSpPr>
          <p:cNvPr id="123" name="Text Box 118">
            <a:extLst>
              <a:ext uri="{FF2B5EF4-FFF2-40B4-BE49-F238E27FC236}">
                <a16:creationId xmlns:a16="http://schemas.microsoft.com/office/drawing/2014/main" id="{4015E59B-A42F-E942-A50B-3CAABA5740A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16</a:t>
            </a:r>
          </a:p>
        </p:txBody>
      </p:sp>
      <p:sp>
        <p:nvSpPr>
          <p:cNvPr id="124" name="Text Box 119">
            <a:extLst>
              <a:ext uri="{FF2B5EF4-FFF2-40B4-BE49-F238E27FC236}">
                <a16:creationId xmlns:a16="http://schemas.microsoft.com/office/drawing/2014/main" id="{B2068462-BA61-4242-A2A0-74BD0ABDCA1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15</a:t>
            </a:r>
          </a:p>
        </p:txBody>
      </p:sp>
      <p:sp>
        <p:nvSpPr>
          <p:cNvPr id="125" name="Text Box 120">
            <a:extLst>
              <a:ext uri="{FF2B5EF4-FFF2-40B4-BE49-F238E27FC236}">
                <a16:creationId xmlns:a16="http://schemas.microsoft.com/office/drawing/2014/main" id="{DB40F02E-6760-4441-92F9-9E7181DB4DF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14</a:t>
            </a:r>
          </a:p>
        </p:txBody>
      </p:sp>
      <p:sp>
        <p:nvSpPr>
          <p:cNvPr id="126" name="Text Box 121">
            <a:extLst>
              <a:ext uri="{FF2B5EF4-FFF2-40B4-BE49-F238E27FC236}">
                <a16:creationId xmlns:a16="http://schemas.microsoft.com/office/drawing/2014/main" id="{02120B28-FF68-8140-B66E-98542D1862B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13</a:t>
            </a:r>
          </a:p>
        </p:txBody>
      </p:sp>
      <p:sp>
        <p:nvSpPr>
          <p:cNvPr id="127" name="Text Box 122">
            <a:extLst>
              <a:ext uri="{FF2B5EF4-FFF2-40B4-BE49-F238E27FC236}">
                <a16:creationId xmlns:a16="http://schemas.microsoft.com/office/drawing/2014/main" id="{9AEFD418-2D81-A54C-8B0B-4E7ED6BB9C3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12</a:t>
            </a:r>
          </a:p>
        </p:txBody>
      </p:sp>
      <p:sp>
        <p:nvSpPr>
          <p:cNvPr id="128" name="Text Box 123">
            <a:extLst>
              <a:ext uri="{FF2B5EF4-FFF2-40B4-BE49-F238E27FC236}">
                <a16:creationId xmlns:a16="http://schemas.microsoft.com/office/drawing/2014/main" id="{D1BA1D04-609B-C544-8762-B45D0BB93CC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11</a:t>
            </a:r>
          </a:p>
        </p:txBody>
      </p:sp>
      <p:sp>
        <p:nvSpPr>
          <p:cNvPr id="129" name="Text Box 124">
            <a:extLst>
              <a:ext uri="{FF2B5EF4-FFF2-40B4-BE49-F238E27FC236}">
                <a16:creationId xmlns:a16="http://schemas.microsoft.com/office/drawing/2014/main" id="{664B9FA1-6C5F-5149-8AC1-10F5F919F1BB}"/>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10</a:t>
            </a:r>
          </a:p>
        </p:txBody>
      </p:sp>
      <p:sp>
        <p:nvSpPr>
          <p:cNvPr id="130" name="Text Box 125">
            <a:extLst>
              <a:ext uri="{FF2B5EF4-FFF2-40B4-BE49-F238E27FC236}">
                <a16:creationId xmlns:a16="http://schemas.microsoft.com/office/drawing/2014/main" id="{39F1E3CA-95C1-3347-8F88-3BEFF2EE560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09</a:t>
            </a:r>
          </a:p>
        </p:txBody>
      </p:sp>
      <p:sp>
        <p:nvSpPr>
          <p:cNvPr id="131" name="Text Box 126">
            <a:extLst>
              <a:ext uri="{FF2B5EF4-FFF2-40B4-BE49-F238E27FC236}">
                <a16:creationId xmlns:a16="http://schemas.microsoft.com/office/drawing/2014/main" id="{2C05E858-535C-A940-BA65-5EFA7BDA4A4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08</a:t>
            </a:r>
          </a:p>
        </p:txBody>
      </p:sp>
      <p:sp>
        <p:nvSpPr>
          <p:cNvPr id="132" name="Text Box 127">
            <a:extLst>
              <a:ext uri="{FF2B5EF4-FFF2-40B4-BE49-F238E27FC236}">
                <a16:creationId xmlns:a16="http://schemas.microsoft.com/office/drawing/2014/main" id="{2D83953E-FDCF-164F-928B-408A805DD03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07</a:t>
            </a:r>
          </a:p>
        </p:txBody>
      </p:sp>
      <p:sp>
        <p:nvSpPr>
          <p:cNvPr id="133" name="Text Box 128">
            <a:extLst>
              <a:ext uri="{FF2B5EF4-FFF2-40B4-BE49-F238E27FC236}">
                <a16:creationId xmlns:a16="http://schemas.microsoft.com/office/drawing/2014/main" id="{A4949101-9D3F-3943-BB17-0997F417B56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06</a:t>
            </a:r>
          </a:p>
        </p:txBody>
      </p:sp>
      <p:sp>
        <p:nvSpPr>
          <p:cNvPr id="134" name="Text Box 129">
            <a:extLst>
              <a:ext uri="{FF2B5EF4-FFF2-40B4-BE49-F238E27FC236}">
                <a16:creationId xmlns:a16="http://schemas.microsoft.com/office/drawing/2014/main" id="{7DAA7EBA-329C-7245-858B-EB1C618E152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05</a:t>
            </a:r>
          </a:p>
        </p:txBody>
      </p:sp>
      <p:sp>
        <p:nvSpPr>
          <p:cNvPr id="135" name="Text Box 130">
            <a:extLst>
              <a:ext uri="{FF2B5EF4-FFF2-40B4-BE49-F238E27FC236}">
                <a16:creationId xmlns:a16="http://schemas.microsoft.com/office/drawing/2014/main" id="{131D769C-DB14-9A47-BE24-815CB45A8D80}"/>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04</a:t>
            </a:r>
          </a:p>
        </p:txBody>
      </p:sp>
      <p:sp>
        <p:nvSpPr>
          <p:cNvPr id="136" name="Text Box 131">
            <a:extLst>
              <a:ext uri="{FF2B5EF4-FFF2-40B4-BE49-F238E27FC236}">
                <a16:creationId xmlns:a16="http://schemas.microsoft.com/office/drawing/2014/main" id="{97D19D2D-8A29-F541-88DA-DD73D6F4A79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03</a:t>
            </a:r>
          </a:p>
        </p:txBody>
      </p:sp>
      <p:sp>
        <p:nvSpPr>
          <p:cNvPr id="137" name="Text Box 132">
            <a:extLst>
              <a:ext uri="{FF2B5EF4-FFF2-40B4-BE49-F238E27FC236}">
                <a16:creationId xmlns:a16="http://schemas.microsoft.com/office/drawing/2014/main" id="{7A22C687-5851-B944-8C01-BF1824D231F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02</a:t>
            </a:r>
          </a:p>
        </p:txBody>
      </p:sp>
      <p:sp>
        <p:nvSpPr>
          <p:cNvPr id="138" name="Text Box 133">
            <a:extLst>
              <a:ext uri="{FF2B5EF4-FFF2-40B4-BE49-F238E27FC236}">
                <a16:creationId xmlns:a16="http://schemas.microsoft.com/office/drawing/2014/main" id="{29255702-B0C2-BD4B-8F81-E39F4C31D20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01</a:t>
            </a:r>
          </a:p>
        </p:txBody>
      </p:sp>
      <p:sp>
        <p:nvSpPr>
          <p:cNvPr id="139" name="Text Box 137">
            <a:extLst>
              <a:ext uri="{FF2B5EF4-FFF2-40B4-BE49-F238E27FC236}">
                <a16:creationId xmlns:a16="http://schemas.microsoft.com/office/drawing/2014/main" id="{A0BB0DF7-D59D-8E41-8CC1-69736E0C265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dirty="0">
                <a:latin typeface="Verdana" pitchFamily="34" charset="0"/>
              </a:rPr>
              <a:t>00</a:t>
            </a:r>
          </a:p>
        </p:txBody>
      </p:sp>
    </p:spTree>
    <p:extLst>
      <p:ext uri="{BB962C8B-B14F-4D97-AF65-F5344CB8AC3E}">
        <p14:creationId xmlns:p14="http://schemas.microsoft.com/office/powerpoint/2010/main" val="267290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withEffect">
                                  <p:stCondLst>
                                    <p:cond delay="0"/>
                                  </p:stCondLst>
                                  <p:childTnLst>
                                    <p:set>
                                      <p:cBhvr>
                                        <p:cTn id="6" dur="1000">
                                          <p:stCondLst>
                                            <p:cond delay="0"/>
                                          </p:stCondLst>
                                        </p:cTn>
                                        <p:tgtEl>
                                          <p:spTgt spid="80"/>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80"/>
                                        </p:tgtEl>
                                        <p:attrNameLst>
                                          <p:attrName>style.visibility</p:attrName>
                                        </p:attrNameLst>
                                      </p:cBhvr>
                                      <p:to>
                                        <p:strVal val="hidden"/>
                                      </p:to>
                                    </p:set>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81"/>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81"/>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82"/>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82"/>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3"/>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83"/>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84"/>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84"/>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85"/>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85"/>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86"/>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86"/>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87"/>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87"/>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88"/>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88"/>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89"/>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89"/>
                                        </p:tgtEl>
                                        <p:attrNameLst>
                                          <p:attrName>style.visibility</p:attrName>
                                        </p:attrNameLst>
                                      </p:cBhvr>
                                      <p:to>
                                        <p:strVal val="hidden"/>
                                      </p:to>
                                    </p:set>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90"/>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90"/>
                                        </p:tgtEl>
                                        <p:attrNameLst>
                                          <p:attrName>style.visibility</p:attrName>
                                        </p:attrNameLst>
                                      </p:cBhvr>
                                      <p:to>
                                        <p:strVal val="hidden"/>
                                      </p:to>
                                    </p:set>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91"/>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91"/>
                                        </p:tgtEl>
                                        <p:attrNameLst>
                                          <p:attrName>style.visibility</p:attrName>
                                        </p:attrNameLst>
                                      </p:cBhvr>
                                      <p:to>
                                        <p:strVal val="hidden"/>
                                      </p:to>
                                    </p:set>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92"/>
                                        </p:tgtEl>
                                        <p:attrNameLst>
                                          <p:attrName>style.visibility</p:attrName>
                                        </p:attrNameLst>
                                      </p:cBhvr>
                                      <p:to>
                                        <p:strVal val="visible"/>
                                      </p:to>
                                    </p:set>
                                  </p:childTnLst>
                                  <p:subTnLst>
                                    <p:set>
                                      <p:cBhvr override="childStyle">
                                        <p:cTn dur="1" fill="hold" display="0" masterRel="sameClick" afterEffect="1">
                                          <p:stCondLst>
                                            <p:cond evt="end" delay="0">
                                              <p:tn val="41"/>
                                            </p:cond>
                                          </p:stCondLst>
                                        </p:cTn>
                                        <p:tgtEl>
                                          <p:spTgt spid="92"/>
                                        </p:tgtEl>
                                        <p:attrNameLst>
                                          <p:attrName>style.visibility</p:attrName>
                                        </p:attrNameLst>
                                      </p:cBhvr>
                                      <p:to>
                                        <p:strVal val="hidden"/>
                                      </p:to>
                                    </p:set>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93"/>
                                        </p:tgtEl>
                                        <p:attrNameLst>
                                          <p:attrName>style.visibility</p:attrName>
                                        </p:attrNameLst>
                                      </p:cBhvr>
                                      <p:to>
                                        <p:strVal val="visible"/>
                                      </p:to>
                                    </p:set>
                                  </p:childTnLst>
                                  <p:subTnLst>
                                    <p:set>
                                      <p:cBhvr override="childStyle">
                                        <p:cTn dur="1" fill="hold" display="0" masterRel="sameClick" afterEffect="1">
                                          <p:stCondLst>
                                            <p:cond evt="end" delay="0">
                                              <p:tn val="44"/>
                                            </p:cond>
                                          </p:stCondLst>
                                        </p:cTn>
                                        <p:tgtEl>
                                          <p:spTgt spid="93"/>
                                        </p:tgtEl>
                                        <p:attrNameLst>
                                          <p:attrName>style.visibility</p:attrName>
                                        </p:attrNameLst>
                                      </p:cBhvr>
                                      <p:to>
                                        <p:strVal val="hidden"/>
                                      </p:to>
                                    </p:set>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94"/>
                                        </p:tgtEl>
                                        <p:attrNameLst>
                                          <p:attrName>style.visibility</p:attrName>
                                        </p:attrNameLst>
                                      </p:cBhvr>
                                      <p:to>
                                        <p:strVal val="visible"/>
                                      </p:to>
                                    </p:set>
                                  </p:childTnLst>
                                  <p:subTnLst>
                                    <p:set>
                                      <p:cBhvr override="childStyle">
                                        <p:cTn dur="1" fill="hold" display="0" masterRel="sameClick" afterEffect="1">
                                          <p:stCondLst>
                                            <p:cond evt="end" delay="0">
                                              <p:tn val="47"/>
                                            </p:cond>
                                          </p:stCondLst>
                                        </p:cTn>
                                        <p:tgtEl>
                                          <p:spTgt spid="94"/>
                                        </p:tgtEl>
                                        <p:attrNameLst>
                                          <p:attrName>style.visibility</p:attrName>
                                        </p:attrNameLst>
                                      </p:cBhvr>
                                      <p:to>
                                        <p:strVal val="hidden"/>
                                      </p:to>
                                    </p:set>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95"/>
                                        </p:tgtEl>
                                        <p:attrNameLst>
                                          <p:attrName>style.visibility</p:attrName>
                                        </p:attrNameLst>
                                      </p:cBhvr>
                                      <p:to>
                                        <p:strVal val="visible"/>
                                      </p:to>
                                    </p:set>
                                  </p:childTnLst>
                                  <p:subTnLst>
                                    <p:set>
                                      <p:cBhvr override="childStyle">
                                        <p:cTn dur="1" fill="hold" display="0" masterRel="sameClick" afterEffect="1">
                                          <p:stCondLst>
                                            <p:cond evt="end" delay="0">
                                              <p:tn val="50"/>
                                            </p:cond>
                                          </p:stCondLst>
                                        </p:cTn>
                                        <p:tgtEl>
                                          <p:spTgt spid="95"/>
                                        </p:tgtEl>
                                        <p:attrNameLst>
                                          <p:attrName>style.visibility</p:attrName>
                                        </p:attrNameLst>
                                      </p:cBhvr>
                                      <p:to>
                                        <p:strVal val="hidden"/>
                                      </p:to>
                                    </p:set>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96"/>
                                        </p:tgtEl>
                                        <p:attrNameLst>
                                          <p:attrName>style.visibility</p:attrName>
                                        </p:attrNameLst>
                                      </p:cBhvr>
                                      <p:to>
                                        <p:strVal val="visible"/>
                                      </p:to>
                                    </p:set>
                                  </p:childTnLst>
                                  <p:subTnLst>
                                    <p:set>
                                      <p:cBhvr override="childStyle">
                                        <p:cTn dur="1" fill="hold" display="0" masterRel="sameClick" afterEffect="1">
                                          <p:stCondLst>
                                            <p:cond evt="end" delay="0">
                                              <p:tn val="53"/>
                                            </p:cond>
                                          </p:stCondLst>
                                        </p:cTn>
                                        <p:tgtEl>
                                          <p:spTgt spid="96"/>
                                        </p:tgtEl>
                                        <p:attrNameLst>
                                          <p:attrName>style.visibility</p:attrName>
                                        </p:attrNameLst>
                                      </p:cBhvr>
                                      <p:to>
                                        <p:strVal val="hidden"/>
                                      </p:to>
                                    </p:set>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97"/>
                                        </p:tgtEl>
                                        <p:attrNameLst>
                                          <p:attrName>style.visibility</p:attrName>
                                        </p:attrNameLst>
                                      </p:cBhvr>
                                      <p:to>
                                        <p:strVal val="visible"/>
                                      </p:to>
                                    </p:set>
                                  </p:childTnLst>
                                  <p:subTnLst>
                                    <p:set>
                                      <p:cBhvr override="childStyle">
                                        <p:cTn dur="1" fill="hold" display="0" masterRel="sameClick" afterEffect="1">
                                          <p:stCondLst>
                                            <p:cond evt="end" delay="0">
                                              <p:tn val="56"/>
                                            </p:cond>
                                          </p:stCondLst>
                                        </p:cTn>
                                        <p:tgtEl>
                                          <p:spTgt spid="97"/>
                                        </p:tgtEl>
                                        <p:attrNameLst>
                                          <p:attrName>style.visibility</p:attrName>
                                        </p:attrNameLst>
                                      </p:cBhvr>
                                      <p:to>
                                        <p:strVal val="hidden"/>
                                      </p:to>
                                    </p:set>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98"/>
                                        </p:tgtEl>
                                        <p:attrNameLst>
                                          <p:attrName>style.visibility</p:attrName>
                                        </p:attrNameLst>
                                      </p:cBhvr>
                                      <p:to>
                                        <p:strVal val="visible"/>
                                      </p:to>
                                    </p:set>
                                  </p:childTnLst>
                                  <p:subTnLst>
                                    <p:set>
                                      <p:cBhvr override="childStyle">
                                        <p:cTn dur="1" fill="hold" display="0" masterRel="sameClick" afterEffect="1">
                                          <p:stCondLst>
                                            <p:cond evt="end" delay="0">
                                              <p:tn val="59"/>
                                            </p:cond>
                                          </p:stCondLst>
                                        </p:cTn>
                                        <p:tgtEl>
                                          <p:spTgt spid="98"/>
                                        </p:tgtEl>
                                        <p:attrNameLst>
                                          <p:attrName>style.visibility</p:attrName>
                                        </p:attrNameLst>
                                      </p:cBhvr>
                                      <p:to>
                                        <p:strVal val="hidden"/>
                                      </p:to>
                                    </p:set>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99"/>
                                        </p:tgtEl>
                                        <p:attrNameLst>
                                          <p:attrName>style.visibility</p:attrName>
                                        </p:attrNameLst>
                                      </p:cBhvr>
                                      <p:to>
                                        <p:strVal val="visible"/>
                                      </p:to>
                                    </p:set>
                                  </p:childTnLst>
                                  <p:subTnLst>
                                    <p:set>
                                      <p:cBhvr override="childStyle">
                                        <p:cTn dur="1" fill="hold" display="0" masterRel="sameClick" afterEffect="1">
                                          <p:stCondLst>
                                            <p:cond evt="end" delay="0">
                                              <p:tn val="62"/>
                                            </p:cond>
                                          </p:stCondLst>
                                        </p:cTn>
                                        <p:tgtEl>
                                          <p:spTgt spid="99"/>
                                        </p:tgtEl>
                                        <p:attrNameLst>
                                          <p:attrName>style.visibility</p:attrName>
                                        </p:attrNameLst>
                                      </p:cBhvr>
                                      <p:to>
                                        <p:strVal val="hidden"/>
                                      </p:to>
                                    </p:set>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100"/>
                                        </p:tgtEl>
                                        <p:attrNameLst>
                                          <p:attrName>style.visibility</p:attrName>
                                        </p:attrNameLst>
                                      </p:cBhvr>
                                      <p:to>
                                        <p:strVal val="visible"/>
                                      </p:to>
                                    </p:set>
                                  </p:childTnLst>
                                  <p:subTnLst>
                                    <p:set>
                                      <p:cBhvr override="childStyle">
                                        <p:cTn dur="1" fill="hold" display="0" masterRel="sameClick" afterEffect="1">
                                          <p:stCondLst>
                                            <p:cond evt="end" delay="0">
                                              <p:tn val="65"/>
                                            </p:cond>
                                          </p:stCondLst>
                                        </p:cTn>
                                        <p:tgtEl>
                                          <p:spTgt spid="100"/>
                                        </p:tgtEl>
                                        <p:attrNameLst>
                                          <p:attrName>style.visibility</p:attrName>
                                        </p:attrNameLst>
                                      </p:cBhvr>
                                      <p:to>
                                        <p:strVal val="hidden"/>
                                      </p:to>
                                    </p:set>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101"/>
                                        </p:tgtEl>
                                        <p:attrNameLst>
                                          <p:attrName>style.visibility</p:attrName>
                                        </p:attrNameLst>
                                      </p:cBhvr>
                                      <p:to>
                                        <p:strVal val="visible"/>
                                      </p:to>
                                    </p:set>
                                  </p:childTnLst>
                                  <p:subTnLst>
                                    <p:set>
                                      <p:cBhvr override="childStyle">
                                        <p:cTn dur="1" fill="hold" display="0" masterRel="sameClick" afterEffect="1">
                                          <p:stCondLst>
                                            <p:cond evt="end" delay="0">
                                              <p:tn val="68"/>
                                            </p:cond>
                                          </p:stCondLst>
                                        </p:cTn>
                                        <p:tgtEl>
                                          <p:spTgt spid="101"/>
                                        </p:tgtEl>
                                        <p:attrNameLst>
                                          <p:attrName>style.visibility</p:attrName>
                                        </p:attrNameLst>
                                      </p:cBhvr>
                                      <p:to>
                                        <p:strVal val="hidden"/>
                                      </p:to>
                                    </p:set>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102"/>
                                        </p:tgtEl>
                                        <p:attrNameLst>
                                          <p:attrName>style.visibility</p:attrName>
                                        </p:attrNameLst>
                                      </p:cBhvr>
                                      <p:to>
                                        <p:strVal val="visible"/>
                                      </p:to>
                                    </p:set>
                                  </p:childTnLst>
                                  <p:subTnLst>
                                    <p:set>
                                      <p:cBhvr override="childStyle">
                                        <p:cTn dur="1" fill="hold" display="0" masterRel="sameClick" afterEffect="1">
                                          <p:stCondLst>
                                            <p:cond evt="end" delay="0">
                                              <p:tn val="71"/>
                                            </p:cond>
                                          </p:stCondLst>
                                        </p:cTn>
                                        <p:tgtEl>
                                          <p:spTgt spid="102"/>
                                        </p:tgtEl>
                                        <p:attrNameLst>
                                          <p:attrName>style.visibility</p:attrName>
                                        </p:attrNameLst>
                                      </p:cBhvr>
                                      <p:to>
                                        <p:strVal val="hidden"/>
                                      </p:to>
                                    </p:set>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103"/>
                                        </p:tgtEl>
                                        <p:attrNameLst>
                                          <p:attrName>style.visibility</p:attrName>
                                        </p:attrNameLst>
                                      </p:cBhvr>
                                      <p:to>
                                        <p:strVal val="visible"/>
                                      </p:to>
                                    </p:set>
                                  </p:childTnLst>
                                  <p:subTnLst>
                                    <p:set>
                                      <p:cBhvr override="childStyle">
                                        <p:cTn dur="1" fill="hold" display="0" masterRel="sameClick" afterEffect="1">
                                          <p:stCondLst>
                                            <p:cond evt="end" delay="0">
                                              <p:tn val="74"/>
                                            </p:cond>
                                          </p:stCondLst>
                                        </p:cTn>
                                        <p:tgtEl>
                                          <p:spTgt spid="103"/>
                                        </p:tgtEl>
                                        <p:attrNameLst>
                                          <p:attrName>style.visibility</p:attrName>
                                        </p:attrNameLst>
                                      </p:cBhvr>
                                      <p:to>
                                        <p:strVal val="hidden"/>
                                      </p:to>
                                    </p:set>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104"/>
                                        </p:tgtEl>
                                        <p:attrNameLst>
                                          <p:attrName>style.visibility</p:attrName>
                                        </p:attrNameLst>
                                      </p:cBhvr>
                                      <p:to>
                                        <p:strVal val="visible"/>
                                      </p:to>
                                    </p:set>
                                  </p:childTnLst>
                                  <p:subTnLst>
                                    <p:set>
                                      <p:cBhvr override="childStyle">
                                        <p:cTn dur="1" fill="hold" display="0" masterRel="sameClick" afterEffect="1">
                                          <p:stCondLst>
                                            <p:cond evt="end" delay="0">
                                              <p:tn val="77"/>
                                            </p:cond>
                                          </p:stCondLst>
                                        </p:cTn>
                                        <p:tgtEl>
                                          <p:spTgt spid="104"/>
                                        </p:tgtEl>
                                        <p:attrNameLst>
                                          <p:attrName>style.visibility</p:attrName>
                                        </p:attrNameLst>
                                      </p:cBhvr>
                                      <p:to>
                                        <p:strVal val="hidden"/>
                                      </p:to>
                                    </p:set>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105"/>
                                        </p:tgtEl>
                                        <p:attrNameLst>
                                          <p:attrName>style.visibility</p:attrName>
                                        </p:attrNameLst>
                                      </p:cBhvr>
                                      <p:to>
                                        <p:strVal val="visible"/>
                                      </p:to>
                                    </p:set>
                                  </p:childTnLst>
                                  <p:subTnLst>
                                    <p:set>
                                      <p:cBhvr override="childStyle">
                                        <p:cTn dur="1" fill="hold" display="0" masterRel="sameClick" afterEffect="1">
                                          <p:stCondLst>
                                            <p:cond evt="end" delay="0">
                                              <p:tn val="80"/>
                                            </p:cond>
                                          </p:stCondLst>
                                        </p:cTn>
                                        <p:tgtEl>
                                          <p:spTgt spid="105"/>
                                        </p:tgtEl>
                                        <p:attrNameLst>
                                          <p:attrName>style.visibility</p:attrName>
                                        </p:attrNameLst>
                                      </p:cBhvr>
                                      <p:to>
                                        <p:strVal val="hidden"/>
                                      </p:to>
                                    </p:set>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106"/>
                                        </p:tgtEl>
                                        <p:attrNameLst>
                                          <p:attrName>style.visibility</p:attrName>
                                        </p:attrNameLst>
                                      </p:cBhvr>
                                      <p:to>
                                        <p:strVal val="visible"/>
                                      </p:to>
                                    </p:set>
                                  </p:childTnLst>
                                  <p:subTnLst>
                                    <p:set>
                                      <p:cBhvr override="childStyle">
                                        <p:cTn dur="1" fill="hold" display="0" masterRel="sameClick" afterEffect="1">
                                          <p:stCondLst>
                                            <p:cond evt="end" delay="0">
                                              <p:tn val="83"/>
                                            </p:cond>
                                          </p:stCondLst>
                                        </p:cTn>
                                        <p:tgtEl>
                                          <p:spTgt spid="106"/>
                                        </p:tgtEl>
                                        <p:attrNameLst>
                                          <p:attrName>style.visibility</p:attrName>
                                        </p:attrNameLst>
                                      </p:cBhvr>
                                      <p:to>
                                        <p:strVal val="hidden"/>
                                      </p:to>
                                    </p:set>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107"/>
                                        </p:tgtEl>
                                        <p:attrNameLst>
                                          <p:attrName>style.visibility</p:attrName>
                                        </p:attrNameLst>
                                      </p:cBhvr>
                                      <p:to>
                                        <p:strVal val="visible"/>
                                      </p:to>
                                    </p:set>
                                  </p:childTnLst>
                                  <p:subTnLst>
                                    <p:set>
                                      <p:cBhvr override="childStyle">
                                        <p:cTn dur="1" fill="hold" display="0" masterRel="sameClick" afterEffect="1">
                                          <p:stCondLst>
                                            <p:cond evt="end" delay="0">
                                              <p:tn val="86"/>
                                            </p:cond>
                                          </p:stCondLst>
                                        </p:cTn>
                                        <p:tgtEl>
                                          <p:spTgt spid="107"/>
                                        </p:tgtEl>
                                        <p:attrNameLst>
                                          <p:attrName>style.visibility</p:attrName>
                                        </p:attrNameLst>
                                      </p:cBhvr>
                                      <p:to>
                                        <p:strVal val="hidden"/>
                                      </p:to>
                                    </p:set>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108"/>
                                        </p:tgtEl>
                                        <p:attrNameLst>
                                          <p:attrName>style.visibility</p:attrName>
                                        </p:attrNameLst>
                                      </p:cBhvr>
                                      <p:to>
                                        <p:strVal val="visible"/>
                                      </p:to>
                                    </p:set>
                                  </p:childTnLst>
                                  <p:subTnLst>
                                    <p:set>
                                      <p:cBhvr override="childStyle">
                                        <p:cTn dur="1" fill="hold" display="0" masterRel="sameClick" afterEffect="1">
                                          <p:stCondLst>
                                            <p:cond evt="end" delay="0">
                                              <p:tn val="89"/>
                                            </p:cond>
                                          </p:stCondLst>
                                        </p:cTn>
                                        <p:tgtEl>
                                          <p:spTgt spid="108"/>
                                        </p:tgtEl>
                                        <p:attrNameLst>
                                          <p:attrName>style.visibility</p:attrName>
                                        </p:attrNameLst>
                                      </p:cBhvr>
                                      <p:to>
                                        <p:strVal val="hidden"/>
                                      </p:to>
                                    </p:set>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109"/>
                                        </p:tgtEl>
                                        <p:attrNameLst>
                                          <p:attrName>style.visibility</p:attrName>
                                        </p:attrNameLst>
                                      </p:cBhvr>
                                      <p:to>
                                        <p:strVal val="visible"/>
                                      </p:to>
                                    </p:set>
                                  </p:childTnLst>
                                  <p:subTnLst>
                                    <p:set>
                                      <p:cBhvr override="childStyle">
                                        <p:cTn dur="1" fill="hold" display="0" masterRel="sameClick" afterEffect="1">
                                          <p:stCondLst>
                                            <p:cond evt="end" delay="0">
                                              <p:tn val="92"/>
                                            </p:cond>
                                          </p:stCondLst>
                                        </p:cTn>
                                        <p:tgtEl>
                                          <p:spTgt spid="109"/>
                                        </p:tgtEl>
                                        <p:attrNameLst>
                                          <p:attrName>style.visibility</p:attrName>
                                        </p:attrNameLst>
                                      </p:cBhvr>
                                      <p:to>
                                        <p:strVal val="hidden"/>
                                      </p:to>
                                    </p:set>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110"/>
                                        </p:tgtEl>
                                        <p:attrNameLst>
                                          <p:attrName>style.visibility</p:attrName>
                                        </p:attrNameLst>
                                      </p:cBhvr>
                                      <p:to>
                                        <p:strVal val="visible"/>
                                      </p:to>
                                    </p:set>
                                  </p:childTnLst>
                                  <p:subTnLst>
                                    <p:set>
                                      <p:cBhvr override="childStyle">
                                        <p:cTn dur="1" fill="hold" display="0" masterRel="sameClick" afterEffect="1">
                                          <p:stCondLst>
                                            <p:cond evt="end" delay="0">
                                              <p:tn val="95"/>
                                            </p:cond>
                                          </p:stCondLst>
                                        </p:cTn>
                                        <p:tgtEl>
                                          <p:spTgt spid="110"/>
                                        </p:tgtEl>
                                        <p:attrNameLst>
                                          <p:attrName>style.visibility</p:attrName>
                                        </p:attrNameLst>
                                      </p:cBhvr>
                                      <p:to>
                                        <p:strVal val="hidden"/>
                                      </p:to>
                                    </p:set>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111"/>
                                        </p:tgtEl>
                                        <p:attrNameLst>
                                          <p:attrName>style.visibility</p:attrName>
                                        </p:attrNameLst>
                                      </p:cBhvr>
                                      <p:to>
                                        <p:strVal val="visible"/>
                                      </p:to>
                                    </p:set>
                                  </p:childTnLst>
                                  <p:subTnLst>
                                    <p:set>
                                      <p:cBhvr override="childStyle">
                                        <p:cTn dur="1" fill="hold" display="0" masterRel="sameClick" afterEffect="1">
                                          <p:stCondLst>
                                            <p:cond evt="end" delay="0">
                                              <p:tn val="98"/>
                                            </p:cond>
                                          </p:stCondLst>
                                        </p:cTn>
                                        <p:tgtEl>
                                          <p:spTgt spid="111"/>
                                        </p:tgtEl>
                                        <p:attrNameLst>
                                          <p:attrName>style.visibility</p:attrName>
                                        </p:attrNameLst>
                                      </p:cBhvr>
                                      <p:to>
                                        <p:strVal val="hidden"/>
                                      </p:to>
                                    </p:set>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112"/>
                                        </p:tgtEl>
                                        <p:attrNameLst>
                                          <p:attrName>style.visibility</p:attrName>
                                        </p:attrNameLst>
                                      </p:cBhvr>
                                      <p:to>
                                        <p:strVal val="visible"/>
                                      </p:to>
                                    </p:set>
                                  </p:childTnLst>
                                  <p:subTnLst>
                                    <p:set>
                                      <p:cBhvr override="childStyle">
                                        <p:cTn dur="1" fill="hold" display="0" masterRel="sameClick" afterEffect="1">
                                          <p:stCondLst>
                                            <p:cond evt="end" delay="0">
                                              <p:tn val="101"/>
                                            </p:cond>
                                          </p:stCondLst>
                                        </p:cTn>
                                        <p:tgtEl>
                                          <p:spTgt spid="112"/>
                                        </p:tgtEl>
                                        <p:attrNameLst>
                                          <p:attrName>style.visibility</p:attrName>
                                        </p:attrNameLst>
                                      </p:cBhvr>
                                      <p:to>
                                        <p:strVal val="hidden"/>
                                      </p:to>
                                    </p:set>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113"/>
                                        </p:tgtEl>
                                        <p:attrNameLst>
                                          <p:attrName>style.visibility</p:attrName>
                                        </p:attrNameLst>
                                      </p:cBhvr>
                                      <p:to>
                                        <p:strVal val="visible"/>
                                      </p:to>
                                    </p:set>
                                  </p:childTnLst>
                                  <p:subTnLst>
                                    <p:set>
                                      <p:cBhvr override="childStyle">
                                        <p:cTn dur="1" fill="hold" display="0" masterRel="sameClick" afterEffect="1">
                                          <p:stCondLst>
                                            <p:cond evt="end" delay="0">
                                              <p:tn val="104"/>
                                            </p:cond>
                                          </p:stCondLst>
                                        </p:cTn>
                                        <p:tgtEl>
                                          <p:spTgt spid="113"/>
                                        </p:tgtEl>
                                        <p:attrNameLst>
                                          <p:attrName>style.visibility</p:attrName>
                                        </p:attrNameLst>
                                      </p:cBhvr>
                                      <p:to>
                                        <p:strVal val="hidden"/>
                                      </p:to>
                                    </p:set>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114"/>
                                        </p:tgtEl>
                                        <p:attrNameLst>
                                          <p:attrName>style.visibility</p:attrName>
                                        </p:attrNameLst>
                                      </p:cBhvr>
                                      <p:to>
                                        <p:strVal val="visible"/>
                                      </p:to>
                                    </p:set>
                                  </p:childTnLst>
                                  <p:subTnLst>
                                    <p:set>
                                      <p:cBhvr override="childStyle">
                                        <p:cTn dur="1" fill="hold" display="0" masterRel="sameClick" afterEffect="1">
                                          <p:stCondLst>
                                            <p:cond evt="end" delay="0">
                                              <p:tn val="107"/>
                                            </p:cond>
                                          </p:stCondLst>
                                        </p:cTn>
                                        <p:tgtEl>
                                          <p:spTgt spid="114"/>
                                        </p:tgtEl>
                                        <p:attrNameLst>
                                          <p:attrName>style.visibility</p:attrName>
                                        </p:attrNameLst>
                                      </p:cBhvr>
                                      <p:to>
                                        <p:strVal val="hidden"/>
                                      </p:to>
                                    </p:set>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115"/>
                                        </p:tgtEl>
                                        <p:attrNameLst>
                                          <p:attrName>style.visibility</p:attrName>
                                        </p:attrNameLst>
                                      </p:cBhvr>
                                      <p:to>
                                        <p:strVal val="visible"/>
                                      </p:to>
                                    </p:set>
                                  </p:childTnLst>
                                  <p:subTnLst>
                                    <p:set>
                                      <p:cBhvr override="childStyle">
                                        <p:cTn dur="1" fill="hold" display="0" masterRel="sameClick" afterEffect="1">
                                          <p:stCondLst>
                                            <p:cond evt="end" delay="0">
                                              <p:tn val="110"/>
                                            </p:cond>
                                          </p:stCondLst>
                                        </p:cTn>
                                        <p:tgtEl>
                                          <p:spTgt spid="115"/>
                                        </p:tgtEl>
                                        <p:attrNameLst>
                                          <p:attrName>style.visibility</p:attrName>
                                        </p:attrNameLst>
                                      </p:cBhvr>
                                      <p:to>
                                        <p:strVal val="hidden"/>
                                      </p:to>
                                    </p:set>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116"/>
                                        </p:tgtEl>
                                        <p:attrNameLst>
                                          <p:attrName>style.visibility</p:attrName>
                                        </p:attrNameLst>
                                      </p:cBhvr>
                                      <p:to>
                                        <p:strVal val="visible"/>
                                      </p:to>
                                    </p:set>
                                  </p:childTnLst>
                                  <p:subTnLst>
                                    <p:set>
                                      <p:cBhvr override="childStyle">
                                        <p:cTn dur="1" fill="hold" display="0" masterRel="sameClick" afterEffect="1">
                                          <p:stCondLst>
                                            <p:cond evt="end" delay="0">
                                              <p:tn val="113"/>
                                            </p:cond>
                                          </p:stCondLst>
                                        </p:cTn>
                                        <p:tgtEl>
                                          <p:spTgt spid="116"/>
                                        </p:tgtEl>
                                        <p:attrNameLst>
                                          <p:attrName>style.visibility</p:attrName>
                                        </p:attrNameLst>
                                      </p:cBhvr>
                                      <p:to>
                                        <p:strVal val="hidden"/>
                                      </p:to>
                                    </p:set>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117"/>
                                        </p:tgtEl>
                                        <p:attrNameLst>
                                          <p:attrName>style.visibility</p:attrName>
                                        </p:attrNameLst>
                                      </p:cBhvr>
                                      <p:to>
                                        <p:strVal val="visible"/>
                                      </p:to>
                                    </p:set>
                                  </p:childTnLst>
                                  <p:subTnLst>
                                    <p:set>
                                      <p:cBhvr override="childStyle">
                                        <p:cTn dur="1" fill="hold" display="0" masterRel="sameClick" afterEffect="1">
                                          <p:stCondLst>
                                            <p:cond evt="end" delay="0">
                                              <p:tn val="116"/>
                                            </p:cond>
                                          </p:stCondLst>
                                        </p:cTn>
                                        <p:tgtEl>
                                          <p:spTgt spid="117"/>
                                        </p:tgtEl>
                                        <p:attrNameLst>
                                          <p:attrName>style.visibility</p:attrName>
                                        </p:attrNameLst>
                                      </p:cBhvr>
                                      <p:to>
                                        <p:strVal val="hidden"/>
                                      </p:to>
                                    </p:set>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118"/>
                                        </p:tgtEl>
                                        <p:attrNameLst>
                                          <p:attrName>style.visibility</p:attrName>
                                        </p:attrNameLst>
                                      </p:cBhvr>
                                      <p:to>
                                        <p:strVal val="visible"/>
                                      </p:to>
                                    </p:set>
                                  </p:childTnLst>
                                  <p:subTnLst>
                                    <p:set>
                                      <p:cBhvr override="childStyle">
                                        <p:cTn dur="1" fill="hold" display="0" masterRel="sameClick" afterEffect="1">
                                          <p:stCondLst>
                                            <p:cond evt="end" delay="0">
                                              <p:tn val="119"/>
                                            </p:cond>
                                          </p:stCondLst>
                                        </p:cTn>
                                        <p:tgtEl>
                                          <p:spTgt spid="118"/>
                                        </p:tgtEl>
                                        <p:attrNameLst>
                                          <p:attrName>style.visibility</p:attrName>
                                        </p:attrNameLst>
                                      </p:cBhvr>
                                      <p:to>
                                        <p:strVal val="hidden"/>
                                      </p:to>
                                    </p:set>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119"/>
                                        </p:tgtEl>
                                        <p:attrNameLst>
                                          <p:attrName>style.visibility</p:attrName>
                                        </p:attrNameLst>
                                      </p:cBhvr>
                                      <p:to>
                                        <p:strVal val="visible"/>
                                      </p:to>
                                    </p:set>
                                  </p:childTnLst>
                                  <p:subTnLst>
                                    <p:set>
                                      <p:cBhvr override="childStyle">
                                        <p:cTn dur="1" fill="hold" display="0" masterRel="sameClick" afterEffect="1">
                                          <p:stCondLst>
                                            <p:cond evt="end" delay="0">
                                              <p:tn val="122"/>
                                            </p:cond>
                                          </p:stCondLst>
                                        </p:cTn>
                                        <p:tgtEl>
                                          <p:spTgt spid="119"/>
                                        </p:tgtEl>
                                        <p:attrNameLst>
                                          <p:attrName>style.visibility</p:attrName>
                                        </p:attrNameLst>
                                      </p:cBhvr>
                                      <p:to>
                                        <p:strVal val="hidden"/>
                                      </p:to>
                                    </p:set>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120"/>
                                        </p:tgtEl>
                                        <p:attrNameLst>
                                          <p:attrName>style.visibility</p:attrName>
                                        </p:attrNameLst>
                                      </p:cBhvr>
                                      <p:to>
                                        <p:strVal val="visible"/>
                                      </p:to>
                                    </p:set>
                                  </p:childTnLst>
                                  <p:subTnLst>
                                    <p:set>
                                      <p:cBhvr override="childStyle">
                                        <p:cTn dur="1" fill="hold" display="0" masterRel="sameClick" afterEffect="1">
                                          <p:stCondLst>
                                            <p:cond evt="end" delay="0">
                                              <p:tn val="125"/>
                                            </p:cond>
                                          </p:stCondLst>
                                        </p:cTn>
                                        <p:tgtEl>
                                          <p:spTgt spid="120"/>
                                        </p:tgtEl>
                                        <p:attrNameLst>
                                          <p:attrName>style.visibility</p:attrName>
                                        </p:attrNameLst>
                                      </p:cBhvr>
                                      <p:to>
                                        <p:strVal val="hidden"/>
                                      </p:to>
                                    </p:set>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121"/>
                                        </p:tgtEl>
                                        <p:attrNameLst>
                                          <p:attrName>style.visibility</p:attrName>
                                        </p:attrNameLst>
                                      </p:cBhvr>
                                      <p:to>
                                        <p:strVal val="visible"/>
                                      </p:to>
                                    </p:set>
                                  </p:childTnLst>
                                  <p:subTnLst>
                                    <p:set>
                                      <p:cBhvr override="childStyle">
                                        <p:cTn dur="1" fill="hold" display="0" masterRel="sameClick" afterEffect="1">
                                          <p:stCondLst>
                                            <p:cond evt="end" delay="0">
                                              <p:tn val="128"/>
                                            </p:cond>
                                          </p:stCondLst>
                                        </p:cTn>
                                        <p:tgtEl>
                                          <p:spTgt spid="121"/>
                                        </p:tgtEl>
                                        <p:attrNameLst>
                                          <p:attrName>style.visibility</p:attrName>
                                        </p:attrNameLst>
                                      </p:cBhvr>
                                      <p:to>
                                        <p:strVal val="hidden"/>
                                      </p:to>
                                    </p:set>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122"/>
                                        </p:tgtEl>
                                        <p:attrNameLst>
                                          <p:attrName>style.visibility</p:attrName>
                                        </p:attrNameLst>
                                      </p:cBhvr>
                                      <p:to>
                                        <p:strVal val="visible"/>
                                      </p:to>
                                    </p:set>
                                  </p:childTnLst>
                                  <p:subTnLst>
                                    <p:set>
                                      <p:cBhvr override="childStyle">
                                        <p:cTn dur="1" fill="hold" display="0" masterRel="sameClick" afterEffect="1">
                                          <p:stCondLst>
                                            <p:cond evt="end" delay="0">
                                              <p:tn val="131"/>
                                            </p:cond>
                                          </p:stCondLst>
                                        </p:cTn>
                                        <p:tgtEl>
                                          <p:spTgt spid="122"/>
                                        </p:tgtEl>
                                        <p:attrNameLst>
                                          <p:attrName>style.visibility</p:attrName>
                                        </p:attrNameLst>
                                      </p:cBhvr>
                                      <p:to>
                                        <p:strVal val="hidden"/>
                                      </p:to>
                                    </p:set>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123"/>
                                        </p:tgtEl>
                                        <p:attrNameLst>
                                          <p:attrName>style.visibility</p:attrName>
                                        </p:attrNameLst>
                                      </p:cBhvr>
                                      <p:to>
                                        <p:strVal val="visible"/>
                                      </p:to>
                                    </p:set>
                                  </p:childTnLst>
                                  <p:subTnLst>
                                    <p:set>
                                      <p:cBhvr override="childStyle">
                                        <p:cTn dur="1" fill="hold" display="0" masterRel="sameClick" afterEffect="1">
                                          <p:stCondLst>
                                            <p:cond evt="end" delay="0">
                                              <p:tn val="134"/>
                                            </p:cond>
                                          </p:stCondLst>
                                        </p:cTn>
                                        <p:tgtEl>
                                          <p:spTgt spid="123"/>
                                        </p:tgtEl>
                                        <p:attrNameLst>
                                          <p:attrName>style.visibility</p:attrName>
                                        </p:attrNameLst>
                                      </p:cBhvr>
                                      <p:to>
                                        <p:strVal val="hidden"/>
                                      </p:to>
                                    </p:set>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124"/>
                                        </p:tgtEl>
                                        <p:attrNameLst>
                                          <p:attrName>style.visibility</p:attrName>
                                        </p:attrNameLst>
                                      </p:cBhvr>
                                      <p:to>
                                        <p:strVal val="visible"/>
                                      </p:to>
                                    </p:set>
                                  </p:childTnLst>
                                  <p:subTnLst>
                                    <p:set>
                                      <p:cBhvr override="childStyle">
                                        <p:cTn dur="1" fill="hold" display="0" masterRel="sameClick" afterEffect="1">
                                          <p:stCondLst>
                                            <p:cond evt="end" delay="0">
                                              <p:tn val="137"/>
                                            </p:cond>
                                          </p:stCondLst>
                                        </p:cTn>
                                        <p:tgtEl>
                                          <p:spTgt spid="124"/>
                                        </p:tgtEl>
                                        <p:attrNameLst>
                                          <p:attrName>style.visibility</p:attrName>
                                        </p:attrNameLst>
                                      </p:cBhvr>
                                      <p:to>
                                        <p:strVal val="hidden"/>
                                      </p:to>
                                    </p:set>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125"/>
                                        </p:tgtEl>
                                        <p:attrNameLst>
                                          <p:attrName>style.visibility</p:attrName>
                                        </p:attrNameLst>
                                      </p:cBhvr>
                                      <p:to>
                                        <p:strVal val="visible"/>
                                      </p:to>
                                    </p:set>
                                  </p:childTnLst>
                                  <p:subTnLst>
                                    <p:set>
                                      <p:cBhvr override="childStyle">
                                        <p:cTn dur="1" fill="hold" display="0" masterRel="sameClick" afterEffect="1">
                                          <p:stCondLst>
                                            <p:cond evt="end" delay="0">
                                              <p:tn val="140"/>
                                            </p:cond>
                                          </p:stCondLst>
                                        </p:cTn>
                                        <p:tgtEl>
                                          <p:spTgt spid="125"/>
                                        </p:tgtEl>
                                        <p:attrNameLst>
                                          <p:attrName>style.visibility</p:attrName>
                                        </p:attrNameLst>
                                      </p:cBhvr>
                                      <p:to>
                                        <p:strVal val="hidden"/>
                                      </p:to>
                                    </p:set>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126"/>
                                        </p:tgtEl>
                                        <p:attrNameLst>
                                          <p:attrName>style.visibility</p:attrName>
                                        </p:attrNameLst>
                                      </p:cBhvr>
                                      <p:to>
                                        <p:strVal val="visible"/>
                                      </p:to>
                                    </p:set>
                                  </p:childTnLst>
                                  <p:subTnLst>
                                    <p:set>
                                      <p:cBhvr override="childStyle">
                                        <p:cTn dur="1" fill="hold" display="0" masterRel="sameClick" afterEffect="1">
                                          <p:stCondLst>
                                            <p:cond evt="end" delay="0">
                                              <p:tn val="143"/>
                                            </p:cond>
                                          </p:stCondLst>
                                        </p:cTn>
                                        <p:tgtEl>
                                          <p:spTgt spid="126"/>
                                        </p:tgtEl>
                                        <p:attrNameLst>
                                          <p:attrName>style.visibility</p:attrName>
                                        </p:attrNameLst>
                                      </p:cBhvr>
                                      <p:to>
                                        <p:strVal val="hidden"/>
                                      </p:to>
                                    </p:set>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127"/>
                                        </p:tgtEl>
                                        <p:attrNameLst>
                                          <p:attrName>style.visibility</p:attrName>
                                        </p:attrNameLst>
                                      </p:cBhvr>
                                      <p:to>
                                        <p:strVal val="visible"/>
                                      </p:to>
                                    </p:set>
                                  </p:childTnLst>
                                  <p:subTnLst>
                                    <p:set>
                                      <p:cBhvr override="childStyle">
                                        <p:cTn dur="1" fill="hold" display="0" masterRel="sameClick" afterEffect="1">
                                          <p:stCondLst>
                                            <p:cond evt="end" delay="0">
                                              <p:tn val="146"/>
                                            </p:cond>
                                          </p:stCondLst>
                                        </p:cTn>
                                        <p:tgtEl>
                                          <p:spTgt spid="127"/>
                                        </p:tgtEl>
                                        <p:attrNameLst>
                                          <p:attrName>style.visibility</p:attrName>
                                        </p:attrNameLst>
                                      </p:cBhvr>
                                      <p:to>
                                        <p:strVal val="hidden"/>
                                      </p:to>
                                    </p:set>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128"/>
                                        </p:tgtEl>
                                        <p:attrNameLst>
                                          <p:attrName>style.visibility</p:attrName>
                                        </p:attrNameLst>
                                      </p:cBhvr>
                                      <p:to>
                                        <p:strVal val="visible"/>
                                      </p:to>
                                    </p:set>
                                  </p:childTnLst>
                                  <p:subTnLst>
                                    <p:set>
                                      <p:cBhvr override="childStyle">
                                        <p:cTn dur="1" fill="hold" display="0" masterRel="sameClick" afterEffect="1">
                                          <p:stCondLst>
                                            <p:cond evt="end" delay="0">
                                              <p:tn val="149"/>
                                            </p:cond>
                                          </p:stCondLst>
                                        </p:cTn>
                                        <p:tgtEl>
                                          <p:spTgt spid="128"/>
                                        </p:tgtEl>
                                        <p:attrNameLst>
                                          <p:attrName>style.visibility</p:attrName>
                                        </p:attrNameLst>
                                      </p:cBhvr>
                                      <p:to>
                                        <p:strVal val="hidden"/>
                                      </p:to>
                                    </p:set>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129"/>
                                        </p:tgtEl>
                                        <p:attrNameLst>
                                          <p:attrName>style.visibility</p:attrName>
                                        </p:attrNameLst>
                                      </p:cBhvr>
                                      <p:to>
                                        <p:strVal val="visible"/>
                                      </p:to>
                                    </p:set>
                                  </p:childTnLst>
                                  <p:subTnLst>
                                    <p:set>
                                      <p:cBhvr override="childStyle">
                                        <p:cTn dur="1" fill="hold" display="0" masterRel="sameClick" afterEffect="1">
                                          <p:stCondLst>
                                            <p:cond evt="end" delay="0">
                                              <p:tn val="152"/>
                                            </p:cond>
                                          </p:stCondLst>
                                        </p:cTn>
                                        <p:tgtEl>
                                          <p:spTgt spid="129"/>
                                        </p:tgtEl>
                                        <p:attrNameLst>
                                          <p:attrName>style.visibility</p:attrName>
                                        </p:attrNameLst>
                                      </p:cBhvr>
                                      <p:to>
                                        <p:strVal val="hidden"/>
                                      </p:to>
                                    </p:set>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130"/>
                                        </p:tgtEl>
                                        <p:attrNameLst>
                                          <p:attrName>style.visibility</p:attrName>
                                        </p:attrNameLst>
                                      </p:cBhvr>
                                      <p:to>
                                        <p:strVal val="visible"/>
                                      </p:to>
                                    </p:set>
                                  </p:childTnLst>
                                  <p:subTnLst>
                                    <p:set>
                                      <p:cBhvr override="childStyle">
                                        <p:cTn dur="1" fill="hold" display="0" masterRel="sameClick" afterEffect="1">
                                          <p:stCondLst>
                                            <p:cond evt="end" delay="0">
                                              <p:tn val="155"/>
                                            </p:cond>
                                          </p:stCondLst>
                                        </p:cTn>
                                        <p:tgtEl>
                                          <p:spTgt spid="130"/>
                                        </p:tgtEl>
                                        <p:attrNameLst>
                                          <p:attrName>style.visibility</p:attrName>
                                        </p:attrNameLst>
                                      </p:cBhvr>
                                      <p:to>
                                        <p:strVal val="hidden"/>
                                      </p:to>
                                    </p:set>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131"/>
                                        </p:tgtEl>
                                        <p:attrNameLst>
                                          <p:attrName>style.visibility</p:attrName>
                                        </p:attrNameLst>
                                      </p:cBhvr>
                                      <p:to>
                                        <p:strVal val="visible"/>
                                      </p:to>
                                    </p:set>
                                  </p:childTnLst>
                                  <p:subTnLst>
                                    <p:set>
                                      <p:cBhvr override="childStyle">
                                        <p:cTn dur="1" fill="hold" display="0" masterRel="sameClick" afterEffect="1">
                                          <p:stCondLst>
                                            <p:cond evt="end" delay="0">
                                              <p:tn val="158"/>
                                            </p:cond>
                                          </p:stCondLst>
                                        </p:cTn>
                                        <p:tgtEl>
                                          <p:spTgt spid="131"/>
                                        </p:tgtEl>
                                        <p:attrNameLst>
                                          <p:attrName>style.visibility</p:attrName>
                                        </p:attrNameLst>
                                      </p:cBhvr>
                                      <p:to>
                                        <p:strVal val="hidden"/>
                                      </p:to>
                                    </p:set>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132"/>
                                        </p:tgtEl>
                                        <p:attrNameLst>
                                          <p:attrName>style.visibility</p:attrName>
                                        </p:attrNameLst>
                                      </p:cBhvr>
                                      <p:to>
                                        <p:strVal val="visible"/>
                                      </p:to>
                                    </p:set>
                                  </p:childTnLst>
                                  <p:subTnLst>
                                    <p:set>
                                      <p:cBhvr override="childStyle">
                                        <p:cTn dur="1" fill="hold" display="0" masterRel="sameClick" afterEffect="1">
                                          <p:stCondLst>
                                            <p:cond evt="end" delay="0">
                                              <p:tn val="161"/>
                                            </p:cond>
                                          </p:stCondLst>
                                        </p:cTn>
                                        <p:tgtEl>
                                          <p:spTgt spid="132"/>
                                        </p:tgtEl>
                                        <p:attrNameLst>
                                          <p:attrName>style.visibility</p:attrName>
                                        </p:attrNameLst>
                                      </p:cBhvr>
                                      <p:to>
                                        <p:strVal val="hidden"/>
                                      </p:to>
                                    </p:set>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133"/>
                                        </p:tgtEl>
                                        <p:attrNameLst>
                                          <p:attrName>style.visibility</p:attrName>
                                        </p:attrNameLst>
                                      </p:cBhvr>
                                      <p:to>
                                        <p:strVal val="visible"/>
                                      </p:to>
                                    </p:set>
                                  </p:childTnLst>
                                  <p:subTnLst>
                                    <p:set>
                                      <p:cBhvr override="childStyle">
                                        <p:cTn dur="1" fill="hold" display="0" masterRel="sameClick" afterEffect="1">
                                          <p:stCondLst>
                                            <p:cond evt="end" delay="0">
                                              <p:tn val="164"/>
                                            </p:cond>
                                          </p:stCondLst>
                                        </p:cTn>
                                        <p:tgtEl>
                                          <p:spTgt spid="133"/>
                                        </p:tgtEl>
                                        <p:attrNameLst>
                                          <p:attrName>style.visibility</p:attrName>
                                        </p:attrNameLst>
                                      </p:cBhvr>
                                      <p:to>
                                        <p:strVal val="hidden"/>
                                      </p:to>
                                    </p:set>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134"/>
                                        </p:tgtEl>
                                        <p:attrNameLst>
                                          <p:attrName>style.visibility</p:attrName>
                                        </p:attrNameLst>
                                      </p:cBhvr>
                                      <p:to>
                                        <p:strVal val="visible"/>
                                      </p:to>
                                    </p:set>
                                  </p:childTnLst>
                                  <p:subTnLst>
                                    <p:set>
                                      <p:cBhvr override="childStyle">
                                        <p:cTn dur="1" fill="hold" display="0" masterRel="sameClick" afterEffect="1">
                                          <p:stCondLst>
                                            <p:cond evt="end" delay="0">
                                              <p:tn val="167"/>
                                            </p:cond>
                                          </p:stCondLst>
                                        </p:cTn>
                                        <p:tgtEl>
                                          <p:spTgt spid="134"/>
                                        </p:tgtEl>
                                        <p:attrNameLst>
                                          <p:attrName>style.visibility</p:attrName>
                                        </p:attrNameLst>
                                      </p:cBhvr>
                                      <p:to>
                                        <p:strVal val="hidden"/>
                                      </p:to>
                                    </p:set>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135"/>
                                        </p:tgtEl>
                                        <p:attrNameLst>
                                          <p:attrName>style.visibility</p:attrName>
                                        </p:attrNameLst>
                                      </p:cBhvr>
                                      <p:to>
                                        <p:strVal val="visible"/>
                                      </p:to>
                                    </p:set>
                                  </p:childTnLst>
                                  <p:subTnLst>
                                    <p:set>
                                      <p:cBhvr override="childStyle">
                                        <p:cTn dur="1" fill="hold" display="0" masterRel="sameClick" afterEffect="1">
                                          <p:stCondLst>
                                            <p:cond evt="end" delay="0">
                                              <p:tn val="170"/>
                                            </p:cond>
                                          </p:stCondLst>
                                        </p:cTn>
                                        <p:tgtEl>
                                          <p:spTgt spid="135"/>
                                        </p:tgtEl>
                                        <p:attrNameLst>
                                          <p:attrName>style.visibility</p:attrName>
                                        </p:attrNameLst>
                                      </p:cBhvr>
                                      <p:to>
                                        <p:strVal val="hidden"/>
                                      </p:to>
                                    </p:set>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136"/>
                                        </p:tgtEl>
                                        <p:attrNameLst>
                                          <p:attrName>style.visibility</p:attrName>
                                        </p:attrNameLst>
                                      </p:cBhvr>
                                      <p:to>
                                        <p:strVal val="visible"/>
                                      </p:to>
                                    </p:set>
                                  </p:childTnLst>
                                  <p:subTnLst>
                                    <p:set>
                                      <p:cBhvr override="childStyle">
                                        <p:cTn dur="1" fill="hold" display="0" masterRel="sameClick" afterEffect="1">
                                          <p:stCondLst>
                                            <p:cond evt="end" delay="0">
                                              <p:tn val="173"/>
                                            </p:cond>
                                          </p:stCondLst>
                                        </p:cTn>
                                        <p:tgtEl>
                                          <p:spTgt spid="136"/>
                                        </p:tgtEl>
                                        <p:attrNameLst>
                                          <p:attrName>style.visibility</p:attrName>
                                        </p:attrNameLst>
                                      </p:cBhvr>
                                      <p:to>
                                        <p:strVal val="hidden"/>
                                      </p:to>
                                    </p:set>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137"/>
                                        </p:tgtEl>
                                        <p:attrNameLst>
                                          <p:attrName>style.visibility</p:attrName>
                                        </p:attrNameLst>
                                      </p:cBhvr>
                                      <p:to>
                                        <p:strVal val="visible"/>
                                      </p:to>
                                    </p:set>
                                  </p:childTnLst>
                                  <p:subTnLst>
                                    <p:set>
                                      <p:cBhvr override="childStyle">
                                        <p:cTn dur="1" fill="hold" display="0" masterRel="sameClick" afterEffect="1">
                                          <p:stCondLst>
                                            <p:cond evt="end" delay="0">
                                              <p:tn val="176"/>
                                            </p:cond>
                                          </p:stCondLst>
                                        </p:cTn>
                                        <p:tgtEl>
                                          <p:spTgt spid="137"/>
                                        </p:tgtEl>
                                        <p:attrNameLst>
                                          <p:attrName>style.visibility</p:attrName>
                                        </p:attrNameLst>
                                      </p:cBhvr>
                                      <p:to>
                                        <p:strVal val="hidden"/>
                                      </p:to>
                                    </p:set>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138"/>
                                        </p:tgtEl>
                                        <p:attrNameLst>
                                          <p:attrName>style.visibility</p:attrName>
                                        </p:attrNameLst>
                                      </p:cBhvr>
                                      <p:to>
                                        <p:strVal val="visible"/>
                                      </p:to>
                                    </p:set>
                                  </p:childTnLst>
                                  <p:subTnLst>
                                    <p:set>
                                      <p:cBhvr override="childStyle">
                                        <p:cTn dur="1" fill="hold" display="0" masterRel="sameClick" afterEffect="1">
                                          <p:stCondLst>
                                            <p:cond evt="end" delay="0">
                                              <p:tn val="179"/>
                                            </p:cond>
                                          </p:stCondLst>
                                        </p:cTn>
                                        <p:tgtEl>
                                          <p:spTgt spid="138"/>
                                        </p:tgtEl>
                                        <p:attrNameLst>
                                          <p:attrName>style.visibility</p:attrName>
                                        </p:attrNameLst>
                                      </p:cBhvr>
                                      <p:to>
                                        <p:strVal val="hidden"/>
                                      </p:to>
                                    </p:set>
                                  </p:subTnLst>
                                </p:cTn>
                              </p:par>
                            </p:childTnLst>
                          </p:cTn>
                        </p:par>
                        <p:par>
                          <p:cTn id="181" fill="hold">
                            <p:stCondLst>
                              <p:cond delay="59000"/>
                            </p:stCondLst>
                            <p:childTnLst>
                              <p:par>
                                <p:cTn id="182" presetID="9" presetClass="entr" presetSubtype="0" fill="hold" grpId="0" nodeType="afterEffect">
                                  <p:stCondLst>
                                    <p:cond delay="0"/>
                                  </p:stCondLst>
                                  <p:childTnLst>
                                    <p:set>
                                      <p:cBhvr>
                                        <p:cTn id="183" dur="1" fill="hold">
                                          <p:stCondLst>
                                            <p:cond delay="0"/>
                                          </p:stCondLst>
                                        </p:cTn>
                                        <p:tgtEl>
                                          <p:spTgt spid="139"/>
                                        </p:tgtEl>
                                        <p:attrNameLst>
                                          <p:attrName>style.visibility</p:attrName>
                                        </p:attrNameLst>
                                      </p:cBhvr>
                                      <p:to>
                                        <p:strVal val="visible"/>
                                      </p:to>
                                    </p:set>
                                    <p:animEffect transition="in" filter="dissolve">
                                      <p:cBhvr>
                                        <p:cTn id="184" dur="500"/>
                                        <p:tgtEl>
                                          <p:spTgt spid="139"/>
                                        </p:tgtEl>
                                      </p:cBhvr>
                                    </p:animEffect>
                                  </p:childTnLst>
                                  <p:subTnLst>
                                    <p:audio>
                                      <p:cMediaNode>
                                        <p:cTn display="0" masterRel="sameClick">
                                          <p:stCondLst>
                                            <p:cond evt="begin" delay="0">
                                              <p:tn val="182"/>
                                            </p:cond>
                                          </p:stCondLst>
                                          <p:endCondLst>
                                            <p:cond evt="onStopAudio" delay="0">
                                              <p:tgtEl>
                                                <p:sldTgt/>
                                              </p:tgtEl>
                                            </p:cond>
                                          </p:endCondLst>
                                        </p:cTn>
                                        <p:tgtEl>
                                          <p:sndTgt r:embed="rId2" name="bell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3486151" y="227807"/>
            <a:ext cx="8882063"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lgn="r">
              <a:defRPr/>
            </a:pPr>
            <a:r>
              <a:rPr lang="ar-SA" sz="4000" b="1" dirty="0">
                <a:latin typeface="Arial" panose="020B0604020202020204" pitchFamily="34" charset="0"/>
                <a:cs typeface="Arial" panose="020B0604020202020204" pitchFamily="34" charset="0"/>
              </a:rPr>
              <a:t>   تقييم الدرس السابق</a:t>
            </a:r>
            <a:endParaRPr lang="en-US" sz="4000" b="1" dirty="0">
              <a:latin typeface="Arial" panose="020B0604020202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مربع نص 76">
            <a:extLst>
              <a:ext uri="{FF2B5EF4-FFF2-40B4-BE49-F238E27FC236}">
                <a16:creationId xmlns:a16="http://schemas.microsoft.com/office/drawing/2014/main" id="{3DED6429-D948-154A-B4D7-04800283A07A}"/>
              </a:ext>
            </a:extLst>
          </p:cNvPr>
          <p:cNvSpPr txBox="1"/>
          <p:nvPr/>
        </p:nvSpPr>
        <p:spPr>
          <a:xfrm>
            <a:off x="2379713" y="2140004"/>
            <a:ext cx="7663353" cy="523220"/>
          </a:xfrm>
          <a:prstGeom prst="rect">
            <a:avLst/>
          </a:prstGeom>
          <a:ln w="76200"/>
        </p:spPr>
        <p:style>
          <a:lnRef idx="2">
            <a:schemeClr val="accent4"/>
          </a:lnRef>
          <a:fillRef idx="1">
            <a:schemeClr val="lt1"/>
          </a:fillRef>
          <a:effectRef idx="0">
            <a:schemeClr val="accent4"/>
          </a:effectRef>
          <a:fontRef idx="minor">
            <a:schemeClr val="dk1"/>
          </a:fontRef>
        </p:style>
        <p:txBody>
          <a:bodyPr wrap="square" rtlCol="1">
            <a:spAutoFit/>
          </a:bodyPr>
          <a:lstStyle/>
          <a:p>
            <a:pPr algn="ctr">
              <a:defRPr/>
            </a:pPr>
            <a:r>
              <a:rPr lang="ar-SA" sz="2800" b="1" dirty="0">
                <a:solidFill>
                  <a:schemeClr val="tx1">
                    <a:lumMod val="95000"/>
                    <a:lumOff val="5000"/>
                  </a:schemeClr>
                </a:solidFill>
              </a:rPr>
              <a:t>العدسة التي من خصائصها تجميع الضوء هي:</a:t>
            </a:r>
          </a:p>
        </p:txBody>
      </p:sp>
      <p:graphicFrame>
        <p:nvGraphicFramePr>
          <p:cNvPr id="78" name="جدول 77">
            <a:extLst>
              <a:ext uri="{FF2B5EF4-FFF2-40B4-BE49-F238E27FC236}">
                <a16:creationId xmlns:a16="http://schemas.microsoft.com/office/drawing/2014/main" id="{C7DCDEE3-633A-7648-9AB0-90FF9FF62560}"/>
              </a:ext>
            </a:extLst>
          </p:cNvPr>
          <p:cNvGraphicFramePr>
            <a:graphicFrameLocks noGrp="1"/>
          </p:cNvGraphicFramePr>
          <p:nvPr>
            <p:extLst>
              <p:ext uri="{D42A27DB-BD31-4B8C-83A1-F6EECF244321}">
                <p14:modId xmlns:p14="http://schemas.microsoft.com/office/powerpoint/2010/main" val="3625071159"/>
              </p:ext>
            </p:extLst>
          </p:nvPr>
        </p:nvGraphicFramePr>
        <p:xfrm>
          <a:off x="3486152" y="3180583"/>
          <a:ext cx="5668307" cy="1190109"/>
        </p:xfrm>
        <a:graphic>
          <a:graphicData uri="http://schemas.openxmlformats.org/drawingml/2006/table">
            <a:tbl>
              <a:tblPr rtl="1" firstRow="1" bandRow="1">
                <a:tableStyleId>{C4B1156A-380E-4F78-BDF5-A606A8083BF9}</a:tableStyleId>
              </a:tblPr>
              <a:tblGrid>
                <a:gridCol w="651675">
                  <a:extLst>
                    <a:ext uri="{9D8B030D-6E8A-4147-A177-3AD203B41FA5}">
                      <a16:colId xmlns:a16="http://schemas.microsoft.com/office/drawing/2014/main" val="1501356153"/>
                    </a:ext>
                  </a:extLst>
                </a:gridCol>
                <a:gridCol w="5016632">
                  <a:extLst>
                    <a:ext uri="{9D8B030D-6E8A-4147-A177-3AD203B41FA5}">
                      <a16:colId xmlns:a16="http://schemas.microsoft.com/office/drawing/2014/main" val="1122118222"/>
                    </a:ext>
                  </a:extLst>
                </a:gridCol>
              </a:tblGrid>
              <a:tr h="396703">
                <a:tc>
                  <a:txBody>
                    <a:bodyPr/>
                    <a:lstStyle/>
                    <a:p>
                      <a:pPr algn="ctr" rtl="1"/>
                      <a:r>
                        <a:rPr lang="ar-SA" sz="2000" b="1" dirty="0" err="1">
                          <a:solidFill>
                            <a:schemeClr val="tx1"/>
                          </a:solidFill>
                          <a:cs typeface="+mn-cs"/>
                        </a:rPr>
                        <a:t>أ</a:t>
                      </a:r>
                      <a:endParaRPr lang="ar-SA" sz="2000" b="1" dirty="0">
                        <a:solidFill>
                          <a:schemeClr val="tx1"/>
                        </a:solidFill>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lvl="1" algn="r" rtl="1"/>
                      <a:r>
                        <a:rPr lang="ar-SA" sz="2000" b="1" dirty="0">
                          <a:solidFill>
                            <a:schemeClr val="tx1"/>
                          </a:solidFill>
                          <a:cs typeface="+mn-cs"/>
                        </a:rPr>
                        <a:t>العدسة المحدبة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593883961"/>
                  </a:ext>
                </a:extLst>
              </a:tr>
              <a:tr h="396703">
                <a:tc>
                  <a:txBody>
                    <a:bodyPr/>
                    <a:lstStyle/>
                    <a:p>
                      <a:pPr algn="ctr" rtl="1"/>
                      <a:r>
                        <a:rPr lang="ar-SA" sz="2000" b="1" dirty="0">
                          <a:solidFill>
                            <a:schemeClr val="tx1"/>
                          </a:solidFill>
                          <a:cs typeface="+mn-cs"/>
                        </a:rPr>
                        <a:t>ب</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lvl="1" algn="r" rtl="1"/>
                      <a:r>
                        <a:rPr lang="ar-SA" sz="2000" b="1" dirty="0">
                          <a:solidFill>
                            <a:schemeClr val="tx1"/>
                          </a:solidFill>
                          <a:cs typeface="+mn-cs"/>
                        </a:rPr>
                        <a:t>العدسة المقعرة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13855009"/>
                  </a:ext>
                </a:extLst>
              </a:tr>
              <a:tr h="396703">
                <a:tc>
                  <a:txBody>
                    <a:bodyPr/>
                    <a:lstStyle/>
                    <a:p>
                      <a:pPr algn="ctr" rtl="1"/>
                      <a:r>
                        <a:rPr lang="ar-SA" sz="2000" b="1" dirty="0" err="1">
                          <a:solidFill>
                            <a:schemeClr val="tx1"/>
                          </a:solidFill>
                          <a:cs typeface="+mn-cs"/>
                        </a:rPr>
                        <a:t>ج</a:t>
                      </a:r>
                      <a:endParaRPr lang="ar-SA" sz="2000" b="1" dirty="0">
                        <a:solidFill>
                          <a:schemeClr val="tx1"/>
                        </a:solidFill>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lvl="1" algn="r" rtl="1"/>
                      <a:r>
                        <a:rPr lang="ar-SA" sz="2000" b="1" dirty="0">
                          <a:solidFill>
                            <a:schemeClr val="tx1"/>
                          </a:solidFill>
                          <a:cs typeface="+mn-cs"/>
                        </a:rPr>
                        <a:t>العدسة المستوية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93707331"/>
                  </a:ext>
                </a:extLst>
              </a:tr>
            </a:tbl>
          </a:graphicData>
        </a:graphic>
      </p:graphicFrame>
      <p:pic>
        <p:nvPicPr>
          <p:cNvPr id="79" name="رسم 78" descr="سهم منحنى طفيف">
            <a:hlinkClick r:id="rId3" action="ppaction://hlinksldjump"/>
            <a:extLst>
              <a:ext uri="{FF2B5EF4-FFF2-40B4-BE49-F238E27FC236}">
                <a16:creationId xmlns:a16="http://schemas.microsoft.com/office/drawing/2014/main" id="{771DCD2A-5E20-6F46-9DE8-A83E0FE5FA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53701" y="4701440"/>
            <a:ext cx="1928755" cy="1928755"/>
          </a:xfrm>
          <a:prstGeom prst="rect">
            <a:avLst/>
          </a:prstGeom>
        </p:spPr>
      </p:pic>
      <p:pic>
        <p:nvPicPr>
          <p:cNvPr id="81" name="رسم 80" descr="ساعة إيقاف">
            <a:extLst>
              <a:ext uri="{FF2B5EF4-FFF2-40B4-BE49-F238E27FC236}">
                <a16:creationId xmlns:a16="http://schemas.microsoft.com/office/drawing/2014/main" id="{A1E78A3D-0919-5348-9BBB-E4C6BB26B6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93541" y="4822139"/>
            <a:ext cx="1558723" cy="1558723"/>
          </a:xfrm>
          <a:prstGeom prst="rect">
            <a:avLst/>
          </a:prstGeom>
        </p:spPr>
      </p:pic>
      <p:sp>
        <p:nvSpPr>
          <p:cNvPr id="82" name="مستطيل مستدير الزوايا 81">
            <a:extLst>
              <a:ext uri="{FF2B5EF4-FFF2-40B4-BE49-F238E27FC236}">
                <a16:creationId xmlns:a16="http://schemas.microsoft.com/office/drawing/2014/main" id="{A3E6EF24-3E80-3B4F-907F-2C9C1E556946}"/>
              </a:ext>
            </a:extLst>
          </p:cNvPr>
          <p:cNvSpPr/>
          <p:nvPr/>
        </p:nvSpPr>
        <p:spPr>
          <a:xfrm>
            <a:off x="4852263" y="4805687"/>
            <a:ext cx="2718251" cy="156966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SA" sz="1400">
              <a:solidFill>
                <a:schemeClr val="tx1"/>
              </a:solidFill>
            </a:endParaRPr>
          </a:p>
        </p:txBody>
      </p:sp>
      <p:sp>
        <p:nvSpPr>
          <p:cNvPr id="83" name="Text Box 16">
            <a:extLst>
              <a:ext uri="{FF2B5EF4-FFF2-40B4-BE49-F238E27FC236}">
                <a16:creationId xmlns:a16="http://schemas.microsoft.com/office/drawing/2014/main" id="{05D39A1A-6348-E149-8E75-7D26D22A2F1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59</a:t>
            </a:r>
          </a:p>
        </p:txBody>
      </p:sp>
      <p:sp>
        <p:nvSpPr>
          <p:cNvPr id="84" name="Text Box 75">
            <a:extLst>
              <a:ext uri="{FF2B5EF4-FFF2-40B4-BE49-F238E27FC236}">
                <a16:creationId xmlns:a16="http://schemas.microsoft.com/office/drawing/2014/main" id="{D5D77946-C124-A94E-88B6-4E9ACF8311C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58</a:t>
            </a:r>
          </a:p>
        </p:txBody>
      </p:sp>
      <p:sp>
        <p:nvSpPr>
          <p:cNvPr id="85" name="Text Box 76">
            <a:extLst>
              <a:ext uri="{FF2B5EF4-FFF2-40B4-BE49-F238E27FC236}">
                <a16:creationId xmlns:a16="http://schemas.microsoft.com/office/drawing/2014/main" id="{DE482C31-5AAB-8C4B-B5A5-A2F423964AD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57</a:t>
            </a:r>
          </a:p>
        </p:txBody>
      </p:sp>
      <p:sp>
        <p:nvSpPr>
          <p:cNvPr id="86" name="Text Box 77">
            <a:extLst>
              <a:ext uri="{FF2B5EF4-FFF2-40B4-BE49-F238E27FC236}">
                <a16:creationId xmlns:a16="http://schemas.microsoft.com/office/drawing/2014/main" id="{7C9F94B8-FAC4-5B40-9686-169A0F168144}"/>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56</a:t>
            </a:r>
          </a:p>
        </p:txBody>
      </p:sp>
      <p:sp>
        <p:nvSpPr>
          <p:cNvPr id="87" name="Text Box 78">
            <a:extLst>
              <a:ext uri="{FF2B5EF4-FFF2-40B4-BE49-F238E27FC236}">
                <a16:creationId xmlns:a16="http://schemas.microsoft.com/office/drawing/2014/main" id="{104499C4-6966-0640-A6A0-FAF65987662B}"/>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55</a:t>
            </a:r>
          </a:p>
        </p:txBody>
      </p:sp>
      <p:sp>
        <p:nvSpPr>
          <p:cNvPr id="88" name="Text Box 79">
            <a:extLst>
              <a:ext uri="{FF2B5EF4-FFF2-40B4-BE49-F238E27FC236}">
                <a16:creationId xmlns:a16="http://schemas.microsoft.com/office/drawing/2014/main" id="{372DD1E7-5DA1-8041-825C-ADB53AC3032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54</a:t>
            </a:r>
          </a:p>
        </p:txBody>
      </p:sp>
      <p:sp>
        <p:nvSpPr>
          <p:cNvPr id="89" name="Text Box 80">
            <a:extLst>
              <a:ext uri="{FF2B5EF4-FFF2-40B4-BE49-F238E27FC236}">
                <a16:creationId xmlns:a16="http://schemas.microsoft.com/office/drawing/2014/main" id="{521B5840-669C-424F-921D-4524DF941A88}"/>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53</a:t>
            </a:r>
          </a:p>
        </p:txBody>
      </p:sp>
      <p:sp>
        <p:nvSpPr>
          <p:cNvPr id="90" name="Text Box 81">
            <a:extLst>
              <a:ext uri="{FF2B5EF4-FFF2-40B4-BE49-F238E27FC236}">
                <a16:creationId xmlns:a16="http://schemas.microsoft.com/office/drawing/2014/main" id="{F3FABDB8-19A8-0148-847C-96D51181EF51}"/>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52</a:t>
            </a:r>
          </a:p>
        </p:txBody>
      </p:sp>
      <p:sp>
        <p:nvSpPr>
          <p:cNvPr id="91" name="Text Box 82">
            <a:extLst>
              <a:ext uri="{FF2B5EF4-FFF2-40B4-BE49-F238E27FC236}">
                <a16:creationId xmlns:a16="http://schemas.microsoft.com/office/drawing/2014/main" id="{3BB7C9C5-0669-3647-811C-CAA8C1AE3540}"/>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51</a:t>
            </a:r>
          </a:p>
        </p:txBody>
      </p:sp>
      <p:sp>
        <p:nvSpPr>
          <p:cNvPr id="92" name="Text Box 83">
            <a:extLst>
              <a:ext uri="{FF2B5EF4-FFF2-40B4-BE49-F238E27FC236}">
                <a16:creationId xmlns:a16="http://schemas.microsoft.com/office/drawing/2014/main" id="{08F69F20-A192-B046-822D-214582028F1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50</a:t>
            </a:r>
          </a:p>
        </p:txBody>
      </p:sp>
      <p:sp>
        <p:nvSpPr>
          <p:cNvPr id="93" name="Text Box 84">
            <a:extLst>
              <a:ext uri="{FF2B5EF4-FFF2-40B4-BE49-F238E27FC236}">
                <a16:creationId xmlns:a16="http://schemas.microsoft.com/office/drawing/2014/main" id="{C8C046DD-CE66-BD42-A387-A6290F7F1E28}"/>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49</a:t>
            </a:r>
          </a:p>
        </p:txBody>
      </p:sp>
      <p:sp>
        <p:nvSpPr>
          <p:cNvPr id="94" name="Text Box 85">
            <a:extLst>
              <a:ext uri="{FF2B5EF4-FFF2-40B4-BE49-F238E27FC236}">
                <a16:creationId xmlns:a16="http://schemas.microsoft.com/office/drawing/2014/main" id="{2E67E503-DA24-C940-A46F-8DC5878B807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48</a:t>
            </a:r>
          </a:p>
        </p:txBody>
      </p:sp>
      <p:sp>
        <p:nvSpPr>
          <p:cNvPr id="95" name="Text Box 86">
            <a:extLst>
              <a:ext uri="{FF2B5EF4-FFF2-40B4-BE49-F238E27FC236}">
                <a16:creationId xmlns:a16="http://schemas.microsoft.com/office/drawing/2014/main" id="{404991EE-3E19-BA49-BF4A-427E5F4EE32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47</a:t>
            </a:r>
          </a:p>
        </p:txBody>
      </p:sp>
      <p:sp>
        <p:nvSpPr>
          <p:cNvPr id="96" name="Text Box 87">
            <a:extLst>
              <a:ext uri="{FF2B5EF4-FFF2-40B4-BE49-F238E27FC236}">
                <a16:creationId xmlns:a16="http://schemas.microsoft.com/office/drawing/2014/main" id="{4FE4D1BA-B33E-BD48-B01C-25B05A7FA888}"/>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46</a:t>
            </a:r>
          </a:p>
        </p:txBody>
      </p:sp>
      <p:sp>
        <p:nvSpPr>
          <p:cNvPr id="97" name="Text Box 88">
            <a:extLst>
              <a:ext uri="{FF2B5EF4-FFF2-40B4-BE49-F238E27FC236}">
                <a16:creationId xmlns:a16="http://schemas.microsoft.com/office/drawing/2014/main" id="{59BFDE49-9632-FD43-A4B2-CEC8CFD3B6A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45</a:t>
            </a:r>
          </a:p>
        </p:txBody>
      </p:sp>
      <p:sp>
        <p:nvSpPr>
          <p:cNvPr id="98" name="Text Box 89">
            <a:extLst>
              <a:ext uri="{FF2B5EF4-FFF2-40B4-BE49-F238E27FC236}">
                <a16:creationId xmlns:a16="http://schemas.microsoft.com/office/drawing/2014/main" id="{FEAF94AE-AE6F-D64C-8F97-2B14BEC1E691}"/>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44</a:t>
            </a:r>
          </a:p>
        </p:txBody>
      </p:sp>
      <p:sp>
        <p:nvSpPr>
          <p:cNvPr id="99" name="Text Box 90">
            <a:extLst>
              <a:ext uri="{FF2B5EF4-FFF2-40B4-BE49-F238E27FC236}">
                <a16:creationId xmlns:a16="http://schemas.microsoft.com/office/drawing/2014/main" id="{E84C65FC-0A2B-9346-9FBF-465C9E6BC76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43</a:t>
            </a:r>
          </a:p>
        </p:txBody>
      </p:sp>
      <p:sp>
        <p:nvSpPr>
          <p:cNvPr id="100" name="Text Box 91">
            <a:extLst>
              <a:ext uri="{FF2B5EF4-FFF2-40B4-BE49-F238E27FC236}">
                <a16:creationId xmlns:a16="http://schemas.microsoft.com/office/drawing/2014/main" id="{D9B0A471-02AD-E44D-9173-963CCAB7CCC0}"/>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42</a:t>
            </a:r>
          </a:p>
        </p:txBody>
      </p:sp>
      <p:sp>
        <p:nvSpPr>
          <p:cNvPr id="101" name="Text Box 92">
            <a:extLst>
              <a:ext uri="{FF2B5EF4-FFF2-40B4-BE49-F238E27FC236}">
                <a16:creationId xmlns:a16="http://schemas.microsoft.com/office/drawing/2014/main" id="{1C026AEA-F308-324D-9D45-C370FE3CC950}"/>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41</a:t>
            </a:r>
          </a:p>
        </p:txBody>
      </p:sp>
      <p:sp>
        <p:nvSpPr>
          <p:cNvPr id="102" name="Text Box 93">
            <a:extLst>
              <a:ext uri="{FF2B5EF4-FFF2-40B4-BE49-F238E27FC236}">
                <a16:creationId xmlns:a16="http://schemas.microsoft.com/office/drawing/2014/main" id="{5A197617-A25A-7F4C-AD36-078DDC149AE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40</a:t>
            </a:r>
          </a:p>
        </p:txBody>
      </p:sp>
      <p:sp>
        <p:nvSpPr>
          <p:cNvPr id="103" name="Text Box 94">
            <a:extLst>
              <a:ext uri="{FF2B5EF4-FFF2-40B4-BE49-F238E27FC236}">
                <a16:creationId xmlns:a16="http://schemas.microsoft.com/office/drawing/2014/main" id="{ADE32B0F-28CF-2243-9985-B2A0C70F855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39</a:t>
            </a:r>
          </a:p>
        </p:txBody>
      </p:sp>
      <p:sp>
        <p:nvSpPr>
          <p:cNvPr id="104" name="Text Box 95">
            <a:extLst>
              <a:ext uri="{FF2B5EF4-FFF2-40B4-BE49-F238E27FC236}">
                <a16:creationId xmlns:a16="http://schemas.microsoft.com/office/drawing/2014/main" id="{169579BD-5EF2-AB41-9818-4AB680CCBA7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38</a:t>
            </a:r>
          </a:p>
        </p:txBody>
      </p:sp>
      <p:sp>
        <p:nvSpPr>
          <p:cNvPr id="105" name="Text Box 96">
            <a:extLst>
              <a:ext uri="{FF2B5EF4-FFF2-40B4-BE49-F238E27FC236}">
                <a16:creationId xmlns:a16="http://schemas.microsoft.com/office/drawing/2014/main" id="{6105671C-F109-3C41-AE76-7E03B896A5CB}"/>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37</a:t>
            </a:r>
          </a:p>
        </p:txBody>
      </p:sp>
      <p:sp>
        <p:nvSpPr>
          <p:cNvPr id="106" name="Text Box 97">
            <a:extLst>
              <a:ext uri="{FF2B5EF4-FFF2-40B4-BE49-F238E27FC236}">
                <a16:creationId xmlns:a16="http://schemas.microsoft.com/office/drawing/2014/main" id="{C75401CC-F82E-2440-BDC0-65CBD227DA7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36</a:t>
            </a:r>
          </a:p>
        </p:txBody>
      </p:sp>
      <p:sp>
        <p:nvSpPr>
          <p:cNvPr id="107" name="Text Box 98">
            <a:extLst>
              <a:ext uri="{FF2B5EF4-FFF2-40B4-BE49-F238E27FC236}">
                <a16:creationId xmlns:a16="http://schemas.microsoft.com/office/drawing/2014/main" id="{C9842178-3242-7E48-9FCA-6B26D131EAE5}"/>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35</a:t>
            </a:r>
          </a:p>
        </p:txBody>
      </p:sp>
      <p:sp>
        <p:nvSpPr>
          <p:cNvPr id="108" name="Text Box 99">
            <a:extLst>
              <a:ext uri="{FF2B5EF4-FFF2-40B4-BE49-F238E27FC236}">
                <a16:creationId xmlns:a16="http://schemas.microsoft.com/office/drawing/2014/main" id="{EB00CDF5-8280-A946-B258-30ABCC346534}"/>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34</a:t>
            </a:r>
          </a:p>
        </p:txBody>
      </p:sp>
      <p:sp>
        <p:nvSpPr>
          <p:cNvPr id="109" name="Text Box 100">
            <a:extLst>
              <a:ext uri="{FF2B5EF4-FFF2-40B4-BE49-F238E27FC236}">
                <a16:creationId xmlns:a16="http://schemas.microsoft.com/office/drawing/2014/main" id="{46220FCA-3C52-5D4E-AEE0-5BAE5C478C60}"/>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33</a:t>
            </a:r>
          </a:p>
        </p:txBody>
      </p:sp>
      <p:sp>
        <p:nvSpPr>
          <p:cNvPr id="110" name="Text Box 102">
            <a:extLst>
              <a:ext uri="{FF2B5EF4-FFF2-40B4-BE49-F238E27FC236}">
                <a16:creationId xmlns:a16="http://schemas.microsoft.com/office/drawing/2014/main" id="{EC012DC3-6ED7-214C-8E51-5C69D361E86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32</a:t>
            </a:r>
          </a:p>
        </p:txBody>
      </p:sp>
      <p:sp>
        <p:nvSpPr>
          <p:cNvPr id="111" name="Text Box 103">
            <a:extLst>
              <a:ext uri="{FF2B5EF4-FFF2-40B4-BE49-F238E27FC236}">
                <a16:creationId xmlns:a16="http://schemas.microsoft.com/office/drawing/2014/main" id="{AB712E3A-DE41-A147-A0E6-31473E009B2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31</a:t>
            </a:r>
          </a:p>
        </p:txBody>
      </p:sp>
      <p:sp>
        <p:nvSpPr>
          <p:cNvPr id="112" name="Text Box 104">
            <a:extLst>
              <a:ext uri="{FF2B5EF4-FFF2-40B4-BE49-F238E27FC236}">
                <a16:creationId xmlns:a16="http://schemas.microsoft.com/office/drawing/2014/main" id="{A8F39D4E-69F0-C440-8421-F95E819B008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30</a:t>
            </a:r>
          </a:p>
        </p:txBody>
      </p:sp>
      <p:sp>
        <p:nvSpPr>
          <p:cNvPr id="113" name="Text Box 105">
            <a:extLst>
              <a:ext uri="{FF2B5EF4-FFF2-40B4-BE49-F238E27FC236}">
                <a16:creationId xmlns:a16="http://schemas.microsoft.com/office/drawing/2014/main" id="{02F3F293-D844-4C4B-8482-8C44CA92DE2B}"/>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29</a:t>
            </a:r>
          </a:p>
        </p:txBody>
      </p:sp>
      <p:sp>
        <p:nvSpPr>
          <p:cNvPr id="114" name="Text Box 106">
            <a:extLst>
              <a:ext uri="{FF2B5EF4-FFF2-40B4-BE49-F238E27FC236}">
                <a16:creationId xmlns:a16="http://schemas.microsoft.com/office/drawing/2014/main" id="{0A4C7ABD-B7AF-8845-A25C-1CA44F2E953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28</a:t>
            </a:r>
          </a:p>
        </p:txBody>
      </p:sp>
      <p:sp>
        <p:nvSpPr>
          <p:cNvPr id="115" name="Text Box 107">
            <a:extLst>
              <a:ext uri="{FF2B5EF4-FFF2-40B4-BE49-F238E27FC236}">
                <a16:creationId xmlns:a16="http://schemas.microsoft.com/office/drawing/2014/main" id="{749BCA86-24CE-CD47-B513-BC7EE9CF469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27</a:t>
            </a:r>
          </a:p>
        </p:txBody>
      </p:sp>
      <p:sp>
        <p:nvSpPr>
          <p:cNvPr id="116" name="Text Box 108">
            <a:extLst>
              <a:ext uri="{FF2B5EF4-FFF2-40B4-BE49-F238E27FC236}">
                <a16:creationId xmlns:a16="http://schemas.microsoft.com/office/drawing/2014/main" id="{F2F728E6-1925-2847-979C-1BC0460BD5B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26</a:t>
            </a:r>
          </a:p>
        </p:txBody>
      </p:sp>
      <p:sp>
        <p:nvSpPr>
          <p:cNvPr id="117" name="Text Box 109">
            <a:extLst>
              <a:ext uri="{FF2B5EF4-FFF2-40B4-BE49-F238E27FC236}">
                <a16:creationId xmlns:a16="http://schemas.microsoft.com/office/drawing/2014/main" id="{A5A228DC-4F31-D84B-8B6E-D9578AADE0A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25</a:t>
            </a:r>
          </a:p>
        </p:txBody>
      </p:sp>
      <p:sp>
        <p:nvSpPr>
          <p:cNvPr id="118" name="Text Box 110">
            <a:extLst>
              <a:ext uri="{FF2B5EF4-FFF2-40B4-BE49-F238E27FC236}">
                <a16:creationId xmlns:a16="http://schemas.microsoft.com/office/drawing/2014/main" id="{E2F2C2FD-E294-0943-9132-C07A1B3EF40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24</a:t>
            </a:r>
          </a:p>
        </p:txBody>
      </p:sp>
      <p:sp>
        <p:nvSpPr>
          <p:cNvPr id="119" name="Text Box 111">
            <a:extLst>
              <a:ext uri="{FF2B5EF4-FFF2-40B4-BE49-F238E27FC236}">
                <a16:creationId xmlns:a16="http://schemas.microsoft.com/office/drawing/2014/main" id="{3585742A-ADC2-074E-81DB-46085E7A7165}"/>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23</a:t>
            </a:r>
          </a:p>
        </p:txBody>
      </p:sp>
      <p:sp>
        <p:nvSpPr>
          <p:cNvPr id="120" name="Text Box 112">
            <a:extLst>
              <a:ext uri="{FF2B5EF4-FFF2-40B4-BE49-F238E27FC236}">
                <a16:creationId xmlns:a16="http://schemas.microsoft.com/office/drawing/2014/main" id="{D7925678-93AA-504E-9522-9A5007BB926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22</a:t>
            </a:r>
          </a:p>
        </p:txBody>
      </p:sp>
      <p:sp>
        <p:nvSpPr>
          <p:cNvPr id="121" name="Text Box 113">
            <a:extLst>
              <a:ext uri="{FF2B5EF4-FFF2-40B4-BE49-F238E27FC236}">
                <a16:creationId xmlns:a16="http://schemas.microsoft.com/office/drawing/2014/main" id="{A2CD222A-CC01-B64B-9FBE-595F000D9CA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21</a:t>
            </a:r>
          </a:p>
        </p:txBody>
      </p:sp>
      <p:sp>
        <p:nvSpPr>
          <p:cNvPr id="122" name="Text Box 114">
            <a:extLst>
              <a:ext uri="{FF2B5EF4-FFF2-40B4-BE49-F238E27FC236}">
                <a16:creationId xmlns:a16="http://schemas.microsoft.com/office/drawing/2014/main" id="{5D74CBD4-D140-C946-8883-C7B378729A3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20</a:t>
            </a:r>
          </a:p>
        </p:txBody>
      </p:sp>
      <p:sp>
        <p:nvSpPr>
          <p:cNvPr id="123" name="Text Box 115">
            <a:extLst>
              <a:ext uri="{FF2B5EF4-FFF2-40B4-BE49-F238E27FC236}">
                <a16:creationId xmlns:a16="http://schemas.microsoft.com/office/drawing/2014/main" id="{031C0ACC-7A26-C04A-A0C0-28C29C15C710}"/>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19</a:t>
            </a:r>
          </a:p>
        </p:txBody>
      </p:sp>
      <p:sp>
        <p:nvSpPr>
          <p:cNvPr id="124" name="Text Box 116">
            <a:extLst>
              <a:ext uri="{FF2B5EF4-FFF2-40B4-BE49-F238E27FC236}">
                <a16:creationId xmlns:a16="http://schemas.microsoft.com/office/drawing/2014/main" id="{062394E9-C6DC-344F-9FEF-109C16285A44}"/>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18</a:t>
            </a:r>
          </a:p>
        </p:txBody>
      </p:sp>
      <p:sp>
        <p:nvSpPr>
          <p:cNvPr id="125" name="Text Box 117">
            <a:extLst>
              <a:ext uri="{FF2B5EF4-FFF2-40B4-BE49-F238E27FC236}">
                <a16:creationId xmlns:a16="http://schemas.microsoft.com/office/drawing/2014/main" id="{20A04FFC-20D1-624B-8640-6636024C93F4}"/>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17</a:t>
            </a:r>
          </a:p>
        </p:txBody>
      </p:sp>
      <p:sp>
        <p:nvSpPr>
          <p:cNvPr id="126" name="Text Box 118">
            <a:extLst>
              <a:ext uri="{FF2B5EF4-FFF2-40B4-BE49-F238E27FC236}">
                <a16:creationId xmlns:a16="http://schemas.microsoft.com/office/drawing/2014/main" id="{FE63A0F3-638C-EA44-9859-CD7D96E35C3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16</a:t>
            </a:r>
          </a:p>
        </p:txBody>
      </p:sp>
      <p:sp>
        <p:nvSpPr>
          <p:cNvPr id="127" name="Text Box 119">
            <a:extLst>
              <a:ext uri="{FF2B5EF4-FFF2-40B4-BE49-F238E27FC236}">
                <a16:creationId xmlns:a16="http://schemas.microsoft.com/office/drawing/2014/main" id="{407B308C-29C6-494B-9CD8-F9D202B45A8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15</a:t>
            </a:r>
          </a:p>
        </p:txBody>
      </p:sp>
      <p:sp>
        <p:nvSpPr>
          <p:cNvPr id="128" name="Text Box 120">
            <a:extLst>
              <a:ext uri="{FF2B5EF4-FFF2-40B4-BE49-F238E27FC236}">
                <a16:creationId xmlns:a16="http://schemas.microsoft.com/office/drawing/2014/main" id="{C942DBE0-CA8B-3742-844E-158C8FE4CA8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14</a:t>
            </a:r>
          </a:p>
        </p:txBody>
      </p:sp>
      <p:sp>
        <p:nvSpPr>
          <p:cNvPr id="129" name="Text Box 121">
            <a:extLst>
              <a:ext uri="{FF2B5EF4-FFF2-40B4-BE49-F238E27FC236}">
                <a16:creationId xmlns:a16="http://schemas.microsoft.com/office/drawing/2014/main" id="{FCCE2E77-1E73-AB43-B83D-87555004E945}"/>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13</a:t>
            </a:r>
          </a:p>
        </p:txBody>
      </p:sp>
      <p:sp>
        <p:nvSpPr>
          <p:cNvPr id="130" name="Text Box 122">
            <a:extLst>
              <a:ext uri="{FF2B5EF4-FFF2-40B4-BE49-F238E27FC236}">
                <a16:creationId xmlns:a16="http://schemas.microsoft.com/office/drawing/2014/main" id="{4F8B146F-5A7D-5B48-83BF-E7CC7242CFD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12</a:t>
            </a:r>
          </a:p>
        </p:txBody>
      </p:sp>
      <p:sp>
        <p:nvSpPr>
          <p:cNvPr id="131" name="Text Box 123">
            <a:extLst>
              <a:ext uri="{FF2B5EF4-FFF2-40B4-BE49-F238E27FC236}">
                <a16:creationId xmlns:a16="http://schemas.microsoft.com/office/drawing/2014/main" id="{E6D9CE48-6B30-5D48-88DC-2BEFD801616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11</a:t>
            </a:r>
          </a:p>
        </p:txBody>
      </p:sp>
      <p:sp>
        <p:nvSpPr>
          <p:cNvPr id="132" name="Text Box 124">
            <a:extLst>
              <a:ext uri="{FF2B5EF4-FFF2-40B4-BE49-F238E27FC236}">
                <a16:creationId xmlns:a16="http://schemas.microsoft.com/office/drawing/2014/main" id="{8B4F9B3A-6543-FD4C-852F-D51DD8B6C6B1}"/>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10</a:t>
            </a:r>
          </a:p>
        </p:txBody>
      </p:sp>
      <p:sp>
        <p:nvSpPr>
          <p:cNvPr id="133" name="Text Box 125">
            <a:extLst>
              <a:ext uri="{FF2B5EF4-FFF2-40B4-BE49-F238E27FC236}">
                <a16:creationId xmlns:a16="http://schemas.microsoft.com/office/drawing/2014/main" id="{D56008FA-637F-D54A-94A9-07DB5EE54BFB}"/>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09</a:t>
            </a:r>
          </a:p>
        </p:txBody>
      </p:sp>
      <p:sp>
        <p:nvSpPr>
          <p:cNvPr id="134" name="Text Box 126">
            <a:extLst>
              <a:ext uri="{FF2B5EF4-FFF2-40B4-BE49-F238E27FC236}">
                <a16:creationId xmlns:a16="http://schemas.microsoft.com/office/drawing/2014/main" id="{AA42C402-1E5A-D847-B214-B575CCA4963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08</a:t>
            </a:r>
          </a:p>
        </p:txBody>
      </p:sp>
      <p:sp>
        <p:nvSpPr>
          <p:cNvPr id="135" name="Text Box 127">
            <a:extLst>
              <a:ext uri="{FF2B5EF4-FFF2-40B4-BE49-F238E27FC236}">
                <a16:creationId xmlns:a16="http://schemas.microsoft.com/office/drawing/2014/main" id="{24CC54C4-C39F-8243-ABC9-06CAADE3B7E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07</a:t>
            </a:r>
          </a:p>
        </p:txBody>
      </p:sp>
      <p:sp>
        <p:nvSpPr>
          <p:cNvPr id="136" name="Text Box 128">
            <a:extLst>
              <a:ext uri="{FF2B5EF4-FFF2-40B4-BE49-F238E27FC236}">
                <a16:creationId xmlns:a16="http://schemas.microsoft.com/office/drawing/2014/main" id="{4958AE65-5051-144B-9318-4E5C810350B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06</a:t>
            </a:r>
          </a:p>
        </p:txBody>
      </p:sp>
      <p:sp>
        <p:nvSpPr>
          <p:cNvPr id="137" name="Text Box 129">
            <a:extLst>
              <a:ext uri="{FF2B5EF4-FFF2-40B4-BE49-F238E27FC236}">
                <a16:creationId xmlns:a16="http://schemas.microsoft.com/office/drawing/2014/main" id="{DA210B48-6283-844D-B2B1-E1652CEFE67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05</a:t>
            </a:r>
          </a:p>
        </p:txBody>
      </p:sp>
      <p:sp>
        <p:nvSpPr>
          <p:cNvPr id="138" name="Text Box 130">
            <a:extLst>
              <a:ext uri="{FF2B5EF4-FFF2-40B4-BE49-F238E27FC236}">
                <a16:creationId xmlns:a16="http://schemas.microsoft.com/office/drawing/2014/main" id="{28C0017D-55EB-5B45-BCA1-A55874A9F848}"/>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04</a:t>
            </a:r>
          </a:p>
        </p:txBody>
      </p:sp>
      <p:sp>
        <p:nvSpPr>
          <p:cNvPr id="139" name="Text Box 131">
            <a:extLst>
              <a:ext uri="{FF2B5EF4-FFF2-40B4-BE49-F238E27FC236}">
                <a16:creationId xmlns:a16="http://schemas.microsoft.com/office/drawing/2014/main" id="{C91D2DFD-B950-9242-802C-741A7A552061}"/>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03</a:t>
            </a:r>
          </a:p>
        </p:txBody>
      </p:sp>
      <p:sp>
        <p:nvSpPr>
          <p:cNvPr id="140" name="Text Box 132">
            <a:extLst>
              <a:ext uri="{FF2B5EF4-FFF2-40B4-BE49-F238E27FC236}">
                <a16:creationId xmlns:a16="http://schemas.microsoft.com/office/drawing/2014/main" id="{50402B3C-726C-F943-9E68-0F71DDB7152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02</a:t>
            </a:r>
          </a:p>
        </p:txBody>
      </p:sp>
      <p:sp>
        <p:nvSpPr>
          <p:cNvPr id="141" name="Text Box 133">
            <a:extLst>
              <a:ext uri="{FF2B5EF4-FFF2-40B4-BE49-F238E27FC236}">
                <a16:creationId xmlns:a16="http://schemas.microsoft.com/office/drawing/2014/main" id="{1FE2F0EF-7BD9-494D-B11C-7475ACDFC074}"/>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01</a:t>
            </a:r>
          </a:p>
        </p:txBody>
      </p:sp>
      <p:sp>
        <p:nvSpPr>
          <p:cNvPr id="142" name="Text Box 137">
            <a:extLst>
              <a:ext uri="{FF2B5EF4-FFF2-40B4-BE49-F238E27FC236}">
                <a16:creationId xmlns:a16="http://schemas.microsoft.com/office/drawing/2014/main" id="{74A4D8C6-8D93-3842-BC4A-BAFAC90F815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dirty="0">
                <a:latin typeface="Verdana" pitchFamily="34" charset="0"/>
              </a:rPr>
              <a:t>00</a:t>
            </a:r>
          </a:p>
        </p:txBody>
      </p:sp>
    </p:spTree>
    <p:extLst>
      <p:ext uri="{BB962C8B-B14F-4D97-AF65-F5344CB8AC3E}">
        <p14:creationId xmlns:p14="http://schemas.microsoft.com/office/powerpoint/2010/main" val="162412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withEffect">
                                  <p:stCondLst>
                                    <p:cond delay="0"/>
                                  </p:stCondLst>
                                  <p:childTnLst>
                                    <p:set>
                                      <p:cBhvr>
                                        <p:cTn id="6" dur="1000">
                                          <p:stCondLst>
                                            <p:cond delay="0"/>
                                          </p:stCondLst>
                                        </p:cTn>
                                        <p:tgtEl>
                                          <p:spTgt spid="83"/>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83"/>
                                        </p:tgtEl>
                                        <p:attrNameLst>
                                          <p:attrName>style.visibility</p:attrName>
                                        </p:attrNameLst>
                                      </p:cBhvr>
                                      <p:to>
                                        <p:strVal val="hidden"/>
                                      </p:to>
                                    </p:set>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84"/>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84"/>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85"/>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85"/>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6"/>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86"/>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87"/>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87"/>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88"/>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88"/>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89"/>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89"/>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90"/>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90"/>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91"/>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91"/>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9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92"/>
                                        </p:tgtEl>
                                        <p:attrNameLst>
                                          <p:attrName>style.visibility</p:attrName>
                                        </p:attrNameLst>
                                      </p:cBhvr>
                                      <p:to>
                                        <p:strVal val="hidden"/>
                                      </p:to>
                                    </p:set>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93"/>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93"/>
                                        </p:tgtEl>
                                        <p:attrNameLst>
                                          <p:attrName>style.visibility</p:attrName>
                                        </p:attrNameLst>
                                      </p:cBhvr>
                                      <p:to>
                                        <p:strVal val="hidden"/>
                                      </p:to>
                                    </p:set>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94"/>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94"/>
                                        </p:tgtEl>
                                        <p:attrNameLst>
                                          <p:attrName>style.visibility</p:attrName>
                                        </p:attrNameLst>
                                      </p:cBhvr>
                                      <p:to>
                                        <p:strVal val="hidden"/>
                                      </p:to>
                                    </p:set>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95"/>
                                        </p:tgtEl>
                                        <p:attrNameLst>
                                          <p:attrName>style.visibility</p:attrName>
                                        </p:attrNameLst>
                                      </p:cBhvr>
                                      <p:to>
                                        <p:strVal val="visible"/>
                                      </p:to>
                                    </p:set>
                                  </p:childTnLst>
                                  <p:subTnLst>
                                    <p:set>
                                      <p:cBhvr override="childStyle">
                                        <p:cTn dur="1" fill="hold" display="0" masterRel="sameClick" afterEffect="1">
                                          <p:stCondLst>
                                            <p:cond evt="end" delay="0">
                                              <p:tn val="41"/>
                                            </p:cond>
                                          </p:stCondLst>
                                        </p:cTn>
                                        <p:tgtEl>
                                          <p:spTgt spid="95"/>
                                        </p:tgtEl>
                                        <p:attrNameLst>
                                          <p:attrName>style.visibility</p:attrName>
                                        </p:attrNameLst>
                                      </p:cBhvr>
                                      <p:to>
                                        <p:strVal val="hidden"/>
                                      </p:to>
                                    </p:set>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96"/>
                                        </p:tgtEl>
                                        <p:attrNameLst>
                                          <p:attrName>style.visibility</p:attrName>
                                        </p:attrNameLst>
                                      </p:cBhvr>
                                      <p:to>
                                        <p:strVal val="visible"/>
                                      </p:to>
                                    </p:set>
                                  </p:childTnLst>
                                  <p:subTnLst>
                                    <p:set>
                                      <p:cBhvr override="childStyle">
                                        <p:cTn dur="1" fill="hold" display="0" masterRel="sameClick" afterEffect="1">
                                          <p:stCondLst>
                                            <p:cond evt="end" delay="0">
                                              <p:tn val="44"/>
                                            </p:cond>
                                          </p:stCondLst>
                                        </p:cTn>
                                        <p:tgtEl>
                                          <p:spTgt spid="96"/>
                                        </p:tgtEl>
                                        <p:attrNameLst>
                                          <p:attrName>style.visibility</p:attrName>
                                        </p:attrNameLst>
                                      </p:cBhvr>
                                      <p:to>
                                        <p:strVal val="hidden"/>
                                      </p:to>
                                    </p:set>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97"/>
                                        </p:tgtEl>
                                        <p:attrNameLst>
                                          <p:attrName>style.visibility</p:attrName>
                                        </p:attrNameLst>
                                      </p:cBhvr>
                                      <p:to>
                                        <p:strVal val="visible"/>
                                      </p:to>
                                    </p:set>
                                  </p:childTnLst>
                                  <p:subTnLst>
                                    <p:set>
                                      <p:cBhvr override="childStyle">
                                        <p:cTn dur="1" fill="hold" display="0" masterRel="sameClick" afterEffect="1">
                                          <p:stCondLst>
                                            <p:cond evt="end" delay="0">
                                              <p:tn val="47"/>
                                            </p:cond>
                                          </p:stCondLst>
                                        </p:cTn>
                                        <p:tgtEl>
                                          <p:spTgt spid="97"/>
                                        </p:tgtEl>
                                        <p:attrNameLst>
                                          <p:attrName>style.visibility</p:attrName>
                                        </p:attrNameLst>
                                      </p:cBhvr>
                                      <p:to>
                                        <p:strVal val="hidden"/>
                                      </p:to>
                                    </p:set>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98"/>
                                        </p:tgtEl>
                                        <p:attrNameLst>
                                          <p:attrName>style.visibility</p:attrName>
                                        </p:attrNameLst>
                                      </p:cBhvr>
                                      <p:to>
                                        <p:strVal val="visible"/>
                                      </p:to>
                                    </p:set>
                                  </p:childTnLst>
                                  <p:subTnLst>
                                    <p:set>
                                      <p:cBhvr override="childStyle">
                                        <p:cTn dur="1" fill="hold" display="0" masterRel="sameClick" afterEffect="1">
                                          <p:stCondLst>
                                            <p:cond evt="end" delay="0">
                                              <p:tn val="50"/>
                                            </p:cond>
                                          </p:stCondLst>
                                        </p:cTn>
                                        <p:tgtEl>
                                          <p:spTgt spid="98"/>
                                        </p:tgtEl>
                                        <p:attrNameLst>
                                          <p:attrName>style.visibility</p:attrName>
                                        </p:attrNameLst>
                                      </p:cBhvr>
                                      <p:to>
                                        <p:strVal val="hidden"/>
                                      </p:to>
                                    </p:set>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99"/>
                                        </p:tgtEl>
                                        <p:attrNameLst>
                                          <p:attrName>style.visibility</p:attrName>
                                        </p:attrNameLst>
                                      </p:cBhvr>
                                      <p:to>
                                        <p:strVal val="visible"/>
                                      </p:to>
                                    </p:set>
                                  </p:childTnLst>
                                  <p:subTnLst>
                                    <p:set>
                                      <p:cBhvr override="childStyle">
                                        <p:cTn dur="1" fill="hold" display="0" masterRel="sameClick" afterEffect="1">
                                          <p:stCondLst>
                                            <p:cond evt="end" delay="0">
                                              <p:tn val="53"/>
                                            </p:cond>
                                          </p:stCondLst>
                                        </p:cTn>
                                        <p:tgtEl>
                                          <p:spTgt spid="99"/>
                                        </p:tgtEl>
                                        <p:attrNameLst>
                                          <p:attrName>style.visibility</p:attrName>
                                        </p:attrNameLst>
                                      </p:cBhvr>
                                      <p:to>
                                        <p:strVal val="hidden"/>
                                      </p:to>
                                    </p:set>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100"/>
                                        </p:tgtEl>
                                        <p:attrNameLst>
                                          <p:attrName>style.visibility</p:attrName>
                                        </p:attrNameLst>
                                      </p:cBhvr>
                                      <p:to>
                                        <p:strVal val="visible"/>
                                      </p:to>
                                    </p:set>
                                  </p:childTnLst>
                                  <p:subTnLst>
                                    <p:set>
                                      <p:cBhvr override="childStyle">
                                        <p:cTn dur="1" fill="hold" display="0" masterRel="sameClick" afterEffect="1">
                                          <p:stCondLst>
                                            <p:cond evt="end" delay="0">
                                              <p:tn val="56"/>
                                            </p:cond>
                                          </p:stCondLst>
                                        </p:cTn>
                                        <p:tgtEl>
                                          <p:spTgt spid="100"/>
                                        </p:tgtEl>
                                        <p:attrNameLst>
                                          <p:attrName>style.visibility</p:attrName>
                                        </p:attrNameLst>
                                      </p:cBhvr>
                                      <p:to>
                                        <p:strVal val="hidden"/>
                                      </p:to>
                                    </p:set>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101"/>
                                        </p:tgtEl>
                                        <p:attrNameLst>
                                          <p:attrName>style.visibility</p:attrName>
                                        </p:attrNameLst>
                                      </p:cBhvr>
                                      <p:to>
                                        <p:strVal val="visible"/>
                                      </p:to>
                                    </p:set>
                                  </p:childTnLst>
                                  <p:subTnLst>
                                    <p:set>
                                      <p:cBhvr override="childStyle">
                                        <p:cTn dur="1" fill="hold" display="0" masterRel="sameClick" afterEffect="1">
                                          <p:stCondLst>
                                            <p:cond evt="end" delay="0">
                                              <p:tn val="59"/>
                                            </p:cond>
                                          </p:stCondLst>
                                        </p:cTn>
                                        <p:tgtEl>
                                          <p:spTgt spid="101"/>
                                        </p:tgtEl>
                                        <p:attrNameLst>
                                          <p:attrName>style.visibility</p:attrName>
                                        </p:attrNameLst>
                                      </p:cBhvr>
                                      <p:to>
                                        <p:strVal val="hidden"/>
                                      </p:to>
                                    </p:set>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102"/>
                                        </p:tgtEl>
                                        <p:attrNameLst>
                                          <p:attrName>style.visibility</p:attrName>
                                        </p:attrNameLst>
                                      </p:cBhvr>
                                      <p:to>
                                        <p:strVal val="visible"/>
                                      </p:to>
                                    </p:set>
                                  </p:childTnLst>
                                  <p:subTnLst>
                                    <p:set>
                                      <p:cBhvr override="childStyle">
                                        <p:cTn dur="1" fill="hold" display="0" masterRel="sameClick" afterEffect="1">
                                          <p:stCondLst>
                                            <p:cond evt="end" delay="0">
                                              <p:tn val="62"/>
                                            </p:cond>
                                          </p:stCondLst>
                                        </p:cTn>
                                        <p:tgtEl>
                                          <p:spTgt spid="102"/>
                                        </p:tgtEl>
                                        <p:attrNameLst>
                                          <p:attrName>style.visibility</p:attrName>
                                        </p:attrNameLst>
                                      </p:cBhvr>
                                      <p:to>
                                        <p:strVal val="hidden"/>
                                      </p:to>
                                    </p:set>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103"/>
                                        </p:tgtEl>
                                        <p:attrNameLst>
                                          <p:attrName>style.visibility</p:attrName>
                                        </p:attrNameLst>
                                      </p:cBhvr>
                                      <p:to>
                                        <p:strVal val="visible"/>
                                      </p:to>
                                    </p:set>
                                  </p:childTnLst>
                                  <p:subTnLst>
                                    <p:set>
                                      <p:cBhvr override="childStyle">
                                        <p:cTn dur="1" fill="hold" display="0" masterRel="sameClick" afterEffect="1">
                                          <p:stCondLst>
                                            <p:cond evt="end" delay="0">
                                              <p:tn val="65"/>
                                            </p:cond>
                                          </p:stCondLst>
                                        </p:cTn>
                                        <p:tgtEl>
                                          <p:spTgt spid="103"/>
                                        </p:tgtEl>
                                        <p:attrNameLst>
                                          <p:attrName>style.visibility</p:attrName>
                                        </p:attrNameLst>
                                      </p:cBhvr>
                                      <p:to>
                                        <p:strVal val="hidden"/>
                                      </p:to>
                                    </p:set>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104"/>
                                        </p:tgtEl>
                                        <p:attrNameLst>
                                          <p:attrName>style.visibility</p:attrName>
                                        </p:attrNameLst>
                                      </p:cBhvr>
                                      <p:to>
                                        <p:strVal val="visible"/>
                                      </p:to>
                                    </p:set>
                                  </p:childTnLst>
                                  <p:subTnLst>
                                    <p:set>
                                      <p:cBhvr override="childStyle">
                                        <p:cTn dur="1" fill="hold" display="0" masterRel="sameClick" afterEffect="1">
                                          <p:stCondLst>
                                            <p:cond evt="end" delay="0">
                                              <p:tn val="68"/>
                                            </p:cond>
                                          </p:stCondLst>
                                        </p:cTn>
                                        <p:tgtEl>
                                          <p:spTgt spid="104"/>
                                        </p:tgtEl>
                                        <p:attrNameLst>
                                          <p:attrName>style.visibility</p:attrName>
                                        </p:attrNameLst>
                                      </p:cBhvr>
                                      <p:to>
                                        <p:strVal val="hidden"/>
                                      </p:to>
                                    </p:set>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105"/>
                                        </p:tgtEl>
                                        <p:attrNameLst>
                                          <p:attrName>style.visibility</p:attrName>
                                        </p:attrNameLst>
                                      </p:cBhvr>
                                      <p:to>
                                        <p:strVal val="visible"/>
                                      </p:to>
                                    </p:set>
                                  </p:childTnLst>
                                  <p:subTnLst>
                                    <p:set>
                                      <p:cBhvr override="childStyle">
                                        <p:cTn dur="1" fill="hold" display="0" masterRel="sameClick" afterEffect="1">
                                          <p:stCondLst>
                                            <p:cond evt="end" delay="0">
                                              <p:tn val="71"/>
                                            </p:cond>
                                          </p:stCondLst>
                                        </p:cTn>
                                        <p:tgtEl>
                                          <p:spTgt spid="105"/>
                                        </p:tgtEl>
                                        <p:attrNameLst>
                                          <p:attrName>style.visibility</p:attrName>
                                        </p:attrNameLst>
                                      </p:cBhvr>
                                      <p:to>
                                        <p:strVal val="hidden"/>
                                      </p:to>
                                    </p:set>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106"/>
                                        </p:tgtEl>
                                        <p:attrNameLst>
                                          <p:attrName>style.visibility</p:attrName>
                                        </p:attrNameLst>
                                      </p:cBhvr>
                                      <p:to>
                                        <p:strVal val="visible"/>
                                      </p:to>
                                    </p:set>
                                  </p:childTnLst>
                                  <p:subTnLst>
                                    <p:set>
                                      <p:cBhvr override="childStyle">
                                        <p:cTn dur="1" fill="hold" display="0" masterRel="sameClick" afterEffect="1">
                                          <p:stCondLst>
                                            <p:cond evt="end" delay="0">
                                              <p:tn val="74"/>
                                            </p:cond>
                                          </p:stCondLst>
                                        </p:cTn>
                                        <p:tgtEl>
                                          <p:spTgt spid="106"/>
                                        </p:tgtEl>
                                        <p:attrNameLst>
                                          <p:attrName>style.visibility</p:attrName>
                                        </p:attrNameLst>
                                      </p:cBhvr>
                                      <p:to>
                                        <p:strVal val="hidden"/>
                                      </p:to>
                                    </p:set>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107"/>
                                        </p:tgtEl>
                                        <p:attrNameLst>
                                          <p:attrName>style.visibility</p:attrName>
                                        </p:attrNameLst>
                                      </p:cBhvr>
                                      <p:to>
                                        <p:strVal val="visible"/>
                                      </p:to>
                                    </p:set>
                                  </p:childTnLst>
                                  <p:subTnLst>
                                    <p:set>
                                      <p:cBhvr override="childStyle">
                                        <p:cTn dur="1" fill="hold" display="0" masterRel="sameClick" afterEffect="1">
                                          <p:stCondLst>
                                            <p:cond evt="end" delay="0">
                                              <p:tn val="77"/>
                                            </p:cond>
                                          </p:stCondLst>
                                        </p:cTn>
                                        <p:tgtEl>
                                          <p:spTgt spid="107"/>
                                        </p:tgtEl>
                                        <p:attrNameLst>
                                          <p:attrName>style.visibility</p:attrName>
                                        </p:attrNameLst>
                                      </p:cBhvr>
                                      <p:to>
                                        <p:strVal val="hidden"/>
                                      </p:to>
                                    </p:set>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108"/>
                                        </p:tgtEl>
                                        <p:attrNameLst>
                                          <p:attrName>style.visibility</p:attrName>
                                        </p:attrNameLst>
                                      </p:cBhvr>
                                      <p:to>
                                        <p:strVal val="visible"/>
                                      </p:to>
                                    </p:set>
                                  </p:childTnLst>
                                  <p:subTnLst>
                                    <p:set>
                                      <p:cBhvr override="childStyle">
                                        <p:cTn dur="1" fill="hold" display="0" masterRel="sameClick" afterEffect="1">
                                          <p:stCondLst>
                                            <p:cond evt="end" delay="0">
                                              <p:tn val="80"/>
                                            </p:cond>
                                          </p:stCondLst>
                                        </p:cTn>
                                        <p:tgtEl>
                                          <p:spTgt spid="108"/>
                                        </p:tgtEl>
                                        <p:attrNameLst>
                                          <p:attrName>style.visibility</p:attrName>
                                        </p:attrNameLst>
                                      </p:cBhvr>
                                      <p:to>
                                        <p:strVal val="hidden"/>
                                      </p:to>
                                    </p:set>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109"/>
                                        </p:tgtEl>
                                        <p:attrNameLst>
                                          <p:attrName>style.visibility</p:attrName>
                                        </p:attrNameLst>
                                      </p:cBhvr>
                                      <p:to>
                                        <p:strVal val="visible"/>
                                      </p:to>
                                    </p:set>
                                  </p:childTnLst>
                                  <p:subTnLst>
                                    <p:set>
                                      <p:cBhvr override="childStyle">
                                        <p:cTn dur="1" fill="hold" display="0" masterRel="sameClick" afterEffect="1">
                                          <p:stCondLst>
                                            <p:cond evt="end" delay="0">
                                              <p:tn val="83"/>
                                            </p:cond>
                                          </p:stCondLst>
                                        </p:cTn>
                                        <p:tgtEl>
                                          <p:spTgt spid="109"/>
                                        </p:tgtEl>
                                        <p:attrNameLst>
                                          <p:attrName>style.visibility</p:attrName>
                                        </p:attrNameLst>
                                      </p:cBhvr>
                                      <p:to>
                                        <p:strVal val="hidden"/>
                                      </p:to>
                                    </p:set>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110"/>
                                        </p:tgtEl>
                                        <p:attrNameLst>
                                          <p:attrName>style.visibility</p:attrName>
                                        </p:attrNameLst>
                                      </p:cBhvr>
                                      <p:to>
                                        <p:strVal val="visible"/>
                                      </p:to>
                                    </p:set>
                                  </p:childTnLst>
                                  <p:subTnLst>
                                    <p:set>
                                      <p:cBhvr override="childStyle">
                                        <p:cTn dur="1" fill="hold" display="0" masterRel="sameClick" afterEffect="1">
                                          <p:stCondLst>
                                            <p:cond evt="end" delay="0">
                                              <p:tn val="86"/>
                                            </p:cond>
                                          </p:stCondLst>
                                        </p:cTn>
                                        <p:tgtEl>
                                          <p:spTgt spid="110"/>
                                        </p:tgtEl>
                                        <p:attrNameLst>
                                          <p:attrName>style.visibility</p:attrName>
                                        </p:attrNameLst>
                                      </p:cBhvr>
                                      <p:to>
                                        <p:strVal val="hidden"/>
                                      </p:to>
                                    </p:set>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111"/>
                                        </p:tgtEl>
                                        <p:attrNameLst>
                                          <p:attrName>style.visibility</p:attrName>
                                        </p:attrNameLst>
                                      </p:cBhvr>
                                      <p:to>
                                        <p:strVal val="visible"/>
                                      </p:to>
                                    </p:set>
                                  </p:childTnLst>
                                  <p:subTnLst>
                                    <p:set>
                                      <p:cBhvr override="childStyle">
                                        <p:cTn dur="1" fill="hold" display="0" masterRel="sameClick" afterEffect="1">
                                          <p:stCondLst>
                                            <p:cond evt="end" delay="0">
                                              <p:tn val="89"/>
                                            </p:cond>
                                          </p:stCondLst>
                                        </p:cTn>
                                        <p:tgtEl>
                                          <p:spTgt spid="111"/>
                                        </p:tgtEl>
                                        <p:attrNameLst>
                                          <p:attrName>style.visibility</p:attrName>
                                        </p:attrNameLst>
                                      </p:cBhvr>
                                      <p:to>
                                        <p:strVal val="hidden"/>
                                      </p:to>
                                    </p:set>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112"/>
                                        </p:tgtEl>
                                        <p:attrNameLst>
                                          <p:attrName>style.visibility</p:attrName>
                                        </p:attrNameLst>
                                      </p:cBhvr>
                                      <p:to>
                                        <p:strVal val="visible"/>
                                      </p:to>
                                    </p:set>
                                  </p:childTnLst>
                                  <p:subTnLst>
                                    <p:set>
                                      <p:cBhvr override="childStyle">
                                        <p:cTn dur="1" fill="hold" display="0" masterRel="sameClick" afterEffect="1">
                                          <p:stCondLst>
                                            <p:cond evt="end" delay="0">
                                              <p:tn val="92"/>
                                            </p:cond>
                                          </p:stCondLst>
                                        </p:cTn>
                                        <p:tgtEl>
                                          <p:spTgt spid="112"/>
                                        </p:tgtEl>
                                        <p:attrNameLst>
                                          <p:attrName>style.visibility</p:attrName>
                                        </p:attrNameLst>
                                      </p:cBhvr>
                                      <p:to>
                                        <p:strVal val="hidden"/>
                                      </p:to>
                                    </p:set>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113"/>
                                        </p:tgtEl>
                                        <p:attrNameLst>
                                          <p:attrName>style.visibility</p:attrName>
                                        </p:attrNameLst>
                                      </p:cBhvr>
                                      <p:to>
                                        <p:strVal val="visible"/>
                                      </p:to>
                                    </p:set>
                                  </p:childTnLst>
                                  <p:subTnLst>
                                    <p:set>
                                      <p:cBhvr override="childStyle">
                                        <p:cTn dur="1" fill="hold" display="0" masterRel="sameClick" afterEffect="1">
                                          <p:stCondLst>
                                            <p:cond evt="end" delay="0">
                                              <p:tn val="95"/>
                                            </p:cond>
                                          </p:stCondLst>
                                        </p:cTn>
                                        <p:tgtEl>
                                          <p:spTgt spid="113"/>
                                        </p:tgtEl>
                                        <p:attrNameLst>
                                          <p:attrName>style.visibility</p:attrName>
                                        </p:attrNameLst>
                                      </p:cBhvr>
                                      <p:to>
                                        <p:strVal val="hidden"/>
                                      </p:to>
                                    </p:set>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114"/>
                                        </p:tgtEl>
                                        <p:attrNameLst>
                                          <p:attrName>style.visibility</p:attrName>
                                        </p:attrNameLst>
                                      </p:cBhvr>
                                      <p:to>
                                        <p:strVal val="visible"/>
                                      </p:to>
                                    </p:set>
                                  </p:childTnLst>
                                  <p:subTnLst>
                                    <p:set>
                                      <p:cBhvr override="childStyle">
                                        <p:cTn dur="1" fill="hold" display="0" masterRel="sameClick" afterEffect="1">
                                          <p:stCondLst>
                                            <p:cond evt="end" delay="0">
                                              <p:tn val="98"/>
                                            </p:cond>
                                          </p:stCondLst>
                                        </p:cTn>
                                        <p:tgtEl>
                                          <p:spTgt spid="114"/>
                                        </p:tgtEl>
                                        <p:attrNameLst>
                                          <p:attrName>style.visibility</p:attrName>
                                        </p:attrNameLst>
                                      </p:cBhvr>
                                      <p:to>
                                        <p:strVal val="hidden"/>
                                      </p:to>
                                    </p:set>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115"/>
                                        </p:tgtEl>
                                        <p:attrNameLst>
                                          <p:attrName>style.visibility</p:attrName>
                                        </p:attrNameLst>
                                      </p:cBhvr>
                                      <p:to>
                                        <p:strVal val="visible"/>
                                      </p:to>
                                    </p:set>
                                  </p:childTnLst>
                                  <p:subTnLst>
                                    <p:set>
                                      <p:cBhvr override="childStyle">
                                        <p:cTn dur="1" fill="hold" display="0" masterRel="sameClick" afterEffect="1">
                                          <p:stCondLst>
                                            <p:cond evt="end" delay="0">
                                              <p:tn val="101"/>
                                            </p:cond>
                                          </p:stCondLst>
                                        </p:cTn>
                                        <p:tgtEl>
                                          <p:spTgt spid="115"/>
                                        </p:tgtEl>
                                        <p:attrNameLst>
                                          <p:attrName>style.visibility</p:attrName>
                                        </p:attrNameLst>
                                      </p:cBhvr>
                                      <p:to>
                                        <p:strVal val="hidden"/>
                                      </p:to>
                                    </p:set>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116"/>
                                        </p:tgtEl>
                                        <p:attrNameLst>
                                          <p:attrName>style.visibility</p:attrName>
                                        </p:attrNameLst>
                                      </p:cBhvr>
                                      <p:to>
                                        <p:strVal val="visible"/>
                                      </p:to>
                                    </p:set>
                                  </p:childTnLst>
                                  <p:subTnLst>
                                    <p:set>
                                      <p:cBhvr override="childStyle">
                                        <p:cTn dur="1" fill="hold" display="0" masterRel="sameClick" afterEffect="1">
                                          <p:stCondLst>
                                            <p:cond evt="end" delay="0">
                                              <p:tn val="104"/>
                                            </p:cond>
                                          </p:stCondLst>
                                        </p:cTn>
                                        <p:tgtEl>
                                          <p:spTgt spid="116"/>
                                        </p:tgtEl>
                                        <p:attrNameLst>
                                          <p:attrName>style.visibility</p:attrName>
                                        </p:attrNameLst>
                                      </p:cBhvr>
                                      <p:to>
                                        <p:strVal val="hidden"/>
                                      </p:to>
                                    </p:set>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117"/>
                                        </p:tgtEl>
                                        <p:attrNameLst>
                                          <p:attrName>style.visibility</p:attrName>
                                        </p:attrNameLst>
                                      </p:cBhvr>
                                      <p:to>
                                        <p:strVal val="visible"/>
                                      </p:to>
                                    </p:set>
                                  </p:childTnLst>
                                  <p:subTnLst>
                                    <p:set>
                                      <p:cBhvr override="childStyle">
                                        <p:cTn dur="1" fill="hold" display="0" masterRel="sameClick" afterEffect="1">
                                          <p:stCondLst>
                                            <p:cond evt="end" delay="0">
                                              <p:tn val="107"/>
                                            </p:cond>
                                          </p:stCondLst>
                                        </p:cTn>
                                        <p:tgtEl>
                                          <p:spTgt spid="117"/>
                                        </p:tgtEl>
                                        <p:attrNameLst>
                                          <p:attrName>style.visibility</p:attrName>
                                        </p:attrNameLst>
                                      </p:cBhvr>
                                      <p:to>
                                        <p:strVal val="hidden"/>
                                      </p:to>
                                    </p:set>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118"/>
                                        </p:tgtEl>
                                        <p:attrNameLst>
                                          <p:attrName>style.visibility</p:attrName>
                                        </p:attrNameLst>
                                      </p:cBhvr>
                                      <p:to>
                                        <p:strVal val="visible"/>
                                      </p:to>
                                    </p:set>
                                  </p:childTnLst>
                                  <p:subTnLst>
                                    <p:set>
                                      <p:cBhvr override="childStyle">
                                        <p:cTn dur="1" fill="hold" display="0" masterRel="sameClick" afterEffect="1">
                                          <p:stCondLst>
                                            <p:cond evt="end" delay="0">
                                              <p:tn val="110"/>
                                            </p:cond>
                                          </p:stCondLst>
                                        </p:cTn>
                                        <p:tgtEl>
                                          <p:spTgt spid="118"/>
                                        </p:tgtEl>
                                        <p:attrNameLst>
                                          <p:attrName>style.visibility</p:attrName>
                                        </p:attrNameLst>
                                      </p:cBhvr>
                                      <p:to>
                                        <p:strVal val="hidden"/>
                                      </p:to>
                                    </p:set>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119"/>
                                        </p:tgtEl>
                                        <p:attrNameLst>
                                          <p:attrName>style.visibility</p:attrName>
                                        </p:attrNameLst>
                                      </p:cBhvr>
                                      <p:to>
                                        <p:strVal val="visible"/>
                                      </p:to>
                                    </p:set>
                                  </p:childTnLst>
                                  <p:subTnLst>
                                    <p:set>
                                      <p:cBhvr override="childStyle">
                                        <p:cTn dur="1" fill="hold" display="0" masterRel="sameClick" afterEffect="1">
                                          <p:stCondLst>
                                            <p:cond evt="end" delay="0">
                                              <p:tn val="113"/>
                                            </p:cond>
                                          </p:stCondLst>
                                        </p:cTn>
                                        <p:tgtEl>
                                          <p:spTgt spid="119"/>
                                        </p:tgtEl>
                                        <p:attrNameLst>
                                          <p:attrName>style.visibility</p:attrName>
                                        </p:attrNameLst>
                                      </p:cBhvr>
                                      <p:to>
                                        <p:strVal val="hidden"/>
                                      </p:to>
                                    </p:set>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120"/>
                                        </p:tgtEl>
                                        <p:attrNameLst>
                                          <p:attrName>style.visibility</p:attrName>
                                        </p:attrNameLst>
                                      </p:cBhvr>
                                      <p:to>
                                        <p:strVal val="visible"/>
                                      </p:to>
                                    </p:set>
                                  </p:childTnLst>
                                  <p:subTnLst>
                                    <p:set>
                                      <p:cBhvr override="childStyle">
                                        <p:cTn dur="1" fill="hold" display="0" masterRel="sameClick" afterEffect="1">
                                          <p:stCondLst>
                                            <p:cond evt="end" delay="0">
                                              <p:tn val="116"/>
                                            </p:cond>
                                          </p:stCondLst>
                                        </p:cTn>
                                        <p:tgtEl>
                                          <p:spTgt spid="120"/>
                                        </p:tgtEl>
                                        <p:attrNameLst>
                                          <p:attrName>style.visibility</p:attrName>
                                        </p:attrNameLst>
                                      </p:cBhvr>
                                      <p:to>
                                        <p:strVal val="hidden"/>
                                      </p:to>
                                    </p:set>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121"/>
                                        </p:tgtEl>
                                        <p:attrNameLst>
                                          <p:attrName>style.visibility</p:attrName>
                                        </p:attrNameLst>
                                      </p:cBhvr>
                                      <p:to>
                                        <p:strVal val="visible"/>
                                      </p:to>
                                    </p:set>
                                  </p:childTnLst>
                                  <p:subTnLst>
                                    <p:set>
                                      <p:cBhvr override="childStyle">
                                        <p:cTn dur="1" fill="hold" display="0" masterRel="sameClick" afterEffect="1">
                                          <p:stCondLst>
                                            <p:cond evt="end" delay="0">
                                              <p:tn val="119"/>
                                            </p:cond>
                                          </p:stCondLst>
                                        </p:cTn>
                                        <p:tgtEl>
                                          <p:spTgt spid="121"/>
                                        </p:tgtEl>
                                        <p:attrNameLst>
                                          <p:attrName>style.visibility</p:attrName>
                                        </p:attrNameLst>
                                      </p:cBhvr>
                                      <p:to>
                                        <p:strVal val="hidden"/>
                                      </p:to>
                                    </p:set>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122"/>
                                        </p:tgtEl>
                                        <p:attrNameLst>
                                          <p:attrName>style.visibility</p:attrName>
                                        </p:attrNameLst>
                                      </p:cBhvr>
                                      <p:to>
                                        <p:strVal val="visible"/>
                                      </p:to>
                                    </p:set>
                                  </p:childTnLst>
                                  <p:subTnLst>
                                    <p:set>
                                      <p:cBhvr override="childStyle">
                                        <p:cTn dur="1" fill="hold" display="0" masterRel="sameClick" afterEffect="1">
                                          <p:stCondLst>
                                            <p:cond evt="end" delay="0">
                                              <p:tn val="122"/>
                                            </p:cond>
                                          </p:stCondLst>
                                        </p:cTn>
                                        <p:tgtEl>
                                          <p:spTgt spid="122"/>
                                        </p:tgtEl>
                                        <p:attrNameLst>
                                          <p:attrName>style.visibility</p:attrName>
                                        </p:attrNameLst>
                                      </p:cBhvr>
                                      <p:to>
                                        <p:strVal val="hidden"/>
                                      </p:to>
                                    </p:set>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123"/>
                                        </p:tgtEl>
                                        <p:attrNameLst>
                                          <p:attrName>style.visibility</p:attrName>
                                        </p:attrNameLst>
                                      </p:cBhvr>
                                      <p:to>
                                        <p:strVal val="visible"/>
                                      </p:to>
                                    </p:set>
                                  </p:childTnLst>
                                  <p:subTnLst>
                                    <p:set>
                                      <p:cBhvr override="childStyle">
                                        <p:cTn dur="1" fill="hold" display="0" masterRel="sameClick" afterEffect="1">
                                          <p:stCondLst>
                                            <p:cond evt="end" delay="0">
                                              <p:tn val="125"/>
                                            </p:cond>
                                          </p:stCondLst>
                                        </p:cTn>
                                        <p:tgtEl>
                                          <p:spTgt spid="123"/>
                                        </p:tgtEl>
                                        <p:attrNameLst>
                                          <p:attrName>style.visibility</p:attrName>
                                        </p:attrNameLst>
                                      </p:cBhvr>
                                      <p:to>
                                        <p:strVal val="hidden"/>
                                      </p:to>
                                    </p:set>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124"/>
                                        </p:tgtEl>
                                        <p:attrNameLst>
                                          <p:attrName>style.visibility</p:attrName>
                                        </p:attrNameLst>
                                      </p:cBhvr>
                                      <p:to>
                                        <p:strVal val="visible"/>
                                      </p:to>
                                    </p:set>
                                  </p:childTnLst>
                                  <p:subTnLst>
                                    <p:set>
                                      <p:cBhvr override="childStyle">
                                        <p:cTn dur="1" fill="hold" display="0" masterRel="sameClick" afterEffect="1">
                                          <p:stCondLst>
                                            <p:cond evt="end" delay="0">
                                              <p:tn val="128"/>
                                            </p:cond>
                                          </p:stCondLst>
                                        </p:cTn>
                                        <p:tgtEl>
                                          <p:spTgt spid="124"/>
                                        </p:tgtEl>
                                        <p:attrNameLst>
                                          <p:attrName>style.visibility</p:attrName>
                                        </p:attrNameLst>
                                      </p:cBhvr>
                                      <p:to>
                                        <p:strVal val="hidden"/>
                                      </p:to>
                                    </p:set>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125"/>
                                        </p:tgtEl>
                                        <p:attrNameLst>
                                          <p:attrName>style.visibility</p:attrName>
                                        </p:attrNameLst>
                                      </p:cBhvr>
                                      <p:to>
                                        <p:strVal val="visible"/>
                                      </p:to>
                                    </p:set>
                                  </p:childTnLst>
                                  <p:subTnLst>
                                    <p:set>
                                      <p:cBhvr override="childStyle">
                                        <p:cTn dur="1" fill="hold" display="0" masterRel="sameClick" afterEffect="1">
                                          <p:stCondLst>
                                            <p:cond evt="end" delay="0">
                                              <p:tn val="131"/>
                                            </p:cond>
                                          </p:stCondLst>
                                        </p:cTn>
                                        <p:tgtEl>
                                          <p:spTgt spid="125"/>
                                        </p:tgtEl>
                                        <p:attrNameLst>
                                          <p:attrName>style.visibility</p:attrName>
                                        </p:attrNameLst>
                                      </p:cBhvr>
                                      <p:to>
                                        <p:strVal val="hidden"/>
                                      </p:to>
                                    </p:set>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126"/>
                                        </p:tgtEl>
                                        <p:attrNameLst>
                                          <p:attrName>style.visibility</p:attrName>
                                        </p:attrNameLst>
                                      </p:cBhvr>
                                      <p:to>
                                        <p:strVal val="visible"/>
                                      </p:to>
                                    </p:set>
                                  </p:childTnLst>
                                  <p:subTnLst>
                                    <p:set>
                                      <p:cBhvr override="childStyle">
                                        <p:cTn dur="1" fill="hold" display="0" masterRel="sameClick" afterEffect="1">
                                          <p:stCondLst>
                                            <p:cond evt="end" delay="0">
                                              <p:tn val="134"/>
                                            </p:cond>
                                          </p:stCondLst>
                                        </p:cTn>
                                        <p:tgtEl>
                                          <p:spTgt spid="126"/>
                                        </p:tgtEl>
                                        <p:attrNameLst>
                                          <p:attrName>style.visibility</p:attrName>
                                        </p:attrNameLst>
                                      </p:cBhvr>
                                      <p:to>
                                        <p:strVal val="hidden"/>
                                      </p:to>
                                    </p:set>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127"/>
                                        </p:tgtEl>
                                        <p:attrNameLst>
                                          <p:attrName>style.visibility</p:attrName>
                                        </p:attrNameLst>
                                      </p:cBhvr>
                                      <p:to>
                                        <p:strVal val="visible"/>
                                      </p:to>
                                    </p:set>
                                  </p:childTnLst>
                                  <p:subTnLst>
                                    <p:set>
                                      <p:cBhvr override="childStyle">
                                        <p:cTn dur="1" fill="hold" display="0" masterRel="sameClick" afterEffect="1">
                                          <p:stCondLst>
                                            <p:cond evt="end" delay="0">
                                              <p:tn val="137"/>
                                            </p:cond>
                                          </p:stCondLst>
                                        </p:cTn>
                                        <p:tgtEl>
                                          <p:spTgt spid="127"/>
                                        </p:tgtEl>
                                        <p:attrNameLst>
                                          <p:attrName>style.visibility</p:attrName>
                                        </p:attrNameLst>
                                      </p:cBhvr>
                                      <p:to>
                                        <p:strVal val="hidden"/>
                                      </p:to>
                                    </p:set>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128"/>
                                        </p:tgtEl>
                                        <p:attrNameLst>
                                          <p:attrName>style.visibility</p:attrName>
                                        </p:attrNameLst>
                                      </p:cBhvr>
                                      <p:to>
                                        <p:strVal val="visible"/>
                                      </p:to>
                                    </p:set>
                                  </p:childTnLst>
                                  <p:subTnLst>
                                    <p:set>
                                      <p:cBhvr override="childStyle">
                                        <p:cTn dur="1" fill="hold" display="0" masterRel="sameClick" afterEffect="1">
                                          <p:stCondLst>
                                            <p:cond evt="end" delay="0">
                                              <p:tn val="140"/>
                                            </p:cond>
                                          </p:stCondLst>
                                        </p:cTn>
                                        <p:tgtEl>
                                          <p:spTgt spid="128"/>
                                        </p:tgtEl>
                                        <p:attrNameLst>
                                          <p:attrName>style.visibility</p:attrName>
                                        </p:attrNameLst>
                                      </p:cBhvr>
                                      <p:to>
                                        <p:strVal val="hidden"/>
                                      </p:to>
                                    </p:set>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129"/>
                                        </p:tgtEl>
                                        <p:attrNameLst>
                                          <p:attrName>style.visibility</p:attrName>
                                        </p:attrNameLst>
                                      </p:cBhvr>
                                      <p:to>
                                        <p:strVal val="visible"/>
                                      </p:to>
                                    </p:set>
                                  </p:childTnLst>
                                  <p:subTnLst>
                                    <p:set>
                                      <p:cBhvr override="childStyle">
                                        <p:cTn dur="1" fill="hold" display="0" masterRel="sameClick" afterEffect="1">
                                          <p:stCondLst>
                                            <p:cond evt="end" delay="0">
                                              <p:tn val="143"/>
                                            </p:cond>
                                          </p:stCondLst>
                                        </p:cTn>
                                        <p:tgtEl>
                                          <p:spTgt spid="129"/>
                                        </p:tgtEl>
                                        <p:attrNameLst>
                                          <p:attrName>style.visibility</p:attrName>
                                        </p:attrNameLst>
                                      </p:cBhvr>
                                      <p:to>
                                        <p:strVal val="hidden"/>
                                      </p:to>
                                    </p:set>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130"/>
                                        </p:tgtEl>
                                        <p:attrNameLst>
                                          <p:attrName>style.visibility</p:attrName>
                                        </p:attrNameLst>
                                      </p:cBhvr>
                                      <p:to>
                                        <p:strVal val="visible"/>
                                      </p:to>
                                    </p:set>
                                  </p:childTnLst>
                                  <p:subTnLst>
                                    <p:set>
                                      <p:cBhvr override="childStyle">
                                        <p:cTn dur="1" fill="hold" display="0" masterRel="sameClick" afterEffect="1">
                                          <p:stCondLst>
                                            <p:cond evt="end" delay="0">
                                              <p:tn val="146"/>
                                            </p:cond>
                                          </p:stCondLst>
                                        </p:cTn>
                                        <p:tgtEl>
                                          <p:spTgt spid="130"/>
                                        </p:tgtEl>
                                        <p:attrNameLst>
                                          <p:attrName>style.visibility</p:attrName>
                                        </p:attrNameLst>
                                      </p:cBhvr>
                                      <p:to>
                                        <p:strVal val="hidden"/>
                                      </p:to>
                                    </p:set>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131"/>
                                        </p:tgtEl>
                                        <p:attrNameLst>
                                          <p:attrName>style.visibility</p:attrName>
                                        </p:attrNameLst>
                                      </p:cBhvr>
                                      <p:to>
                                        <p:strVal val="visible"/>
                                      </p:to>
                                    </p:set>
                                  </p:childTnLst>
                                  <p:subTnLst>
                                    <p:set>
                                      <p:cBhvr override="childStyle">
                                        <p:cTn dur="1" fill="hold" display="0" masterRel="sameClick" afterEffect="1">
                                          <p:stCondLst>
                                            <p:cond evt="end" delay="0">
                                              <p:tn val="149"/>
                                            </p:cond>
                                          </p:stCondLst>
                                        </p:cTn>
                                        <p:tgtEl>
                                          <p:spTgt spid="131"/>
                                        </p:tgtEl>
                                        <p:attrNameLst>
                                          <p:attrName>style.visibility</p:attrName>
                                        </p:attrNameLst>
                                      </p:cBhvr>
                                      <p:to>
                                        <p:strVal val="hidden"/>
                                      </p:to>
                                    </p:set>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132"/>
                                        </p:tgtEl>
                                        <p:attrNameLst>
                                          <p:attrName>style.visibility</p:attrName>
                                        </p:attrNameLst>
                                      </p:cBhvr>
                                      <p:to>
                                        <p:strVal val="visible"/>
                                      </p:to>
                                    </p:set>
                                  </p:childTnLst>
                                  <p:subTnLst>
                                    <p:set>
                                      <p:cBhvr override="childStyle">
                                        <p:cTn dur="1" fill="hold" display="0" masterRel="sameClick" afterEffect="1">
                                          <p:stCondLst>
                                            <p:cond evt="end" delay="0">
                                              <p:tn val="152"/>
                                            </p:cond>
                                          </p:stCondLst>
                                        </p:cTn>
                                        <p:tgtEl>
                                          <p:spTgt spid="132"/>
                                        </p:tgtEl>
                                        <p:attrNameLst>
                                          <p:attrName>style.visibility</p:attrName>
                                        </p:attrNameLst>
                                      </p:cBhvr>
                                      <p:to>
                                        <p:strVal val="hidden"/>
                                      </p:to>
                                    </p:set>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133"/>
                                        </p:tgtEl>
                                        <p:attrNameLst>
                                          <p:attrName>style.visibility</p:attrName>
                                        </p:attrNameLst>
                                      </p:cBhvr>
                                      <p:to>
                                        <p:strVal val="visible"/>
                                      </p:to>
                                    </p:set>
                                  </p:childTnLst>
                                  <p:subTnLst>
                                    <p:set>
                                      <p:cBhvr override="childStyle">
                                        <p:cTn dur="1" fill="hold" display="0" masterRel="sameClick" afterEffect="1">
                                          <p:stCondLst>
                                            <p:cond evt="end" delay="0">
                                              <p:tn val="155"/>
                                            </p:cond>
                                          </p:stCondLst>
                                        </p:cTn>
                                        <p:tgtEl>
                                          <p:spTgt spid="133"/>
                                        </p:tgtEl>
                                        <p:attrNameLst>
                                          <p:attrName>style.visibility</p:attrName>
                                        </p:attrNameLst>
                                      </p:cBhvr>
                                      <p:to>
                                        <p:strVal val="hidden"/>
                                      </p:to>
                                    </p:set>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134"/>
                                        </p:tgtEl>
                                        <p:attrNameLst>
                                          <p:attrName>style.visibility</p:attrName>
                                        </p:attrNameLst>
                                      </p:cBhvr>
                                      <p:to>
                                        <p:strVal val="visible"/>
                                      </p:to>
                                    </p:set>
                                  </p:childTnLst>
                                  <p:subTnLst>
                                    <p:set>
                                      <p:cBhvr override="childStyle">
                                        <p:cTn dur="1" fill="hold" display="0" masterRel="sameClick" afterEffect="1">
                                          <p:stCondLst>
                                            <p:cond evt="end" delay="0">
                                              <p:tn val="158"/>
                                            </p:cond>
                                          </p:stCondLst>
                                        </p:cTn>
                                        <p:tgtEl>
                                          <p:spTgt spid="134"/>
                                        </p:tgtEl>
                                        <p:attrNameLst>
                                          <p:attrName>style.visibility</p:attrName>
                                        </p:attrNameLst>
                                      </p:cBhvr>
                                      <p:to>
                                        <p:strVal val="hidden"/>
                                      </p:to>
                                    </p:set>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135"/>
                                        </p:tgtEl>
                                        <p:attrNameLst>
                                          <p:attrName>style.visibility</p:attrName>
                                        </p:attrNameLst>
                                      </p:cBhvr>
                                      <p:to>
                                        <p:strVal val="visible"/>
                                      </p:to>
                                    </p:set>
                                  </p:childTnLst>
                                  <p:subTnLst>
                                    <p:set>
                                      <p:cBhvr override="childStyle">
                                        <p:cTn dur="1" fill="hold" display="0" masterRel="sameClick" afterEffect="1">
                                          <p:stCondLst>
                                            <p:cond evt="end" delay="0">
                                              <p:tn val="161"/>
                                            </p:cond>
                                          </p:stCondLst>
                                        </p:cTn>
                                        <p:tgtEl>
                                          <p:spTgt spid="135"/>
                                        </p:tgtEl>
                                        <p:attrNameLst>
                                          <p:attrName>style.visibility</p:attrName>
                                        </p:attrNameLst>
                                      </p:cBhvr>
                                      <p:to>
                                        <p:strVal val="hidden"/>
                                      </p:to>
                                    </p:set>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136"/>
                                        </p:tgtEl>
                                        <p:attrNameLst>
                                          <p:attrName>style.visibility</p:attrName>
                                        </p:attrNameLst>
                                      </p:cBhvr>
                                      <p:to>
                                        <p:strVal val="visible"/>
                                      </p:to>
                                    </p:set>
                                  </p:childTnLst>
                                  <p:subTnLst>
                                    <p:set>
                                      <p:cBhvr override="childStyle">
                                        <p:cTn dur="1" fill="hold" display="0" masterRel="sameClick" afterEffect="1">
                                          <p:stCondLst>
                                            <p:cond evt="end" delay="0">
                                              <p:tn val="164"/>
                                            </p:cond>
                                          </p:stCondLst>
                                        </p:cTn>
                                        <p:tgtEl>
                                          <p:spTgt spid="136"/>
                                        </p:tgtEl>
                                        <p:attrNameLst>
                                          <p:attrName>style.visibility</p:attrName>
                                        </p:attrNameLst>
                                      </p:cBhvr>
                                      <p:to>
                                        <p:strVal val="hidden"/>
                                      </p:to>
                                    </p:set>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137"/>
                                        </p:tgtEl>
                                        <p:attrNameLst>
                                          <p:attrName>style.visibility</p:attrName>
                                        </p:attrNameLst>
                                      </p:cBhvr>
                                      <p:to>
                                        <p:strVal val="visible"/>
                                      </p:to>
                                    </p:set>
                                  </p:childTnLst>
                                  <p:subTnLst>
                                    <p:set>
                                      <p:cBhvr override="childStyle">
                                        <p:cTn dur="1" fill="hold" display="0" masterRel="sameClick" afterEffect="1">
                                          <p:stCondLst>
                                            <p:cond evt="end" delay="0">
                                              <p:tn val="167"/>
                                            </p:cond>
                                          </p:stCondLst>
                                        </p:cTn>
                                        <p:tgtEl>
                                          <p:spTgt spid="137"/>
                                        </p:tgtEl>
                                        <p:attrNameLst>
                                          <p:attrName>style.visibility</p:attrName>
                                        </p:attrNameLst>
                                      </p:cBhvr>
                                      <p:to>
                                        <p:strVal val="hidden"/>
                                      </p:to>
                                    </p:set>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138"/>
                                        </p:tgtEl>
                                        <p:attrNameLst>
                                          <p:attrName>style.visibility</p:attrName>
                                        </p:attrNameLst>
                                      </p:cBhvr>
                                      <p:to>
                                        <p:strVal val="visible"/>
                                      </p:to>
                                    </p:set>
                                  </p:childTnLst>
                                  <p:subTnLst>
                                    <p:set>
                                      <p:cBhvr override="childStyle">
                                        <p:cTn dur="1" fill="hold" display="0" masterRel="sameClick" afterEffect="1">
                                          <p:stCondLst>
                                            <p:cond evt="end" delay="0">
                                              <p:tn val="170"/>
                                            </p:cond>
                                          </p:stCondLst>
                                        </p:cTn>
                                        <p:tgtEl>
                                          <p:spTgt spid="138"/>
                                        </p:tgtEl>
                                        <p:attrNameLst>
                                          <p:attrName>style.visibility</p:attrName>
                                        </p:attrNameLst>
                                      </p:cBhvr>
                                      <p:to>
                                        <p:strVal val="hidden"/>
                                      </p:to>
                                    </p:set>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139"/>
                                        </p:tgtEl>
                                        <p:attrNameLst>
                                          <p:attrName>style.visibility</p:attrName>
                                        </p:attrNameLst>
                                      </p:cBhvr>
                                      <p:to>
                                        <p:strVal val="visible"/>
                                      </p:to>
                                    </p:set>
                                  </p:childTnLst>
                                  <p:subTnLst>
                                    <p:set>
                                      <p:cBhvr override="childStyle">
                                        <p:cTn dur="1" fill="hold" display="0" masterRel="sameClick" afterEffect="1">
                                          <p:stCondLst>
                                            <p:cond evt="end" delay="0">
                                              <p:tn val="173"/>
                                            </p:cond>
                                          </p:stCondLst>
                                        </p:cTn>
                                        <p:tgtEl>
                                          <p:spTgt spid="139"/>
                                        </p:tgtEl>
                                        <p:attrNameLst>
                                          <p:attrName>style.visibility</p:attrName>
                                        </p:attrNameLst>
                                      </p:cBhvr>
                                      <p:to>
                                        <p:strVal val="hidden"/>
                                      </p:to>
                                    </p:set>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140"/>
                                        </p:tgtEl>
                                        <p:attrNameLst>
                                          <p:attrName>style.visibility</p:attrName>
                                        </p:attrNameLst>
                                      </p:cBhvr>
                                      <p:to>
                                        <p:strVal val="visible"/>
                                      </p:to>
                                    </p:set>
                                  </p:childTnLst>
                                  <p:subTnLst>
                                    <p:set>
                                      <p:cBhvr override="childStyle">
                                        <p:cTn dur="1" fill="hold" display="0" masterRel="sameClick" afterEffect="1">
                                          <p:stCondLst>
                                            <p:cond evt="end" delay="0">
                                              <p:tn val="176"/>
                                            </p:cond>
                                          </p:stCondLst>
                                        </p:cTn>
                                        <p:tgtEl>
                                          <p:spTgt spid="140"/>
                                        </p:tgtEl>
                                        <p:attrNameLst>
                                          <p:attrName>style.visibility</p:attrName>
                                        </p:attrNameLst>
                                      </p:cBhvr>
                                      <p:to>
                                        <p:strVal val="hidden"/>
                                      </p:to>
                                    </p:set>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141"/>
                                        </p:tgtEl>
                                        <p:attrNameLst>
                                          <p:attrName>style.visibility</p:attrName>
                                        </p:attrNameLst>
                                      </p:cBhvr>
                                      <p:to>
                                        <p:strVal val="visible"/>
                                      </p:to>
                                    </p:set>
                                  </p:childTnLst>
                                  <p:subTnLst>
                                    <p:set>
                                      <p:cBhvr override="childStyle">
                                        <p:cTn dur="1" fill="hold" display="0" masterRel="sameClick" afterEffect="1">
                                          <p:stCondLst>
                                            <p:cond evt="end" delay="0">
                                              <p:tn val="179"/>
                                            </p:cond>
                                          </p:stCondLst>
                                        </p:cTn>
                                        <p:tgtEl>
                                          <p:spTgt spid="141"/>
                                        </p:tgtEl>
                                        <p:attrNameLst>
                                          <p:attrName>style.visibility</p:attrName>
                                        </p:attrNameLst>
                                      </p:cBhvr>
                                      <p:to>
                                        <p:strVal val="hidden"/>
                                      </p:to>
                                    </p:set>
                                  </p:subTnLst>
                                </p:cTn>
                              </p:par>
                            </p:childTnLst>
                          </p:cTn>
                        </p:par>
                        <p:par>
                          <p:cTn id="181" fill="hold">
                            <p:stCondLst>
                              <p:cond delay="59000"/>
                            </p:stCondLst>
                            <p:childTnLst>
                              <p:par>
                                <p:cTn id="182" presetID="9" presetClass="entr" presetSubtype="0" fill="hold" grpId="0" nodeType="afterEffect">
                                  <p:stCondLst>
                                    <p:cond delay="0"/>
                                  </p:stCondLst>
                                  <p:childTnLst>
                                    <p:set>
                                      <p:cBhvr>
                                        <p:cTn id="183" dur="1" fill="hold">
                                          <p:stCondLst>
                                            <p:cond delay="0"/>
                                          </p:stCondLst>
                                        </p:cTn>
                                        <p:tgtEl>
                                          <p:spTgt spid="142"/>
                                        </p:tgtEl>
                                        <p:attrNameLst>
                                          <p:attrName>style.visibility</p:attrName>
                                        </p:attrNameLst>
                                      </p:cBhvr>
                                      <p:to>
                                        <p:strVal val="visible"/>
                                      </p:to>
                                    </p:set>
                                    <p:animEffect transition="in" filter="dissolve">
                                      <p:cBhvr>
                                        <p:cTn id="184" dur="500"/>
                                        <p:tgtEl>
                                          <p:spTgt spid="142"/>
                                        </p:tgtEl>
                                      </p:cBhvr>
                                    </p:animEffect>
                                  </p:childTnLst>
                                  <p:subTnLst>
                                    <p:audio>
                                      <p:cMediaNode>
                                        <p:cTn display="0" masterRel="sameClick">
                                          <p:stCondLst>
                                            <p:cond evt="begin" delay="0">
                                              <p:tn val="182"/>
                                            </p:cond>
                                          </p:stCondLst>
                                          <p:endCondLst>
                                            <p:cond evt="onStopAudio" delay="0">
                                              <p:tgtEl>
                                                <p:sldTgt/>
                                              </p:tgtEl>
                                            </p:cond>
                                          </p:endCondLst>
                                        </p:cTn>
                                        <p:tgtEl>
                                          <p:sndTgt r:embed="rId2" name="bell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P spid="140" grpId="0"/>
      <p:bldP spid="141" grpId="0"/>
      <p:bldP spid="14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2600794" y="2229347"/>
            <a:ext cx="6875987" cy="523220"/>
          </a:xfrm>
          <a:prstGeom prst="rect">
            <a:avLst/>
          </a:prstGeom>
          <a:noFill/>
          <a:ln w="76200">
            <a:solidFill>
              <a:schemeClr val="accent6"/>
            </a:solidFill>
          </a:ln>
        </p:spPr>
        <p:txBody>
          <a:bodyPr wrap="square" lIns="91440" tIns="45720" rIns="91440" bIns="45720">
            <a:spAutoFit/>
          </a:bodyPr>
          <a:lstStyle/>
          <a:p>
            <a:pPr algn="ctr"/>
            <a:r>
              <a:rPr lang="ar-SA" sz="2800" b="1" dirty="0">
                <a:ln w="0">
                  <a:noFill/>
                </a:ln>
              </a:rPr>
              <a:t>معادلة التكبير في العدسات الكروية الرقيقة هي:</a:t>
            </a:r>
          </a:p>
        </p:txBody>
      </p:sp>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3486151" y="227807"/>
            <a:ext cx="8882063"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lgn="r">
              <a:defRPr/>
            </a:pPr>
            <a:r>
              <a:rPr lang="ar-SA" sz="4000" b="1" dirty="0">
                <a:latin typeface="Arial" panose="020B0604020202020204" pitchFamily="34" charset="0"/>
                <a:cs typeface="Arial" panose="020B0604020202020204" pitchFamily="34" charset="0"/>
              </a:rPr>
              <a:t>   تقييم الدرس السابق</a:t>
            </a:r>
            <a:endParaRPr lang="en-US" sz="4000" b="1" dirty="0">
              <a:latin typeface="Arial" panose="020B0604020202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mc:AlternateContent xmlns:mc="http://schemas.openxmlformats.org/markup-compatibility/2006" xmlns:a14="http://schemas.microsoft.com/office/drawing/2010/main">
        <mc:Choice Requires="a14">
          <p:sp>
            <p:nvSpPr>
              <p:cNvPr id="77" name="مربع نص 76">
                <a:extLst>
                  <a:ext uri="{FF2B5EF4-FFF2-40B4-BE49-F238E27FC236}">
                    <a16:creationId xmlns:a16="http://schemas.microsoft.com/office/drawing/2014/main" id="{3F2DDCF1-04BA-1243-A39D-3AA5870C14CF}"/>
                  </a:ext>
                </a:extLst>
              </p:cNvPr>
              <p:cNvSpPr txBox="1"/>
              <p:nvPr/>
            </p:nvSpPr>
            <p:spPr>
              <a:xfrm flipH="1">
                <a:off x="2500652" y="3330453"/>
                <a:ext cx="1915579" cy="655051"/>
              </a:xfrm>
              <a:prstGeom prst="rect">
                <a:avLst/>
              </a:prstGeom>
              <a:solidFill>
                <a:schemeClr val="accent6">
                  <a:lumMod val="40000"/>
                  <a:lumOff val="6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panose="02040503050406030204" pitchFamily="18" charset="0"/>
                        </a:rPr>
                        <m:t>𝒎</m:t>
                      </m:r>
                      <m:r>
                        <a:rPr lang="en-US" sz="2000" b="1" i="1" smtClean="0">
                          <a:solidFill>
                            <a:schemeClr val="tx1"/>
                          </a:solidFill>
                          <a:latin typeface="Cambria Math" panose="02040503050406030204" pitchFamily="18" charset="0"/>
                        </a:rPr>
                        <m:t>=</m:t>
                      </m:r>
                      <m:f>
                        <m:fPr>
                          <m:ctrlPr>
                            <a:rPr lang="en-US" sz="2000" b="1" i="1" smtClean="0">
                              <a:solidFill>
                                <a:schemeClr val="tx1"/>
                              </a:solidFill>
                              <a:latin typeface="Cambria Math" panose="02040503050406030204" pitchFamily="18" charset="0"/>
                            </a:rPr>
                          </m:ctrlPr>
                        </m:fPr>
                        <m:num>
                          <m:sSub>
                            <m:sSubPr>
                              <m:ctrlPr>
                                <a:rPr lang="en-US" sz="2000" b="1" i="1" smtClean="0">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𝒉</m:t>
                              </m:r>
                            </m:e>
                            <m:sub>
                              <m:r>
                                <a:rPr lang="en-US" sz="2000" b="1" i="1" smtClean="0">
                                  <a:solidFill>
                                    <a:schemeClr val="tx1"/>
                                  </a:solidFill>
                                  <a:latin typeface="Cambria Math" panose="02040503050406030204" pitchFamily="18" charset="0"/>
                                </a:rPr>
                                <m:t>𝒊</m:t>
                              </m:r>
                            </m:sub>
                          </m:sSub>
                        </m:num>
                        <m:den>
                          <m:sSub>
                            <m:sSubPr>
                              <m:ctrlPr>
                                <a:rPr lang="en-US" sz="2000" b="1" i="1" smtClean="0">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𝒉</m:t>
                              </m:r>
                            </m:e>
                            <m:sub>
                              <m:r>
                                <a:rPr lang="en-US" sz="2000" b="1" i="1" smtClean="0">
                                  <a:solidFill>
                                    <a:schemeClr val="tx1"/>
                                  </a:solidFill>
                                  <a:latin typeface="Cambria Math" panose="02040503050406030204" pitchFamily="18" charset="0"/>
                                </a:rPr>
                                <m:t>𝒐</m:t>
                              </m:r>
                            </m:sub>
                          </m:sSub>
                        </m:den>
                      </m:f>
                      <m:r>
                        <a:rPr lang="en-US" sz="2000" b="1" i="1" smtClean="0">
                          <a:solidFill>
                            <a:schemeClr val="tx1"/>
                          </a:solidFill>
                          <a:latin typeface="Cambria Math" panose="02040503050406030204" pitchFamily="18" charset="0"/>
                        </a:rPr>
                        <m:t>=</m:t>
                      </m:r>
                      <m:f>
                        <m:fPr>
                          <m:ctrlPr>
                            <a:rPr lang="en-US" sz="2000" b="1" i="1">
                              <a:solidFill>
                                <a:schemeClr val="tx1"/>
                              </a:solidFill>
                              <a:latin typeface="Cambria Math" panose="02040503050406030204" pitchFamily="18" charset="0"/>
                            </a:rPr>
                          </m:ctrlPr>
                        </m:fPr>
                        <m:num>
                          <m:sSub>
                            <m:sSubPr>
                              <m:ctrlPr>
                                <a:rPr lang="en-US" sz="2000" b="1" i="1" smtClean="0">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𝒅</m:t>
                              </m:r>
                            </m:e>
                            <m:sub>
                              <m:r>
                                <a:rPr lang="en-US" sz="2000" b="1" i="1" smtClean="0">
                                  <a:solidFill>
                                    <a:schemeClr val="tx1"/>
                                  </a:solidFill>
                                  <a:latin typeface="Cambria Math" panose="02040503050406030204" pitchFamily="18" charset="0"/>
                                </a:rPr>
                                <m:t>𝒐</m:t>
                              </m:r>
                            </m:sub>
                          </m:sSub>
                        </m:num>
                        <m:den>
                          <m:sSub>
                            <m:sSubPr>
                              <m:ctrlPr>
                                <a:rPr lang="en-US" sz="2000" b="1" i="1">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𝒅</m:t>
                              </m:r>
                            </m:e>
                            <m:sub>
                              <m:r>
                                <a:rPr lang="en-US" sz="2000" b="1" i="1" smtClean="0">
                                  <a:solidFill>
                                    <a:schemeClr val="tx1"/>
                                  </a:solidFill>
                                  <a:latin typeface="Cambria Math" panose="02040503050406030204" pitchFamily="18" charset="0"/>
                                </a:rPr>
                                <m:t>𝒊</m:t>
                              </m:r>
                            </m:sub>
                          </m:sSub>
                        </m:den>
                      </m:f>
                    </m:oMath>
                  </m:oMathPara>
                </a14:m>
                <a:endParaRPr lang="ar-SA" sz="2000" b="1" dirty="0">
                  <a:solidFill>
                    <a:schemeClr val="tx1"/>
                  </a:solidFill>
                </a:endParaRPr>
              </a:p>
            </p:txBody>
          </p:sp>
        </mc:Choice>
        <mc:Fallback xmlns="">
          <p:sp>
            <p:nvSpPr>
              <p:cNvPr id="77" name="مربع نص 76">
                <a:extLst>
                  <a:ext uri="{FF2B5EF4-FFF2-40B4-BE49-F238E27FC236}">
                    <a16:creationId xmlns:a16="http://schemas.microsoft.com/office/drawing/2014/main" id="{3F2DDCF1-04BA-1243-A39D-3AA5870C14CF}"/>
                  </a:ext>
                </a:extLst>
              </p:cNvPr>
              <p:cNvSpPr txBox="1">
                <a:spLocks noRot="1" noChangeAspect="1" noMove="1" noResize="1" noEditPoints="1" noAdjustHandles="1" noChangeArrowheads="1" noChangeShapeType="1" noTextEdit="1"/>
              </p:cNvSpPr>
              <p:nvPr/>
            </p:nvSpPr>
            <p:spPr>
              <a:xfrm flipH="1">
                <a:off x="2500652" y="3330453"/>
                <a:ext cx="1915579" cy="655051"/>
              </a:xfrm>
              <a:prstGeom prst="rect">
                <a:avLst/>
              </a:prstGeom>
              <a:blipFill>
                <a:blip r:embed="rId3"/>
                <a:stretch>
                  <a:fillRect t="-1923" b="-5769"/>
                </a:stretch>
              </a:blipFill>
              <a:ln>
                <a:noFill/>
              </a:ln>
            </p:spPr>
            <p:txBody>
              <a:bodyPr/>
              <a:lstStyle/>
              <a:p>
                <a:r>
                  <a:rPr lang="ar-SA">
                    <a:noFill/>
                  </a:rPr>
                  <a:t> </a:t>
                </a:r>
              </a:p>
            </p:txBody>
          </p:sp>
        </mc:Fallback>
      </mc:AlternateContent>
      <p:sp>
        <p:nvSpPr>
          <p:cNvPr id="2" name="مربع نص 1">
            <a:extLst>
              <a:ext uri="{FF2B5EF4-FFF2-40B4-BE49-F238E27FC236}">
                <a16:creationId xmlns:a16="http://schemas.microsoft.com/office/drawing/2014/main" id="{9988D6C1-0F8F-414F-8235-562A1C01DBAA}"/>
              </a:ext>
            </a:extLst>
          </p:cNvPr>
          <p:cNvSpPr txBox="1"/>
          <p:nvPr/>
        </p:nvSpPr>
        <p:spPr>
          <a:xfrm>
            <a:off x="2079985" y="3592584"/>
            <a:ext cx="380232" cy="400110"/>
          </a:xfrm>
          <a:prstGeom prst="rect">
            <a:avLst/>
          </a:prstGeom>
          <a:noFill/>
        </p:spPr>
        <p:txBody>
          <a:bodyPr wrap="none" rtlCol="1">
            <a:spAutoFit/>
          </a:bodyPr>
          <a:lstStyle/>
          <a:p>
            <a:r>
              <a:rPr lang="en-US" sz="2000" b="1" dirty="0"/>
              <a:t>a.</a:t>
            </a:r>
            <a:endParaRPr lang="ar-SA" sz="2000" b="1" dirty="0"/>
          </a:p>
        </p:txBody>
      </p:sp>
      <mc:AlternateContent xmlns:mc="http://schemas.openxmlformats.org/markup-compatibility/2006" xmlns:a14="http://schemas.microsoft.com/office/drawing/2010/main">
        <mc:Choice Requires="a14">
          <p:sp>
            <p:nvSpPr>
              <p:cNvPr id="78" name="مربع نص 77">
                <a:extLst>
                  <a:ext uri="{FF2B5EF4-FFF2-40B4-BE49-F238E27FC236}">
                    <a16:creationId xmlns:a16="http://schemas.microsoft.com/office/drawing/2014/main" id="{050E9362-BD31-7846-A678-76BBE6EA4E36}"/>
                  </a:ext>
                </a:extLst>
              </p:cNvPr>
              <p:cNvSpPr txBox="1"/>
              <p:nvPr/>
            </p:nvSpPr>
            <p:spPr>
              <a:xfrm flipH="1">
                <a:off x="5053290" y="3376035"/>
                <a:ext cx="1915579" cy="636393"/>
              </a:xfrm>
              <a:prstGeom prst="rect">
                <a:avLst/>
              </a:prstGeom>
              <a:solidFill>
                <a:schemeClr val="accent6">
                  <a:lumMod val="40000"/>
                  <a:lumOff val="6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panose="02040503050406030204" pitchFamily="18" charset="0"/>
                        </a:rPr>
                        <m:t>𝒎</m:t>
                      </m:r>
                      <m:r>
                        <a:rPr lang="en-US" sz="2000" b="1" i="1" smtClean="0">
                          <a:solidFill>
                            <a:schemeClr val="tx1"/>
                          </a:solidFill>
                          <a:latin typeface="Cambria Math" panose="02040503050406030204" pitchFamily="18" charset="0"/>
                        </a:rPr>
                        <m:t>=</m:t>
                      </m:r>
                      <m:f>
                        <m:fPr>
                          <m:ctrlPr>
                            <a:rPr lang="en-US" sz="2000" b="1" i="1">
                              <a:solidFill>
                                <a:schemeClr val="tx1"/>
                              </a:solidFill>
                              <a:latin typeface="Cambria Math" panose="02040503050406030204" pitchFamily="18" charset="0"/>
                            </a:rPr>
                          </m:ctrlPr>
                        </m:fPr>
                        <m:num>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𝒉</m:t>
                              </m:r>
                            </m:e>
                            <m:sub>
                              <m:r>
                                <a:rPr lang="en-US" sz="2000" b="1" i="1">
                                  <a:solidFill>
                                    <a:schemeClr val="tx1"/>
                                  </a:solidFill>
                                  <a:latin typeface="Cambria Math" panose="02040503050406030204" pitchFamily="18" charset="0"/>
                                </a:rPr>
                                <m:t>𝒊</m:t>
                              </m:r>
                            </m:sub>
                          </m:sSub>
                        </m:num>
                        <m:den>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𝒉</m:t>
                              </m:r>
                            </m:e>
                            <m:sub>
                              <m:r>
                                <a:rPr lang="en-US" sz="2000" b="1" i="1">
                                  <a:solidFill>
                                    <a:schemeClr val="tx1"/>
                                  </a:solidFill>
                                  <a:latin typeface="Cambria Math" panose="02040503050406030204" pitchFamily="18" charset="0"/>
                                </a:rPr>
                                <m:t>𝒐</m:t>
                              </m:r>
                            </m:sub>
                          </m:sSub>
                        </m:den>
                      </m:f>
                      <m:r>
                        <a:rPr lang="en-US" sz="2000" b="1" i="1">
                          <a:solidFill>
                            <a:schemeClr val="tx1"/>
                          </a:solidFill>
                          <a:latin typeface="Cambria Math" panose="02040503050406030204" pitchFamily="18" charset="0"/>
                        </a:rPr>
                        <m:t>=</m:t>
                      </m:r>
                      <m:f>
                        <m:fPr>
                          <m:ctrlPr>
                            <a:rPr lang="en-US" sz="2000" b="1" i="1">
                              <a:solidFill>
                                <a:schemeClr val="tx1"/>
                              </a:solidFill>
                              <a:latin typeface="Cambria Math" panose="02040503050406030204" pitchFamily="18" charset="0"/>
                            </a:rPr>
                          </m:ctrlPr>
                        </m:fPr>
                        <m:num>
                          <m:r>
                            <a:rPr lang="en-US" sz="2000" b="1" i="1" smtClean="0">
                              <a:solidFill>
                                <a:schemeClr val="tx1"/>
                              </a:solidFill>
                              <a:latin typeface="Cambria Math" panose="02040503050406030204" pitchFamily="18" charset="0"/>
                            </a:rPr>
                            <m:t>−</m:t>
                          </m:r>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𝒅</m:t>
                              </m:r>
                            </m:e>
                            <m:sub>
                              <m:r>
                                <a:rPr lang="en-US" sz="2000" b="1" i="1" smtClean="0">
                                  <a:solidFill>
                                    <a:schemeClr val="tx1"/>
                                  </a:solidFill>
                                  <a:latin typeface="Cambria Math" panose="02040503050406030204" pitchFamily="18" charset="0"/>
                                </a:rPr>
                                <m:t>𝒊</m:t>
                              </m:r>
                            </m:sub>
                          </m:sSub>
                        </m:num>
                        <m:den>
                          <m:sSub>
                            <m:sSubPr>
                              <m:ctrlPr>
                                <a:rPr lang="en-US" sz="2000" b="1" i="1" smtClean="0">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𝒅</m:t>
                              </m:r>
                            </m:e>
                            <m:sub>
                              <m:r>
                                <a:rPr lang="en-US" sz="2000" b="1" i="1" smtClean="0">
                                  <a:solidFill>
                                    <a:schemeClr val="tx1"/>
                                  </a:solidFill>
                                  <a:latin typeface="Cambria Math" panose="02040503050406030204" pitchFamily="18" charset="0"/>
                                </a:rPr>
                                <m:t>𝒐</m:t>
                              </m:r>
                            </m:sub>
                          </m:sSub>
                        </m:den>
                      </m:f>
                    </m:oMath>
                  </m:oMathPara>
                </a14:m>
                <a:endParaRPr lang="ar-SA" sz="2000" b="1" dirty="0">
                  <a:solidFill>
                    <a:schemeClr val="tx1"/>
                  </a:solidFill>
                </a:endParaRPr>
              </a:p>
            </p:txBody>
          </p:sp>
        </mc:Choice>
        <mc:Fallback xmlns="">
          <p:sp>
            <p:nvSpPr>
              <p:cNvPr id="78" name="مربع نص 77">
                <a:extLst>
                  <a:ext uri="{FF2B5EF4-FFF2-40B4-BE49-F238E27FC236}">
                    <a16:creationId xmlns:a16="http://schemas.microsoft.com/office/drawing/2014/main" id="{050E9362-BD31-7846-A678-76BBE6EA4E36}"/>
                  </a:ext>
                </a:extLst>
              </p:cNvPr>
              <p:cNvSpPr txBox="1">
                <a:spLocks noRot="1" noChangeAspect="1" noMove="1" noResize="1" noEditPoints="1" noAdjustHandles="1" noChangeArrowheads="1" noChangeShapeType="1" noTextEdit="1"/>
              </p:cNvSpPr>
              <p:nvPr/>
            </p:nvSpPr>
            <p:spPr>
              <a:xfrm flipH="1">
                <a:off x="5053290" y="3376035"/>
                <a:ext cx="1915579" cy="636393"/>
              </a:xfrm>
              <a:prstGeom prst="rect">
                <a:avLst/>
              </a:prstGeom>
              <a:blipFill>
                <a:blip r:embed="rId4"/>
                <a:stretch>
                  <a:fillRect t="-1961" r="-3947" b="-7843"/>
                </a:stretch>
              </a:blipFill>
              <a:ln>
                <a:noFill/>
              </a:ln>
            </p:spPr>
            <p:txBody>
              <a:bodyPr/>
              <a:lstStyle/>
              <a:p>
                <a:r>
                  <a:rPr lang="ar-SA">
                    <a:noFill/>
                  </a:rPr>
                  <a:t> </a:t>
                </a:r>
              </a:p>
            </p:txBody>
          </p:sp>
        </mc:Fallback>
      </mc:AlternateContent>
      <p:sp>
        <p:nvSpPr>
          <p:cNvPr id="79" name="مربع نص 78">
            <a:extLst>
              <a:ext uri="{FF2B5EF4-FFF2-40B4-BE49-F238E27FC236}">
                <a16:creationId xmlns:a16="http://schemas.microsoft.com/office/drawing/2014/main" id="{4189D12B-C17E-D347-93D2-BE6D44F04883}"/>
              </a:ext>
            </a:extLst>
          </p:cNvPr>
          <p:cNvSpPr txBox="1"/>
          <p:nvPr/>
        </p:nvSpPr>
        <p:spPr>
          <a:xfrm>
            <a:off x="4661837" y="3592584"/>
            <a:ext cx="391453" cy="400110"/>
          </a:xfrm>
          <a:prstGeom prst="rect">
            <a:avLst/>
          </a:prstGeom>
          <a:noFill/>
        </p:spPr>
        <p:txBody>
          <a:bodyPr wrap="none" rtlCol="1">
            <a:spAutoFit/>
          </a:bodyPr>
          <a:lstStyle/>
          <a:p>
            <a:r>
              <a:rPr lang="en-US" sz="2000" b="1" dirty="0"/>
              <a:t>b.</a:t>
            </a:r>
            <a:endParaRPr lang="ar-SA" sz="2000" b="1" dirty="0"/>
          </a:p>
        </p:txBody>
      </p:sp>
      <mc:AlternateContent xmlns:mc="http://schemas.openxmlformats.org/markup-compatibility/2006" xmlns:a14="http://schemas.microsoft.com/office/drawing/2010/main">
        <mc:Choice Requires="a14">
          <p:sp>
            <p:nvSpPr>
              <p:cNvPr id="80" name="مربع نص 79">
                <a:extLst>
                  <a:ext uri="{FF2B5EF4-FFF2-40B4-BE49-F238E27FC236}">
                    <a16:creationId xmlns:a16="http://schemas.microsoft.com/office/drawing/2014/main" id="{80C66F91-55F7-9A40-B361-F6DE3869B74F}"/>
                  </a:ext>
                </a:extLst>
              </p:cNvPr>
              <p:cNvSpPr txBox="1"/>
              <p:nvPr/>
            </p:nvSpPr>
            <p:spPr>
              <a:xfrm flipH="1">
                <a:off x="7707255" y="3416511"/>
                <a:ext cx="1915579" cy="656526"/>
              </a:xfrm>
              <a:prstGeom prst="rect">
                <a:avLst/>
              </a:prstGeom>
              <a:solidFill>
                <a:schemeClr val="accent6">
                  <a:lumMod val="40000"/>
                  <a:lumOff val="6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f>
                        <m:fPr>
                          <m:ctrlPr>
                            <a:rPr lang="en-US" sz="2000" b="1" i="1" smtClean="0">
                              <a:solidFill>
                                <a:schemeClr val="tx1"/>
                              </a:solidFill>
                              <a:latin typeface="Cambria Math" panose="02040503050406030204" pitchFamily="18" charset="0"/>
                            </a:rPr>
                          </m:ctrlPr>
                        </m:fPr>
                        <m:num>
                          <m:r>
                            <a:rPr lang="en-US" sz="2000" b="1" i="1" smtClean="0">
                              <a:solidFill>
                                <a:schemeClr val="tx1"/>
                              </a:solidFill>
                              <a:latin typeface="Cambria Math" panose="02040503050406030204" pitchFamily="18" charset="0"/>
                            </a:rPr>
                            <m:t>𝟏</m:t>
                          </m:r>
                        </m:num>
                        <m:den>
                          <m:r>
                            <a:rPr lang="en-US" sz="2000" b="1" i="1" smtClean="0">
                              <a:solidFill>
                                <a:schemeClr val="tx1"/>
                              </a:solidFill>
                              <a:latin typeface="Cambria Math" panose="02040503050406030204" pitchFamily="18" charset="0"/>
                            </a:rPr>
                            <m:t>𝒇</m:t>
                          </m:r>
                        </m:den>
                      </m:f>
                      <m:r>
                        <a:rPr lang="en-US" sz="2000" b="1" i="1" smtClean="0">
                          <a:solidFill>
                            <a:schemeClr val="tx1"/>
                          </a:solidFill>
                          <a:latin typeface="Cambria Math" panose="02040503050406030204" pitchFamily="18" charset="0"/>
                        </a:rPr>
                        <m:t>=</m:t>
                      </m:r>
                      <m:f>
                        <m:fPr>
                          <m:ctrlPr>
                            <a:rPr lang="en-US" sz="2000" b="1" i="1">
                              <a:solidFill>
                                <a:schemeClr val="tx1"/>
                              </a:solidFill>
                              <a:latin typeface="Cambria Math" panose="02040503050406030204" pitchFamily="18" charset="0"/>
                            </a:rPr>
                          </m:ctrlPr>
                        </m:fPr>
                        <m:num>
                          <m:r>
                            <a:rPr lang="en-US" sz="2000" b="1" i="1" smtClean="0">
                              <a:solidFill>
                                <a:schemeClr val="tx1"/>
                              </a:solidFill>
                              <a:latin typeface="Cambria Math" panose="02040503050406030204" pitchFamily="18" charset="0"/>
                            </a:rPr>
                            <m:t>𝟏</m:t>
                          </m:r>
                        </m:num>
                        <m:den>
                          <m:sSub>
                            <m:sSubPr>
                              <m:ctrlPr>
                                <a:rPr lang="en-US" sz="2000" b="1" i="1">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𝒅</m:t>
                              </m:r>
                            </m:e>
                            <m:sub>
                              <m:r>
                                <a:rPr lang="en-US" sz="2000" b="1" i="1" smtClean="0">
                                  <a:solidFill>
                                    <a:schemeClr val="tx1"/>
                                  </a:solidFill>
                                  <a:latin typeface="Cambria Math" panose="02040503050406030204" pitchFamily="18" charset="0"/>
                                </a:rPr>
                                <m:t>𝒊</m:t>
                              </m:r>
                            </m:sub>
                          </m:sSub>
                        </m:den>
                      </m:f>
                      <m:r>
                        <a:rPr lang="en-US" sz="2000" b="1" i="1" smtClean="0">
                          <a:solidFill>
                            <a:schemeClr val="tx1"/>
                          </a:solidFill>
                          <a:latin typeface="Cambria Math" panose="02040503050406030204" pitchFamily="18" charset="0"/>
                        </a:rPr>
                        <m:t>+</m:t>
                      </m:r>
                      <m:f>
                        <m:fPr>
                          <m:ctrlPr>
                            <a:rPr lang="en-US" sz="2000" b="1" i="1">
                              <a:solidFill>
                                <a:schemeClr val="tx1"/>
                              </a:solidFill>
                              <a:latin typeface="Cambria Math" panose="02040503050406030204" pitchFamily="18" charset="0"/>
                            </a:rPr>
                          </m:ctrlPr>
                        </m:fPr>
                        <m:num>
                          <m:r>
                            <a:rPr lang="en-US" sz="2000" b="1" i="1" smtClean="0">
                              <a:solidFill>
                                <a:schemeClr val="tx1"/>
                              </a:solidFill>
                              <a:latin typeface="Cambria Math" panose="02040503050406030204" pitchFamily="18" charset="0"/>
                            </a:rPr>
                            <m:t>𝟏</m:t>
                          </m:r>
                        </m:num>
                        <m:den>
                          <m:sSub>
                            <m:sSubPr>
                              <m:ctrlPr>
                                <a:rPr lang="en-US" sz="2000" b="1" i="1" smtClean="0">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𝒅</m:t>
                              </m:r>
                            </m:e>
                            <m:sub>
                              <m:r>
                                <a:rPr lang="en-US" sz="2000" b="1" i="1" smtClean="0">
                                  <a:solidFill>
                                    <a:schemeClr val="tx1"/>
                                  </a:solidFill>
                                  <a:latin typeface="Cambria Math" panose="02040503050406030204" pitchFamily="18" charset="0"/>
                                </a:rPr>
                                <m:t>𝒐</m:t>
                              </m:r>
                            </m:sub>
                          </m:sSub>
                        </m:den>
                      </m:f>
                    </m:oMath>
                  </m:oMathPara>
                </a14:m>
                <a:endParaRPr lang="ar-SA" sz="2000" b="1" dirty="0">
                  <a:solidFill>
                    <a:schemeClr val="tx1"/>
                  </a:solidFill>
                </a:endParaRPr>
              </a:p>
            </p:txBody>
          </p:sp>
        </mc:Choice>
        <mc:Fallback xmlns="">
          <p:sp>
            <p:nvSpPr>
              <p:cNvPr id="80" name="مربع نص 79">
                <a:extLst>
                  <a:ext uri="{FF2B5EF4-FFF2-40B4-BE49-F238E27FC236}">
                    <a16:creationId xmlns:a16="http://schemas.microsoft.com/office/drawing/2014/main" id="{80C66F91-55F7-9A40-B361-F6DE3869B74F}"/>
                  </a:ext>
                </a:extLst>
              </p:cNvPr>
              <p:cNvSpPr txBox="1">
                <a:spLocks noRot="1" noChangeAspect="1" noMove="1" noResize="1" noEditPoints="1" noAdjustHandles="1" noChangeArrowheads="1" noChangeShapeType="1" noTextEdit="1"/>
              </p:cNvSpPr>
              <p:nvPr/>
            </p:nvSpPr>
            <p:spPr>
              <a:xfrm flipH="1">
                <a:off x="7707255" y="3416511"/>
                <a:ext cx="1915579" cy="656526"/>
              </a:xfrm>
              <a:prstGeom prst="rect">
                <a:avLst/>
              </a:prstGeom>
              <a:blipFill>
                <a:blip r:embed="rId5"/>
                <a:stretch>
                  <a:fillRect b="-13208"/>
                </a:stretch>
              </a:blipFill>
              <a:ln>
                <a:noFill/>
              </a:ln>
            </p:spPr>
            <p:txBody>
              <a:bodyPr/>
              <a:lstStyle/>
              <a:p>
                <a:r>
                  <a:rPr lang="ar-SA">
                    <a:noFill/>
                  </a:rPr>
                  <a:t> </a:t>
                </a:r>
              </a:p>
            </p:txBody>
          </p:sp>
        </mc:Fallback>
      </mc:AlternateContent>
      <p:sp>
        <p:nvSpPr>
          <p:cNvPr id="81" name="مربع نص 80">
            <a:extLst>
              <a:ext uri="{FF2B5EF4-FFF2-40B4-BE49-F238E27FC236}">
                <a16:creationId xmlns:a16="http://schemas.microsoft.com/office/drawing/2014/main" id="{513F6807-6DC3-F646-8166-CE13BDBB02C0}"/>
              </a:ext>
            </a:extLst>
          </p:cNvPr>
          <p:cNvSpPr txBox="1"/>
          <p:nvPr/>
        </p:nvSpPr>
        <p:spPr>
          <a:xfrm>
            <a:off x="7346261" y="3633058"/>
            <a:ext cx="360996" cy="400110"/>
          </a:xfrm>
          <a:prstGeom prst="rect">
            <a:avLst/>
          </a:prstGeom>
          <a:noFill/>
        </p:spPr>
        <p:txBody>
          <a:bodyPr wrap="none" rtlCol="1">
            <a:spAutoFit/>
          </a:bodyPr>
          <a:lstStyle/>
          <a:p>
            <a:r>
              <a:rPr lang="en-US" sz="2000" b="1" dirty="0"/>
              <a:t>c.</a:t>
            </a:r>
            <a:endParaRPr lang="ar-SA" sz="2000" b="1" dirty="0"/>
          </a:p>
        </p:txBody>
      </p:sp>
      <p:pic>
        <p:nvPicPr>
          <p:cNvPr id="84" name="رسم 83" descr="سهم منحنى طفيف">
            <a:hlinkClick r:id="rId6" action="ppaction://hlinksldjump"/>
            <a:extLst>
              <a:ext uri="{FF2B5EF4-FFF2-40B4-BE49-F238E27FC236}">
                <a16:creationId xmlns:a16="http://schemas.microsoft.com/office/drawing/2014/main" id="{65A60DA8-2C24-C847-967C-ABE5BABCAB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53701" y="4701440"/>
            <a:ext cx="1928755" cy="1928755"/>
          </a:xfrm>
          <a:prstGeom prst="rect">
            <a:avLst/>
          </a:prstGeom>
        </p:spPr>
      </p:pic>
      <p:pic>
        <p:nvPicPr>
          <p:cNvPr id="86" name="رسم 85" descr="ساعة إيقاف">
            <a:extLst>
              <a:ext uri="{FF2B5EF4-FFF2-40B4-BE49-F238E27FC236}">
                <a16:creationId xmlns:a16="http://schemas.microsoft.com/office/drawing/2014/main" id="{08D1C2F6-E02F-2A4B-AC3B-30BA460BCF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93541" y="4822139"/>
            <a:ext cx="1558723" cy="1558723"/>
          </a:xfrm>
          <a:prstGeom prst="rect">
            <a:avLst/>
          </a:prstGeom>
        </p:spPr>
      </p:pic>
      <p:sp>
        <p:nvSpPr>
          <p:cNvPr id="87" name="مستطيل مستدير الزوايا 86">
            <a:extLst>
              <a:ext uri="{FF2B5EF4-FFF2-40B4-BE49-F238E27FC236}">
                <a16:creationId xmlns:a16="http://schemas.microsoft.com/office/drawing/2014/main" id="{5FA6839F-4667-A74A-BAF1-585FB4E537E8}"/>
              </a:ext>
            </a:extLst>
          </p:cNvPr>
          <p:cNvSpPr/>
          <p:nvPr/>
        </p:nvSpPr>
        <p:spPr>
          <a:xfrm>
            <a:off x="4852263" y="4805687"/>
            <a:ext cx="2718251" cy="156966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SA" sz="1400">
              <a:solidFill>
                <a:schemeClr val="tx1"/>
              </a:solidFill>
            </a:endParaRPr>
          </a:p>
        </p:txBody>
      </p:sp>
      <p:sp>
        <p:nvSpPr>
          <p:cNvPr id="88" name="Text Box 16">
            <a:extLst>
              <a:ext uri="{FF2B5EF4-FFF2-40B4-BE49-F238E27FC236}">
                <a16:creationId xmlns:a16="http://schemas.microsoft.com/office/drawing/2014/main" id="{37441BED-47D6-6749-B6D9-9578A6CC976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59</a:t>
            </a:r>
          </a:p>
        </p:txBody>
      </p:sp>
      <p:sp>
        <p:nvSpPr>
          <p:cNvPr id="89" name="Text Box 75">
            <a:extLst>
              <a:ext uri="{FF2B5EF4-FFF2-40B4-BE49-F238E27FC236}">
                <a16:creationId xmlns:a16="http://schemas.microsoft.com/office/drawing/2014/main" id="{5C403343-F655-5143-9AD6-46772DF9702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58</a:t>
            </a:r>
          </a:p>
        </p:txBody>
      </p:sp>
      <p:sp>
        <p:nvSpPr>
          <p:cNvPr id="90" name="Text Box 76">
            <a:extLst>
              <a:ext uri="{FF2B5EF4-FFF2-40B4-BE49-F238E27FC236}">
                <a16:creationId xmlns:a16="http://schemas.microsoft.com/office/drawing/2014/main" id="{5C70DE8F-3232-3147-86ED-1D0444F4CBD1}"/>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57</a:t>
            </a:r>
          </a:p>
        </p:txBody>
      </p:sp>
      <p:sp>
        <p:nvSpPr>
          <p:cNvPr id="91" name="Text Box 77">
            <a:extLst>
              <a:ext uri="{FF2B5EF4-FFF2-40B4-BE49-F238E27FC236}">
                <a16:creationId xmlns:a16="http://schemas.microsoft.com/office/drawing/2014/main" id="{FD09F27B-F42E-1D44-855D-F02F4FFD486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56</a:t>
            </a:r>
          </a:p>
        </p:txBody>
      </p:sp>
      <p:sp>
        <p:nvSpPr>
          <p:cNvPr id="92" name="Text Box 78">
            <a:extLst>
              <a:ext uri="{FF2B5EF4-FFF2-40B4-BE49-F238E27FC236}">
                <a16:creationId xmlns:a16="http://schemas.microsoft.com/office/drawing/2014/main" id="{FCE50691-E6EC-7E41-BDB6-ED3C96C6735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55</a:t>
            </a:r>
          </a:p>
        </p:txBody>
      </p:sp>
      <p:sp>
        <p:nvSpPr>
          <p:cNvPr id="93" name="Text Box 79">
            <a:extLst>
              <a:ext uri="{FF2B5EF4-FFF2-40B4-BE49-F238E27FC236}">
                <a16:creationId xmlns:a16="http://schemas.microsoft.com/office/drawing/2014/main" id="{44241D02-8ABD-0445-98F8-52D6A795417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54</a:t>
            </a:r>
          </a:p>
        </p:txBody>
      </p:sp>
      <p:sp>
        <p:nvSpPr>
          <p:cNvPr id="94" name="Text Box 80">
            <a:extLst>
              <a:ext uri="{FF2B5EF4-FFF2-40B4-BE49-F238E27FC236}">
                <a16:creationId xmlns:a16="http://schemas.microsoft.com/office/drawing/2014/main" id="{DE6F04AF-099B-E74E-BFAA-3730DDA1578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53</a:t>
            </a:r>
          </a:p>
        </p:txBody>
      </p:sp>
      <p:sp>
        <p:nvSpPr>
          <p:cNvPr id="95" name="Text Box 81">
            <a:extLst>
              <a:ext uri="{FF2B5EF4-FFF2-40B4-BE49-F238E27FC236}">
                <a16:creationId xmlns:a16="http://schemas.microsoft.com/office/drawing/2014/main" id="{D4DCC8F5-1FDE-E54E-A7A6-1E95DAA5657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52</a:t>
            </a:r>
          </a:p>
        </p:txBody>
      </p:sp>
      <p:sp>
        <p:nvSpPr>
          <p:cNvPr id="96" name="Text Box 82">
            <a:extLst>
              <a:ext uri="{FF2B5EF4-FFF2-40B4-BE49-F238E27FC236}">
                <a16:creationId xmlns:a16="http://schemas.microsoft.com/office/drawing/2014/main" id="{43818A43-5FBA-A94C-B0C8-27A4BDECBD5B}"/>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51</a:t>
            </a:r>
          </a:p>
        </p:txBody>
      </p:sp>
      <p:sp>
        <p:nvSpPr>
          <p:cNvPr id="97" name="Text Box 83">
            <a:extLst>
              <a:ext uri="{FF2B5EF4-FFF2-40B4-BE49-F238E27FC236}">
                <a16:creationId xmlns:a16="http://schemas.microsoft.com/office/drawing/2014/main" id="{067AC609-A46A-984F-A8B3-3340F8C110F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50</a:t>
            </a:r>
          </a:p>
        </p:txBody>
      </p:sp>
      <p:sp>
        <p:nvSpPr>
          <p:cNvPr id="98" name="Text Box 84">
            <a:extLst>
              <a:ext uri="{FF2B5EF4-FFF2-40B4-BE49-F238E27FC236}">
                <a16:creationId xmlns:a16="http://schemas.microsoft.com/office/drawing/2014/main" id="{4F412E5C-2F7A-234E-A10E-9C0C37F596F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49</a:t>
            </a:r>
          </a:p>
        </p:txBody>
      </p:sp>
      <p:sp>
        <p:nvSpPr>
          <p:cNvPr id="99" name="Text Box 85">
            <a:extLst>
              <a:ext uri="{FF2B5EF4-FFF2-40B4-BE49-F238E27FC236}">
                <a16:creationId xmlns:a16="http://schemas.microsoft.com/office/drawing/2014/main" id="{9FA8E588-67B4-534F-A4DC-A55218FD1ECB}"/>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48</a:t>
            </a:r>
          </a:p>
        </p:txBody>
      </p:sp>
      <p:sp>
        <p:nvSpPr>
          <p:cNvPr id="100" name="Text Box 86">
            <a:extLst>
              <a:ext uri="{FF2B5EF4-FFF2-40B4-BE49-F238E27FC236}">
                <a16:creationId xmlns:a16="http://schemas.microsoft.com/office/drawing/2014/main" id="{B1EA3A3E-F3B4-7240-9734-478E133113BB}"/>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47</a:t>
            </a:r>
          </a:p>
        </p:txBody>
      </p:sp>
      <p:sp>
        <p:nvSpPr>
          <p:cNvPr id="101" name="Text Box 87">
            <a:extLst>
              <a:ext uri="{FF2B5EF4-FFF2-40B4-BE49-F238E27FC236}">
                <a16:creationId xmlns:a16="http://schemas.microsoft.com/office/drawing/2014/main" id="{BA7C9563-8C0D-BF40-84D1-3AE4BF5E1E84}"/>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46</a:t>
            </a:r>
          </a:p>
        </p:txBody>
      </p:sp>
      <p:sp>
        <p:nvSpPr>
          <p:cNvPr id="102" name="Text Box 88">
            <a:extLst>
              <a:ext uri="{FF2B5EF4-FFF2-40B4-BE49-F238E27FC236}">
                <a16:creationId xmlns:a16="http://schemas.microsoft.com/office/drawing/2014/main" id="{1D80A634-D502-2A49-AF9B-FC46595F1E7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45</a:t>
            </a:r>
          </a:p>
        </p:txBody>
      </p:sp>
      <p:sp>
        <p:nvSpPr>
          <p:cNvPr id="103" name="Text Box 89">
            <a:extLst>
              <a:ext uri="{FF2B5EF4-FFF2-40B4-BE49-F238E27FC236}">
                <a16:creationId xmlns:a16="http://schemas.microsoft.com/office/drawing/2014/main" id="{3EBBA205-1A99-134B-9519-A724F958427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44</a:t>
            </a:r>
          </a:p>
        </p:txBody>
      </p:sp>
      <p:sp>
        <p:nvSpPr>
          <p:cNvPr id="104" name="Text Box 90">
            <a:extLst>
              <a:ext uri="{FF2B5EF4-FFF2-40B4-BE49-F238E27FC236}">
                <a16:creationId xmlns:a16="http://schemas.microsoft.com/office/drawing/2014/main" id="{E0AFAE10-E2F0-F645-A181-82CE29FAE5E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43</a:t>
            </a:r>
          </a:p>
        </p:txBody>
      </p:sp>
      <p:sp>
        <p:nvSpPr>
          <p:cNvPr id="105" name="Text Box 91">
            <a:extLst>
              <a:ext uri="{FF2B5EF4-FFF2-40B4-BE49-F238E27FC236}">
                <a16:creationId xmlns:a16="http://schemas.microsoft.com/office/drawing/2014/main" id="{38131E7B-CE9D-8647-9846-3B4C2FDC489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42</a:t>
            </a:r>
          </a:p>
        </p:txBody>
      </p:sp>
      <p:sp>
        <p:nvSpPr>
          <p:cNvPr id="106" name="Text Box 92">
            <a:extLst>
              <a:ext uri="{FF2B5EF4-FFF2-40B4-BE49-F238E27FC236}">
                <a16:creationId xmlns:a16="http://schemas.microsoft.com/office/drawing/2014/main" id="{948519A5-D992-284F-A852-88B4A9A0BC01}"/>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41</a:t>
            </a:r>
          </a:p>
        </p:txBody>
      </p:sp>
      <p:sp>
        <p:nvSpPr>
          <p:cNvPr id="107" name="Text Box 93">
            <a:extLst>
              <a:ext uri="{FF2B5EF4-FFF2-40B4-BE49-F238E27FC236}">
                <a16:creationId xmlns:a16="http://schemas.microsoft.com/office/drawing/2014/main" id="{173A7F62-3245-3F43-8799-0C143C42D3B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40</a:t>
            </a:r>
          </a:p>
        </p:txBody>
      </p:sp>
      <p:sp>
        <p:nvSpPr>
          <p:cNvPr id="108" name="Text Box 94">
            <a:extLst>
              <a:ext uri="{FF2B5EF4-FFF2-40B4-BE49-F238E27FC236}">
                <a16:creationId xmlns:a16="http://schemas.microsoft.com/office/drawing/2014/main" id="{0FFEA102-91F3-4241-94D8-3623C34EEF70}"/>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39</a:t>
            </a:r>
          </a:p>
        </p:txBody>
      </p:sp>
      <p:sp>
        <p:nvSpPr>
          <p:cNvPr id="109" name="Text Box 95">
            <a:extLst>
              <a:ext uri="{FF2B5EF4-FFF2-40B4-BE49-F238E27FC236}">
                <a16:creationId xmlns:a16="http://schemas.microsoft.com/office/drawing/2014/main" id="{5BAA6A99-DBA8-DF42-B52A-D9F20E478A5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38</a:t>
            </a:r>
          </a:p>
        </p:txBody>
      </p:sp>
      <p:sp>
        <p:nvSpPr>
          <p:cNvPr id="110" name="Text Box 96">
            <a:extLst>
              <a:ext uri="{FF2B5EF4-FFF2-40B4-BE49-F238E27FC236}">
                <a16:creationId xmlns:a16="http://schemas.microsoft.com/office/drawing/2014/main" id="{522FFB5E-7262-DF4C-99F6-A19ABE43654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37</a:t>
            </a:r>
          </a:p>
        </p:txBody>
      </p:sp>
      <p:sp>
        <p:nvSpPr>
          <p:cNvPr id="111" name="Text Box 97">
            <a:extLst>
              <a:ext uri="{FF2B5EF4-FFF2-40B4-BE49-F238E27FC236}">
                <a16:creationId xmlns:a16="http://schemas.microsoft.com/office/drawing/2014/main" id="{8E6F1B9D-ABBE-874B-A194-496E141D2C3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36</a:t>
            </a:r>
          </a:p>
        </p:txBody>
      </p:sp>
      <p:sp>
        <p:nvSpPr>
          <p:cNvPr id="112" name="Text Box 98">
            <a:extLst>
              <a:ext uri="{FF2B5EF4-FFF2-40B4-BE49-F238E27FC236}">
                <a16:creationId xmlns:a16="http://schemas.microsoft.com/office/drawing/2014/main" id="{99A6F86A-2758-EC44-8319-6FE2052BB39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35</a:t>
            </a:r>
          </a:p>
        </p:txBody>
      </p:sp>
      <p:sp>
        <p:nvSpPr>
          <p:cNvPr id="113" name="Text Box 99">
            <a:extLst>
              <a:ext uri="{FF2B5EF4-FFF2-40B4-BE49-F238E27FC236}">
                <a16:creationId xmlns:a16="http://schemas.microsoft.com/office/drawing/2014/main" id="{9DC4678D-593D-D642-A5A2-DBDE027C56C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34</a:t>
            </a:r>
          </a:p>
        </p:txBody>
      </p:sp>
      <p:sp>
        <p:nvSpPr>
          <p:cNvPr id="114" name="Text Box 100">
            <a:extLst>
              <a:ext uri="{FF2B5EF4-FFF2-40B4-BE49-F238E27FC236}">
                <a16:creationId xmlns:a16="http://schemas.microsoft.com/office/drawing/2014/main" id="{5C407891-3CCD-FB42-B625-EE4E3F0C7365}"/>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33</a:t>
            </a:r>
          </a:p>
        </p:txBody>
      </p:sp>
      <p:sp>
        <p:nvSpPr>
          <p:cNvPr id="115" name="Text Box 102">
            <a:extLst>
              <a:ext uri="{FF2B5EF4-FFF2-40B4-BE49-F238E27FC236}">
                <a16:creationId xmlns:a16="http://schemas.microsoft.com/office/drawing/2014/main" id="{9EB1AC1F-4DBC-FC4B-A0B3-E7EE4321B844}"/>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32</a:t>
            </a:r>
          </a:p>
        </p:txBody>
      </p:sp>
      <p:sp>
        <p:nvSpPr>
          <p:cNvPr id="116" name="Text Box 103">
            <a:extLst>
              <a:ext uri="{FF2B5EF4-FFF2-40B4-BE49-F238E27FC236}">
                <a16:creationId xmlns:a16="http://schemas.microsoft.com/office/drawing/2014/main" id="{8DBF81E9-4BE5-1A42-9657-4EC51A7A527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31</a:t>
            </a:r>
          </a:p>
        </p:txBody>
      </p:sp>
      <p:sp>
        <p:nvSpPr>
          <p:cNvPr id="117" name="Text Box 104">
            <a:extLst>
              <a:ext uri="{FF2B5EF4-FFF2-40B4-BE49-F238E27FC236}">
                <a16:creationId xmlns:a16="http://schemas.microsoft.com/office/drawing/2014/main" id="{EC6BADCE-985A-4041-932F-8B7E00031FA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30</a:t>
            </a:r>
          </a:p>
        </p:txBody>
      </p:sp>
      <p:sp>
        <p:nvSpPr>
          <p:cNvPr id="118" name="Text Box 105">
            <a:extLst>
              <a:ext uri="{FF2B5EF4-FFF2-40B4-BE49-F238E27FC236}">
                <a16:creationId xmlns:a16="http://schemas.microsoft.com/office/drawing/2014/main" id="{3FA67758-DB97-AD44-84E9-44D699BBE8C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29</a:t>
            </a:r>
          </a:p>
        </p:txBody>
      </p:sp>
      <p:sp>
        <p:nvSpPr>
          <p:cNvPr id="119" name="Text Box 106">
            <a:extLst>
              <a:ext uri="{FF2B5EF4-FFF2-40B4-BE49-F238E27FC236}">
                <a16:creationId xmlns:a16="http://schemas.microsoft.com/office/drawing/2014/main" id="{015E25C4-7A4E-CC45-86E7-F44387A8141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28</a:t>
            </a:r>
          </a:p>
        </p:txBody>
      </p:sp>
      <p:sp>
        <p:nvSpPr>
          <p:cNvPr id="120" name="Text Box 107">
            <a:extLst>
              <a:ext uri="{FF2B5EF4-FFF2-40B4-BE49-F238E27FC236}">
                <a16:creationId xmlns:a16="http://schemas.microsoft.com/office/drawing/2014/main" id="{7E4A0DF1-7709-FD47-B7B5-FAF8D55E539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27</a:t>
            </a:r>
          </a:p>
        </p:txBody>
      </p:sp>
      <p:sp>
        <p:nvSpPr>
          <p:cNvPr id="121" name="Text Box 108">
            <a:extLst>
              <a:ext uri="{FF2B5EF4-FFF2-40B4-BE49-F238E27FC236}">
                <a16:creationId xmlns:a16="http://schemas.microsoft.com/office/drawing/2014/main" id="{0AFA1621-8EED-3D4F-BC39-BCEF921AD75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26</a:t>
            </a:r>
          </a:p>
        </p:txBody>
      </p:sp>
      <p:sp>
        <p:nvSpPr>
          <p:cNvPr id="122" name="Text Box 109">
            <a:extLst>
              <a:ext uri="{FF2B5EF4-FFF2-40B4-BE49-F238E27FC236}">
                <a16:creationId xmlns:a16="http://schemas.microsoft.com/office/drawing/2014/main" id="{12407482-663A-2B49-AA9F-D4F14436645B}"/>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25</a:t>
            </a:r>
          </a:p>
        </p:txBody>
      </p:sp>
      <p:sp>
        <p:nvSpPr>
          <p:cNvPr id="123" name="Text Box 110">
            <a:extLst>
              <a:ext uri="{FF2B5EF4-FFF2-40B4-BE49-F238E27FC236}">
                <a16:creationId xmlns:a16="http://schemas.microsoft.com/office/drawing/2014/main" id="{1D23BEDD-7359-8742-946E-92F921C0629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24</a:t>
            </a:r>
          </a:p>
        </p:txBody>
      </p:sp>
      <p:sp>
        <p:nvSpPr>
          <p:cNvPr id="124" name="Text Box 111">
            <a:extLst>
              <a:ext uri="{FF2B5EF4-FFF2-40B4-BE49-F238E27FC236}">
                <a16:creationId xmlns:a16="http://schemas.microsoft.com/office/drawing/2014/main" id="{B6E57D8C-4EE8-F743-8839-29D04BC6D7A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23</a:t>
            </a:r>
          </a:p>
        </p:txBody>
      </p:sp>
      <p:sp>
        <p:nvSpPr>
          <p:cNvPr id="125" name="Text Box 112">
            <a:extLst>
              <a:ext uri="{FF2B5EF4-FFF2-40B4-BE49-F238E27FC236}">
                <a16:creationId xmlns:a16="http://schemas.microsoft.com/office/drawing/2014/main" id="{8303827C-C466-6146-8073-8571F6FB21F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22</a:t>
            </a:r>
          </a:p>
        </p:txBody>
      </p:sp>
      <p:sp>
        <p:nvSpPr>
          <p:cNvPr id="126" name="Text Box 113">
            <a:extLst>
              <a:ext uri="{FF2B5EF4-FFF2-40B4-BE49-F238E27FC236}">
                <a16:creationId xmlns:a16="http://schemas.microsoft.com/office/drawing/2014/main" id="{E20986B4-3AB3-9B40-8FEC-A14C17B052D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21</a:t>
            </a:r>
          </a:p>
        </p:txBody>
      </p:sp>
      <p:sp>
        <p:nvSpPr>
          <p:cNvPr id="127" name="Text Box 114">
            <a:extLst>
              <a:ext uri="{FF2B5EF4-FFF2-40B4-BE49-F238E27FC236}">
                <a16:creationId xmlns:a16="http://schemas.microsoft.com/office/drawing/2014/main" id="{5524515D-34BB-484D-A450-63582996D62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20</a:t>
            </a:r>
          </a:p>
        </p:txBody>
      </p:sp>
      <p:sp>
        <p:nvSpPr>
          <p:cNvPr id="128" name="Text Box 115">
            <a:extLst>
              <a:ext uri="{FF2B5EF4-FFF2-40B4-BE49-F238E27FC236}">
                <a16:creationId xmlns:a16="http://schemas.microsoft.com/office/drawing/2014/main" id="{55B4815D-2174-B740-B3CC-CAD668210F7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19</a:t>
            </a:r>
          </a:p>
        </p:txBody>
      </p:sp>
      <p:sp>
        <p:nvSpPr>
          <p:cNvPr id="129" name="Text Box 116">
            <a:extLst>
              <a:ext uri="{FF2B5EF4-FFF2-40B4-BE49-F238E27FC236}">
                <a16:creationId xmlns:a16="http://schemas.microsoft.com/office/drawing/2014/main" id="{3CC757C6-7D12-F047-82C9-20E23011B025}"/>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18</a:t>
            </a:r>
          </a:p>
        </p:txBody>
      </p:sp>
      <p:sp>
        <p:nvSpPr>
          <p:cNvPr id="130" name="Text Box 117">
            <a:extLst>
              <a:ext uri="{FF2B5EF4-FFF2-40B4-BE49-F238E27FC236}">
                <a16:creationId xmlns:a16="http://schemas.microsoft.com/office/drawing/2014/main" id="{62074245-855F-2B41-9F5A-32681F0DE78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17</a:t>
            </a:r>
          </a:p>
        </p:txBody>
      </p:sp>
      <p:sp>
        <p:nvSpPr>
          <p:cNvPr id="131" name="Text Box 118">
            <a:extLst>
              <a:ext uri="{FF2B5EF4-FFF2-40B4-BE49-F238E27FC236}">
                <a16:creationId xmlns:a16="http://schemas.microsoft.com/office/drawing/2014/main" id="{92E9FC35-94D0-274E-B946-BE6EC988A63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16</a:t>
            </a:r>
          </a:p>
        </p:txBody>
      </p:sp>
      <p:sp>
        <p:nvSpPr>
          <p:cNvPr id="132" name="Text Box 119">
            <a:extLst>
              <a:ext uri="{FF2B5EF4-FFF2-40B4-BE49-F238E27FC236}">
                <a16:creationId xmlns:a16="http://schemas.microsoft.com/office/drawing/2014/main" id="{C3811CB0-F64F-0C41-8EA1-0F696DA53170}"/>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15</a:t>
            </a:r>
          </a:p>
        </p:txBody>
      </p:sp>
      <p:sp>
        <p:nvSpPr>
          <p:cNvPr id="133" name="Text Box 120">
            <a:extLst>
              <a:ext uri="{FF2B5EF4-FFF2-40B4-BE49-F238E27FC236}">
                <a16:creationId xmlns:a16="http://schemas.microsoft.com/office/drawing/2014/main" id="{5A0F7B2B-C240-3F4C-88CF-B5E71C2A523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14</a:t>
            </a:r>
          </a:p>
        </p:txBody>
      </p:sp>
      <p:sp>
        <p:nvSpPr>
          <p:cNvPr id="134" name="Text Box 121">
            <a:extLst>
              <a:ext uri="{FF2B5EF4-FFF2-40B4-BE49-F238E27FC236}">
                <a16:creationId xmlns:a16="http://schemas.microsoft.com/office/drawing/2014/main" id="{18773557-1080-D643-9B97-685F5910EE6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13</a:t>
            </a:r>
          </a:p>
        </p:txBody>
      </p:sp>
      <p:sp>
        <p:nvSpPr>
          <p:cNvPr id="135" name="Text Box 122">
            <a:extLst>
              <a:ext uri="{FF2B5EF4-FFF2-40B4-BE49-F238E27FC236}">
                <a16:creationId xmlns:a16="http://schemas.microsoft.com/office/drawing/2014/main" id="{699DA2A8-1003-9445-9DF0-1F20C801062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12</a:t>
            </a:r>
          </a:p>
        </p:txBody>
      </p:sp>
      <p:sp>
        <p:nvSpPr>
          <p:cNvPr id="136" name="Text Box 123">
            <a:extLst>
              <a:ext uri="{FF2B5EF4-FFF2-40B4-BE49-F238E27FC236}">
                <a16:creationId xmlns:a16="http://schemas.microsoft.com/office/drawing/2014/main" id="{0EB601BF-CD36-0C46-8B26-956615EE432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11</a:t>
            </a:r>
          </a:p>
        </p:txBody>
      </p:sp>
      <p:sp>
        <p:nvSpPr>
          <p:cNvPr id="137" name="Text Box 124">
            <a:extLst>
              <a:ext uri="{FF2B5EF4-FFF2-40B4-BE49-F238E27FC236}">
                <a16:creationId xmlns:a16="http://schemas.microsoft.com/office/drawing/2014/main" id="{CD2244D0-2C70-E74C-94DD-323C49D2C42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10</a:t>
            </a:r>
          </a:p>
        </p:txBody>
      </p:sp>
      <p:sp>
        <p:nvSpPr>
          <p:cNvPr id="138" name="Text Box 125">
            <a:extLst>
              <a:ext uri="{FF2B5EF4-FFF2-40B4-BE49-F238E27FC236}">
                <a16:creationId xmlns:a16="http://schemas.microsoft.com/office/drawing/2014/main" id="{41D9EF7D-0D91-6D4B-BA49-4199174410B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09</a:t>
            </a:r>
          </a:p>
        </p:txBody>
      </p:sp>
      <p:sp>
        <p:nvSpPr>
          <p:cNvPr id="139" name="Text Box 126">
            <a:extLst>
              <a:ext uri="{FF2B5EF4-FFF2-40B4-BE49-F238E27FC236}">
                <a16:creationId xmlns:a16="http://schemas.microsoft.com/office/drawing/2014/main" id="{615FB504-488A-664C-82AE-7418C9683F1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08</a:t>
            </a:r>
          </a:p>
        </p:txBody>
      </p:sp>
      <p:sp>
        <p:nvSpPr>
          <p:cNvPr id="140" name="Text Box 127">
            <a:extLst>
              <a:ext uri="{FF2B5EF4-FFF2-40B4-BE49-F238E27FC236}">
                <a16:creationId xmlns:a16="http://schemas.microsoft.com/office/drawing/2014/main" id="{D4B5DDC8-FE37-A64D-92F5-8346065B772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07</a:t>
            </a:r>
          </a:p>
        </p:txBody>
      </p:sp>
      <p:sp>
        <p:nvSpPr>
          <p:cNvPr id="141" name="Text Box 128">
            <a:extLst>
              <a:ext uri="{FF2B5EF4-FFF2-40B4-BE49-F238E27FC236}">
                <a16:creationId xmlns:a16="http://schemas.microsoft.com/office/drawing/2014/main" id="{C02B5E7C-4324-6C46-9FD8-C04083D4993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06</a:t>
            </a:r>
          </a:p>
        </p:txBody>
      </p:sp>
      <p:sp>
        <p:nvSpPr>
          <p:cNvPr id="142" name="Text Box 129">
            <a:extLst>
              <a:ext uri="{FF2B5EF4-FFF2-40B4-BE49-F238E27FC236}">
                <a16:creationId xmlns:a16="http://schemas.microsoft.com/office/drawing/2014/main" id="{AFB8847A-05B6-E74C-9A03-E3569347EBE0}"/>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05</a:t>
            </a:r>
          </a:p>
        </p:txBody>
      </p:sp>
      <p:sp>
        <p:nvSpPr>
          <p:cNvPr id="143" name="Text Box 130">
            <a:extLst>
              <a:ext uri="{FF2B5EF4-FFF2-40B4-BE49-F238E27FC236}">
                <a16:creationId xmlns:a16="http://schemas.microsoft.com/office/drawing/2014/main" id="{BFFD1CBF-68A0-784F-AFFC-355B8C1DAEB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04</a:t>
            </a:r>
          </a:p>
        </p:txBody>
      </p:sp>
      <p:sp>
        <p:nvSpPr>
          <p:cNvPr id="144" name="Text Box 131">
            <a:extLst>
              <a:ext uri="{FF2B5EF4-FFF2-40B4-BE49-F238E27FC236}">
                <a16:creationId xmlns:a16="http://schemas.microsoft.com/office/drawing/2014/main" id="{59BF4112-3A6C-CD41-8A71-90AD4171C41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03</a:t>
            </a:r>
          </a:p>
        </p:txBody>
      </p:sp>
      <p:sp>
        <p:nvSpPr>
          <p:cNvPr id="145" name="Text Box 132">
            <a:extLst>
              <a:ext uri="{FF2B5EF4-FFF2-40B4-BE49-F238E27FC236}">
                <a16:creationId xmlns:a16="http://schemas.microsoft.com/office/drawing/2014/main" id="{957D2FF8-E037-F44E-A92F-5CBE0C2EA1C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02</a:t>
            </a:r>
          </a:p>
        </p:txBody>
      </p:sp>
      <p:sp>
        <p:nvSpPr>
          <p:cNvPr id="146" name="Text Box 133">
            <a:extLst>
              <a:ext uri="{FF2B5EF4-FFF2-40B4-BE49-F238E27FC236}">
                <a16:creationId xmlns:a16="http://schemas.microsoft.com/office/drawing/2014/main" id="{B1547120-7D59-434C-A626-4FB0DC590BD1}"/>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01</a:t>
            </a:r>
          </a:p>
        </p:txBody>
      </p:sp>
      <p:sp>
        <p:nvSpPr>
          <p:cNvPr id="147" name="Text Box 137">
            <a:extLst>
              <a:ext uri="{FF2B5EF4-FFF2-40B4-BE49-F238E27FC236}">
                <a16:creationId xmlns:a16="http://schemas.microsoft.com/office/drawing/2014/main" id="{BD0FF46C-7564-1B4D-B9EA-853069E4AAE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dirty="0">
                <a:latin typeface="Verdana" pitchFamily="34" charset="0"/>
              </a:rPr>
              <a:t>00</a:t>
            </a:r>
          </a:p>
        </p:txBody>
      </p:sp>
    </p:spTree>
    <p:extLst>
      <p:ext uri="{BB962C8B-B14F-4D97-AF65-F5344CB8AC3E}">
        <p14:creationId xmlns:p14="http://schemas.microsoft.com/office/powerpoint/2010/main" val="40716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withEffect">
                                  <p:stCondLst>
                                    <p:cond delay="0"/>
                                  </p:stCondLst>
                                  <p:childTnLst>
                                    <p:set>
                                      <p:cBhvr>
                                        <p:cTn id="6" dur="1000">
                                          <p:stCondLst>
                                            <p:cond delay="0"/>
                                          </p:stCondLst>
                                        </p:cTn>
                                        <p:tgtEl>
                                          <p:spTgt spid="88"/>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88"/>
                                        </p:tgtEl>
                                        <p:attrNameLst>
                                          <p:attrName>style.visibility</p:attrName>
                                        </p:attrNameLst>
                                      </p:cBhvr>
                                      <p:to>
                                        <p:strVal val="hidden"/>
                                      </p:to>
                                    </p:set>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89"/>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89"/>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90"/>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90"/>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91"/>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91"/>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92"/>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92"/>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93"/>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93"/>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94"/>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94"/>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95"/>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95"/>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96"/>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96"/>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97"/>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97"/>
                                        </p:tgtEl>
                                        <p:attrNameLst>
                                          <p:attrName>style.visibility</p:attrName>
                                        </p:attrNameLst>
                                      </p:cBhvr>
                                      <p:to>
                                        <p:strVal val="hidden"/>
                                      </p:to>
                                    </p:set>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98"/>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98"/>
                                        </p:tgtEl>
                                        <p:attrNameLst>
                                          <p:attrName>style.visibility</p:attrName>
                                        </p:attrNameLst>
                                      </p:cBhvr>
                                      <p:to>
                                        <p:strVal val="hidden"/>
                                      </p:to>
                                    </p:set>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99"/>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99"/>
                                        </p:tgtEl>
                                        <p:attrNameLst>
                                          <p:attrName>style.visibility</p:attrName>
                                        </p:attrNameLst>
                                      </p:cBhvr>
                                      <p:to>
                                        <p:strVal val="hidden"/>
                                      </p:to>
                                    </p:set>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100"/>
                                        </p:tgtEl>
                                        <p:attrNameLst>
                                          <p:attrName>style.visibility</p:attrName>
                                        </p:attrNameLst>
                                      </p:cBhvr>
                                      <p:to>
                                        <p:strVal val="visible"/>
                                      </p:to>
                                    </p:set>
                                  </p:childTnLst>
                                  <p:subTnLst>
                                    <p:set>
                                      <p:cBhvr override="childStyle">
                                        <p:cTn dur="1" fill="hold" display="0" masterRel="sameClick" afterEffect="1">
                                          <p:stCondLst>
                                            <p:cond evt="end" delay="0">
                                              <p:tn val="41"/>
                                            </p:cond>
                                          </p:stCondLst>
                                        </p:cTn>
                                        <p:tgtEl>
                                          <p:spTgt spid="100"/>
                                        </p:tgtEl>
                                        <p:attrNameLst>
                                          <p:attrName>style.visibility</p:attrName>
                                        </p:attrNameLst>
                                      </p:cBhvr>
                                      <p:to>
                                        <p:strVal val="hidden"/>
                                      </p:to>
                                    </p:set>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101"/>
                                        </p:tgtEl>
                                        <p:attrNameLst>
                                          <p:attrName>style.visibility</p:attrName>
                                        </p:attrNameLst>
                                      </p:cBhvr>
                                      <p:to>
                                        <p:strVal val="visible"/>
                                      </p:to>
                                    </p:set>
                                  </p:childTnLst>
                                  <p:subTnLst>
                                    <p:set>
                                      <p:cBhvr override="childStyle">
                                        <p:cTn dur="1" fill="hold" display="0" masterRel="sameClick" afterEffect="1">
                                          <p:stCondLst>
                                            <p:cond evt="end" delay="0">
                                              <p:tn val="44"/>
                                            </p:cond>
                                          </p:stCondLst>
                                        </p:cTn>
                                        <p:tgtEl>
                                          <p:spTgt spid="101"/>
                                        </p:tgtEl>
                                        <p:attrNameLst>
                                          <p:attrName>style.visibility</p:attrName>
                                        </p:attrNameLst>
                                      </p:cBhvr>
                                      <p:to>
                                        <p:strVal val="hidden"/>
                                      </p:to>
                                    </p:set>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102"/>
                                        </p:tgtEl>
                                        <p:attrNameLst>
                                          <p:attrName>style.visibility</p:attrName>
                                        </p:attrNameLst>
                                      </p:cBhvr>
                                      <p:to>
                                        <p:strVal val="visible"/>
                                      </p:to>
                                    </p:set>
                                  </p:childTnLst>
                                  <p:subTnLst>
                                    <p:set>
                                      <p:cBhvr override="childStyle">
                                        <p:cTn dur="1" fill="hold" display="0" masterRel="sameClick" afterEffect="1">
                                          <p:stCondLst>
                                            <p:cond evt="end" delay="0">
                                              <p:tn val="47"/>
                                            </p:cond>
                                          </p:stCondLst>
                                        </p:cTn>
                                        <p:tgtEl>
                                          <p:spTgt spid="102"/>
                                        </p:tgtEl>
                                        <p:attrNameLst>
                                          <p:attrName>style.visibility</p:attrName>
                                        </p:attrNameLst>
                                      </p:cBhvr>
                                      <p:to>
                                        <p:strVal val="hidden"/>
                                      </p:to>
                                    </p:set>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103"/>
                                        </p:tgtEl>
                                        <p:attrNameLst>
                                          <p:attrName>style.visibility</p:attrName>
                                        </p:attrNameLst>
                                      </p:cBhvr>
                                      <p:to>
                                        <p:strVal val="visible"/>
                                      </p:to>
                                    </p:set>
                                  </p:childTnLst>
                                  <p:subTnLst>
                                    <p:set>
                                      <p:cBhvr override="childStyle">
                                        <p:cTn dur="1" fill="hold" display="0" masterRel="sameClick" afterEffect="1">
                                          <p:stCondLst>
                                            <p:cond evt="end" delay="0">
                                              <p:tn val="50"/>
                                            </p:cond>
                                          </p:stCondLst>
                                        </p:cTn>
                                        <p:tgtEl>
                                          <p:spTgt spid="103"/>
                                        </p:tgtEl>
                                        <p:attrNameLst>
                                          <p:attrName>style.visibility</p:attrName>
                                        </p:attrNameLst>
                                      </p:cBhvr>
                                      <p:to>
                                        <p:strVal val="hidden"/>
                                      </p:to>
                                    </p:set>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104"/>
                                        </p:tgtEl>
                                        <p:attrNameLst>
                                          <p:attrName>style.visibility</p:attrName>
                                        </p:attrNameLst>
                                      </p:cBhvr>
                                      <p:to>
                                        <p:strVal val="visible"/>
                                      </p:to>
                                    </p:set>
                                  </p:childTnLst>
                                  <p:subTnLst>
                                    <p:set>
                                      <p:cBhvr override="childStyle">
                                        <p:cTn dur="1" fill="hold" display="0" masterRel="sameClick" afterEffect="1">
                                          <p:stCondLst>
                                            <p:cond evt="end" delay="0">
                                              <p:tn val="53"/>
                                            </p:cond>
                                          </p:stCondLst>
                                        </p:cTn>
                                        <p:tgtEl>
                                          <p:spTgt spid="104"/>
                                        </p:tgtEl>
                                        <p:attrNameLst>
                                          <p:attrName>style.visibility</p:attrName>
                                        </p:attrNameLst>
                                      </p:cBhvr>
                                      <p:to>
                                        <p:strVal val="hidden"/>
                                      </p:to>
                                    </p:set>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105"/>
                                        </p:tgtEl>
                                        <p:attrNameLst>
                                          <p:attrName>style.visibility</p:attrName>
                                        </p:attrNameLst>
                                      </p:cBhvr>
                                      <p:to>
                                        <p:strVal val="visible"/>
                                      </p:to>
                                    </p:set>
                                  </p:childTnLst>
                                  <p:subTnLst>
                                    <p:set>
                                      <p:cBhvr override="childStyle">
                                        <p:cTn dur="1" fill="hold" display="0" masterRel="sameClick" afterEffect="1">
                                          <p:stCondLst>
                                            <p:cond evt="end" delay="0">
                                              <p:tn val="56"/>
                                            </p:cond>
                                          </p:stCondLst>
                                        </p:cTn>
                                        <p:tgtEl>
                                          <p:spTgt spid="105"/>
                                        </p:tgtEl>
                                        <p:attrNameLst>
                                          <p:attrName>style.visibility</p:attrName>
                                        </p:attrNameLst>
                                      </p:cBhvr>
                                      <p:to>
                                        <p:strVal val="hidden"/>
                                      </p:to>
                                    </p:set>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106"/>
                                        </p:tgtEl>
                                        <p:attrNameLst>
                                          <p:attrName>style.visibility</p:attrName>
                                        </p:attrNameLst>
                                      </p:cBhvr>
                                      <p:to>
                                        <p:strVal val="visible"/>
                                      </p:to>
                                    </p:set>
                                  </p:childTnLst>
                                  <p:subTnLst>
                                    <p:set>
                                      <p:cBhvr override="childStyle">
                                        <p:cTn dur="1" fill="hold" display="0" masterRel="sameClick" afterEffect="1">
                                          <p:stCondLst>
                                            <p:cond evt="end" delay="0">
                                              <p:tn val="59"/>
                                            </p:cond>
                                          </p:stCondLst>
                                        </p:cTn>
                                        <p:tgtEl>
                                          <p:spTgt spid="106"/>
                                        </p:tgtEl>
                                        <p:attrNameLst>
                                          <p:attrName>style.visibility</p:attrName>
                                        </p:attrNameLst>
                                      </p:cBhvr>
                                      <p:to>
                                        <p:strVal val="hidden"/>
                                      </p:to>
                                    </p:set>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107"/>
                                        </p:tgtEl>
                                        <p:attrNameLst>
                                          <p:attrName>style.visibility</p:attrName>
                                        </p:attrNameLst>
                                      </p:cBhvr>
                                      <p:to>
                                        <p:strVal val="visible"/>
                                      </p:to>
                                    </p:set>
                                  </p:childTnLst>
                                  <p:subTnLst>
                                    <p:set>
                                      <p:cBhvr override="childStyle">
                                        <p:cTn dur="1" fill="hold" display="0" masterRel="sameClick" afterEffect="1">
                                          <p:stCondLst>
                                            <p:cond evt="end" delay="0">
                                              <p:tn val="62"/>
                                            </p:cond>
                                          </p:stCondLst>
                                        </p:cTn>
                                        <p:tgtEl>
                                          <p:spTgt spid="107"/>
                                        </p:tgtEl>
                                        <p:attrNameLst>
                                          <p:attrName>style.visibility</p:attrName>
                                        </p:attrNameLst>
                                      </p:cBhvr>
                                      <p:to>
                                        <p:strVal val="hidden"/>
                                      </p:to>
                                    </p:set>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108"/>
                                        </p:tgtEl>
                                        <p:attrNameLst>
                                          <p:attrName>style.visibility</p:attrName>
                                        </p:attrNameLst>
                                      </p:cBhvr>
                                      <p:to>
                                        <p:strVal val="visible"/>
                                      </p:to>
                                    </p:set>
                                  </p:childTnLst>
                                  <p:subTnLst>
                                    <p:set>
                                      <p:cBhvr override="childStyle">
                                        <p:cTn dur="1" fill="hold" display="0" masterRel="sameClick" afterEffect="1">
                                          <p:stCondLst>
                                            <p:cond evt="end" delay="0">
                                              <p:tn val="65"/>
                                            </p:cond>
                                          </p:stCondLst>
                                        </p:cTn>
                                        <p:tgtEl>
                                          <p:spTgt spid="108"/>
                                        </p:tgtEl>
                                        <p:attrNameLst>
                                          <p:attrName>style.visibility</p:attrName>
                                        </p:attrNameLst>
                                      </p:cBhvr>
                                      <p:to>
                                        <p:strVal val="hidden"/>
                                      </p:to>
                                    </p:set>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109"/>
                                        </p:tgtEl>
                                        <p:attrNameLst>
                                          <p:attrName>style.visibility</p:attrName>
                                        </p:attrNameLst>
                                      </p:cBhvr>
                                      <p:to>
                                        <p:strVal val="visible"/>
                                      </p:to>
                                    </p:set>
                                  </p:childTnLst>
                                  <p:subTnLst>
                                    <p:set>
                                      <p:cBhvr override="childStyle">
                                        <p:cTn dur="1" fill="hold" display="0" masterRel="sameClick" afterEffect="1">
                                          <p:stCondLst>
                                            <p:cond evt="end" delay="0">
                                              <p:tn val="68"/>
                                            </p:cond>
                                          </p:stCondLst>
                                        </p:cTn>
                                        <p:tgtEl>
                                          <p:spTgt spid="109"/>
                                        </p:tgtEl>
                                        <p:attrNameLst>
                                          <p:attrName>style.visibility</p:attrName>
                                        </p:attrNameLst>
                                      </p:cBhvr>
                                      <p:to>
                                        <p:strVal val="hidden"/>
                                      </p:to>
                                    </p:set>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110"/>
                                        </p:tgtEl>
                                        <p:attrNameLst>
                                          <p:attrName>style.visibility</p:attrName>
                                        </p:attrNameLst>
                                      </p:cBhvr>
                                      <p:to>
                                        <p:strVal val="visible"/>
                                      </p:to>
                                    </p:set>
                                  </p:childTnLst>
                                  <p:subTnLst>
                                    <p:set>
                                      <p:cBhvr override="childStyle">
                                        <p:cTn dur="1" fill="hold" display="0" masterRel="sameClick" afterEffect="1">
                                          <p:stCondLst>
                                            <p:cond evt="end" delay="0">
                                              <p:tn val="71"/>
                                            </p:cond>
                                          </p:stCondLst>
                                        </p:cTn>
                                        <p:tgtEl>
                                          <p:spTgt spid="110"/>
                                        </p:tgtEl>
                                        <p:attrNameLst>
                                          <p:attrName>style.visibility</p:attrName>
                                        </p:attrNameLst>
                                      </p:cBhvr>
                                      <p:to>
                                        <p:strVal val="hidden"/>
                                      </p:to>
                                    </p:set>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111"/>
                                        </p:tgtEl>
                                        <p:attrNameLst>
                                          <p:attrName>style.visibility</p:attrName>
                                        </p:attrNameLst>
                                      </p:cBhvr>
                                      <p:to>
                                        <p:strVal val="visible"/>
                                      </p:to>
                                    </p:set>
                                  </p:childTnLst>
                                  <p:subTnLst>
                                    <p:set>
                                      <p:cBhvr override="childStyle">
                                        <p:cTn dur="1" fill="hold" display="0" masterRel="sameClick" afterEffect="1">
                                          <p:stCondLst>
                                            <p:cond evt="end" delay="0">
                                              <p:tn val="74"/>
                                            </p:cond>
                                          </p:stCondLst>
                                        </p:cTn>
                                        <p:tgtEl>
                                          <p:spTgt spid="111"/>
                                        </p:tgtEl>
                                        <p:attrNameLst>
                                          <p:attrName>style.visibility</p:attrName>
                                        </p:attrNameLst>
                                      </p:cBhvr>
                                      <p:to>
                                        <p:strVal val="hidden"/>
                                      </p:to>
                                    </p:set>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112"/>
                                        </p:tgtEl>
                                        <p:attrNameLst>
                                          <p:attrName>style.visibility</p:attrName>
                                        </p:attrNameLst>
                                      </p:cBhvr>
                                      <p:to>
                                        <p:strVal val="visible"/>
                                      </p:to>
                                    </p:set>
                                  </p:childTnLst>
                                  <p:subTnLst>
                                    <p:set>
                                      <p:cBhvr override="childStyle">
                                        <p:cTn dur="1" fill="hold" display="0" masterRel="sameClick" afterEffect="1">
                                          <p:stCondLst>
                                            <p:cond evt="end" delay="0">
                                              <p:tn val="77"/>
                                            </p:cond>
                                          </p:stCondLst>
                                        </p:cTn>
                                        <p:tgtEl>
                                          <p:spTgt spid="112"/>
                                        </p:tgtEl>
                                        <p:attrNameLst>
                                          <p:attrName>style.visibility</p:attrName>
                                        </p:attrNameLst>
                                      </p:cBhvr>
                                      <p:to>
                                        <p:strVal val="hidden"/>
                                      </p:to>
                                    </p:set>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113"/>
                                        </p:tgtEl>
                                        <p:attrNameLst>
                                          <p:attrName>style.visibility</p:attrName>
                                        </p:attrNameLst>
                                      </p:cBhvr>
                                      <p:to>
                                        <p:strVal val="visible"/>
                                      </p:to>
                                    </p:set>
                                  </p:childTnLst>
                                  <p:subTnLst>
                                    <p:set>
                                      <p:cBhvr override="childStyle">
                                        <p:cTn dur="1" fill="hold" display="0" masterRel="sameClick" afterEffect="1">
                                          <p:stCondLst>
                                            <p:cond evt="end" delay="0">
                                              <p:tn val="80"/>
                                            </p:cond>
                                          </p:stCondLst>
                                        </p:cTn>
                                        <p:tgtEl>
                                          <p:spTgt spid="113"/>
                                        </p:tgtEl>
                                        <p:attrNameLst>
                                          <p:attrName>style.visibility</p:attrName>
                                        </p:attrNameLst>
                                      </p:cBhvr>
                                      <p:to>
                                        <p:strVal val="hidden"/>
                                      </p:to>
                                    </p:set>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114"/>
                                        </p:tgtEl>
                                        <p:attrNameLst>
                                          <p:attrName>style.visibility</p:attrName>
                                        </p:attrNameLst>
                                      </p:cBhvr>
                                      <p:to>
                                        <p:strVal val="visible"/>
                                      </p:to>
                                    </p:set>
                                  </p:childTnLst>
                                  <p:subTnLst>
                                    <p:set>
                                      <p:cBhvr override="childStyle">
                                        <p:cTn dur="1" fill="hold" display="0" masterRel="sameClick" afterEffect="1">
                                          <p:stCondLst>
                                            <p:cond evt="end" delay="0">
                                              <p:tn val="83"/>
                                            </p:cond>
                                          </p:stCondLst>
                                        </p:cTn>
                                        <p:tgtEl>
                                          <p:spTgt spid="114"/>
                                        </p:tgtEl>
                                        <p:attrNameLst>
                                          <p:attrName>style.visibility</p:attrName>
                                        </p:attrNameLst>
                                      </p:cBhvr>
                                      <p:to>
                                        <p:strVal val="hidden"/>
                                      </p:to>
                                    </p:set>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115"/>
                                        </p:tgtEl>
                                        <p:attrNameLst>
                                          <p:attrName>style.visibility</p:attrName>
                                        </p:attrNameLst>
                                      </p:cBhvr>
                                      <p:to>
                                        <p:strVal val="visible"/>
                                      </p:to>
                                    </p:set>
                                  </p:childTnLst>
                                  <p:subTnLst>
                                    <p:set>
                                      <p:cBhvr override="childStyle">
                                        <p:cTn dur="1" fill="hold" display="0" masterRel="sameClick" afterEffect="1">
                                          <p:stCondLst>
                                            <p:cond evt="end" delay="0">
                                              <p:tn val="86"/>
                                            </p:cond>
                                          </p:stCondLst>
                                        </p:cTn>
                                        <p:tgtEl>
                                          <p:spTgt spid="115"/>
                                        </p:tgtEl>
                                        <p:attrNameLst>
                                          <p:attrName>style.visibility</p:attrName>
                                        </p:attrNameLst>
                                      </p:cBhvr>
                                      <p:to>
                                        <p:strVal val="hidden"/>
                                      </p:to>
                                    </p:set>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116"/>
                                        </p:tgtEl>
                                        <p:attrNameLst>
                                          <p:attrName>style.visibility</p:attrName>
                                        </p:attrNameLst>
                                      </p:cBhvr>
                                      <p:to>
                                        <p:strVal val="visible"/>
                                      </p:to>
                                    </p:set>
                                  </p:childTnLst>
                                  <p:subTnLst>
                                    <p:set>
                                      <p:cBhvr override="childStyle">
                                        <p:cTn dur="1" fill="hold" display="0" masterRel="sameClick" afterEffect="1">
                                          <p:stCondLst>
                                            <p:cond evt="end" delay="0">
                                              <p:tn val="89"/>
                                            </p:cond>
                                          </p:stCondLst>
                                        </p:cTn>
                                        <p:tgtEl>
                                          <p:spTgt spid="116"/>
                                        </p:tgtEl>
                                        <p:attrNameLst>
                                          <p:attrName>style.visibility</p:attrName>
                                        </p:attrNameLst>
                                      </p:cBhvr>
                                      <p:to>
                                        <p:strVal val="hidden"/>
                                      </p:to>
                                    </p:set>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117"/>
                                        </p:tgtEl>
                                        <p:attrNameLst>
                                          <p:attrName>style.visibility</p:attrName>
                                        </p:attrNameLst>
                                      </p:cBhvr>
                                      <p:to>
                                        <p:strVal val="visible"/>
                                      </p:to>
                                    </p:set>
                                  </p:childTnLst>
                                  <p:subTnLst>
                                    <p:set>
                                      <p:cBhvr override="childStyle">
                                        <p:cTn dur="1" fill="hold" display="0" masterRel="sameClick" afterEffect="1">
                                          <p:stCondLst>
                                            <p:cond evt="end" delay="0">
                                              <p:tn val="92"/>
                                            </p:cond>
                                          </p:stCondLst>
                                        </p:cTn>
                                        <p:tgtEl>
                                          <p:spTgt spid="117"/>
                                        </p:tgtEl>
                                        <p:attrNameLst>
                                          <p:attrName>style.visibility</p:attrName>
                                        </p:attrNameLst>
                                      </p:cBhvr>
                                      <p:to>
                                        <p:strVal val="hidden"/>
                                      </p:to>
                                    </p:set>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118"/>
                                        </p:tgtEl>
                                        <p:attrNameLst>
                                          <p:attrName>style.visibility</p:attrName>
                                        </p:attrNameLst>
                                      </p:cBhvr>
                                      <p:to>
                                        <p:strVal val="visible"/>
                                      </p:to>
                                    </p:set>
                                  </p:childTnLst>
                                  <p:subTnLst>
                                    <p:set>
                                      <p:cBhvr override="childStyle">
                                        <p:cTn dur="1" fill="hold" display="0" masterRel="sameClick" afterEffect="1">
                                          <p:stCondLst>
                                            <p:cond evt="end" delay="0">
                                              <p:tn val="95"/>
                                            </p:cond>
                                          </p:stCondLst>
                                        </p:cTn>
                                        <p:tgtEl>
                                          <p:spTgt spid="118"/>
                                        </p:tgtEl>
                                        <p:attrNameLst>
                                          <p:attrName>style.visibility</p:attrName>
                                        </p:attrNameLst>
                                      </p:cBhvr>
                                      <p:to>
                                        <p:strVal val="hidden"/>
                                      </p:to>
                                    </p:set>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119"/>
                                        </p:tgtEl>
                                        <p:attrNameLst>
                                          <p:attrName>style.visibility</p:attrName>
                                        </p:attrNameLst>
                                      </p:cBhvr>
                                      <p:to>
                                        <p:strVal val="visible"/>
                                      </p:to>
                                    </p:set>
                                  </p:childTnLst>
                                  <p:subTnLst>
                                    <p:set>
                                      <p:cBhvr override="childStyle">
                                        <p:cTn dur="1" fill="hold" display="0" masterRel="sameClick" afterEffect="1">
                                          <p:stCondLst>
                                            <p:cond evt="end" delay="0">
                                              <p:tn val="98"/>
                                            </p:cond>
                                          </p:stCondLst>
                                        </p:cTn>
                                        <p:tgtEl>
                                          <p:spTgt spid="119"/>
                                        </p:tgtEl>
                                        <p:attrNameLst>
                                          <p:attrName>style.visibility</p:attrName>
                                        </p:attrNameLst>
                                      </p:cBhvr>
                                      <p:to>
                                        <p:strVal val="hidden"/>
                                      </p:to>
                                    </p:set>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120"/>
                                        </p:tgtEl>
                                        <p:attrNameLst>
                                          <p:attrName>style.visibility</p:attrName>
                                        </p:attrNameLst>
                                      </p:cBhvr>
                                      <p:to>
                                        <p:strVal val="visible"/>
                                      </p:to>
                                    </p:set>
                                  </p:childTnLst>
                                  <p:subTnLst>
                                    <p:set>
                                      <p:cBhvr override="childStyle">
                                        <p:cTn dur="1" fill="hold" display="0" masterRel="sameClick" afterEffect="1">
                                          <p:stCondLst>
                                            <p:cond evt="end" delay="0">
                                              <p:tn val="101"/>
                                            </p:cond>
                                          </p:stCondLst>
                                        </p:cTn>
                                        <p:tgtEl>
                                          <p:spTgt spid="120"/>
                                        </p:tgtEl>
                                        <p:attrNameLst>
                                          <p:attrName>style.visibility</p:attrName>
                                        </p:attrNameLst>
                                      </p:cBhvr>
                                      <p:to>
                                        <p:strVal val="hidden"/>
                                      </p:to>
                                    </p:set>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121"/>
                                        </p:tgtEl>
                                        <p:attrNameLst>
                                          <p:attrName>style.visibility</p:attrName>
                                        </p:attrNameLst>
                                      </p:cBhvr>
                                      <p:to>
                                        <p:strVal val="visible"/>
                                      </p:to>
                                    </p:set>
                                  </p:childTnLst>
                                  <p:subTnLst>
                                    <p:set>
                                      <p:cBhvr override="childStyle">
                                        <p:cTn dur="1" fill="hold" display="0" masterRel="sameClick" afterEffect="1">
                                          <p:stCondLst>
                                            <p:cond evt="end" delay="0">
                                              <p:tn val="104"/>
                                            </p:cond>
                                          </p:stCondLst>
                                        </p:cTn>
                                        <p:tgtEl>
                                          <p:spTgt spid="121"/>
                                        </p:tgtEl>
                                        <p:attrNameLst>
                                          <p:attrName>style.visibility</p:attrName>
                                        </p:attrNameLst>
                                      </p:cBhvr>
                                      <p:to>
                                        <p:strVal val="hidden"/>
                                      </p:to>
                                    </p:set>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122"/>
                                        </p:tgtEl>
                                        <p:attrNameLst>
                                          <p:attrName>style.visibility</p:attrName>
                                        </p:attrNameLst>
                                      </p:cBhvr>
                                      <p:to>
                                        <p:strVal val="visible"/>
                                      </p:to>
                                    </p:set>
                                  </p:childTnLst>
                                  <p:subTnLst>
                                    <p:set>
                                      <p:cBhvr override="childStyle">
                                        <p:cTn dur="1" fill="hold" display="0" masterRel="sameClick" afterEffect="1">
                                          <p:stCondLst>
                                            <p:cond evt="end" delay="0">
                                              <p:tn val="107"/>
                                            </p:cond>
                                          </p:stCondLst>
                                        </p:cTn>
                                        <p:tgtEl>
                                          <p:spTgt spid="122"/>
                                        </p:tgtEl>
                                        <p:attrNameLst>
                                          <p:attrName>style.visibility</p:attrName>
                                        </p:attrNameLst>
                                      </p:cBhvr>
                                      <p:to>
                                        <p:strVal val="hidden"/>
                                      </p:to>
                                    </p:set>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123"/>
                                        </p:tgtEl>
                                        <p:attrNameLst>
                                          <p:attrName>style.visibility</p:attrName>
                                        </p:attrNameLst>
                                      </p:cBhvr>
                                      <p:to>
                                        <p:strVal val="visible"/>
                                      </p:to>
                                    </p:set>
                                  </p:childTnLst>
                                  <p:subTnLst>
                                    <p:set>
                                      <p:cBhvr override="childStyle">
                                        <p:cTn dur="1" fill="hold" display="0" masterRel="sameClick" afterEffect="1">
                                          <p:stCondLst>
                                            <p:cond evt="end" delay="0">
                                              <p:tn val="110"/>
                                            </p:cond>
                                          </p:stCondLst>
                                        </p:cTn>
                                        <p:tgtEl>
                                          <p:spTgt spid="123"/>
                                        </p:tgtEl>
                                        <p:attrNameLst>
                                          <p:attrName>style.visibility</p:attrName>
                                        </p:attrNameLst>
                                      </p:cBhvr>
                                      <p:to>
                                        <p:strVal val="hidden"/>
                                      </p:to>
                                    </p:set>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124"/>
                                        </p:tgtEl>
                                        <p:attrNameLst>
                                          <p:attrName>style.visibility</p:attrName>
                                        </p:attrNameLst>
                                      </p:cBhvr>
                                      <p:to>
                                        <p:strVal val="visible"/>
                                      </p:to>
                                    </p:set>
                                  </p:childTnLst>
                                  <p:subTnLst>
                                    <p:set>
                                      <p:cBhvr override="childStyle">
                                        <p:cTn dur="1" fill="hold" display="0" masterRel="sameClick" afterEffect="1">
                                          <p:stCondLst>
                                            <p:cond evt="end" delay="0">
                                              <p:tn val="113"/>
                                            </p:cond>
                                          </p:stCondLst>
                                        </p:cTn>
                                        <p:tgtEl>
                                          <p:spTgt spid="124"/>
                                        </p:tgtEl>
                                        <p:attrNameLst>
                                          <p:attrName>style.visibility</p:attrName>
                                        </p:attrNameLst>
                                      </p:cBhvr>
                                      <p:to>
                                        <p:strVal val="hidden"/>
                                      </p:to>
                                    </p:set>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125"/>
                                        </p:tgtEl>
                                        <p:attrNameLst>
                                          <p:attrName>style.visibility</p:attrName>
                                        </p:attrNameLst>
                                      </p:cBhvr>
                                      <p:to>
                                        <p:strVal val="visible"/>
                                      </p:to>
                                    </p:set>
                                  </p:childTnLst>
                                  <p:subTnLst>
                                    <p:set>
                                      <p:cBhvr override="childStyle">
                                        <p:cTn dur="1" fill="hold" display="0" masterRel="sameClick" afterEffect="1">
                                          <p:stCondLst>
                                            <p:cond evt="end" delay="0">
                                              <p:tn val="116"/>
                                            </p:cond>
                                          </p:stCondLst>
                                        </p:cTn>
                                        <p:tgtEl>
                                          <p:spTgt spid="125"/>
                                        </p:tgtEl>
                                        <p:attrNameLst>
                                          <p:attrName>style.visibility</p:attrName>
                                        </p:attrNameLst>
                                      </p:cBhvr>
                                      <p:to>
                                        <p:strVal val="hidden"/>
                                      </p:to>
                                    </p:set>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126"/>
                                        </p:tgtEl>
                                        <p:attrNameLst>
                                          <p:attrName>style.visibility</p:attrName>
                                        </p:attrNameLst>
                                      </p:cBhvr>
                                      <p:to>
                                        <p:strVal val="visible"/>
                                      </p:to>
                                    </p:set>
                                  </p:childTnLst>
                                  <p:subTnLst>
                                    <p:set>
                                      <p:cBhvr override="childStyle">
                                        <p:cTn dur="1" fill="hold" display="0" masterRel="sameClick" afterEffect="1">
                                          <p:stCondLst>
                                            <p:cond evt="end" delay="0">
                                              <p:tn val="119"/>
                                            </p:cond>
                                          </p:stCondLst>
                                        </p:cTn>
                                        <p:tgtEl>
                                          <p:spTgt spid="126"/>
                                        </p:tgtEl>
                                        <p:attrNameLst>
                                          <p:attrName>style.visibility</p:attrName>
                                        </p:attrNameLst>
                                      </p:cBhvr>
                                      <p:to>
                                        <p:strVal val="hidden"/>
                                      </p:to>
                                    </p:set>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127"/>
                                        </p:tgtEl>
                                        <p:attrNameLst>
                                          <p:attrName>style.visibility</p:attrName>
                                        </p:attrNameLst>
                                      </p:cBhvr>
                                      <p:to>
                                        <p:strVal val="visible"/>
                                      </p:to>
                                    </p:set>
                                  </p:childTnLst>
                                  <p:subTnLst>
                                    <p:set>
                                      <p:cBhvr override="childStyle">
                                        <p:cTn dur="1" fill="hold" display="0" masterRel="sameClick" afterEffect="1">
                                          <p:stCondLst>
                                            <p:cond evt="end" delay="0">
                                              <p:tn val="122"/>
                                            </p:cond>
                                          </p:stCondLst>
                                        </p:cTn>
                                        <p:tgtEl>
                                          <p:spTgt spid="127"/>
                                        </p:tgtEl>
                                        <p:attrNameLst>
                                          <p:attrName>style.visibility</p:attrName>
                                        </p:attrNameLst>
                                      </p:cBhvr>
                                      <p:to>
                                        <p:strVal val="hidden"/>
                                      </p:to>
                                    </p:set>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128"/>
                                        </p:tgtEl>
                                        <p:attrNameLst>
                                          <p:attrName>style.visibility</p:attrName>
                                        </p:attrNameLst>
                                      </p:cBhvr>
                                      <p:to>
                                        <p:strVal val="visible"/>
                                      </p:to>
                                    </p:set>
                                  </p:childTnLst>
                                  <p:subTnLst>
                                    <p:set>
                                      <p:cBhvr override="childStyle">
                                        <p:cTn dur="1" fill="hold" display="0" masterRel="sameClick" afterEffect="1">
                                          <p:stCondLst>
                                            <p:cond evt="end" delay="0">
                                              <p:tn val="125"/>
                                            </p:cond>
                                          </p:stCondLst>
                                        </p:cTn>
                                        <p:tgtEl>
                                          <p:spTgt spid="128"/>
                                        </p:tgtEl>
                                        <p:attrNameLst>
                                          <p:attrName>style.visibility</p:attrName>
                                        </p:attrNameLst>
                                      </p:cBhvr>
                                      <p:to>
                                        <p:strVal val="hidden"/>
                                      </p:to>
                                    </p:set>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129"/>
                                        </p:tgtEl>
                                        <p:attrNameLst>
                                          <p:attrName>style.visibility</p:attrName>
                                        </p:attrNameLst>
                                      </p:cBhvr>
                                      <p:to>
                                        <p:strVal val="visible"/>
                                      </p:to>
                                    </p:set>
                                  </p:childTnLst>
                                  <p:subTnLst>
                                    <p:set>
                                      <p:cBhvr override="childStyle">
                                        <p:cTn dur="1" fill="hold" display="0" masterRel="sameClick" afterEffect="1">
                                          <p:stCondLst>
                                            <p:cond evt="end" delay="0">
                                              <p:tn val="128"/>
                                            </p:cond>
                                          </p:stCondLst>
                                        </p:cTn>
                                        <p:tgtEl>
                                          <p:spTgt spid="129"/>
                                        </p:tgtEl>
                                        <p:attrNameLst>
                                          <p:attrName>style.visibility</p:attrName>
                                        </p:attrNameLst>
                                      </p:cBhvr>
                                      <p:to>
                                        <p:strVal val="hidden"/>
                                      </p:to>
                                    </p:set>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130"/>
                                        </p:tgtEl>
                                        <p:attrNameLst>
                                          <p:attrName>style.visibility</p:attrName>
                                        </p:attrNameLst>
                                      </p:cBhvr>
                                      <p:to>
                                        <p:strVal val="visible"/>
                                      </p:to>
                                    </p:set>
                                  </p:childTnLst>
                                  <p:subTnLst>
                                    <p:set>
                                      <p:cBhvr override="childStyle">
                                        <p:cTn dur="1" fill="hold" display="0" masterRel="sameClick" afterEffect="1">
                                          <p:stCondLst>
                                            <p:cond evt="end" delay="0">
                                              <p:tn val="131"/>
                                            </p:cond>
                                          </p:stCondLst>
                                        </p:cTn>
                                        <p:tgtEl>
                                          <p:spTgt spid="130"/>
                                        </p:tgtEl>
                                        <p:attrNameLst>
                                          <p:attrName>style.visibility</p:attrName>
                                        </p:attrNameLst>
                                      </p:cBhvr>
                                      <p:to>
                                        <p:strVal val="hidden"/>
                                      </p:to>
                                    </p:set>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131"/>
                                        </p:tgtEl>
                                        <p:attrNameLst>
                                          <p:attrName>style.visibility</p:attrName>
                                        </p:attrNameLst>
                                      </p:cBhvr>
                                      <p:to>
                                        <p:strVal val="visible"/>
                                      </p:to>
                                    </p:set>
                                  </p:childTnLst>
                                  <p:subTnLst>
                                    <p:set>
                                      <p:cBhvr override="childStyle">
                                        <p:cTn dur="1" fill="hold" display="0" masterRel="sameClick" afterEffect="1">
                                          <p:stCondLst>
                                            <p:cond evt="end" delay="0">
                                              <p:tn val="134"/>
                                            </p:cond>
                                          </p:stCondLst>
                                        </p:cTn>
                                        <p:tgtEl>
                                          <p:spTgt spid="131"/>
                                        </p:tgtEl>
                                        <p:attrNameLst>
                                          <p:attrName>style.visibility</p:attrName>
                                        </p:attrNameLst>
                                      </p:cBhvr>
                                      <p:to>
                                        <p:strVal val="hidden"/>
                                      </p:to>
                                    </p:set>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132"/>
                                        </p:tgtEl>
                                        <p:attrNameLst>
                                          <p:attrName>style.visibility</p:attrName>
                                        </p:attrNameLst>
                                      </p:cBhvr>
                                      <p:to>
                                        <p:strVal val="visible"/>
                                      </p:to>
                                    </p:set>
                                  </p:childTnLst>
                                  <p:subTnLst>
                                    <p:set>
                                      <p:cBhvr override="childStyle">
                                        <p:cTn dur="1" fill="hold" display="0" masterRel="sameClick" afterEffect="1">
                                          <p:stCondLst>
                                            <p:cond evt="end" delay="0">
                                              <p:tn val="137"/>
                                            </p:cond>
                                          </p:stCondLst>
                                        </p:cTn>
                                        <p:tgtEl>
                                          <p:spTgt spid="132"/>
                                        </p:tgtEl>
                                        <p:attrNameLst>
                                          <p:attrName>style.visibility</p:attrName>
                                        </p:attrNameLst>
                                      </p:cBhvr>
                                      <p:to>
                                        <p:strVal val="hidden"/>
                                      </p:to>
                                    </p:set>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133"/>
                                        </p:tgtEl>
                                        <p:attrNameLst>
                                          <p:attrName>style.visibility</p:attrName>
                                        </p:attrNameLst>
                                      </p:cBhvr>
                                      <p:to>
                                        <p:strVal val="visible"/>
                                      </p:to>
                                    </p:set>
                                  </p:childTnLst>
                                  <p:subTnLst>
                                    <p:set>
                                      <p:cBhvr override="childStyle">
                                        <p:cTn dur="1" fill="hold" display="0" masterRel="sameClick" afterEffect="1">
                                          <p:stCondLst>
                                            <p:cond evt="end" delay="0">
                                              <p:tn val="140"/>
                                            </p:cond>
                                          </p:stCondLst>
                                        </p:cTn>
                                        <p:tgtEl>
                                          <p:spTgt spid="133"/>
                                        </p:tgtEl>
                                        <p:attrNameLst>
                                          <p:attrName>style.visibility</p:attrName>
                                        </p:attrNameLst>
                                      </p:cBhvr>
                                      <p:to>
                                        <p:strVal val="hidden"/>
                                      </p:to>
                                    </p:set>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134"/>
                                        </p:tgtEl>
                                        <p:attrNameLst>
                                          <p:attrName>style.visibility</p:attrName>
                                        </p:attrNameLst>
                                      </p:cBhvr>
                                      <p:to>
                                        <p:strVal val="visible"/>
                                      </p:to>
                                    </p:set>
                                  </p:childTnLst>
                                  <p:subTnLst>
                                    <p:set>
                                      <p:cBhvr override="childStyle">
                                        <p:cTn dur="1" fill="hold" display="0" masterRel="sameClick" afterEffect="1">
                                          <p:stCondLst>
                                            <p:cond evt="end" delay="0">
                                              <p:tn val="143"/>
                                            </p:cond>
                                          </p:stCondLst>
                                        </p:cTn>
                                        <p:tgtEl>
                                          <p:spTgt spid="134"/>
                                        </p:tgtEl>
                                        <p:attrNameLst>
                                          <p:attrName>style.visibility</p:attrName>
                                        </p:attrNameLst>
                                      </p:cBhvr>
                                      <p:to>
                                        <p:strVal val="hidden"/>
                                      </p:to>
                                    </p:set>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135"/>
                                        </p:tgtEl>
                                        <p:attrNameLst>
                                          <p:attrName>style.visibility</p:attrName>
                                        </p:attrNameLst>
                                      </p:cBhvr>
                                      <p:to>
                                        <p:strVal val="visible"/>
                                      </p:to>
                                    </p:set>
                                  </p:childTnLst>
                                  <p:subTnLst>
                                    <p:set>
                                      <p:cBhvr override="childStyle">
                                        <p:cTn dur="1" fill="hold" display="0" masterRel="sameClick" afterEffect="1">
                                          <p:stCondLst>
                                            <p:cond evt="end" delay="0">
                                              <p:tn val="146"/>
                                            </p:cond>
                                          </p:stCondLst>
                                        </p:cTn>
                                        <p:tgtEl>
                                          <p:spTgt spid="135"/>
                                        </p:tgtEl>
                                        <p:attrNameLst>
                                          <p:attrName>style.visibility</p:attrName>
                                        </p:attrNameLst>
                                      </p:cBhvr>
                                      <p:to>
                                        <p:strVal val="hidden"/>
                                      </p:to>
                                    </p:set>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136"/>
                                        </p:tgtEl>
                                        <p:attrNameLst>
                                          <p:attrName>style.visibility</p:attrName>
                                        </p:attrNameLst>
                                      </p:cBhvr>
                                      <p:to>
                                        <p:strVal val="visible"/>
                                      </p:to>
                                    </p:set>
                                  </p:childTnLst>
                                  <p:subTnLst>
                                    <p:set>
                                      <p:cBhvr override="childStyle">
                                        <p:cTn dur="1" fill="hold" display="0" masterRel="sameClick" afterEffect="1">
                                          <p:stCondLst>
                                            <p:cond evt="end" delay="0">
                                              <p:tn val="149"/>
                                            </p:cond>
                                          </p:stCondLst>
                                        </p:cTn>
                                        <p:tgtEl>
                                          <p:spTgt spid="136"/>
                                        </p:tgtEl>
                                        <p:attrNameLst>
                                          <p:attrName>style.visibility</p:attrName>
                                        </p:attrNameLst>
                                      </p:cBhvr>
                                      <p:to>
                                        <p:strVal val="hidden"/>
                                      </p:to>
                                    </p:set>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137"/>
                                        </p:tgtEl>
                                        <p:attrNameLst>
                                          <p:attrName>style.visibility</p:attrName>
                                        </p:attrNameLst>
                                      </p:cBhvr>
                                      <p:to>
                                        <p:strVal val="visible"/>
                                      </p:to>
                                    </p:set>
                                  </p:childTnLst>
                                  <p:subTnLst>
                                    <p:set>
                                      <p:cBhvr override="childStyle">
                                        <p:cTn dur="1" fill="hold" display="0" masterRel="sameClick" afterEffect="1">
                                          <p:stCondLst>
                                            <p:cond evt="end" delay="0">
                                              <p:tn val="152"/>
                                            </p:cond>
                                          </p:stCondLst>
                                        </p:cTn>
                                        <p:tgtEl>
                                          <p:spTgt spid="137"/>
                                        </p:tgtEl>
                                        <p:attrNameLst>
                                          <p:attrName>style.visibility</p:attrName>
                                        </p:attrNameLst>
                                      </p:cBhvr>
                                      <p:to>
                                        <p:strVal val="hidden"/>
                                      </p:to>
                                    </p:set>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138"/>
                                        </p:tgtEl>
                                        <p:attrNameLst>
                                          <p:attrName>style.visibility</p:attrName>
                                        </p:attrNameLst>
                                      </p:cBhvr>
                                      <p:to>
                                        <p:strVal val="visible"/>
                                      </p:to>
                                    </p:set>
                                  </p:childTnLst>
                                  <p:subTnLst>
                                    <p:set>
                                      <p:cBhvr override="childStyle">
                                        <p:cTn dur="1" fill="hold" display="0" masterRel="sameClick" afterEffect="1">
                                          <p:stCondLst>
                                            <p:cond evt="end" delay="0">
                                              <p:tn val="155"/>
                                            </p:cond>
                                          </p:stCondLst>
                                        </p:cTn>
                                        <p:tgtEl>
                                          <p:spTgt spid="138"/>
                                        </p:tgtEl>
                                        <p:attrNameLst>
                                          <p:attrName>style.visibility</p:attrName>
                                        </p:attrNameLst>
                                      </p:cBhvr>
                                      <p:to>
                                        <p:strVal val="hidden"/>
                                      </p:to>
                                    </p:set>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139"/>
                                        </p:tgtEl>
                                        <p:attrNameLst>
                                          <p:attrName>style.visibility</p:attrName>
                                        </p:attrNameLst>
                                      </p:cBhvr>
                                      <p:to>
                                        <p:strVal val="visible"/>
                                      </p:to>
                                    </p:set>
                                  </p:childTnLst>
                                  <p:subTnLst>
                                    <p:set>
                                      <p:cBhvr override="childStyle">
                                        <p:cTn dur="1" fill="hold" display="0" masterRel="sameClick" afterEffect="1">
                                          <p:stCondLst>
                                            <p:cond evt="end" delay="0">
                                              <p:tn val="158"/>
                                            </p:cond>
                                          </p:stCondLst>
                                        </p:cTn>
                                        <p:tgtEl>
                                          <p:spTgt spid="139"/>
                                        </p:tgtEl>
                                        <p:attrNameLst>
                                          <p:attrName>style.visibility</p:attrName>
                                        </p:attrNameLst>
                                      </p:cBhvr>
                                      <p:to>
                                        <p:strVal val="hidden"/>
                                      </p:to>
                                    </p:set>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140"/>
                                        </p:tgtEl>
                                        <p:attrNameLst>
                                          <p:attrName>style.visibility</p:attrName>
                                        </p:attrNameLst>
                                      </p:cBhvr>
                                      <p:to>
                                        <p:strVal val="visible"/>
                                      </p:to>
                                    </p:set>
                                  </p:childTnLst>
                                  <p:subTnLst>
                                    <p:set>
                                      <p:cBhvr override="childStyle">
                                        <p:cTn dur="1" fill="hold" display="0" masterRel="sameClick" afterEffect="1">
                                          <p:stCondLst>
                                            <p:cond evt="end" delay="0">
                                              <p:tn val="161"/>
                                            </p:cond>
                                          </p:stCondLst>
                                        </p:cTn>
                                        <p:tgtEl>
                                          <p:spTgt spid="140"/>
                                        </p:tgtEl>
                                        <p:attrNameLst>
                                          <p:attrName>style.visibility</p:attrName>
                                        </p:attrNameLst>
                                      </p:cBhvr>
                                      <p:to>
                                        <p:strVal val="hidden"/>
                                      </p:to>
                                    </p:set>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141"/>
                                        </p:tgtEl>
                                        <p:attrNameLst>
                                          <p:attrName>style.visibility</p:attrName>
                                        </p:attrNameLst>
                                      </p:cBhvr>
                                      <p:to>
                                        <p:strVal val="visible"/>
                                      </p:to>
                                    </p:set>
                                  </p:childTnLst>
                                  <p:subTnLst>
                                    <p:set>
                                      <p:cBhvr override="childStyle">
                                        <p:cTn dur="1" fill="hold" display="0" masterRel="sameClick" afterEffect="1">
                                          <p:stCondLst>
                                            <p:cond evt="end" delay="0">
                                              <p:tn val="164"/>
                                            </p:cond>
                                          </p:stCondLst>
                                        </p:cTn>
                                        <p:tgtEl>
                                          <p:spTgt spid="141"/>
                                        </p:tgtEl>
                                        <p:attrNameLst>
                                          <p:attrName>style.visibility</p:attrName>
                                        </p:attrNameLst>
                                      </p:cBhvr>
                                      <p:to>
                                        <p:strVal val="hidden"/>
                                      </p:to>
                                    </p:set>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142"/>
                                        </p:tgtEl>
                                        <p:attrNameLst>
                                          <p:attrName>style.visibility</p:attrName>
                                        </p:attrNameLst>
                                      </p:cBhvr>
                                      <p:to>
                                        <p:strVal val="visible"/>
                                      </p:to>
                                    </p:set>
                                  </p:childTnLst>
                                  <p:subTnLst>
                                    <p:set>
                                      <p:cBhvr override="childStyle">
                                        <p:cTn dur="1" fill="hold" display="0" masterRel="sameClick" afterEffect="1">
                                          <p:stCondLst>
                                            <p:cond evt="end" delay="0">
                                              <p:tn val="167"/>
                                            </p:cond>
                                          </p:stCondLst>
                                        </p:cTn>
                                        <p:tgtEl>
                                          <p:spTgt spid="142"/>
                                        </p:tgtEl>
                                        <p:attrNameLst>
                                          <p:attrName>style.visibility</p:attrName>
                                        </p:attrNameLst>
                                      </p:cBhvr>
                                      <p:to>
                                        <p:strVal val="hidden"/>
                                      </p:to>
                                    </p:set>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143"/>
                                        </p:tgtEl>
                                        <p:attrNameLst>
                                          <p:attrName>style.visibility</p:attrName>
                                        </p:attrNameLst>
                                      </p:cBhvr>
                                      <p:to>
                                        <p:strVal val="visible"/>
                                      </p:to>
                                    </p:set>
                                  </p:childTnLst>
                                  <p:subTnLst>
                                    <p:set>
                                      <p:cBhvr override="childStyle">
                                        <p:cTn dur="1" fill="hold" display="0" masterRel="sameClick" afterEffect="1">
                                          <p:stCondLst>
                                            <p:cond evt="end" delay="0">
                                              <p:tn val="170"/>
                                            </p:cond>
                                          </p:stCondLst>
                                        </p:cTn>
                                        <p:tgtEl>
                                          <p:spTgt spid="143"/>
                                        </p:tgtEl>
                                        <p:attrNameLst>
                                          <p:attrName>style.visibility</p:attrName>
                                        </p:attrNameLst>
                                      </p:cBhvr>
                                      <p:to>
                                        <p:strVal val="hidden"/>
                                      </p:to>
                                    </p:set>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144"/>
                                        </p:tgtEl>
                                        <p:attrNameLst>
                                          <p:attrName>style.visibility</p:attrName>
                                        </p:attrNameLst>
                                      </p:cBhvr>
                                      <p:to>
                                        <p:strVal val="visible"/>
                                      </p:to>
                                    </p:set>
                                  </p:childTnLst>
                                  <p:subTnLst>
                                    <p:set>
                                      <p:cBhvr override="childStyle">
                                        <p:cTn dur="1" fill="hold" display="0" masterRel="sameClick" afterEffect="1">
                                          <p:stCondLst>
                                            <p:cond evt="end" delay="0">
                                              <p:tn val="173"/>
                                            </p:cond>
                                          </p:stCondLst>
                                        </p:cTn>
                                        <p:tgtEl>
                                          <p:spTgt spid="144"/>
                                        </p:tgtEl>
                                        <p:attrNameLst>
                                          <p:attrName>style.visibility</p:attrName>
                                        </p:attrNameLst>
                                      </p:cBhvr>
                                      <p:to>
                                        <p:strVal val="hidden"/>
                                      </p:to>
                                    </p:set>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145"/>
                                        </p:tgtEl>
                                        <p:attrNameLst>
                                          <p:attrName>style.visibility</p:attrName>
                                        </p:attrNameLst>
                                      </p:cBhvr>
                                      <p:to>
                                        <p:strVal val="visible"/>
                                      </p:to>
                                    </p:set>
                                  </p:childTnLst>
                                  <p:subTnLst>
                                    <p:set>
                                      <p:cBhvr override="childStyle">
                                        <p:cTn dur="1" fill="hold" display="0" masterRel="sameClick" afterEffect="1">
                                          <p:stCondLst>
                                            <p:cond evt="end" delay="0">
                                              <p:tn val="176"/>
                                            </p:cond>
                                          </p:stCondLst>
                                        </p:cTn>
                                        <p:tgtEl>
                                          <p:spTgt spid="145"/>
                                        </p:tgtEl>
                                        <p:attrNameLst>
                                          <p:attrName>style.visibility</p:attrName>
                                        </p:attrNameLst>
                                      </p:cBhvr>
                                      <p:to>
                                        <p:strVal val="hidden"/>
                                      </p:to>
                                    </p:set>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146"/>
                                        </p:tgtEl>
                                        <p:attrNameLst>
                                          <p:attrName>style.visibility</p:attrName>
                                        </p:attrNameLst>
                                      </p:cBhvr>
                                      <p:to>
                                        <p:strVal val="visible"/>
                                      </p:to>
                                    </p:set>
                                  </p:childTnLst>
                                  <p:subTnLst>
                                    <p:set>
                                      <p:cBhvr override="childStyle">
                                        <p:cTn dur="1" fill="hold" display="0" masterRel="sameClick" afterEffect="1">
                                          <p:stCondLst>
                                            <p:cond evt="end" delay="0">
                                              <p:tn val="179"/>
                                            </p:cond>
                                          </p:stCondLst>
                                        </p:cTn>
                                        <p:tgtEl>
                                          <p:spTgt spid="146"/>
                                        </p:tgtEl>
                                        <p:attrNameLst>
                                          <p:attrName>style.visibility</p:attrName>
                                        </p:attrNameLst>
                                      </p:cBhvr>
                                      <p:to>
                                        <p:strVal val="hidden"/>
                                      </p:to>
                                    </p:set>
                                  </p:subTnLst>
                                </p:cTn>
                              </p:par>
                            </p:childTnLst>
                          </p:cTn>
                        </p:par>
                        <p:par>
                          <p:cTn id="181" fill="hold">
                            <p:stCondLst>
                              <p:cond delay="59000"/>
                            </p:stCondLst>
                            <p:childTnLst>
                              <p:par>
                                <p:cTn id="182" presetID="9" presetClass="entr" presetSubtype="0" fill="hold" grpId="0" nodeType="afterEffect">
                                  <p:stCondLst>
                                    <p:cond delay="0"/>
                                  </p:stCondLst>
                                  <p:childTnLst>
                                    <p:set>
                                      <p:cBhvr>
                                        <p:cTn id="183" dur="1" fill="hold">
                                          <p:stCondLst>
                                            <p:cond delay="0"/>
                                          </p:stCondLst>
                                        </p:cTn>
                                        <p:tgtEl>
                                          <p:spTgt spid="147"/>
                                        </p:tgtEl>
                                        <p:attrNameLst>
                                          <p:attrName>style.visibility</p:attrName>
                                        </p:attrNameLst>
                                      </p:cBhvr>
                                      <p:to>
                                        <p:strVal val="visible"/>
                                      </p:to>
                                    </p:set>
                                    <p:animEffect transition="in" filter="dissolve">
                                      <p:cBhvr>
                                        <p:cTn id="184" dur="500"/>
                                        <p:tgtEl>
                                          <p:spTgt spid="147"/>
                                        </p:tgtEl>
                                      </p:cBhvr>
                                    </p:animEffect>
                                  </p:childTnLst>
                                  <p:subTnLst>
                                    <p:audio>
                                      <p:cMediaNode>
                                        <p:cTn display="0" masterRel="sameClick">
                                          <p:stCondLst>
                                            <p:cond evt="begin" delay="0">
                                              <p:tn val="182"/>
                                            </p:cond>
                                          </p:stCondLst>
                                          <p:endCondLst>
                                            <p:cond evt="onStopAudio" delay="0">
                                              <p:tgtEl>
                                                <p:sldTgt/>
                                              </p:tgtEl>
                                            </p:cond>
                                          </p:endCondLst>
                                        </p:cTn>
                                        <p:tgtEl>
                                          <p:sndTgt r:embed="rId2" name="bell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P spid="140" grpId="0"/>
      <p:bldP spid="141" grpId="0"/>
      <p:bldP spid="142" grpId="0"/>
      <p:bldP spid="143" grpId="0"/>
      <p:bldP spid="144" grpId="0"/>
      <p:bldP spid="145" grpId="0"/>
      <p:bldP spid="146" grpId="0"/>
      <p:bldP spid="14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3305677" y="2242586"/>
            <a:ext cx="6029256" cy="523220"/>
          </a:xfrm>
          <a:prstGeom prst="rect">
            <a:avLst/>
          </a:prstGeom>
          <a:noFill/>
          <a:ln w="76200">
            <a:solidFill>
              <a:srgbClr val="7030A0"/>
            </a:solidFill>
          </a:ln>
        </p:spPr>
        <p:txBody>
          <a:bodyPr wrap="square" lIns="91440" tIns="45720" rIns="91440" bIns="45720">
            <a:spAutoFit/>
          </a:bodyPr>
          <a:lstStyle/>
          <a:p>
            <a:pPr algn="ctr" rtl="1"/>
            <a:r>
              <a:rPr lang="ar-SA" sz="2800" b="1" dirty="0">
                <a:ln w="0">
                  <a:noFill/>
                </a:ln>
              </a:rPr>
              <a:t>العدسة التي من خصائصها تفريق الضوء هي:</a:t>
            </a:r>
            <a:endParaRPr lang="en-US" sz="2800" b="1" dirty="0">
              <a:ln w="0">
                <a:noFill/>
              </a:ln>
            </a:endParaRPr>
          </a:p>
        </p:txBody>
      </p:sp>
      <p:sp>
        <p:nvSpPr>
          <p:cNvPr id="20" name="Rectangle 6">
            <a:extLst>
              <a:ext uri="{FF2B5EF4-FFF2-40B4-BE49-F238E27FC236}">
                <a16:creationId xmlns:a16="http://schemas.microsoft.com/office/drawing/2014/main" id="{78BAF74D-C469-BF44-96D9-B13167CA0644}"/>
              </a:ext>
            </a:extLst>
          </p:cNvPr>
          <p:cNvSpPr/>
          <p:nvPr/>
        </p:nvSpPr>
        <p:spPr>
          <a:xfrm>
            <a:off x="11194255" y="1592156"/>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7">
            <a:extLst>
              <a:ext uri="{FF2B5EF4-FFF2-40B4-BE49-F238E27FC236}">
                <a16:creationId xmlns:a16="http://schemas.microsoft.com/office/drawing/2014/main" id="{D4A64DCE-A764-B94D-A8BE-6E3088002878}"/>
              </a:ext>
            </a:extLst>
          </p:cNvPr>
          <p:cNvSpPr/>
          <p:nvPr/>
        </p:nvSpPr>
        <p:spPr>
          <a:xfrm>
            <a:off x="3486151" y="227807"/>
            <a:ext cx="8882063"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lgn="r">
              <a:defRPr/>
            </a:pPr>
            <a:r>
              <a:rPr lang="ar-SA" sz="4000" b="1" dirty="0">
                <a:latin typeface="Arial" panose="020B0604020202020204" pitchFamily="34" charset="0"/>
                <a:cs typeface="Arial" panose="020B0604020202020204" pitchFamily="34" charset="0"/>
              </a:rPr>
              <a:t>   تقييم الدرس السابق</a:t>
            </a:r>
            <a:endParaRPr lang="en-US" sz="4000" b="1" dirty="0">
              <a:latin typeface="Arial" panose="020B0604020202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رسم 4" descr="ساعة إيقاف">
            <a:extLst>
              <a:ext uri="{FF2B5EF4-FFF2-40B4-BE49-F238E27FC236}">
                <a16:creationId xmlns:a16="http://schemas.microsoft.com/office/drawing/2014/main" id="{D59F4DAC-1878-D54F-8123-E1B459168A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93541" y="4822139"/>
            <a:ext cx="1558723" cy="1558723"/>
          </a:xfrm>
          <a:prstGeom prst="rect">
            <a:avLst/>
          </a:prstGeom>
        </p:spPr>
      </p:pic>
      <p:sp>
        <p:nvSpPr>
          <p:cNvPr id="13" name="مستطيل مستدير الزوايا 12">
            <a:extLst>
              <a:ext uri="{FF2B5EF4-FFF2-40B4-BE49-F238E27FC236}">
                <a16:creationId xmlns:a16="http://schemas.microsoft.com/office/drawing/2014/main" id="{97EDFC14-F1A6-574A-A1EF-5627F8B7E8E2}"/>
              </a:ext>
            </a:extLst>
          </p:cNvPr>
          <p:cNvSpPr/>
          <p:nvPr/>
        </p:nvSpPr>
        <p:spPr>
          <a:xfrm>
            <a:off x="4852263" y="4805687"/>
            <a:ext cx="2718251" cy="156966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SA" sz="1400">
              <a:solidFill>
                <a:schemeClr val="tx1"/>
              </a:solidFill>
            </a:endParaRPr>
          </a:p>
        </p:txBody>
      </p:sp>
      <p:sp>
        <p:nvSpPr>
          <p:cNvPr id="14" name="Text Box 16">
            <a:extLst>
              <a:ext uri="{FF2B5EF4-FFF2-40B4-BE49-F238E27FC236}">
                <a16:creationId xmlns:a16="http://schemas.microsoft.com/office/drawing/2014/main" id="{07AC5494-1E1F-384F-ABFA-2730F7B9DA85}"/>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59</a:t>
            </a:r>
          </a:p>
        </p:txBody>
      </p:sp>
      <p:sp>
        <p:nvSpPr>
          <p:cNvPr id="15" name="Text Box 75">
            <a:extLst>
              <a:ext uri="{FF2B5EF4-FFF2-40B4-BE49-F238E27FC236}">
                <a16:creationId xmlns:a16="http://schemas.microsoft.com/office/drawing/2014/main" id="{A600D705-57CD-E740-93F2-2D2E44CA601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58</a:t>
            </a:r>
          </a:p>
        </p:txBody>
      </p:sp>
      <p:sp>
        <p:nvSpPr>
          <p:cNvPr id="16" name="Text Box 76">
            <a:extLst>
              <a:ext uri="{FF2B5EF4-FFF2-40B4-BE49-F238E27FC236}">
                <a16:creationId xmlns:a16="http://schemas.microsoft.com/office/drawing/2014/main" id="{DCD6474B-E883-E042-9745-48903613C3B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57</a:t>
            </a:r>
          </a:p>
        </p:txBody>
      </p:sp>
      <p:sp>
        <p:nvSpPr>
          <p:cNvPr id="17" name="Text Box 77">
            <a:extLst>
              <a:ext uri="{FF2B5EF4-FFF2-40B4-BE49-F238E27FC236}">
                <a16:creationId xmlns:a16="http://schemas.microsoft.com/office/drawing/2014/main" id="{3A52A06F-23E8-2E49-8A7A-25C9663A6D34}"/>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56</a:t>
            </a:r>
          </a:p>
        </p:txBody>
      </p:sp>
      <p:sp>
        <p:nvSpPr>
          <p:cNvPr id="18" name="Text Box 78">
            <a:extLst>
              <a:ext uri="{FF2B5EF4-FFF2-40B4-BE49-F238E27FC236}">
                <a16:creationId xmlns:a16="http://schemas.microsoft.com/office/drawing/2014/main" id="{DB65BDD8-0482-A345-8927-459ED80AE1E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55</a:t>
            </a:r>
          </a:p>
        </p:txBody>
      </p:sp>
      <p:sp>
        <p:nvSpPr>
          <p:cNvPr id="19" name="Text Box 79">
            <a:extLst>
              <a:ext uri="{FF2B5EF4-FFF2-40B4-BE49-F238E27FC236}">
                <a16:creationId xmlns:a16="http://schemas.microsoft.com/office/drawing/2014/main" id="{19A4625B-2CCE-D347-A93B-CB0456CFF5B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54</a:t>
            </a:r>
          </a:p>
        </p:txBody>
      </p:sp>
      <p:sp>
        <p:nvSpPr>
          <p:cNvPr id="23" name="Text Box 80">
            <a:extLst>
              <a:ext uri="{FF2B5EF4-FFF2-40B4-BE49-F238E27FC236}">
                <a16:creationId xmlns:a16="http://schemas.microsoft.com/office/drawing/2014/main" id="{ECE5A559-9C4E-4F4C-B2A4-0B7AF13E263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53</a:t>
            </a:r>
          </a:p>
        </p:txBody>
      </p:sp>
      <p:sp>
        <p:nvSpPr>
          <p:cNvPr id="24" name="Text Box 81">
            <a:extLst>
              <a:ext uri="{FF2B5EF4-FFF2-40B4-BE49-F238E27FC236}">
                <a16:creationId xmlns:a16="http://schemas.microsoft.com/office/drawing/2014/main" id="{6C58EE5E-6CC2-D84E-A55B-6E97F5A44D68}"/>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52</a:t>
            </a:r>
          </a:p>
        </p:txBody>
      </p:sp>
      <p:sp>
        <p:nvSpPr>
          <p:cNvPr id="25" name="Text Box 82">
            <a:extLst>
              <a:ext uri="{FF2B5EF4-FFF2-40B4-BE49-F238E27FC236}">
                <a16:creationId xmlns:a16="http://schemas.microsoft.com/office/drawing/2014/main" id="{469801FC-F178-924D-941D-375BA421C5D8}"/>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51</a:t>
            </a:r>
          </a:p>
        </p:txBody>
      </p:sp>
      <p:sp>
        <p:nvSpPr>
          <p:cNvPr id="26" name="Text Box 83">
            <a:extLst>
              <a:ext uri="{FF2B5EF4-FFF2-40B4-BE49-F238E27FC236}">
                <a16:creationId xmlns:a16="http://schemas.microsoft.com/office/drawing/2014/main" id="{4EC1C7E1-770D-BC4D-8DF0-B4533C7F347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50</a:t>
            </a:r>
          </a:p>
        </p:txBody>
      </p:sp>
      <p:sp>
        <p:nvSpPr>
          <p:cNvPr id="27" name="Text Box 84">
            <a:extLst>
              <a:ext uri="{FF2B5EF4-FFF2-40B4-BE49-F238E27FC236}">
                <a16:creationId xmlns:a16="http://schemas.microsoft.com/office/drawing/2014/main" id="{DFACE405-C201-4C42-BE2F-559BC80548DA}"/>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49</a:t>
            </a:r>
          </a:p>
        </p:txBody>
      </p:sp>
      <p:sp>
        <p:nvSpPr>
          <p:cNvPr id="28" name="Text Box 85">
            <a:extLst>
              <a:ext uri="{FF2B5EF4-FFF2-40B4-BE49-F238E27FC236}">
                <a16:creationId xmlns:a16="http://schemas.microsoft.com/office/drawing/2014/main" id="{9A392317-609E-BE42-9B4F-DCD096E5CD68}"/>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48</a:t>
            </a:r>
          </a:p>
        </p:txBody>
      </p:sp>
      <p:sp>
        <p:nvSpPr>
          <p:cNvPr id="29" name="Text Box 86">
            <a:extLst>
              <a:ext uri="{FF2B5EF4-FFF2-40B4-BE49-F238E27FC236}">
                <a16:creationId xmlns:a16="http://schemas.microsoft.com/office/drawing/2014/main" id="{72377C9D-E274-4D4C-889E-B68CB8A5D158}"/>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47</a:t>
            </a:r>
          </a:p>
        </p:txBody>
      </p:sp>
      <p:sp>
        <p:nvSpPr>
          <p:cNvPr id="30" name="Text Box 87">
            <a:extLst>
              <a:ext uri="{FF2B5EF4-FFF2-40B4-BE49-F238E27FC236}">
                <a16:creationId xmlns:a16="http://schemas.microsoft.com/office/drawing/2014/main" id="{B0F584FE-7753-5B43-ACC4-C3653FD9989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46</a:t>
            </a:r>
          </a:p>
        </p:txBody>
      </p:sp>
      <p:sp>
        <p:nvSpPr>
          <p:cNvPr id="31" name="Text Box 88">
            <a:extLst>
              <a:ext uri="{FF2B5EF4-FFF2-40B4-BE49-F238E27FC236}">
                <a16:creationId xmlns:a16="http://schemas.microsoft.com/office/drawing/2014/main" id="{4B842303-61FC-E241-9D86-65DA6E0886F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45</a:t>
            </a:r>
          </a:p>
        </p:txBody>
      </p:sp>
      <p:sp>
        <p:nvSpPr>
          <p:cNvPr id="32" name="Text Box 89">
            <a:extLst>
              <a:ext uri="{FF2B5EF4-FFF2-40B4-BE49-F238E27FC236}">
                <a16:creationId xmlns:a16="http://schemas.microsoft.com/office/drawing/2014/main" id="{239750B5-F245-D047-B111-29D7881F5D5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44</a:t>
            </a:r>
          </a:p>
        </p:txBody>
      </p:sp>
      <p:sp>
        <p:nvSpPr>
          <p:cNvPr id="33" name="Text Box 90">
            <a:extLst>
              <a:ext uri="{FF2B5EF4-FFF2-40B4-BE49-F238E27FC236}">
                <a16:creationId xmlns:a16="http://schemas.microsoft.com/office/drawing/2014/main" id="{7A1AB6D7-DD37-9845-BEF7-07B4497F888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43</a:t>
            </a:r>
          </a:p>
        </p:txBody>
      </p:sp>
      <p:sp>
        <p:nvSpPr>
          <p:cNvPr id="34" name="Text Box 91">
            <a:extLst>
              <a:ext uri="{FF2B5EF4-FFF2-40B4-BE49-F238E27FC236}">
                <a16:creationId xmlns:a16="http://schemas.microsoft.com/office/drawing/2014/main" id="{1B367DA2-BA27-754B-A9C1-E9F744E6567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42</a:t>
            </a:r>
          </a:p>
        </p:txBody>
      </p:sp>
      <p:sp>
        <p:nvSpPr>
          <p:cNvPr id="35" name="Text Box 92">
            <a:extLst>
              <a:ext uri="{FF2B5EF4-FFF2-40B4-BE49-F238E27FC236}">
                <a16:creationId xmlns:a16="http://schemas.microsoft.com/office/drawing/2014/main" id="{C8C0EC1A-324B-8741-8758-7759E81B159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41</a:t>
            </a:r>
          </a:p>
        </p:txBody>
      </p:sp>
      <p:sp>
        <p:nvSpPr>
          <p:cNvPr id="36" name="Text Box 93">
            <a:extLst>
              <a:ext uri="{FF2B5EF4-FFF2-40B4-BE49-F238E27FC236}">
                <a16:creationId xmlns:a16="http://schemas.microsoft.com/office/drawing/2014/main" id="{8729492B-6B2A-F948-A036-8FAE15112235}"/>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40</a:t>
            </a:r>
          </a:p>
        </p:txBody>
      </p:sp>
      <p:sp>
        <p:nvSpPr>
          <p:cNvPr id="37" name="Text Box 94">
            <a:extLst>
              <a:ext uri="{FF2B5EF4-FFF2-40B4-BE49-F238E27FC236}">
                <a16:creationId xmlns:a16="http://schemas.microsoft.com/office/drawing/2014/main" id="{5EE65EE8-C93B-1F47-892E-7B5C948EA05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39</a:t>
            </a:r>
          </a:p>
        </p:txBody>
      </p:sp>
      <p:sp>
        <p:nvSpPr>
          <p:cNvPr id="38" name="Text Box 95">
            <a:extLst>
              <a:ext uri="{FF2B5EF4-FFF2-40B4-BE49-F238E27FC236}">
                <a16:creationId xmlns:a16="http://schemas.microsoft.com/office/drawing/2014/main" id="{F914E8B4-776D-AE48-9355-3BE3AB390A7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38</a:t>
            </a:r>
          </a:p>
        </p:txBody>
      </p:sp>
      <p:sp>
        <p:nvSpPr>
          <p:cNvPr id="39" name="Text Box 96">
            <a:extLst>
              <a:ext uri="{FF2B5EF4-FFF2-40B4-BE49-F238E27FC236}">
                <a16:creationId xmlns:a16="http://schemas.microsoft.com/office/drawing/2014/main" id="{7DB3F5D8-0935-164A-82B3-859AF85B36D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37</a:t>
            </a:r>
          </a:p>
        </p:txBody>
      </p:sp>
      <p:sp>
        <p:nvSpPr>
          <p:cNvPr id="40" name="Text Box 97">
            <a:extLst>
              <a:ext uri="{FF2B5EF4-FFF2-40B4-BE49-F238E27FC236}">
                <a16:creationId xmlns:a16="http://schemas.microsoft.com/office/drawing/2014/main" id="{ADCF6D0F-751C-8343-A1AF-7F13672C1E7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36</a:t>
            </a:r>
          </a:p>
        </p:txBody>
      </p:sp>
      <p:sp>
        <p:nvSpPr>
          <p:cNvPr id="41" name="Text Box 98">
            <a:extLst>
              <a:ext uri="{FF2B5EF4-FFF2-40B4-BE49-F238E27FC236}">
                <a16:creationId xmlns:a16="http://schemas.microsoft.com/office/drawing/2014/main" id="{CCE8DA3E-A9E1-7647-BCA9-AB7C94D0C9D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35</a:t>
            </a:r>
          </a:p>
        </p:txBody>
      </p:sp>
      <p:sp>
        <p:nvSpPr>
          <p:cNvPr id="42" name="Text Box 99">
            <a:extLst>
              <a:ext uri="{FF2B5EF4-FFF2-40B4-BE49-F238E27FC236}">
                <a16:creationId xmlns:a16="http://schemas.microsoft.com/office/drawing/2014/main" id="{784F438B-D5CA-BC41-8C72-BDF16BB50CF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34</a:t>
            </a:r>
          </a:p>
        </p:txBody>
      </p:sp>
      <p:sp>
        <p:nvSpPr>
          <p:cNvPr id="43" name="Text Box 100">
            <a:extLst>
              <a:ext uri="{FF2B5EF4-FFF2-40B4-BE49-F238E27FC236}">
                <a16:creationId xmlns:a16="http://schemas.microsoft.com/office/drawing/2014/main" id="{285AFF90-EE45-0548-9CBC-79D31CA85625}"/>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33</a:t>
            </a:r>
          </a:p>
        </p:txBody>
      </p:sp>
      <p:sp>
        <p:nvSpPr>
          <p:cNvPr id="44" name="Text Box 102">
            <a:extLst>
              <a:ext uri="{FF2B5EF4-FFF2-40B4-BE49-F238E27FC236}">
                <a16:creationId xmlns:a16="http://schemas.microsoft.com/office/drawing/2014/main" id="{7BA9DA21-2D2B-5545-91E1-646E8324C1DB}"/>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32</a:t>
            </a:r>
          </a:p>
        </p:txBody>
      </p:sp>
      <p:sp>
        <p:nvSpPr>
          <p:cNvPr id="45" name="Text Box 103">
            <a:extLst>
              <a:ext uri="{FF2B5EF4-FFF2-40B4-BE49-F238E27FC236}">
                <a16:creationId xmlns:a16="http://schemas.microsoft.com/office/drawing/2014/main" id="{029B66BA-D060-284E-9D57-71C6F774099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31</a:t>
            </a:r>
          </a:p>
        </p:txBody>
      </p:sp>
      <p:sp>
        <p:nvSpPr>
          <p:cNvPr id="46" name="Text Box 104">
            <a:extLst>
              <a:ext uri="{FF2B5EF4-FFF2-40B4-BE49-F238E27FC236}">
                <a16:creationId xmlns:a16="http://schemas.microsoft.com/office/drawing/2014/main" id="{81D36C9F-90E3-FB42-ADE6-D56C45C0968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30</a:t>
            </a:r>
          </a:p>
        </p:txBody>
      </p:sp>
      <p:sp>
        <p:nvSpPr>
          <p:cNvPr id="47" name="Text Box 105">
            <a:extLst>
              <a:ext uri="{FF2B5EF4-FFF2-40B4-BE49-F238E27FC236}">
                <a16:creationId xmlns:a16="http://schemas.microsoft.com/office/drawing/2014/main" id="{DB29A279-E46A-9149-B8BB-C1C937C7604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29</a:t>
            </a:r>
          </a:p>
        </p:txBody>
      </p:sp>
      <p:sp>
        <p:nvSpPr>
          <p:cNvPr id="48" name="Text Box 106">
            <a:extLst>
              <a:ext uri="{FF2B5EF4-FFF2-40B4-BE49-F238E27FC236}">
                <a16:creationId xmlns:a16="http://schemas.microsoft.com/office/drawing/2014/main" id="{0B7CFA60-0A1C-6F4F-89FC-4918C6F33D7E}"/>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28</a:t>
            </a:r>
          </a:p>
        </p:txBody>
      </p:sp>
      <p:sp>
        <p:nvSpPr>
          <p:cNvPr id="49" name="Text Box 107">
            <a:extLst>
              <a:ext uri="{FF2B5EF4-FFF2-40B4-BE49-F238E27FC236}">
                <a16:creationId xmlns:a16="http://schemas.microsoft.com/office/drawing/2014/main" id="{55D60041-91A2-A24F-997A-B79F25ADBBB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27</a:t>
            </a:r>
          </a:p>
        </p:txBody>
      </p:sp>
      <p:sp>
        <p:nvSpPr>
          <p:cNvPr id="50" name="Text Box 108">
            <a:extLst>
              <a:ext uri="{FF2B5EF4-FFF2-40B4-BE49-F238E27FC236}">
                <a16:creationId xmlns:a16="http://schemas.microsoft.com/office/drawing/2014/main" id="{D45382A5-9C7B-CD43-8EF7-EDE537722FD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26</a:t>
            </a:r>
          </a:p>
        </p:txBody>
      </p:sp>
      <p:sp>
        <p:nvSpPr>
          <p:cNvPr id="51" name="Text Box 109">
            <a:extLst>
              <a:ext uri="{FF2B5EF4-FFF2-40B4-BE49-F238E27FC236}">
                <a16:creationId xmlns:a16="http://schemas.microsoft.com/office/drawing/2014/main" id="{18FD5DE4-6882-0E4A-B39E-0E69F8DFB79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25</a:t>
            </a:r>
          </a:p>
        </p:txBody>
      </p:sp>
      <p:sp>
        <p:nvSpPr>
          <p:cNvPr id="52" name="Text Box 110">
            <a:extLst>
              <a:ext uri="{FF2B5EF4-FFF2-40B4-BE49-F238E27FC236}">
                <a16:creationId xmlns:a16="http://schemas.microsoft.com/office/drawing/2014/main" id="{DDEAB158-B592-8347-8893-8E1122AE45A0}"/>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24</a:t>
            </a:r>
          </a:p>
        </p:txBody>
      </p:sp>
      <p:sp>
        <p:nvSpPr>
          <p:cNvPr id="53" name="Text Box 111">
            <a:extLst>
              <a:ext uri="{FF2B5EF4-FFF2-40B4-BE49-F238E27FC236}">
                <a16:creationId xmlns:a16="http://schemas.microsoft.com/office/drawing/2014/main" id="{3267F2B3-2B93-9D4E-938F-191187ABCC2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23</a:t>
            </a:r>
          </a:p>
        </p:txBody>
      </p:sp>
      <p:sp>
        <p:nvSpPr>
          <p:cNvPr id="54" name="Text Box 112">
            <a:extLst>
              <a:ext uri="{FF2B5EF4-FFF2-40B4-BE49-F238E27FC236}">
                <a16:creationId xmlns:a16="http://schemas.microsoft.com/office/drawing/2014/main" id="{BBC2D4F5-1342-614F-BC59-4CA044121AE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22</a:t>
            </a:r>
          </a:p>
        </p:txBody>
      </p:sp>
      <p:sp>
        <p:nvSpPr>
          <p:cNvPr id="55" name="Text Box 113">
            <a:extLst>
              <a:ext uri="{FF2B5EF4-FFF2-40B4-BE49-F238E27FC236}">
                <a16:creationId xmlns:a16="http://schemas.microsoft.com/office/drawing/2014/main" id="{2145269D-CCA5-9C4A-A663-3BA7DA67D1F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21</a:t>
            </a:r>
          </a:p>
        </p:txBody>
      </p:sp>
      <p:sp>
        <p:nvSpPr>
          <p:cNvPr id="56" name="Text Box 114">
            <a:extLst>
              <a:ext uri="{FF2B5EF4-FFF2-40B4-BE49-F238E27FC236}">
                <a16:creationId xmlns:a16="http://schemas.microsoft.com/office/drawing/2014/main" id="{E7D590C6-999D-A14F-8A24-F3EB1A5B3B7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20</a:t>
            </a:r>
          </a:p>
        </p:txBody>
      </p:sp>
      <p:sp>
        <p:nvSpPr>
          <p:cNvPr id="57" name="Text Box 115">
            <a:extLst>
              <a:ext uri="{FF2B5EF4-FFF2-40B4-BE49-F238E27FC236}">
                <a16:creationId xmlns:a16="http://schemas.microsoft.com/office/drawing/2014/main" id="{B7550745-47EA-A34E-8C00-492A3D428B3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19</a:t>
            </a:r>
          </a:p>
        </p:txBody>
      </p:sp>
      <p:sp>
        <p:nvSpPr>
          <p:cNvPr id="58" name="Text Box 116">
            <a:extLst>
              <a:ext uri="{FF2B5EF4-FFF2-40B4-BE49-F238E27FC236}">
                <a16:creationId xmlns:a16="http://schemas.microsoft.com/office/drawing/2014/main" id="{A21ED2EB-5F48-8741-8F5E-A50D14B54B39}"/>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18</a:t>
            </a:r>
          </a:p>
        </p:txBody>
      </p:sp>
      <p:sp>
        <p:nvSpPr>
          <p:cNvPr id="59" name="Text Box 117">
            <a:extLst>
              <a:ext uri="{FF2B5EF4-FFF2-40B4-BE49-F238E27FC236}">
                <a16:creationId xmlns:a16="http://schemas.microsoft.com/office/drawing/2014/main" id="{6634C388-1C79-AD45-9681-E3FD85A4FDB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17</a:t>
            </a:r>
          </a:p>
        </p:txBody>
      </p:sp>
      <p:sp>
        <p:nvSpPr>
          <p:cNvPr id="60" name="Text Box 118">
            <a:extLst>
              <a:ext uri="{FF2B5EF4-FFF2-40B4-BE49-F238E27FC236}">
                <a16:creationId xmlns:a16="http://schemas.microsoft.com/office/drawing/2014/main" id="{59C2B893-B098-164C-A880-D3F1E15EFF3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16</a:t>
            </a:r>
          </a:p>
        </p:txBody>
      </p:sp>
      <p:sp>
        <p:nvSpPr>
          <p:cNvPr id="61" name="Text Box 119">
            <a:extLst>
              <a:ext uri="{FF2B5EF4-FFF2-40B4-BE49-F238E27FC236}">
                <a16:creationId xmlns:a16="http://schemas.microsoft.com/office/drawing/2014/main" id="{4C5F1D87-860A-E847-8E9E-1704743B6C97}"/>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15</a:t>
            </a:r>
          </a:p>
        </p:txBody>
      </p:sp>
      <p:sp>
        <p:nvSpPr>
          <p:cNvPr id="62" name="Text Box 120">
            <a:extLst>
              <a:ext uri="{FF2B5EF4-FFF2-40B4-BE49-F238E27FC236}">
                <a16:creationId xmlns:a16="http://schemas.microsoft.com/office/drawing/2014/main" id="{EE223E32-FAE4-DE40-BBBC-D7B29585CE5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14</a:t>
            </a:r>
          </a:p>
        </p:txBody>
      </p:sp>
      <p:sp>
        <p:nvSpPr>
          <p:cNvPr id="63" name="Text Box 121">
            <a:extLst>
              <a:ext uri="{FF2B5EF4-FFF2-40B4-BE49-F238E27FC236}">
                <a16:creationId xmlns:a16="http://schemas.microsoft.com/office/drawing/2014/main" id="{8937A630-20A0-9348-8BF8-0FEBA323A4A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13</a:t>
            </a:r>
          </a:p>
        </p:txBody>
      </p:sp>
      <p:sp>
        <p:nvSpPr>
          <p:cNvPr id="64" name="Text Box 122">
            <a:extLst>
              <a:ext uri="{FF2B5EF4-FFF2-40B4-BE49-F238E27FC236}">
                <a16:creationId xmlns:a16="http://schemas.microsoft.com/office/drawing/2014/main" id="{C82533D4-949D-FA49-A93E-CC1FA2B0635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12</a:t>
            </a:r>
          </a:p>
        </p:txBody>
      </p:sp>
      <p:sp>
        <p:nvSpPr>
          <p:cNvPr id="65" name="Text Box 123">
            <a:extLst>
              <a:ext uri="{FF2B5EF4-FFF2-40B4-BE49-F238E27FC236}">
                <a16:creationId xmlns:a16="http://schemas.microsoft.com/office/drawing/2014/main" id="{47F714C9-026C-FE4A-ABE5-ECBB16DA32A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11</a:t>
            </a:r>
          </a:p>
        </p:txBody>
      </p:sp>
      <p:sp>
        <p:nvSpPr>
          <p:cNvPr id="66" name="Text Box 124">
            <a:extLst>
              <a:ext uri="{FF2B5EF4-FFF2-40B4-BE49-F238E27FC236}">
                <a16:creationId xmlns:a16="http://schemas.microsoft.com/office/drawing/2014/main" id="{DD235B17-0EDC-B641-AF62-0A4E3ED6513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10</a:t>
            </a:r>
          </a:p>
        </p:txBody>
      </p:sp>
      <p:sp>
        <p:nvSpPr>
          <p:cNvPr id="67" name="Text Box 125">
            <a:extLst>
              <a:ext uri="{FF2B5EF4-FFF2-40B4-BE49-F238E27FC236}">
                <a16:creationId xmlns:a16="http://schemas.microsoft.com/office/drawing/2014/main" id="{5E3CF6C9-6AA4-974B-830E-910AB6DE5E7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09</a:t>
            </a:r>
          </a:p>
        </p:txBody>
      </p:sp>
      <p:sp>
        <p:nvSpPr>
          <p:cNvPr id="68" name="Text Box 126">
            <a:extLst>
              <a:ext uri="{FF2B5EF4-FFF2-40B4-BE49-F238E27FC236}">
                <a16:creationId xmlns:a16="http://schemas.microsoft.com/office/drawing/2014/main" id="{3CDAD885-D458-7F41-9D99-9A9B72C5B83B}"/>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08</a:t>
            </a:r>
          </a:p>
        </p:txBody>
      </p:sp>
      <p:sp>
        <p:nvSpPr>
          <p:cNvPr id="69" name="Text Box 127">
            <a:extLst>
              <a:ext uri="{FF2B5EF4-FFF2-40B4-BE49-F238E27FC236}">
                <a16:creationId xmlns:a16="http://schemas.microsoft.com/office/drawing/2014/main" id="{01354293-A785-9E4B-BD77-26A173EACBBF}"/>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07</a:t>
            </a:r>
          </a:p>
        </p:txBody>
      </p:sp>
      <p:sp>
        <p:nvSpPr>
          <p:cNvPr id="70" name="Text Box 128">
            <a:extLst>
              <a:ext uri="{FF2B5EF4-FFF2-40B4-BE49-F238E27FC236}">
                <a16:creationId xmlns:a16="http://schemas.microsoft.com/office/drawing/2014/main" id="{BEE88AF2-9A09-4F41-8DA4-519BAC577A1D}"/>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06</a:t>
            </a:r>
          </a:p>
        </p:txBody>
      </p:sp>
      <p:sp>
        <p:nvSpPr>
          <p:cNvPr id="71" name="Text Box 129">
            <a:extLst>
              <a:ext uri="{FF2B5EF4-FFF2-40B4-BE49-F238E27FC236}">
                <a16:creationId xmlns:a16="http://schemas.microsoft.com/office/drawing/2014/main" id="{E95BCFFD-8732-C942-A79D-6EFBEFFB30E6}"/>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05</a:t>
            </a:r>
          </a:p>
        </p:txBody>
      </p:sp>
      <p:sp>
        <p:nvSpPr>
          <p:cNvPr id="72" name="Text Box 130">
            <a:extLst>
              <a:ext uri="{FF2B5EF4-FFF2-40B4-BE49-F238E27FC236}">
                <a16:creationId xmlns:a16="http://schemas.microsoft.com/office/drawing/2014/main" id="{C23A5593-8939-9E4A-86C0-B8DDADEB9694}"/>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04</a:t>
            </a:r>
          </a:p>
        </p:txBody>
      </p:sp>
      <p:sp>
        <p:nvSpPr>
          <p:cNvPr id="73" name="Text Box 131">
            <a:extLst>
              <a:ext uri="{FF2B5EF4-FFF2-40B4-BE49-F238E27FC236}">
                <a16:creationId xmlns:a16="http://schemas.microsoft.com/office/drawing/2014/main" id="{08E6A367-DBE3-3D41-A179-B537A375B09C}"/>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03</a:t>
            </a:r>
          </a:p>
        </p:txBody>
      </p:sp>
      <p:sp>
        <p:nvSpPr>
          <p:cNvPr id="74" name="Text Box 132">
            <a:extLst>
              <a:ext uri="{FF2B5EF4-FFF2-40B4-BE49-F238E27FC236}">
                <a16:creationId xmlns:a16="http://schemas.microsoft.com/office/drawing/2014/main" id="{B680B236-3260-0F47-A37A-B46F9207A732}"/>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02</a:t>
            </a:r>
          </a:p>
        </p:txBody>
      </p:sp>
      <p:sp>
        <p:nvSpPr>
          <p:cNvPr id="75" name="Text Box 133">
            <a:extLst>
              <a:ext uri="{FF2B5EF4-FFF2-40B4-BE49-F238E27FC236}">
                <a16:creationId xmlns:a16="http://schemas.microsoft.com/office/drawing/2014/main" id="{E7E97E50-6E80-2B40-9F63-4447074D51F3}"/>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a:latin typeface="Verdana" pitchFamily="34" charset="0"/>
              </a:rPr>
              <a:t>01</a:t>
            </a:r>
          </a:p>
        </p:txBody>
      </p:sp>
      <p:sp>
        <p:nvSpPr>
          <p:cNvPr id="76" name="Text Box 137">
            <a:extLst>
              <a:ext uri="{FF2B5EF4-FFF2-40B4-BE49-F238E27FC236}">
                <a16:creationId xmlns:a16="http://schemas.microsoft.com/office/drawing/2014/main" id="{C2CCB858-4FC8-2545-A647-8C67CFE96C70}"/>
              </a:ext>
            </a:extLst>
          </p:cNvPr>
          <p:cNvSpPr txBox="1">
            <a:spLocks noChangeArrowheads="1"/>
          </p:cNvSpPr>
          <p:nvPr/>
        </p:nvSpPr>
        <p:spPr bwMode="auto">
          <a:xfrm>
            <a:off x="5157696" y="4805687"/>
            <a:ext cx="3124200" cy="1569660"/>
          </a:xfrm>
          <a:prstGeom prst="rect">
            <a:avLst/>
          </a:prstGeom>
          <a:noFill/>
          <a:ln w="9525">
            <a:noFill/>
            <a:miter lim="800000"/>
            <a:headEnd/>
            <a:tailEnd/>
          </a:ln>
        </p:spPr>
        <p:txBody>
          <a:bodyPr wrap="square">
            <a:spAutoFit/>
          </a:bodyPr>
          <a:lstStyle/>
          <a:p>
            <a:pPr>
              <a:spcBef>
                <a:spcPct val="50000"/>
              </a:spcBef>
            </a:pPr>
            <a:r>
              <a:rPr lang="en-US" sz="9600" b="1" dirty="0">
                <a:latin typeface="Verdana" pitchFamily="34" charset="0"/>
              </a:rPr>
              <a:t>00</a:t>
            </a:r>
          </a:p>
        </p:txBody>
      </p:sp>
      <p:pic>
        <p:nvPicPr>
          <p:cNvPr id="78" name="رسم 77" descr="سهم منحنى طفيف">
            <a:hlinkClick r:id="rId5" action="ppaction://hlinksldjump"/>
            <a:extLst>
              <a:ext uri="{FF2B5EF4-FFF2-40B4-BE49-F238E27FC236}">
                <a16:creationId xmlns:a16="http://schemas.microsoft.com/office/drawing/2014/main" id="{38841C16-BA1B-0947-920E-106EA166A9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53701" y="4701440"/>
            <a:ext cx="1928755" cy="1928755"/>
          </a:xfrm>
          <a:prstGeom prst="rect">
            <a:avLst/>
          </a:prstGeom>
        </p:spPr>
      </p:pic>
      <p:graphicFrame>
        <p:nvGraphicFramePr>
          <p:cNvPr id="79" name="جدول 78">
            <a:extLst>
              <a:ext uri="{FF2B5EF4-FFF2-40B4-BE49-F238E27FC236}">
                <a16:creationId xmlns:a16="http://schemas.microsoft.com/office/drawing/2014/main" id="{CF5C274D-AEFE-1048-AD8F-79757E9885A6}"/>
              </a:ext>
            </a:extLst>
          </p:cNvPr>
          <p:cNvGraphicFramePr>
            <a:graphicFrameLocks noGrp="1"/>
          </p:cNvGraphicFramePr>
          <p:nvPr>
            <p:extLst>
              <p:ext uri="{D42A27DB-BD31-4B8C-83A1-F6EECF244321}">
                <p14:modId xmlns:p14="http://schemas.microsoft.com/office/powerpoint/2010/main" val="3573126340"/>
              </p:ext>
            </p:extLst>
          </p:nvPr>
        </p:nvGraphicFramePr>
        <p:xfrm>
          <a:off x="3486152" y="3180583"/>
          <a:ext cx="5668307" cy="1190109"/>
        </p:xfrm>
        <a:graphic>
          <a:graphicData uri="http://schemas.openxmlformats.org/drawingml/2006/table">
            <a:tbl>
              <a:tblPr rtl="1" firstRow="1" bandRow="1">
                <a:tableStyleId>{C4B1156A-380E-4F78-BDF5-A606A8083BF9}</a:tableStyleId>
              </a:tblPr>
              <a:tblGrid>
                <a:gridCol w="651675">
                  <a:extLst>
                    <a:ext uri="{9D8B030D-6E8A-4147-A177-3AD203B41FA5}">
                      <a16:colId xmlns:a16="http://schemas.microsoft.com/office/drawing/2014/main" val="1501356153"/>
                    </a:ext>
                  </a:extLst>
                </a:gridCol>
                <a:gridCol w="5016632">
                  <a:extLst>
                    <a:ext uri="{9D8B030D-6E8A-4147-A177-3AD203B41FA5}">
                      <a16:colId xmlns:a16="http://schemas.microsoft.com/office/drawing/2014/main" val="1122118222"/>
                    </a:ext>
                  </a:extLst>
                </a:gridCol>
              </a:tblGrid>
              <a:tr h="396703">
                <a:tc>
                  <a:txBody>
                    <a:bodyPr/>
                    <a:lstStyle/>
                    <a:p>
                      <a:pPr algn="ctr" rtl="1"/>
                      <a:r>
                        <a:rPr lang="ar-SA" sz="2000" b="1" dirty="0" err="1">
                          <a:solidFill>
                            <a:schemeClr val="tx1"/>
                          </a:solidFill>
                          <a:cs typeface="+mn-cs"/>
                        </a:rPr>
                        <a:t>أ</a:t>
                      </a:r>
                      <a:endParaRPr lang="ar-SA" sz="2000" b="1" dirty="0">
                        <a:solidFill>
                          <a:schemeClr val="tx1"/>
                        </a:solidFill>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lvl="1" algn="r" rtl="1"/>
                      <a:r>
                        <a:rPr lang="ar-SA" sz="2000" b="1" dirty="0">
                          <a:solidFill>
                            <a:schemeClr val="tx1"/>
                          </a:solidFill>
                          <a:cs typeface="+mn-cs"/>
                        </a:rPr>
                        <a:t>العدسة المحدبة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593883961"/>
                  </a:ext>
                </a:extLst>
              </a:tr>
              <a:tr h="396703">
                <a:tc>
                  <a:txBody>
                    <a:bodyPr/>
                    <a:lstStyle/>
                    <a:p>
                      <a:pPr algn="ctr" rtl="1"/>
                      <a:r>
                        <a:rPr lang="ar-SA" sz="2000" b="1" dirty="0">
                          <a:solidFill>
                            <a:schemeClr val="tx1"/>
                          </a:solidFill>
                          <a:cs typeface="+mn-cs"/>
                        </a:rPr>
                        <a:t>ب</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lvl="1" algn="r" rtl="1"/>
                      <a:r>
                        <a:rPr lang="ar-SA" sz="2000" b="1" dirty="0">
                          <a:solidFill>
                            <a:schemeClr val="tx1"/>
                          </a:solidFill>
                          <a:cs typeface="+mn-cs"/>
                        </a:rPr>
                        <a:t>العدسة المقعرة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13855009"/>
                  </a:ext>
                </a:extLst>
              </a:tr>
              <a:tr h="396703">
                <a:tc>
                  <a:txBody>
                    <a:bodyPr/>
                    <a:lstStyle/>
                    <a:p>
                      <a:pPr algn="ctr" rtl="1"/>
                      <a:r>
                        <a:rPr lang="ar-SA" sz="2000" b="1" dirty="0" err="1">
                          <a:solidFill>
                            <a:schemeClr val="tx1"/>
                          </a:solidFill>
                          <a:cs typeface="+mn-cs"/>
                        </a:rPr>
                        <a:t>ج</a:t>
                      </a:r>
                      <a:endParaRPr lang="ar-SA" sz="2000" b="1" dirty="0">
                        <a:solidFill>
                          <a:schemeClr val="tx1"/>
                        </a:solidFill>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lvl="1" algn="r" rtl="1"/>
                      <a:r>
                        <a:rPr lang="ar-SA" sz="2000" b="1" dirty="0">
                          <a:solidFill>
                            <a:schemeClr val="tx1"/>
                          </a:solidFill>
                          <a:cs typeface="+mn-cs"/>
                        </a:rPr>
                        <a:t>العدسة المستوية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93707331"/>
                  </a:ext>
                </a:extLst>
              </a:tr>
            </a:tbl>
          </a:graphicData>
        </a:graphic>
      </p:graphicFrame>
    </p:spTree>
    <p:extLst>
      <p:ext uri="{BB962C8B-B14F-4D97-AF65-F5344CB8AC3E}">
        <p14:creationId xmlns:p14="http://schemas.microsoft.com/office/powerpoint/2010/main" val="153101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withEffect">
                                  <p:stCondLst>
                                    <p:cond delay="0"/>
                                  </p:stCondLst>
                                  <p:childTnLst>
                                    <p:set>
                                      <p:cBhvr>
                                        <p:cTn id="6" dur="1000">
                                          <p:stCondLst>
                                            <p:cond delay="0"/>
                                          </p:stCondLst>
                                        </p:cTn>
                                        <p:tgtEl>
                                          <p:spTgt spid="14"/>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14"/>
                                        </p:tgtEl>
                                        <p:attrNameLst>
                                          <p:attrName>style.visibility</p:attrName>
                                        </p:attrNameLst>
                                      </p:cBhvr>
                                      <p:to>
                                        <p:strVal val="hidden"/>
                                      </p:to>
                                    </p:set>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5"/>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15"/>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6"/>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16"/>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7"/>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17"/>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8"/>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18"/>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9"/>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19"/>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3"/>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24"/>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25"/>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26"/>
                                        </p:tgtEl>
                                        <p:attrNameLst>
                                          <p:attrName>style.visibility</p:attrName>
                                        </p:attrNameLst>
                                      </p:cBhvr>
                                      <p:to>
                                        <p:strVal val="hidden"/>
                                      </p:to>
                                    </p:set>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27"/>
                                        </p:tgtEl>
                                        <p:attrNameLst>
                                          <p:attrName>style.visibility</p:attrName>
                                        </p:attrNameLst>
                                      </p:cBhvr>
                                      <p:to>
                                        <p:strVal val="hidden"/>
                                      </p:to>
                                    </p:set>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28"/>
                                        </p:tgtEl>
                                        <p:attrNameLst>
                                          <p:attrName>style.visibility</p:attrName>
                                        </p:attrNameLst>
                                      </p:cBhvr>
                                      <p:to>
                                        <p:strVal val="hidden"/>
                                      </p:to>
                                    </p:set>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41"/>
                                            </p:cond>
                                          </p:stCondLst>
                                        </p:cTn>
                                        <p:tgtEl>
                                          <p:spTgt spid="29"/>
                                        </p:tgtEl>
                                        <p:attrNameLst>
                                          <p:attrName>style.visibility</p:attrName>
                                        </p:attrNameLst>
                                      </p:cBhvr>
                                      <p:to>
                                        <p:strVal val="hidden"/>
                                      </p:to>
                                    </p:set>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44"/>
                                            </p:cond>
                                          </p:stCondLst>
                                        </p:cTn>
                                        <p:tgtEl>
                                          <p:spTgt spid="30"/>
                                        </p:tgtEl>
                                        <p:attrNameLst>
                                          <p:attrName>style.visibility</p:attrName>
                                        </p:attrNameLst>
                                      </p:cBhvr>
                                      <p:to>
                                        <p:strVal val="hidden"/>
                                      </p:to>
                                    </p:set>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47"/>
                                            </p:cond>
                                          </p:stCondLst>
                                        </p:cTn>
                                        <p:tgtEl>
                                          <p:spTgt spid="31"/>
                                        </p:tgtEl>
                                        <p:attrNameLst>
                                          <p:attrName>style.visibility</p:attrName>
                                        </p:attrNameLst>
                                      </p:cBhvr>
                                      <p:to>
                                        <p:strVal val="hidden"/>
                                      </p:to>
                                    </p:set>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50"/>
                                            </p:cond>
                                          </p:stCondLst>
                                        </p:cTn>
                                        <p:tgtEl>
                                          <p:spTgt spid="32"/>
                                        </p:tgtEl>
                                        <p:attrNameLst>
                                          <p:attrName>style.visibility</p:attrName>
                                        </p:attrNameLst>
                                      </p:cBhvr>
                                      <p:to>
                                        <p:strVal val="hidden"/>
                                      </p:to>
                                    </p:set>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3"/>
                                        </p:tgtEl>
                                        <p:attrNameLst>
                                          <p:attrName>style.visibility</p:attrName>
                                        </p:attrNameLst>
                                      </p:cBhvr>
                                      <p:to>
                                        <p:strVal val="visible"/>
                                      </p:to>
                                    </p:set>
                                  </p:childTnLst>
                                  <p:subTnLst>
                                    <p:set>
                                      <p:cBhvr override="childStyle">
                                        <p:cTn dur="1" fill="hold" display="0" masterRel="sameClick" afterEffect="1">
                                          <p:stCondLst>
                                            <p:cond evt="end" delay="0">
                                              <p:tn val="53"/>
                                            </p:cond>
                                          </p:stCondLst>
                                        </p:cTn>
                                        <p:tgtEl>
                                          <p:spTgt spid="33"/>
                                        </p:tgtEl>
                                        <p:attrNameLst>
                                          <p:attrName>style.visibility</p:attrName>
                                        </p:attrNameLst>
                                      </p:cBhvr>
                                      <p:to>
                                        <p:strVal val="hidden"/>
                                      </p:to>
                                    </p:set>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4"/>
                                        </p:tgtEl>
                                        <p:attrNameLst>
                                          <p:attrName>style.visibility</p:attrName>
                                        </p:attrNameLst>
                                      </p:cBhvr>
                                      <p:to>
                                        <p:strVal val="visible"/>
                                      </p:to>
                                    </p:set>
                                  </p:childTnLst>
                                  <p:subTnLst>
                                    <p:set>
                                      <p:cBhvr override="childStyle">
                                        <p:cTn dur="1" fill="hold" display="0" masterRel="sameClick" afterEffect="1">
                                          <p:stCondLst>
                                            <p:cond evt="end" delay="0">
                                              <p:tn val="56"/>
                                            </p:cond>
                                          </p:stCondLst>
                                        </p:cTn>
                                        <p:tgtEl>
                                          <p:spTgt spid="34"/>
                                        </p:tgtEl>
                                        <p:attrNameLst>
                                          <p:attrName>style.visibility</p:attrName>
                                        </p:attrNameLst>
                                      </p:cBhvr>
                                      <p:to>
                                        <p:strVal val="hidden"/>
                                      </p:to>
                                    </p:set>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5"/>
                                        </p:tgtEl>
                                        <p:attrNameLst>
                                          <p:attrName>style.visibility</p:attrName>
                                        </p:attrNameLst>
                                      </p:cBhvr>
                                      <p:to>
                                        <p:strVal val="visible"/>
                                      </p:to>
                                    </p:set>
                                  </p:childTnLst>
                                  <p:subTnLst>
                                    <p:set>
                                      <p:cBhvr override="childStyle">
                                        <p:cTn dur="1" fill="hold" display="0" masterRel="sameClick" afterEffect="1">
                                          <p:stCondLst>
                                            <p:cond evt="end" delay="0">
                                              <p:tn val="59"/>
                                            </p:cond>
                                          </p:stCondLst>
                                        </p:cTn>
                                        <p:tgtEl>
                                          <p:spTgt spid="35"/>
                                        </p:tgtEl>
                                        <p:attrNameLst>
                                          <p:attrName>style.visibility</p:attrName>
                                        </p:attrNameLst>
                                      </p:cBhvr>
                                      <p:to>
                                        <p:strVal val="hidden"/>
                                      </p:to>
                                    </p:set>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6"/>
                                        </p:tgtEl>
                                        <p:attrNameLst>
                                          <p:attrName>style.visibility</p:attrName>
                                        </p:attrNameLst>
                                      </p:cBhvr>
                                      <p:to>
                                        <p:strVal val="visible"/>
                                      </p:to>
                                    </p:set>
                                  </p:childTnLst>
                                  <p:subTnLst>
                                    <p:set>
                                      <p:cBhvr override="childStyle">
                                        <p:cTn dur="1" fill="hold" display="0" masterRel="sameClick" afterEffect="1">
                                          <p:stCondLst>
                                            <p:cond evt="end" delay="0">
                                              <p:tn val="62"/>
                                            </p:cond>
                                          </p:stCondLst>
                                        </p:cTn>
                                        <p:tgtEl>
                                          <p:spTgt spid="36"/>
                                        </p:tgtEl>
                                        <p:attrNameLst>
                                          <p:attrName>style.visibility</p:attrName>
                                        </p:attrNameLst>
                                      </p:cBhvr>
                                      <p:to>
                                        <p:strVal val="hidden"/>
                                      </p:to>
                                    </p:set>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7"/>
                                        </p:tgtEl>
                                        <p:attrNameLst>
                                          <p:attrName>style.visibility</p:attrName>
                                        </p:attrNameLst>
                                      </p:cBhvr>
                                      <p:to>
                                        <p:strVal val="visible"/>
                                      </p:to>
                                    </p:set>
                                  </p:childTnLst>
                                  <p:subTnLst>
                                    <p:set>
                                      <p:cBhvr override="childStyle">
                                        <p:cTn dur="1" fill="hold" display="0" masterRel="sameClick" afterEffect="1">
                                          <p:stCondLst>
                                            <p:cond evt="end" delay="0">
                                              <p:tn val="65"/>
                                            </p:cond>
                                          </p:stCondLst>
                                        </p:cTn>
                                        <p:tgtEl>
                                          <p:spTgt spid="37"/>
                                        </p:tgtEl>
                                        <p:attrNameLst>
                                          <p:attrName>style.visibility</p:attrName>
                                        </p:attrNameLst>
                                      </p:cBhvr>
                                      <p:to>
                                        <p:strVal val="hidden"/>
                                      </p:to>
                                    </p:set>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8"/>
                                        </p:tgtEl>
                                        <p:attrNameLst>
                                          <p:attrName>style.visibility</p:attrName>
                                        </p:attrNameLst>
                                      </p:cBhvr>
                                      <p:to>
                                        <p:strVal val="visible"/>
                                      </p:to>
                                    </p:set>
                                  </p:childTnLst>
                                  <p:subTnLst>
                                    <p:set>
                                      <p:cBhvr override="childStyle">
                                        <p:cTn dur="1" fill="hold" display="0" masterRel="sameClick" afterEffect="1">
                                          <p:stCondLst>
                                            <p:cond evt="end" delay="0">
                                              <p:tn val="68"/>
                                            </p:cond>
                                          </p:stCondLst>
                                        </p:cTn>
                                        <p:tgtEl>
                                          <p:spTgt spid="38"/>
                                        </p:tgtEl>
                                        <p:attrNameLst>
                                          <p:attrName>style.visibility</p:attrName>
                                        </p:attrNameLst>
                                      </p:cBhvr>
                                      <p:to>
                                        <p:strVal val="hidden"/>
                                      </p:to>
                                    </p:set>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9"/>
                                        </p:tgtEl>
                                        <p:attrNameLst>
                                          <p:attrName>style.visibility</p:attrName>
                                        </p:attrNameLst>
                                      </p:cBhvr>
                                      <p:to>
                                        <p:strVal val="visible"/>
                                      </p:to>
                                    </p:set>
                                  </p:childTnLst>
                                  <p:subTnLst>
                                    <p:set>
                                      <p:cBhvr override="childStyle">
                                        <p:cTn dur="1" fill="hold" display="0" masterRel="sameClick" afterEffect="1">
                                          <p:stCondLst>
                                            <p:cond evt="end" delay="0">
                                              <p:tn val="71"/>
                                            </p:cond>
                                          </p:stCondLst>
                                        </p:cTn>
                                        <p:tgtEl>
                                          <p:spTgt spid="39"/>
                                        </p:tgtEl>
                                        <p:attrNameLst>
                                          <p:attrName>style.visibility</p:attrName>
                                        </p:attrNameLst>
                                      </p:cBhvr>
                                      <p:to>
                                        <p:strVal val="hidden"/>
                                      </p:to>
                                    </p:set>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40"/>
                                        </p:tgtEl>
                                        <p:attrNameLst>
                                          <p:attrName>style.visibility</p:attrName>
                                        </p:attrNameLst>
                                      </p:cBhvr>
                                      <p:to>
                                        <p:strVal val="visible"/>
                                      </p:to>
                                    </p:set>
                                  </p:childTnLst>
                                  <p:subTnLst>
                                    <p:set>
                                      <p:cBhvr override="childStyle">
                                        <p:cTn dur="1" fill="hold" display="0" masterRel="sameClick" afterEffect="1">
                                          <p:stCondLst>
                                            <p:cond evt="end" delay="0">
                                              <p:tn val="74"/>
                                            </p:cond>
                                          </p:stCondLst>
                                        </p:cTn>
                                        <p:tgtEl>
                                          <p:spTgt spid="40"/>
                                        </p:tgtEl>
                                        <p:attrNameLst>
                                          <p:attrName>style.visibility</p:attrName>
                                        </p:attrNameLst>
                                      </p:cBhvr>
                                      <p:to>
                                        <p:strVal val="hidden"/>
                                      </p:to>
                                    </p:set>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41"/>
                                        </p:tgtEl>
                                        <p:attrNameLst>
                                          <p:attrName>style.visibility</p:attrName>
                                        </p:attrNameLst>
                                      </p:cBhvr>
                                      <p:to>
                                        <p:strVal val="visible"/>
                                      </p:to>
                                    </p:set>
                                  </p:childTnLst>
                                  <p:subTnLst>
                                    <p:set>
                                      <p:cBhvr override="childStyle">
                                        <p:cTn dur="1" fill="hold" display="0" masterRel="sameClick" afterEffect="1">
                                          <p:stCondLst>
                                            <p:cond evt="end" delay="0">
                                              <p:tn val="77"/>
                                            </p:cond>
                                          </p:stCondLst>
                                        </p:cTn>
                                        <p:tgtEl>
                                          <p:spTgt spid="41"/>
                                        </p:tgtEl>
                                        <p:attrNameLst>
                                          <p:attrName>style.visibility</p:attrName>
                                        </p:attrNameLst>
                                      </p:cBhvr>
                                      <p:to>
                                        <p:strVal val="hidden"/>
                                      </p:to>
                                    </p:set>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42"/>
                                        </p:tgtEl>
                                        <p:attrNameLst>
                                          <p:attrName>style.visibility</p:attrName>
                                        </p:attrNameLst>
                                      </p:cBhvr>
                                      <p:to>
                                        <p:strVal val="visible"/>
                                      </p:to>
                                    </p:set>
                                  </p:childTnLst>
                                  <p:subTnLst>
                                    <p:set>
                                      <p:cBhvr override="childStyle">
                                        <p:cTn dur="1" fill="hold" display="0" masterRel="sameClick" afterEffect="1">
                                          <p:stCondLst>
                                            <p:cond evt="end" delay="0">
                                              <p:tn val="80"/>
                                            </p:cond>
                                          </p:stCondLst>
                                        </p:cTn>
                                        <p:tgtEl>
                                          <p:spTgt spid="42"/>
                                        </p:tgtEl>
                                        <p:attrNameLst>
                                          <p:attrName>style.visibility</p:attrName>
                                        </p:attrNameLst>
                                      </p:cBhvr>
                                      <p:to>
                                        <p:strVal val="hidden"/>
                                      </p:to>
                                    </p:set>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43"/>
                                        </p:tgtEl>
                                        <p:attrNameLst>
                                          <p:attrName>style.visibility</p:attrName>
                                        </p:attrNameLst>
                                      </p:cBhvr>
                                      <p:to>
                                        <p:strVal val="visible"/>
                                      </p:to>
                                    </p:set>
                                  </p:childTnLst>
                                  <p:subTnLst>
                                    <p:set>
                                      <p:cBhvr override="childStyle">
                                        <p:cTn dur="1" fill="hold" display="0" masterRel="sameClick" afterEffect="1">
                                          <p:stCondLst>
                                            <p:cond evt="end" delay="0">
                                              <p:tn val="83"/>
                                            </p:cond>
                                          </p:stCondLst>
                                        </p:cTn>
                                        <p:tgtEl>
                                          <p:spTgt spid="43"/>
                                        </p:tgtEl>
                                        <p:attrNameLst>
                                          <p:attrName>style.visibility</p:attrName>
                                        </p:attrNameLst>
                                      </p:cBhvr>
                                      <p:to>
                                        <p:strVal val="hidden"/>
                                      </p:to>
                                    </p:set>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44"/>
                                        </p:tgtEl>
                                        <p:attrNameLst>
                                          <p:attrName>style.visibility</p:attrName>
                                        </p:attrNameLst>
                                      </p:cBhvr>
                                      <p:to>
                                        <p:strVal val="visible"/>
                                      </p:to>
                                    </p:set>
                                  </p:childTnLst>
                                  <p:subTnLst>
                                    <p:set>
                                      <p:cBhvr override="childStyle">
                                        <p:cTn dur="1" fill="hold" display="0" masterRel="sameClick" afterEffect="1">
                                          <p:stCondLst>
                                            <p:cond evt="end" delay="0">
                                              <p:tn val="86"/>
                                            </p:cond>
                                          </p:stCondLst>
                                        </p:cTn>
                                        <p:tgtEl>
                                          <p:spTgt spid="44"/>
                                        </p:tgtEl>
                                        <p:attrNameLst>
                                          <p:attrName>style.visibility</p:attrName>
                                        </p:attrNameLst>
                                      </p:cBhvr>
                                      <p:to>
                                        <p:strVal val="hidden"/>
                                      </p:to>
                                    </p:set>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5"/>
                                        </p:tgtEl>
                                        <p:attrNameLst>
                                          <p:attrName>style.visibility</p:attrName>
                                        </p:attrNameLst>
                                      </p:cBhvr>
                                      <p:to>
                                        <p:strVal val="visible"/>
                                      </p:to>
                                    </p:set>
                                  </p:childTnLst>
                                  <p:subTnLst>
                                    <p:set>
                                      <p:cBhvr override="childStyle">
                                        <p:cTn dur="1" fill="hold" display="0" masterRel="sameClick" afterEffect="1">
                                          <p:stCondLst>
                                            <p:cond evt="end" delay="0">
                                              <p:tn val="89"/>
                                            </p:cond>
                                          </p:stCondLst>
                                        </p:cTn>
                                        <p:tgtEl>
                                          <p:spTgt spid="45"/>
                                        </p:tgtEl>
                                        <p:attrNameLst>
                                          <p:attrName>style.visibility</p:attrName>
                                        </p:attrNameLst>
                                      </p:cBhvr>
                                      <p:to>
                                        <p:strVal val="hidden"/>
                                      </p:to>
                                    </p:set>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6"/>
                                        </p:tgtEl>
                                        <p:attrNameLst>
                                          <p:attrName>style.visibility</p:attrName>
                                        </p:attrNameLst>
                                      </p:cBhvr>
                                      <p:to>
                                        <p:strVal val="visible"/>
                                      </p:to>
                                    </p:set>
                                  </p:childTnLst>
                                  <p:subTnLst>
                                    <p:set>
                                      <p:cBhvr override="childStyle">
                                        <p:cTn dur="1" fill="hold" display="0" masterRel="sameClick" afterEffect="1">
                                          <p:stCondLst>
                                            <p:cond evt="end" delay="0">
                                              <p:tn val="92"/>
                                            </p:cond>
                                          </p:stCondLst>
                                        </p:cTn>
                                        <p:tgtEl>
                                          <p:spTgt spid="46"/>
                                        </p:tgtEl>
                                        <p:attrNameLst>
                                          <p:attrName>style.visibility</p:attrName>
                                        </p:attrNameLst>
                                      </p:cBhvr>
                                      <p:to>
                                        <p:strVal val="hidden"/>
                                      </p:to>
                                    </p:set>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7"/>
                                        </p:tgtEl>
                                        <p:attrNameLst>
                                          <p:attrName>style.visibility</p:attrName>
                                        </p:attrNameLst>
                                      </p:cBhvr>
                                      <p:to>
                                        <p:strVal val="visible"/>
                                      </p:to>
                                    </p:set>
                                  </p:childTnLst>
                                  <p:subTnLst>
                                    <p:set>
                                      <p:cBhvr override="childStyle">
                                        <p:cTn dur="1" fill="hold" display="0" masterRel="sameClick" afterEffect="1">
                                          <p:stCondLst>
                                            <p:cond evt="end" delay="0">
                                              <p:tn val="95"/>
                                            </p:cond>
                                          </p:stCondLst>
                                        </p:cTn>
                                        <p:tgtEl>
                                          <p:spTgt spid="47"/>
                                        </p:tgtEl>
                                        <p:attrNameLst>
                                          <p:attrName>style.visibility</p:attrName>
                                        </p:attrNameLst>
                                      </p:cBhvr>
                                      <p:to>
                                        <p:strVal val="hidden"/>
                                      </p:to>
                                    </p:set>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8"/>
                                        </p:tgtEl>
                                        <p:attrNameLst>
                                          <p:attrName>style.visibility</p:attrName>
                                        </p:attrNameLst>
                                      </p:cBhvr>
                                      <p:to>
                                        <p:strVal val="visible"/>
                                      </p:to>
                                    </p:set>
                                  </p:childTnLst>
                                  <p:subTnLst>
                                    <p:set>
                                      <p:cBhvr override="childStyle">
                                        <p:cTn dur="1" fill="hold" display="0" masterRel="sameClick" afterEffect="1">
                                          <p:stCondLst>
                                            <p:cond evt="end" delay="0">
                                              <p:tn val="98"/>
                                            </p:cond>
                                          </p:stCondLst>
                                        </p:cTn>
                                        <p:tgtEl>
                                          <p:spTgt spid="48"/>
                                        </p:tgtEl>
                                        <p:attrNameLst>
                                          <p:attrName>style.visibility</p:attrName>
                                        </p:attrNameLst>
                                      </p:cBhvr>
                                      <p:to>
                                        <p:strVal val="hidden"/>
                                      </p:to>
                                    </p:set>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49"/>
                                        </p:tgtEl>
                                        <p:attrNameLst>
                                          <p:attrName>style.visibility</p:attrName>
                                        </p:attrNameLst>
                                      </p:cBhvr>
                                      <p:to>
                                        <p:strVal val="visible"/>
                                      </p:to>
                                    </p:set>
                                  </p:childTnLst>
                                  <p:subTnLst>
                                    <p:set>
                                      <p:cBhvr override="childStyle">
                                        <p:cTn dur="1" fill="hold" display="0" masterRel="sameClick" afterEffect="1">
                                          <p:stCondLst>
                                            <p:cond evt="end" delay="0">
                                              <p:tn val="101"/>
                                            </p:cond>
                                          </p:stCondLst>
                                        </p:cTn>
                                        <p:tgtEl>
                                          <p:spTgt spid="49"/>
                                        </p:tgtEl>
                                        <p:attrNameLst>
                                          <p:attrName>style.visibility</p:attrName>
                                        </p:attrNameLst>
                                      </p:cBhvr>
                                      <p:to>
                                        <p:strVal val="hidden"/>
                                      </p:to>
                                    </p:set>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0"/>
                                        </p:tgtEl>
                                        <p:attrNameLst>
                                          <p:attrName>style.visibility</p:attrName>
                                        </p:attrNameLst>
                                      </p:cBhvr>
                                      <p:to>
                                        <p:strVal val="visible"/>
                                      </p:to>
                                    </p:set>
                                  </p:childTnLst>
                                  <p:subTnLst>
                                    <p:set>
                                      <p:cBhvr override="childStyle">
                                        <p:cTn dur="1" fill="hold" display="0" masterRel="sameClick" afterEffect="1">
                                          <p:stCondLst>
                                            <p:cond evt="end" delay="0">
                                              <p:tn val="104"/>
                                            </p:cond>
                                          </p:stCondLst>
                                        </p:cTn>
                                        <p:tgtEl>
                                          <p:spTgt spid="50"/>
                                        </p:tgtEl>
                                        <p:attrNameLst>
                                          <p:attrName>style.visibility</p:attrName>
                                        </p:attrNameLst>
                                      </p:cBhvr>
                                      <p:to>
                                        <p:strVal val="hidden"/>
                                      </p:to>
                                    </p:set>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1"/>
                                        </p:tgtEl>
                                        <p:attrNameLst>
                                          <p:attrName>style.visibility</p:attrName>
                                        </p:attrNameLst>
                                      </p:cBhvr>
                                      <p:to>
                                        <p:strVal val="visible"/>
                                      </p:to>
                                    </p:set>
                                  </p:childTnLst>
                                  <p:subTnLst>
                                    <p:set>
                                      <p:cBhvr override="childStyle">
                                        <p:cTn dur="1" fill="hold" display="0" masterRel="sameClick" afterEffect="1">
                                          <p:stCondLst>
                                            <p:cond evt="end" delay="0">
                                              <p:tn val="107"/>
                                            </p:cond>
                                          </p:stCondLst>
                                        </p:cTn>
                                        <p:tgtEl>
                                          <p:spTgt spid="51"/>
                                        </p:tgtEl>
                                        <p:attrNameLst>
                                          <p:attrName>style.visibility</p:attrName>
                                        </p:attrNameLst>
                                      </p:cBhvr>
                                      <p:to>
                                        <p:strVal val="hidden"/>
                                      </p:to>
                                    </p:set>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2"/>
                                        </p:tgtEl>
                                        <p:attrNameLst>
                                          <p:attrName>style.visibility</p:attrName>
                                        </p:attrNameLst>
                                      </p:cBhvr>
                                      <p:to>
                                        <p:strVal val="visible"/>
                                      </p:to>
                                    </p:set>
                                  </p:childTnLst>
                                  <p:subTnLst>
                                    <p:set>
                                      <p:cBhvr override="childStyle">
                                        <p:cTn dur="1" fill="hold" display="0" masterRel="sameClick" afterEffect="1">
                                          <p:stCondLst>
                                            <p:cond evt="end" delay="0">
                                              <p:tn val="110"/>
                                            </p:cond>
                                          </p:stCondLst>
                                        </p:cTn>
                                        <p:tgtEl>
                                          <p:spTgt spid="52"/>
                                        </p:tgtEl>
                                        <p:attrNameLst>
                                          <p:attrName>style.visibility</p:attrName>
                                        </p:attrNameLst>
                                      </p:cBhvr>
                                      <p:to>
                                        <p:strVal val="hidden"/>
                                      </p:to>
                                    </p:set>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3"/>
                                        </p:tgtEl>
                                        <p:attrNameLst>
                                          <p:attrName>style.visibility</p:attrName>
                                        </p:attrNameLst>
                                      </p:cBhvr>
                                      <p:to>
                                        <p:strVal val="visible"/>
                                      </p:to>
                                    </p:set>
                                  </p:childTnLst>
                                  <p:subTnLst>
                                    <p:set>
                                      <p:cBhvr override="childStyle">
                                        <p:cTn dur="1" fill="hold" display="0" masterRel="sameClick" afterEffect="1">
                                          <p:stCondLst>
                                            <p:cond evt="end" delay="0">
                                              <p:tn val="113"/>
                                            </p:cond>
                                          </p:stCondLst>
                                        </p:cTn>
                                        <p:tgtEl>
                                          <p:spTgt spid="53"/>
                                        </p:tgtEl>
                                        <p:attrNameLst>
                                          <p:attrName>style.visibility</p:attrName>
                                        </p:attrNameLst>
                                      </p:cBhvr>
                                      <p:to>
                                        <p:strVal val="hidden"/>
                                      </p:to>
                                    </p:set>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4"/>
                                        </p:tgtEl>
                                        <p:attrNameLst>
                                          <p:attrName>style.visibility</p:attrName>
                                        </p:attrNameLst>
                                      </p:cBhvr>
                                      <p:to>
                                        <p:strVal val="visible"/>
                                      </p:to>
                                    </p:set>
                                  </p:childTnLst>
                                  <p:subTnLst>
                                    <p:set>
                                      <p:cBhvr override="childStyle">
                                        <p:cTn dur="1" fill="hold" display="0" masterRel="sameClick" afterEffect="1">
                                          <p:stCondLst>
                                            <p:cond evt="end" delay="0">
                                              <p:tn val="116"/>
                                            </p:cond>
                                          </p:stCondLst>
                                        </p:cTn>
                                        <p:tgtEl>
                                          <p:spTgt spid="54"/>
                                        </p:tgtEl>
                                        <p:attrNameLst>
                                          <p:attrName>style.visibility</p:attrName>
                                        </p:attrNameLst>
                                      </p:cBhvr>
                                      <p:to>
                                        <p:strVal val="hidden"/>
                                      </p:to>
                                    </p:set>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5"/>
                                        </p:tgtEl>
                                        <p:attrNameLst>
                                          <p:attrName>style.visibility</p:attrName>
                                        </p:attrNameLst>
                                      </p:cBhvr>
                                      <p:to>
                                        <p:strVal val="visible"/>
                                      </p:to>
                                    </p:set>
                                  </p:childTnLst>
                                  <p:subTnLst>
                                    <p:set>
                                      <p:cBhvr override="childStyle">
                                        <p:cTn dur="1" fill="hold" display="0" masterRel="sameClick" afterEffect="1">
                                          <p:stCondLst>
                                            <p:cond evt="end" delay="0">
                                              <p:tn val="119"/>
                                            </p:cond>
                                          </p:stCondLst>
                                        </p:cTn>
                                        <p:tgtEl>
                                          <p:spTgt spid="55"/>
                                        </p:tgtEl>
                                        <p:attrNameLst>
                                          <p:attrName>style.visibility</p:attrName>
                                        </p:attrNameLst>
                                      </p:cBhvr>
                                      <p:to>
                                        <p:strVal val="hidden"/>
                                      </p:to>
                                    </p:set>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6"/>
                                        </p:tgtEl>
                                        <p:attrNameLst>
                                          <p:attrName>style.visibility</p:attrName>
                                        </p:attrNameLst>
                                      </p:cBhvr>
                                      <p:to>
                                        <p:strVal val="visible"/>
                                      </p:to>
                                    </p:set>
                                  </p:childTnLst>
                                  <p:subTnLst>
                                    <p:set>
                                      <p:cBhvr override="childStyle">
                                        <p:cTn dur="1" fill="hold" display="0" masterRel="sameClick" afterEffect="1">
                                          <p:stCondLst>
                                            <p:cond evt="end" delay="0">
                                              <p:tn val="122"/>
                                            </p:cond>
                                          </p:stCondLst>
                                        </p:cTn>
                                        <p:tgtEl>
                                          <p:spTgt spid="56"/>
                                        </p:tgtEl>
                                        <p:attrNameLst>
                                          <p:attrName>style.visibility</p:attrName>
                                        </p:attrNameLst>
                                      </p:cBhvr>
                                      <p:to>
                                        <p:strVal val="hidden"/>
                                      </p:to>
                                    </p:set>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7"/>
                                        </p:tgtEl>
                                        <p:attrNameLst>
                                          <p:attrName>style.visibility</p:attrName>
                                        </p:attrNameLst>
                                      </p:cBhvr>
                                      <p:to>
                                        <p:strVal val="visible"/>
                                      </p:to>
                                    </p:set>
                                  </p:childTnLst>
                                  <p:subTnLst>
                                    <p:set>
                                      <p:cBhvr override="childStyle">
                                        <p:cTn dur="1" fill="hold" display="0" masterRel="sameClick" afterEffect="1">
                                          <p:stCondLst>
                                            <p:cond evt="end" delay="0">
                                              <p:tn val="125"/>
                                            </p:cond>
                                          </p:stCondLst>
                                        </p:cTn>
                                        <p:tgtEl>
                                          <p:spTgt spid="57"/>
                                        </p:tgtEl>
                                        <p:attrNameLst>
                                          <p:attrName>style.visibility</p:attrName>
                                        </p:attrNameLst>
                                      </p:cBhvr>
                                      <p:to>
                                        <p:strVal val="hidden"/>
                                      </p:to>
                                    </p:set>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8"/>
                                        </p:tgtEl>
                                        <p:attrNameLst>
                                          <p:attrName>style.visibility</p:attrName>
                                        </p:attrNameLst>
                                      </p:cBhvr>
                                      <p:to>
                                        <p:strVal val="visible"/>
                                      </p:to>
                                    </p:set>
                                  </p:childTnLst>
                                  <p:subTnLst>
                                    <p:set>
                                      <p:cBhvr override="childStyle">
                                        <p:cTn dur="1" fill="hold" display="0" masterRel="sameClick" afterEffect="1">
                                          <p:stCondLst>
                                            <p:cond evt="end" delay="0">
                                              <p:tn val="128"/>
                                            </p:cond>
                                          </p:stCondLst>
                                        </p:cTn>
                                        <p:tgtEl>
                                          <p:spTgt spid="58"/>
                                        </p:tgtEl>
                                        <p:attrNameLst>
                                          <p:attrName>style.visibility</p:attrName>
                                        </p:attrNameLst>
                                      </p:cBhvr>
                                      <p:to>
                                        <p:strVal val="hidden"/>
                                      </p:to>
                                    </p:set>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59"/>
                                        </p:tgtEl>
                                        <p:attrNameLst>
                                          <p:attrName>style.visibility</p:attrName>
                                        </p:attrNameLst>
                                      </p:cBhvr>
                                      <p:to>
                                        <p:strVal val="visible"/>
                                      </p:to>
                                    </p:set>
                                  </p:childTnLst>
                                  <p:subTnLst>
                                    <p:set>
                                      <p:cBhvr override="childStyle">
                                        <p:cTn dur="1" fill="hold" display="0" masterRel="sameClick" afterEffect="1">
                                          <p:stCondLst>
                                            <p:cond evt="end" delay="0">
                                              <p:tn val="131"/>
                                            </p:cond>
                                          </p:stCondLst>
                                        </p:cTn>
                                        <p:tgtEl>
                                          <p:spTgt spid="59"/>
                                        </p:tgtEl>
                                        <p:attrNameLst>
                                          <p:attrName>style.visibility</p:attrName>
                                        </p:attrNameLst>
                                      </p:cBhvr>
                                      <p:to>
                                        <p:strVal val="hidden"/>
                                      </p:to>
                                    </p:set>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0"/>
                                        </p:tgtEl>
                                        <p:attrNameLst>
                                          <p:attrName>style.visibility</p:attrName>
                                        </p:attrNameLst>
                                      </p:cBhvr>
                                      <p:to>
                                        <p:strVal val="visible"/>
                                      </p:to>
                                    </p:set>
                                  </p:childTnLst>
                                  <p:subTnLst>
                                    <p:set>
                                      <p:cBhvr override="childStyle">
                                        <p:cTn dur="1" fill="hold" display="0" masterRel="sameClick" afterEffect="1">
                                          <p:stCondLst>
                                            <p:cond evt="end" delay="0">
                                              <p:tn val="134"/>
                                            </p:cond>
                                          </p:stCondLst>
                                        </p:cTn>
                                        <p:tgtEl>
                                          <p:spTgt spid="60"/>
                                        </p:tgtEl>
                                        <p:attrNameLst>
                                          <p:attrName>style.visibility</p:attrName>
                                        </p:attrNameLst>
                                      </p:cBhvr>
                                      <p:to>
                                        <p:strVal val="hidden"/>
                                      </p:to>
                                    </p:set>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1"/>
                                        </p:tgtEl>
                                        <p:attrNameLst>
                                          <p:attrName>style.visibility</p:attrName>
                                        </p:attrNameLst>
                                      </p:cBhvr>
                                      <p:to>
                                        <p:strVal val="visible"/>
                                      </p:to>
                                    </p:set>
                                  </p:childTnLst>
                                  <p:subTnLst>
                                    <p:set>
                                      <p:cBhvr override="childStyle">
                                        <p:cTn dur="1" fill="hold" display="0" masterRel="sameClick" afterEffect="1">
                                          <p:stCondLst>
                                            <p:cond evt="end" delay="0">
                                              <p:tn val="137"/>
                                            </p:cond>
                                          </p:stCondLst>
                                        </p:cTn>
                                        <p:tgtEl>
                                          <p:spTgt spid="61"/>
                                        </p:tgtEl>
                                        <p:attrNameLst>
                                          <p:attrName>style.visibility</p:attrName>
                                        </p:attrNameLst>
                                      </p:cBhvr>
                                      <p:to>
                                        <p:strVal val="hidden"/>
                                      </p:to>
                                    </p:set>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2"/>
                                        </p:tgtEl>
                                        <p:attrNameLst>
                                          <p:attrName>style.visibility</p:attrName>
                                        </p:attrNameLst>
                                      </p:cBhvr>
                                      <p:to>
                                        <p:strVal val="visible"/>
                                      </p:to>
                                    </p:set>
                                  </p:childTnLst>
                                  <p:subTnLst>
                                    <p:set>
                                      <p:cBhvr override="childStyle">
                                        <p:cTn dur="1" fill="hold" display="0" masterRel="sameClick" afterEffect="1">
                                          <p:stCondLst>
                                            <p:cond evt="end" delay="0">
                                              <p:tn val="140"/>
                                            </p:cond>
                                          </p:stCondLst>
                                        </p:cTn>
                                        <p:tgtEl>
                                          <p:spTgt spid="62"/>
                                        </p:tgtEl>
                                        <p:attrNameLst>
                                          <p:attrName>style.visibility</p:attrName>
                                        </p:attrNameLst>
                                      </p:cBhvr>
                                      <p:to>
                                        <p:strVal val="hidden"/>
                                      </p:to>
                                    </p:set>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3"/>
                                        </p:tgtEl>
                                        <p:attrNameLst>
                                          <p:attrName>style.visibility</p:attrName>
                                        </p:attrNameLst>
                                      </p:cBhvr>
                                      <p:to>
                                        <p:strVal val="visible"/>
                                      </p:to>
                                    </p:set>
                                  </p:childTnLst>
                                  <p:subTnLst>
                                    <p:set>
                                      <p:cBhvr override="childStyle">
                                        <p:cTn dur="1" fill="hold" display="0" masterRel="sameClick" afterEffect="1">
                                          <p:stCondLst>
                                            <p:cond evt="end" delay="0">
                                              <p:tn val="143"/>
                                            </p:cond>
                                          </p:stCondLst>
                                        </p:cTn>
                                        <p:tgtEl>
                                          <p:spTgt spid="63"/>
                                        </p:tgtEl>
                                        <p:attrNameLst>
                                          <p:attrName>style.visibility</p:attrName>
                                        </p:attrNameLst>
                                      </p:cBhvr>
                                      <p:to>
                                        <p:strVal val="hidden"/>
                                      </p:to>
                                    </p:set>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4"/>
                                        </p:tgtEl>
                                        <p:attrNameLst>
                                          <p:attrName>style.visibility</p:attrName>
                                        </p:attrNameLst>
                                      </p:cBhvr>
                                      <p:to>
                                        <p:strVal val="visible"/>
                                      </p:to>
                                    </p:set>
                                  </p:childTnLst>
                                  <p:subTnLst>
                                    <p:set>
                                      <p:cBhvr override="childStyle">
                                        <p:cTn dur="1" fill="hold" display="0" masterRel="sameClick" afterEffect="1">
                                          <p:stCondLst>
                                            <p:cond evt="end" delay="0">
                                              <p:tn val="146"/>
                                            </p:cond>
                                          </p:stCondLst>
                                        </p:cTn>
                                        <p:tgtEl>
                                          <p:spTgt spid="64"/>
                                        </p:tgtEl>
                                        <p:attrNameLst>
                                          <p:attrName>style.visibility</p:attrName>
                                        </p:attrNameLst>
                                      </p:cBhvr>
                                      <p:to>
                                        <p:strVal val="hidden"/>
                                      </p:to>
                                    </p:set>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5"/>
                                        </p:tgtEl>
                                        <p:attrNameLst>
                                          <p:attrName>style.visibility</p:attrName>
                                        </p:attrNameLst>
                                      </p:cBhvr>
                                      <p:to>
                                        <p:strVal val="visible"/>
                                      </p:to>
                                    </p:set>
                                  </p:childTnLst>
                                  <p:subTnLst>
                                    <p:set>
                                      <p:cBhvr override="childStyle">
                                        <p:cTn dur="1" fill="hold" display="0" masterRel="sameClick" afterEffect="1">
                                          <p:stCondLst>
                                            <p:cond evt="end" delay="0">
                                              <p:tn val="149"/>
                                            </p:cond>
                                          </p:stCondLst>
                                        </p:cTn>
                                        <p:tgtEl>
                                          <p:spTgt spid="65"/>
                                        </p:tgtEl>
                                        <p:attrNameLst>
                                          <p:attrName>style.visibility</p:attrName>
                                        </p:attrNameLst>
                                      </p:cBhvr>
                                      <p:to>
                                        <p:strVal val="hidden"/>
                                      </p:to>
                                    </p:set>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6"/>
                                        </p:tgtEl>
                                        <p:attrNameLst>
                                          <p:attrName>style.visibility</p:attrName>
                                        </p:attrNameLst>
                                      </p:cBhvr>
                                      <p:to>
                                        <p:strVal val="visible"/>
                                      </p:to>
                                    </p:set>
                                  </p:childTnLst>
                                  <p:subTnLst>
                                    <p:set>
                                      <p:cBhvr override="childStyle">
                                        <p:cTn dur="1" fill="hold" display="0" masterRel="sameClick" afterEffect="1">
                                          <p:stCondLst>
                                            <p:cond evt="end" delay="0">
                                              <p:tn val="152"/>
                                            </p:cond>
                                          </p:stCondLst>
                                        </p:cTn>
                                        <p:tgtEl>
                                          <p:spTgt spid="66"/>
                                        </p:tgtEl>
                                        <p:attrNameLst>
                                          <p:attrName>style.visibility</p:attrName>
                                        </p:attrNameLst>
                                      </p:cBhvr>
                                      <p:to>
                                        <p:strVal val="hidden"/>
                                      </p:to>
                                    </p:set>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7"/>
                                        </p:tgtEl>
                                        <p:attrNameLst>
                                          <p:attrName>style.visibility</p:attrName>
                                        </p:attrNameLst>
                                      </p:cBhvr>
                                      <p:to>
                                        <p:strVal val="visible"/>
                                      </p:to>
                                    </p:set>
                                  </p:childTnLst>
                                  <p:subTnLst>
                                    <p:set>
                                      <p:cBhvr override="childStyle">
                                        <p:cTn dur="1" fill="hold" display="0" masterRel="sameClick" afterEffect="1">
                                          <p:stCondLst>
                                            <p:cond evt="end" delay="0">
                                              <p:tn val="155"/>
                                            </p:cond>
                                          </p:stCondLst>
                                        </p:cTn>
                                        <p:tgtEl>
                                          <p:spTgt spid="67"/>
                                        </p:tgtEl>
                                        <p:attrNameLst>
                                          <p:attrName>style.visibility</p:attrName>
                                        </p:attrNameLst>
                                      </p:cBhvr>
                                      <p:to>
                                        <p:strVal val="hidden"/>
                                      </p:to>
                                    </p:set>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8"/>
                                        </p:tgtEl>
                                        <p:attrNameLst>
                                          <p:attrName>style.visibility</p:attrName>
                                        </p:attrNameLst>
                                      </p:cBhvr>
                                      <p:to>
                                        <p:strVal val="visible"/>
                                      </p:to>
                                    </p:set>
                                  </p:childTnLst>
                                  <p:subTnLst>
                                    <p:set>
                                      <p:cBhvr override="childStyle">
                                        <p:cTn dur="1" fill="hold" display="0" masterRel="sameClick" afterEffect="1">
                                          <p:stCondLst>
                                            <p:cond evt="end" delay="0">
                                              <p:tn val="158"/>
                                            </p:cond>
                                          </p:stCondLst>
                                        </p:cTn>
                                        <p:tgtEl>
                                          <p:spTgt spid="68"/>
                                        </p:tgtEl>
                                        <p:attrNameLst>
                                          <p:attrName>style.visibility</p:attrName>
                                        </p:attrNameLst>
                                      </p:cBhvr>
                                      <p:to>
                                        <p:strVal val="hidden"/>
                                      </p:to>
                                    </p:set>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69"/>
                                        </p:tgtEl>
                                        <p:attrNameLst>
                                          <p:attrName>style.visibility</p:attrName>
                                        </p:attrNameLst>
                                      </p:cBhvr>
                                      <p:to>
                                        <p:strVal val="visible"/>
                                      </p:to>
                                    </p:set>
                                  </p:childTnLst>
                                  <p:subTnLst>
                                    <p:set>
                                      <p:cBhvr override="childStyle">
                                        <p:cTn dur="1" fill="hold" display="0" masterRel="sameClick" afterEffect="1">
                                          <p:stCondLst>
                                            <p:cond evt="end" delay="0">
                                              <p:tn val="161"/>
                                            </p:cond>
                                          </p:stCondLst>
                                        </p:cTn>
                                        <p:tgtEl>
                                          <p:spTgt spid="69"/>
                                        </p:tgtEl>
                                        <p:attrNameLst>
                                          <p:attrName>style.visibility</p:attrName>
                                        </p:attrNameLst>
                                      </p:cBhvr>
                                      <p:to>
                                        <p:strVal val="hidden"/>
                                      </p:to>
                                    </p:set>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0"/>
                                        </p:tgtEl>
                                        <p:attrNameLst>
                                          <p:attrName>style.visibility</p:attrName>
                                        </p:attrNameLst>
                                      </p:cBhvr>
                                      <p:to>
                                        <p:strVal val="visible"/>
                                      </p:to>
                                    </p:set>
                                  </p:childTnLst>
                                  <p:subTnLst>
                                    <p:set>
                                      <p:cBhvr override="childStyle">
                                        <p:cTn dur="1" fill="hold" display="0" masterRel="sameClick" afterEffect="1">
                                          <p:stCondLst>
                                            <p:cond evt="end" delay="0">
                                              <p:tn val="164"/>
                                            </p:cond>
                                          </p:stCondLst>
                                        </p:cTn>
                                        <p:tgtEl>
                                          <p:spTgt spid="70"/>
                                        </p:tgtEl>
                                        <p:attrNameLst>
                                          <p:attrName>style.visibility</p:attrName>
                                        </p:attrNameLst>
                                      </p:cBhvr>
                                      <p:to>
                                        <p:strVal val="hidden"/>
                                      </p:to>
                                    </p:set>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1"/>
                                        </p:tgtEl>
                                        <p:attrNameLst>
                                          <p:attrName>style.visibility</p:attrName>
                                        </p:attrNameLst>
                                      </p:cBhvr>
                                      <p:to>
                                        <p:strVal val="visible"/>
                                      </p:to>
                                    </p:set>
                                  </p:childTnLst>
                                  <p:subTnLst>
                                    <p:set>
                                      <p:cBhvr override="childStyle">
                                        <p:cTn dur="1" fill="hold" display="0" masterRel="sameClick" afterEffect="1">
                                          <p:stCondLst>
                                            <p:cond evt="end" delay="0">
                                              <p:tn val="167"/>
                                            </p:cond>
                                          </p:stCondLst>
                                        </p:cTn>
                                        <p:tgtEl>
                                          <p:spTgt spid="71"/>
                                        </p:tgtEl>
                                        <p:attrNameLst>
                                          <p:attrName>style.visibility</p:attrName>
                                        </p:attrNameLst>
                                      </p:cBhvr>
                                      <p:to>
                                        <p:strVal val="hidden"/>
                                      </p:to>
                                    </p:set>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2"/>
                                        </p:tgtEl>
                                        <p:attrNameLst>
                                          <p:attrName>style.visibility</p:attrName>
                                        </p:attrNameLst>
                                      </p:cBhvr>
                                      <p:to>
                                        <p:strVal val="visible"/>
                                      </p:to>
                                    </p:set>
                                  </p:childTnLst>
                                  <p:subTnLst>
                                    <p:set>
                                      <p:cBhvr override="childStyle">
                                        <p:cTn dur="1" fill="hold" display="0" masterRel="sameClick" afterEffect="1">
                                          <p:stCondLst>
                                            <p:cond evt="end" delay="0">
                                              <p:tn val="170"/>
                                            </p:cond>
                                          </p:stCondLst>
                                        </p:cTn>
                                        <p:tgtEl>
                                          <p:spTgt spid="72"/>
                                        </p:tgtEl>
                                        <p:attrNameLst>
                                          <p:attrName>style.visibility</p:attrName>
                                        </p:attrNameLst>
                                      </p:cBhvr>
                                      <p:to>
                                        <p:strVal val="hidden"/>
                                      </p:to>
                                    </p:set>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3"/>
                                        </p:tgtEl>
                                        <p:attrNameLst>
                                          <p:attrName>style.visibility</p:attrName>
                                        </p:attrNameLst>
                                      </p:cBhvr>
                                      <p:to>
                                        <p:strVal val="visible"/>
                                      </p:to>
                                    </p:set>
                                  </p:childTnLst>
                                  <p:subTnLst>
                                    <p:set>
                                      <p:cBhvr override="childStyle">
                                        <p:cTn dur="1" fill="hold" display="0" masterRel="sameClick" afterEffect="1">
                                          <p:stCondLst>
                                            <p:cond evt="end" delay="0">
                                              <p:tn val="173"/>
                                            </p:cond>
                                          </p:stCondLst>
                                        </p:cTn>
                                        <p:tgtEl>
                                          <p:spTgt spid="73"/>
                                        </p:tgtEl>
                                        <p:attrNameLst>
                                          <p:attrName>style.visibility</p:attrName>
                                        </p:attrNameLst>
                                      </p:cBhvr>
                                      <p:to>
                                        <p:strVal val="hidden"/>
                                      </p:to>
                                    </p:set>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4"/>
                                        </p:tgtEl>
                                        <p:attrNameLst>
                                          <p:attrName>style.visibility</p:attrName>
                                        </p:attrNameLst>
                                      </p:cBhvr>
                                      <p:to>
                                        <p:strVal val="visible"/>
                                      </p:to>
                                    </p:set>
                                  </p:childTnLst>
                                  <p:subTnLst>
                                    <p:set>
                                      <p:cBhvr override="childStyle">
                                        <p:cTn dur="1" fill="hold" display="0" masterRel="sameClick" afterEffect="1">
                                          <p:stCondLst>
                                            <p:cond evt="end" delay="0">
                                              <p:tn val="176"/>
                                            </p:cond>
                                          </p:stCondLst>
                                        </p:cTn>
                                        <p:tgtEl>
                                          <p:spTgt spid="74"/>
                                        </p:tgtEl>
                                        <p:attrNameLst>
                                          <p:attrName>style.visibility</p:attrName>
                                        </p:attrNameLst>
                                      </p:cBhvr>
                                      <p:to>
                                        <p:strVal val="hidden"/>
                                      </p:to>
                                    </p:set>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5"/>
                                        </p:tgtEl>
                                        <p:attrNameLst>
                                          <p:attrName>style.visibility</p:attrName>
                                        </p:attrNameLst>
                                      </p:cBhvr>
                                      <p:to>
                                        <p:strVal val="visible"/>
                                      </p:to>
                                    </p:set>
                                  </p:childTnLst>
                                  <p:subTnLst>
                                    <p:set>
                                      <p:cBhvr override="childStyle">
                                        <p:cTn dur="1" fill="hold" display="0" masterRel="sameClick" afterEffect="1">
                                          <p:stCondLst>
                                            <p:cond evt="end" delay="0">
                                              <p:tn val="179"/>
                                            </p:cond>
                                          </p:stCondLst>
                                        </p:cTn>
                                        <p:tgtEl>
                                          <p:spTgt spid="75"/>
                                        </p:tgtEl>
                                        <p:attrNameLst>
                                          <p:attrName>style.visibility</p:attrName>
                                        </p:attrNameLst>
                                      </p:cBhvr>
                                      <p:to>
                                        <p:strVal val="hidden"/>
                                      </p:to>
                                    </p:set>
                                  </p:subTnLst>
                                </p:cTn>
                              </p:par>
                            </p:childTnLst>
                          </p:cTn>
                        </p:par>
                        <p:par>
                          <p:cTn id="181" fill="hold">
                            <p:stCondLst>
                              <p:cond delay="59000"/>
                            </p:stCondLst>
                            <p:childTnLst>
                              <p:par>
                                <p:cTn id="182" presetID="9" presetClass="entr" presetSubtype="0" fill="hold" grpId="0" nodeType="afterEffect">
                                  <p:stCondLst>
                                    <p:cond delay="0"/>
                                  </p:stCondLst>
                                  <p:childTnLst>
                                    <p:set>
                                      <p:cBhvr>
                                        <p:cTn id="183" dur="1" fill="hold">
                                          <p:stCondLst>
                                            <p:cond delay="0"/>
                                          </p:stCondLst>
                                        </p:cTn>
                                        <p:tgtEl>
                                          <p:spTgt spid="76"/>
                                        </p:tgtEl>
                                        <p:attrNameLst>
                                          <p:attrName>style.visibility</p:attrName>
                                        </p:attrNameLst>
                                      </p:cBhvr>
                                      <p:to>
                                        <p:strVal val="visible"/>
                                      </p:to>
                                    </p:set>
                                    <p:animEffect transition="in" filter="dissolve">
                                      <p:cBhvr>
                                        <p:cTn id="184" dur="500"/>
                                        <p:tgtEl>
                                          <p:spTgt spid="76"/>
                                        </p:tgtEl>
                                      </p:cBhvr>
                                    </p:animEffect>
                                  </p:childTnLst>
                                  <p:subTnLst>
                                    <p:audio>
                                      <p:cMediaNode>
                                        <p:cTn display="0" masterRel="sameClick">
                                          <p:stCondLst>
                                            <p:cond evt="begin" delay="0">
                                              <p:tn val="182"/>
                                            </p:cond>
                                          </p:stCondLst>
                                          <p:endCondLst>
                                            <p:cond evt="onStopAudio" delay="0">
                                              <p:tgtEl>
                                                <p:sldTgt/>
                                              </p:tgtEl>
                                            </p:cond>
                                          </p:endCondLst>
                                        </p:cTn>
                                        <p:tgtEl>
                                          <p:sndTgt r:embed="rId2" name="bell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المقدمة</a:t>
            </a:r>
          </a:p>
        </p:txBody>
      </p:sp>
      <p:pic>
        <p:nvPicPr>
          <p:cNvPr id="1026" name="Picture 2" descr="عدسة فوتوغرافية - ويكيبيديا">
            <a:extLst>
              <a:ext uri="{FF2B5EF4-FFF2-40B4-BE49-F238E27FC236}">
                <a16:creationId xmlns:a16="http://schemas.microsoft.com/office/drawing/2014/main" id="{CC031588-35A6-904B-917D-321801D54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0836" y="3264030"/>
            <a:ext cx="2910176" cy="22916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حقائق عن تاريخ اختراع العدسة المكبرة - المرسال">
            <a:extLst>
              <a:ext uri="{FF2B5EF4-FFF2-40B4-BE49-F238E27FC236}">
                <a16:creationId xmlns:a16="http://schemas.microsoft.com/office/drawing/2014/main" id="{7F420952-2267-9747-8AF5-5E9A51406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67517" flipH="1">
            <a:off x="720796" y="2978212"/>
            <a:ext cx="3757771" cy="28258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مجهر |microscope – Ma3mal1">
            <a:extLst>
              <a:ext uri="{FF2B5EF4-FFF2-40B4-BE49-F238E27FC236}">
                <a16:creationId xmlns:a16="http://schemas.microsoft.com/office/drawing/2014/main" id="{8911297B-C964-9F49-A713-04AC24F62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679" y="2219460"/>
            <a:ext cx="3093157" cy="448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4971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المقدمة</a:t>
            </a:r>
          </a:p>
        </p:txBody>
      </p:sp>
      <p:pic>
        <p:nvPicPr>
          <p:cNvPr id="1032" name="Picture 8" descr="كيف تشعل نار إذا كنت في البرية من دون أن تحتاج إلى أعواد ثقاب أو قداحة؟ –  مجلة المهندس">
            <a:extLst>
              <a:ext uri="{FF2B5EF4-FFF2-40B4-BE49-F238E27FC236}">
                <a16:creationId xmlns:a16="http://schemas.microsoft.com/office/drawing/2014/main" id="{E1298267-1C62-404F-960E-C31725663C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38" r="18336" b="12619"/>
          <a:stretch/>
        </p:blipFill>
        <p:spPr bwMode="auto">
          <a:xfrm>
            <a:off x="3089176" y="2606728"/>
            <a:ext cx="6013648" cy="366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0252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العدسات المحدبة والصور الحقيقية</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graphicFrame>
        <p:nvGraphicFramePr>
          <p:cNvPr id="11" name="رسم تخطيطي 10">
            <a:extLst>
              <a:ext uri="{FF2B5EF4-FFF2-40B4-BE49-F238E27FC236}">
                <a16:creationId xmlns:a16="http://schemas.microsoft.com/office/drawing/2014/main" id="{179E08C6-D218-214B-9EF5-8E0F0A06128F}"/>
              </a:ext>
            </a:extLst>
          </p:cNvPr>
          <p:cNvGraphicFramePr/>
          <p:nvPr/>
        </p:nvGraphicFramePr>
        <p:xfrm>
          <a:off x="6317529" y="956169"/>
          <a:ext cx="3624472" cy="3368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رسم تخطيطي 11">
            <a:extLst>
              <a:ext uri="{FF2B5EF4-FFF2-40B4-BE49-F238E27FC236}">
                <a16:creationId xmlns:a16="http://schemas.microsoft.com/office/drawing/2014/main" id="{1700CC55-ADA3-3644-9ED0-33F53234052D}"/>
              </a:ext>
            </a:extLst>
          </p:cNvPr>
          <p:cNvGraphicFramePr/>
          <p:nvPr/>
        </p:nvGraphicFramePr>
        <p:xfrm>
          <a:off x="2471528" y="1132381"/>
          <a:ext cx="3624472" cy="29740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مستطيل مستدير الزوايا 12">
            <a:extLst>
              <a:ext uri="{FF2B5EF4-FFF2-40B4-BE49-F238E27FC236}">
                <a16:creationId xmlns:a16="http://schemas.microsoft.com/office/drawing/2014/main" id="{F3D2EA2E-FF7B-BF47-A509-A94985D4C3F0}"/>
              </a:ext>
            </a:extLst>
          </p:cNvPr>
          <p:cNvSpPr/>
          <p:nvPr/>
        </p:nvSpPr>
        <p:spPr>
          <a:xfrm>
            <a:off x="6776365" y="2588910"/>
            <a:ext cx="4753688" cy="2281476"/>
          </a:xfrm>
          <a:prstGeom prst="roundRect">
            <a:avLst/>
          </a:prstGeom>
          <a:solidFill>
            <a:schemeClr val="accent2">
              <a:lumMod val="20000"/>
              <a:lumOff val="80000"/>
            </a:schemeClr>
          </a:solidFill>
        </p:spPr>
        <p:txBody>
          <a:bodyPr wrap="square">
            <a:spAutoFit/>
          </a:bodyPr>
          <a:lstStyle/>
          <a:p>
            <a:pPr algn="ctr" rtl="1"/>
            <a:r>
              <a:rPr lang="ar-SA" sz="3200" b="1" dirty="0">
                <a:solidFill>
                  <a:schemeClr val="tx1">
                    <a:lumMod val="75000"/>
                    <a:lumOff val="25000"/>
                  </a:schemeClr>
                </a:solidFill>
                <a:latin typeface="Calibri" pitchFamily="34" charset="0"/>
              </a:rPr>
              <a:t>يتجمع الضوء الداخل بصورة موازية للمحور الرئيس عند بؤرة العدسة ولذا تتركز الطاقة الشمسية في البؤرة</a:t>
            </a:r>
            <a:endParaRPr lang="ar-SA" sz="3200" b="1" dirty="0"/>
          </a:p>
        </p:txBody>
      </p:sp>
      <p:pic>
        <p:nvPicPr>
          <p:cNvPr id="14" name="صورة 13">
            <a:extLst>
              <a:ext uri="{FF2B5EF4-FFF2-40B4-BE49-F238E27FC236}">
                <a16:creationId xmlns:a16="http://schemas.microsoft.com/office/drawing/2014/main" id="{CA003D83-B955-4A43-A4D8-2F51CB23996C}"/>
              </a:ext>
            </a:extLst>
          </p:cNvPr>
          <p:cNvPicPr>
            <a:picLocks noChangeAspect="1"/>
          </p:cNvPicPr>
          <p:nvPr/>
        </p:nvPicPr>
        <p:blipFill>
          <a:blip r:embed="rId13"/>
          <a:stretch>
            <a:fillRect/>
          </a:stretch>
        </p:blipFill>
        <p:spPr>
          <a:xfrm>
            <a:off x="182715" y="1888608"/>
            <a:ext cx="6070987" cy="3368938"/>
          </a:xfrm>
          <a:prstGeom prst="rect">
            <a:avLst/>
          </a:prstGeom>
        </p:spPr>
      </p:pic>
      <p:sp>
        <p:nvSpPr>
          <p:cNvPr id="15" name="عنوان 1">
            <a:extLst>
              <a:ext uri="{FF2B5EF4-FFF2-40B4-BE49-F238E27FC236}">
                <a16:creationId xmlns:a16="http://schemas.microsoft.com/office/drawing/2014/main" id="{F0B59212-34C5-5041-88F2-C5510AB2D466}"/>
              </a:ext>
            </a:extLst>
          </p:cNvPr>
          <p:cNvSpPr txBox="1">
            <a:spLocks/>
          </p:cNvSpPr>
          <p:nvPr/>
        </p:nvSpPr>
        <p:spPr>
          <a:xfrm>
            <a:off x="3962408" y="5216688"/>
            <a:ext cx="2813957" cy="1417464"/>
          </a:xfrm>
          <a:prstGeom prst="wedgeRoundRectCallout">
            <a:avLst>
              <a:gd name="adj1" fmla="val -58726"/>
              <a:gd name="adj2" fmla="val -123771"/>
              <a:gd name="adj3" fmla="val 16667"/>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vert="horz" lIns="0" tIns="45720" rIns="0" bIns="0" rtlCol="0" anchor="ctr">
            <a:noAutofit/>
            <a:scene3d>
              <a:camera prst="orthographicFront"/>
              <a:lightRig rig="freezing" dir="t">
                <a:rot lat="0" lon="0" rev="5640000"/>
              </a:lightRig>
            </a:scene3d>
            <a:sp3d prstMaterial="flat">
              <a:contourClr>
                <a:schemeClr val="tx2"/>
              </a:contourClr>
            </a:sp3d>
          </a:bodyPr>
          <a:lstStyle>
            <a:lvl1pPr algn="l" defTabSz="914400" rtl="1" eaLnBrk="1" latinLnBrk="0" hangingPunct="1">
              <a:lnSpc>
                <a:spcPct val="80000"/>
              </a:lnSpc>
              <a:spcBef>
                <a:spcPct val="0"/>
              </a:spcBef>
              <a:buNone/>
              <a:defRPr sz="5000" kern="1200" cap="all"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ar-SA" sz="2800" b="1" dirty="0">
                <a:solidFill>
                  <a:schemeClr val="accent3"/>
                </a:solidFill>
                <a:latin typeface="+mj-lt"/>
                <a:ea typeface="+mj-ea"/>
              </a:rPr>
              <a:t>ما الذي تلاحظينه على مخطط العدسة المحدبة؟</a:t>
            </a:r>
          </a:p>
        </p:txBody>
      </p:sp>
    </p:spTree>
    <p:extLst>
      <p:ext uri="{BB962C8B-B14F-4D97-AF65-F5344CB8AC3E}">
        <p14:creationId xmlns:p14="http://schemas.microsoft.com/office/powerpoint/2010/main" val="307962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a:extLst>
              <a:ext uri="{FF2B5EF4-FFF2-40B4-BE49-F238E27FC236}">
                <a16:creationId xmlns:a16="http://schemas.microsoft.com/office/drawing/2014/main" id="{9633780E-114A-2545-906E-2F88AEEF9489}"/>
              </a:ext>
            </a:extLst>
          </p:cNvPr>
          <p:cNvSpPr>
            <a:spLocks noGrp="1"/>
          </p:cNvSpPr>
          <p:nvPr>
            <p:ph type="ctrTitle"/>
          </p:nvPr>
        </p:nvSpPr>
        <p:spPr/>
        <p:txBody>
          <a:bodyPr/>
          <a:lstStyle/>
          <a:p>
            <a:r>
              <a:rPr lang="ar-SA" dirty="0"/>
              <a:t>انكسار الضوء</a:t>
            </a:r>
          </a:p>
        </p:txBody>
      </p:sp>
      <p:sp>
        <p:nvSpPr>
          <p:cNvPr id="8" name="عنوان فرعي 7">
            <a:extLst>
              <a:ext uri="{FF2B5EF4-FFF2-40B4-BE49-F238E27FC236}">
                <a16:creationId xmlns:a16="http://schemas.microsoft.com/office/drawing/2014/main" id="{7448AEB8-197F-2440-AC69-B1CD8A96DF66}"/>
              </a:ext>
            </a:extLst>
          </p:cNvPr>
          <p:cNvSpPr>
            <a:spLocks noGrp="1"/>
          </p:cNvSpPr>
          <p:nvPr>
            <p:ph type="subTitle" idx="1"/>
          </p:nvPr>
        </p:nvSpPr>
        <p:spPr/>
        <p:txBody>
          <a:bodyPr/>
          <a:lstStyle/>
          <a:p>
            <a:endParaRPr lang="ar-SA"/>
          </a:p>
        </p:txBody>
      </p:sp>
    </p:spTree>
    <p:extLst>
      <p:ext uri="{BB962C8B-B14F-4D97-AF65-F5344CB8AC3E}">
        <p14:creationId xmlns:p14="http://schemas.microsoft.com/office/powerpoint/2010/main" val="18457360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98EE01A1-F233-0241-B812-91EE66C575ED}"/>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5" name="Rectangle 7">
            <a:extLst>
              <a:ext uri="{FF2B5EF4-FFF2-40B4-BE49-F238E27FC236}">
                <a16:creationId xmlns:a16="http://schemas.microsoft.com/office/drawing/2014/main" id="{7E6E9AF9-A042-8D4D-8EE9-9CD5CCDA7DAD}"/>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مخطط الأشعة</a:t>
            </a:r>
            <a:endParaRPr lang="en-US" sz="4000" b="1" dirty="0">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E218223C-FC6B-FA42-B489-99155CD412FB}"/>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7" name="مربع نص 6">
            <a:extLst>
              <a:ext uri="{FF2B5EF4-FFF2-40B4-BE49-F238E27FC236}">
                <a16:creationId xmlns:a16="http://schemas.microsoft.com/office/drawing/2014/main" id="{7C46C850-B15D-1E47-9ABA-DC3F5EFFB7B3}"/>
              </a:ext>
            </a:extLst>
          </p:cNvPr>
          <p:cNvSpPr txBox="1"/>
          <p:nvPr/>
        </p:nvSpPr>
        <p:spPr>
          <a:xfrm>
            <a:off x="3500295" y="5352508"/>
            <a:ext cx="6598019" cy="1384995"/>
          </a:xfrm>
          <a:prstGeom prst="rect">
            <a:avLst/>
          </a:prstGeom>
          <a:solidFill>
            <a:schemeClr val="accent2">
              <a:lumMod val="20000"/>
              <a:lumOff val="80000"/>
            </a:schemeClr>
          </a:solidFill>
        </p:spPr>
        <p:txBody>
          <a:bodyPr wrap="square" rtlCol="1">
            <a:spAutoFit/>
          </a:bodyPr>
          <a:lstStyle/>
          <a:p>
            <a:pPr marL="0" algn="r" defTabSz="457200" rtl="1" eaLnBrk="1" latinLnBrk="0" hangingPunct="1"/>
            <a:r>
              <a:rPr lang="ar-SA" sz="2800" b="1" dirty="0"/>
              <a:t>أنواع الأشعة في الرسم:</a:t>
            </a:r>
          </a:p>
          <a:p>
            <a:pPr marL="0" algn="r" defTabSz="457200" rtl="1" eaLnBrk="1" latinLnBrk="0" hangingPunct="1"/>
            <a:r>
              <a:rPr lang="ar-SA" sz="2800" dirty="0"/>
              <a:t>١/ شعاع موازي للمحور الرئيس ينكسر مارًا بالبؤرة </a:t>
            </a:r>
            <a:r>
              <a:rPr lang="en-US" sz="2800" dirty="0"/>
              <a:t>F</a:t>
            </a:r>
            <a:r>
              <a:rPr lang="ar-SA" sz="2800" dirty="0"/>
              <a:t>.</a:t>
            </a:r>
          </a:p>
          <a:p>
            <a:pPr marL="0" algn="r" defTabSz="457200" rtl="1" eaLnBrk="1" latinLnBrk="0" hangingPunct="1"/>
            <a:r>
              <a:rPr lang="ar-SA" sz="2800" dirty="0"/>
              <a:t>٢/ شعاع مارًا بالبؤرة </a:t>
            </a:r>
            <a:r>
              <a:rPr lang="en-US" sz="2800" dirty="0"/>
              <a:t>F</a:t>
            </a:r>
            <a:r>
              <a:rPr lang="ar-SA" sz="2800" dirty="0"/>
              <a:t> ينكسر موازيًا للمحور الرئيس.</a:t>
            </a:r>
          </a:p>
        </p:txBody>
      </p:sp>
      <p:sp>
        <p:nvSpPr>
          <p:cNvPr id="19" name="شكل بيضاوي 18">
            <a:extLst>
              <a:ext uri="{FF2B5EF4-FFF2-40B4-BE49-F238E27FC236}">
                <a16:creationId xmlns:a16="http://schemas.microsoft.com/office/drawing/2014/main" id="{9B634CC2-E71B-784B-9620-3254396E5829}"/>
              </a:ext>
            </a:extLst>
          </p:cNvPr>
          <p:cNvSpPr/>
          <p:nvPr/>
        </p:nvSpPr>
        <p:spPr>
          <a:xfrm>
            <a:off x="6624924" y="1697328"/>
            <a:ext cx="421337" cy="3315637"/>
          </a:xfrm>
          <a:prstGeom prst="ellipse">
            <a:avLst/>
          </a:prstGeom>
          <a:solidFill>
            <a:srgbClr val="B7D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sp>
        <p:nvSpPr>
          <p:cNvPr id="8" name="سهم لأعلى 7">
            <a:extLst>
              <a:ext uri="{FF2B5EF4-FFF2-40B4-BE49-F238E27FC236}">
                <a16:creationId xmlns:a16="http://schemas.microsoft.com/office/drawing/2014/main" id="{48D1A46E-E7EC-A043-B271-754386C82B4C}"/>
              </a:ext>
            </a:extLst>
          </p:cNvPr>
          <p:cNvSpPr/>
          <p:nvPr/>
        </p:nvSpPr>
        <p:spPr>
          <a:xfrm>
            <a:off x="1649506" y="2187388"/>
            <a:ext cx="286870" cy="1187825"/>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0" eaLnBrk="1" latinLnBrk="0" hangingPunct="1"/>
            <a:endParaRPr lang="ar-SA"/>
          </a:p>
        </p:txBody>
      </p:sp>
      <p:cxnSp>
        <p:nvCxnSpPr>
          <p:cNvPr id="10" name="رابط كسهم مستقيم 9">
            <a:extLst>
              <a:ext uri="{FF2B5EF4-FFF2-40B4-BE49-F238E27FC236}">
                <a16:creationId xmlns:a16="http://schemas.microsoft.com/office/drawing/2014/main" id="{B4B2CD6A-D71A-224A-A0EC-CC0F31000FAF}"/>
              </a:ext>
            </a:extLst>
          </p:cNvPr>
          <p:cNvCxnSpPr/>
          <p:nvPr/>
        </p:nvCxnSpPr>
        <p:spPr>
          <a:xfrm>
            <a:off x="1810871" y="2223246"/>
            <a:ext cx="502023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موصل مستقيم 11">
            <a:extLst>
              <a:ext uri="{FF2B5EF4-FFF2-40B4-BE49-F238E27FC236}">
                <a16:creationId xmlns:a16="http://schemas.microsoft.com/office/drawing/2014/main" id="{8F6C94B3-A4F5-5F45-87FA-AE9ABF3623B9}"/>
              </a:ext>
            </a:extLst>
          </p:cNvPr>
          <p:cNvCxnSpPr>
            <a:cxnSpLocks/>
          </p:cNvCxnSpPr>
          <p:nvPr/>
        </p:nvCxnSpPr>
        <p:spPr>
          <a:xfrm>
            <a:off x="6831106" y="1521115"/>
            <a:ext cx="0" cy="3727195"/>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موصل مستقيم 13">
            <a:extLst>
              <a:ext uri="{FF2B5EF4-FFF2-40B4-BE49-F238E27FC236}">
                <a16:creationId xmlns:a16="http://schemas.microsoft.com/office/drawing/2014/main" id="{8FEDC4B8-7373-9847-AFB8-B6CA15A420B5}"/>
              </a:ext>
            </a:extLst>
          </p:cNvPr>
          <p:cNvCxnSpPr>
            <a:cxnSpLocks/>
          </p:cNvCxnSpPr>
          <p:nvPr/>
        </p:nvCxnSpPr>
        <p:spPr>
          <a:xfrm flipH="1">
            <a:off x="412376" y="3375213"/>
            <a:ext cx="1163619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رابط كسهم مستقيم 17">
            <a:extLst>
              <a:ext uri="{FF2B5EF4-FFF2-40B4-BE49-F238E27FC236}">
                <a16:creationId xmlns:a16="http://schemas.microsoft.com/office/drawing/2014/main" id="{9CC4EF24-ADBA-9F42-A784-A9AC02DAB9E8}"/>
              </a:ext>
            </a:extLst>
          </p:cNvPr>
          <p:cNvCxnSpPr>
            <a:cxnSpLocks/>
          </p:cNvCxnSpPr>
          <p:nvPr/>
        </p:nvCxnSpPr>
        <p:spPr>
          <a:xfrm>
            <a:off x="6714568" y="2185251"/>
            <a:ext cx="4087906" cy="24384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شكل بيضاوي 20">
            <a:extLst>
              <a:ext uri="{FF2B5EF4-FFF2-40B4-BE49-F238E27FC236}">
                <a16:creationId xmlns:a16="http://schemas.microsoft.com/office/drawing/2014/main" id="{FA55CDE8-79F5-D143-A351-3043BF3E9445}"/>
              </a:ext>
            </a:extLst>
          </p:cNvPr>
          <p:cNvSpPr/>
          <p:nvPr/>
        </p:nvSpPr>
        <p:spPr>
          <a:xfrm flipV="1">
            <a:off x="8641980" y="3321426"/>
            <a:ext cx="107574" cy="107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sp>
        <p:nvSpPr>
          <p:cNvPr id="23" name="شكل بيضاوي 22">
            <a:extLst>
              <a:ext uri="{FF2B5EF4-FFF2-40B4-BE49-F238E27FC236}">
                <a16:creationId xmlns:a16="http://schemas.microsoft.com/office/drawing/2014/main" id="{17A428DD-9416-AF48-8FFB-D711EFB2CB72}"/>
              </a:ext>
            </a:extLst>
          </p:cNvPr>
          <p:cNvSpPr/>
          <p:nvPr/>
        </p:nvSpPr>
        <p:spPr>
          <a:xfrm flipV="1">
            <a:off x="10703855" y="3314807"/>
            <a:ext cx="107574" cy="107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sp>
        <p:nvSpPr>
          <p:cNvPr id="26" name="شكل بيضاوي 25">
            <a:extLst>
              <a:ext uri="{FF2B5EF4-FFF2-40B4-BE49-F238E27FC236}">
                <a16:creationId xmlns:a16="http://schemas.microsoft.com/office/drawing/2014/main" id="{C44F9701-5818-5743-A958-369331499320}"/>
              </a:ext>
            </a:extLst>
          </p:cNvPr>
          <p:cNvSpPr/>
          <p:nvPr/>
        </p:nvSpPr>
        <p:spPr>
          <a:xfrm flipV="1">
            <a:off x="2631150" y="3337231"/>
            <a:ext cx="107574" cy="107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sp>
        <p:nvSpPr>
          <p:cNvPr id="27" name="شكل بيضاوي 26">
            <a:extLst>
              <a:ext uri="{FF2B5EF4-FFF2-40B4-BE49-F238E27FC236}">
                <a16:creationId xmlns:a16="http://schemas.microsoft.com/office/drawing/2014/main" id="{2AF5BEAD-117F-CA40-87BF-0044B7AF29D1}"/>
              </a:ext>
            </a:extLst>
          </p:cNvPr>
          <p:cNvSpPr/>
          <p:nvPr/>
        </p:nvSpPr>
        <p:spPr>
          <a:xfrm flipV="1">
            <a:off x="4657165" y="3330612"/>
            <a:ext cx="107574" cy="107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sp>
        <p:nvSpPr>
          <p:cNvPr id="22" name="مربع نص 21">
            <a:extLst>
              <a:ext uri="{FF2B5EF4-FFF2-40B4-BE49-F238E27FC236}">
                <a16:creationId xmlns:a16="http://schemas.microsoft.com/office/drawing/2014/main" id="{89DC0EE5-E85B-3A4B-951F-E585263577B5}"/>
              </a:ext>
            </a:extLst>
          </p:cNvPr>
          <p:cNvSpPr txBox="1"/>
          <p:nvPr/>
        </p:nvSpPr>
        <p:spPr>
          <a:xfrm>
            <a:off x="8526864" y="2922195"/>
            <a:ext cx="325730" cy="461665"/>
          </a:xfrm>
          <a:prstGeom prst="rect">
            <a:avLst/>
          </a:prstGeom>
          <a:noFill/>
        </p:spPr>
        <p:txBody>
          <a:bodyPr wrap="none" rtlCol="1">
            <a:spAutoFit/>
          </a:bodyPr>
          <a:lstStyle/>
          <a:p>
            <a:pPr marL="0" algn="l" defTabSz="457200" rtl="0" eaLnBrk="1" latinLnBrk="0" hangingPunct="1"/>
            <a:r>
              <a:rPr lang="en-US" sz="2400" b="1" dirty="0"/>
              <a:t>F</a:t>
            </a:r>
            <a:endParaRPr lang="ar-SA" sz="2400" b="1" dirty="0"/>
          </a:p>
        </p:txBody>
      </p:sp>
      <p:sp>
        <p:nvSpPr>
          <p:cNvPr id="29" name="مربع نص 28">
            <a:extLst>
              <a:ext uri="{FF2B5EF4-FFF2-40B4-BE49-F238E27FC236}">
                <a16:creationId xmlns:a16="http://schemas.microsoft.com/office/drawing/2014/main" id="{E6679961-202F-4C40-8629-E0B1A17FF451}"/>
              </a:ext>
            </a:extLst>
          </p:cNvPr>
          <p:cNvSpPr txBox="1"/>
          <p:nvPr/>
        </p:nvSpPr>
        <p:spPr>
          <a:xfrm>
            <a:off x="4555496" y="2942786"/>
            <a:ext cx="325730" cy="461665"/>
          </a:xfrm>
          <a:prstGeom prst="rect">
            <a:avLst/>
          </a:prstGeom>
          <a:noFill/>
        </p:spPr>
        <p:txBody>
          <a:bodyPr wrap="none" rtlCol="1">
            <a:spAutoFit/>
          </a:bodyPr>
          <a:lstStyle/>
          <a:p>
            <a:pPr marL="0" algn="l" defTabSz="457200" rtl="0" eaLnBrk="1" latinLnBrk="0" hangingPunct="1"/>
            <a:r>
              <a:rPr lang="en-US" sz="2400" b="1" dirty="0"/>
              <a:t>F</a:t>
            </a:r>
            <a:endParaRPr lang="ar-SA" sz="2400" b="1" dirty="0"/>
          </a:p>
        </p:txBody>
      </p:sp>
      <p:sp>
        <p:nvSpPr>
          <p:cNvPr id="30" name="مربع نص 29">
            <a:extLst>
              <a:ext uri="{FF2B5EF4-FFF2-40B4-BE49-F238E27FC236}">
                <a16:creationId xmlns:a16="http://schemas.microsoft.com/office/drawing/2014/main" id="{08268ADA-EFBC-1242-9557-91A27CA71549}"/>
              </a:ext>
            </a:extLst>
          </p:cNvPr>
          <p:cNvSpPr txBox="1"/>
          <p:nvPr/>
        </p:nvSpPr>
        <p:spPr>
          <a:xfrm>
            <a:off x="2517578" y="2901712"/>
            <a:ext cx="312906" cy="461665"/>
          </a:xfrm>
          <a:prstGeom prst="rect">
            <a:avLst/>
          </a:prstGeom>
          <a:noFill/>
        </p:spPr>
        <p:txBody>
          <a:bodyPr wrap="none" rtlCol="1">
            <a:spAutoFit/>
          </a:bodyPr>
          <a:lstStyle/>
          <a:p>
            <a:pPr marL="0" algn="l" defTabSz="457200" rtl="0" eaLnBrk="1" latinLnBrk="0" hangingPunct="1"/>
            <a:r>
              <a:rPr lang="en-US" sz="2400" b="1" dirty="0"/>
              <a:t>c</a:t>
            </a:r>
            <a:endParaRPr lang="ar-SA" sz="2400" b="1" dirty="0"/>
          </a:p>
        </p:txBody>
      </p:sp>
      <p:sp>
        <p:nvSpPr>
          <p:cNvPr id="31" name="مربع نص 30">
            <a:extLst>
              <a:ext uri="{FF2B5EF4-FFF2-40B4-BE49-F238E27FC236}">
                <a16:creationId xmlns:a16="http://schemas.microsoft.com/office/drawing/2014/main" id="{6C768E6B-0F4B-CF46-849B-BB36A6B838F5}"/>
              </a:ext>
            </a:extLst>
          </p:cNvPr>
          <p:cNvSpPr txBox="1"/>
          <p:nvPr/>
        </p:nvSpPr>
        <p:spPr>
          <a:xfrm>
            <a:off x="10601189" y="2909799"/>
            <a:ext cx="312906" cy="461665"/>
          </a:xfrm>
          <a:prstGeom prst="rect">
            <a:avLst/>
          </a:prstGeom>
          <a:noFill/>
        </p:spPr>
        <p:txBody>
          <a:bodyPr wrap="none" rtlCol="1">
            <a:spAutoFit/>
          </a:bodyPr>
          <a:lstStyle/>
          <a:p>
            <a:pPr marL="0" algn="l" defTabSz="457200" rtl="0" eaLnBrk="1" latinLnBrk="0" hangingPunct="1"/>
            <a:r>
              <a:rPr lang="en-US" sz="2400" b="1" dirty="0"/>
              <a:t>c</a:t>
            </a:r>
            <a:endParaRPr lang="ar-SA" sz="2400" b="1" dirty="0"/>
          </a:p>
        </p:txBody>
      </p:sp>
      <p:cxnSp>
        <p:nvCxnSpPr>
          <p:cNvPr id="32" name="رابط كسهم مستقيم 31">
            <a:extLst>
              <a:ext uri="{FF2B5EF4-FFF2-40B4-BE49-F238E27FC236}">
                <a16:creationId xmlns:a16="http://schemas.microsoft.com/office/drawing/2014/main" id="{A3B512C3-065A-CD49-81D4-A409348DC586}"/>
              </a:ext>
            </a:extLst>
          </p:cNvPr>
          <p:cNvCxnSpPr>
            <a:cxnSpLocks/>
          </p:cNvCxnSpPr>
          <p:nvPr/>
        </p:nvCxnSpPr>
        <p:spPr>
          <a:xfrm>
            <a:off x="1770530" y="2209799"/>
            <a:ext cx="5060576" cy="20753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رابط كسهم مستقيم 33">
            <a:extLst>
              <a:ext uri="{FF2B5EF4-FFF2-40B4-BE49-F238E27FC236}">
                <a16:creationId xmlns:a16="http://schemas.microsoft.com/office/drawing/2014/main" id="{D58C161C-7A41-2549-B6A3-E46549198468}"/>
              </a:ext>
            </a:extLst>
          </p:cNvPr>
          <p:cNvCxnSpPr/>
          <p:nvPr/>
        </p:nvCxnSpPr>
        <p:spPr>
          <a:xfrm>
            <a:off x="6799305" y="4249271"/>
            <a:ext cx="502023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سهم لأعلى 34">
            <a:extLst>
              <a:ext uri="{FF2B5EF4-FFF2-40B4-BE49-F238E27FC236}">
                <a16:creationId xmlns:a16="http://schemas.microsoft.com/office/drawing/2014/main" id="{B9939819-576A-D648-B96E-B59943BE83D0}"/>
              </a:ext>
            </a:extLst>
          </p:cNvPr>
          <p:cNvSpPr/>
          <p:nvPr/>
        </p:nvSpPr>
        <p:spPr>
          <a:xfrm rot="10800000">
            <a:off x="10058400" y="3387050"/>
            <a:ext cx="274797" cy="862415"/>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0" eaLnBrk="1" latinLnBrk="0" hangingPunct="1"/>
            <a:endParaRPr lang="ar-SA"/>
          </a:p>
        </p:txBody>
      </p:sp>
      <p:sp>
        <p:nvSpPr>
          <p:cNvPr id="33" name="مربع نص 32">
            <a:extLst>
              <a:ext uri="{FF2B5EF4-FFF2-40B4-BE49-F238E27FC236}">
                <a16:creationId xmlns:a16="http://schemas.microsoft.com/office/drawing/2014/main" id="{FF8CABDC-7EEE-D740-88A8-6CAE86A39690}"/>
              </a:ext>
            </a:extLst>
          </p:cNvPr>
          <p:cNvSpPr txBox="1"/>
          <p:nvPr/>
        </p:nvSpPr>
        <p:spPr>
          <a:xfrm>
            <a:off x="3796561" y="1812347"/>
            <a:ext cx="1231427" cy="400110"/>
          </a:xfrm>
          <a:prstGeom prst="rect">
            <a:avLst/>
          </a:prstGeom>
          <a:noFill/>
        </p:spPr>
        <p:txBody>
          <a:bodyPr wrap="none" rtlCol="1">
            <a:spAutoFit/>
          </a:bodyPr>
          <a:lstStyle/>
          <a:p>
            <a:r>
              <a:rPr lang="ar-SA" sz="2000" b="1" dirty="0"/>
              <a:t>الشعاع الأول</a:t>
            </a:r>
          </a:p>
        </p:txBody>
      </p:sp>
      <p:sp>
        <p:nvSpPr>
          <p:cNvPr id="37" name="مربع نص 36">
            <a:extLst>
              <a:ext uri="{FF2B5EF4-FFF2-40B4-BE49-F238E27FC236}">
                <a16:creationId xmlns:a16="http://schemas.microsoft.com/office/drawing/2014/main" id="{71E5154F-B021-484B-B190-1862DA570236}"/>
              </a:ext>
            </a:extLst>
          </p:cNvPr>
          <p:cNvSpPr txBox="1"/>
          <p:nvPr/>
        </p:nvSpPr>
        <p:spPr>
          <a:xfrm>
            <a:off x="3783409" y="2701657"/>
            <a:ext cx="1281120" cy="400110"/>
          </a:xfrm>
          <a:prstGeom prst="rect">
            <a:avLst/>
          </a:prstGeom>
          <a:noFill/>
        </p:spPr>
        <p:txBody>
          <a:bodyPr wrap="none" rtlCol="1">
            <a:spAutoFit/>
          </a:bodyPr>
          <a:lstStyle/>
          <a:p>
            <a:r>
              <a:rPr lang="ar-SA" sz="2000" b="1" dirty="0"/>
              <a:t>الشعاع الثاني</a:t>
            </a:r>
          </a:p>
        </p:txBody>
      </p:sp>
      <p:sp>
        <p:nvSpPr>
          <p:cNvPr id="38" name="مربع نص 37">
            <a:extLst>
              <a:ext uri="{FF2B5EF4-FFF2-40B4-BE49-F238E27FC236}">
                <a16:creationId xmlns:a16="http://schemas.microsoft.com/office/drawing/2014/main" id="{6B87C213-8361-7443-A5B3-98A86AD602C7}"/>
              </a:ext>
            </a:extLst>
          </p:cNvPr>
          <p:cNvSpPr txBox="1"/>
          <p:nvPr/>
        </p:nvSpPr>
        <p:spPr>
          <a:xfrm>
            <a:off x="3500295" y="5343841"/>
            <a:ext cx="6598019" cy="1384995"/>
          </a:xfrm>
          <a:prstGeom prst="rect">
            <a:avLst/>
          </a:prstGeom>
          <a:solidFill>
            <a:srgbClr val="FFE399"/>
          </a:solidFill>
        </p:spPr>
        <p:txBody>
          <a:bodyPr wrap="square" rtlCol="1">
            <a:spAutoFit/>
          </a:bodyPr>
          <a:lstStyle/>
          <a:p>
            <a:pPr marL="0" algn="ctr" defTabSz="457200" rtl="1" eaLnBrk="1" latinLnBrk="0" hangingPunct="1"/>
            <a:endParaRPr lang="ar-SA" sz="2800" b="1" dirty="0"/>
          </a:p>
          <a:p>
            <a:pPr marL="0" algn="ctr" defTabSz="457200" rtl="1" eaLnBrk="1" latinLnBrk="0" hangingPunct="1"/>
            <a:r>
              <a:rPr lang="ar-SA" sz="2800" b="1" dirty="0"/>
              <a:t>ما أنواع الأشعة في الرسم؟</a:t>
            </a:r>
          </a:p>
          <a:p>
            <a:pPr marL="0" algn="ctr" defTabSz="457200" rtl="1" eaLnBrk="1" latinLnBrk="0" hangingPunct="1"/>
            <a:endParaRPr lang="ar-SA" sz="2800" dirty="0"/>
          </a:p>
        </p:txBody>
      </p:sp>
    </p:spTree>
    <p:extLst>
      <p:ext uri="{BB962C8B-B14F-4D97-AF65-F5344CB8AC3E}">
        <p14:creationId xmlns:p14="http://schemas.microsoft.com/office/powerpoint/2010/main" val="269560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up)">
                                      <p:cBhvr>
                                        <p:cTn id="23" dur="1000"/>
                                        <p:tgtEl>
                                          <p:spTgt spid="32"/>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10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down)">
                                      <p:cBhvr>
                                        <p:cTn id="3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p:bldP spid="37" grpId="0"/>
      <p:bldP spid="3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E7F7293-F1B1-BF40-BDE2-B4F691B0DD53}"/>
              </a:ext>
            </a:extLst>
          </p:cNvPr>
          <p:cNvPicPr>
            <a:picLocks noChangeAspect="1"/>
          </p:cNvPicPr>
          <p:nvPr/>
        </p:nvPicPr>
        <p:blipFill>
          <a:blip r:embed="rId2"/>
          <a:stretch>
            <a:fillRect/>
          </a:stretch>
        </p:blipFill>
        <p:spPr>
          <a:xfrm>
            <a:off x="2135093" y="1586292"/>
            <a:ext cx="7634941" cy="3541983"/>
          </a:xfrm>
          <a:prstGeom prst="rect">
            <a:avLst/>
          </a:prstGeom>
        </p:spPr>
      </p:pic>
      <p:sp>
        <p:nvSpPr>
          <p:cNvPr id="4" name="Rectangle 6">
            <a:extLst>
              <a:ext uri="{FF2B5EF4-FFF2-40B4-BE49-F238E27FC236}">
                <a16:creationId xmlns:a16="http://schemas.microsoft.com/office/drawing/2014/main" id="{98EE01A1-F233-0241-B812-91EE66C575ED}"/>
              </a:ext>
            </a:extLst>
          </p:cNvPr>
          <p:cNvSpPr/>
          <p:nvPr/>
        </p:nvSpPr>
        <p:spPr>
          <a:xfrm>
            <a:off x="1" y="1388633"/>
            <a:ext cx="12192000" cy="457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5" name="Rectangle 7">
            <a:extLst>
              <a:ext uri="{FF2B5EF4-FFF2-40B4-BE49-F238E27FC236}">
                <a16:creationId xmlns:a16="http://schemas.microsoft.com/office/drawing/2014/main" id="{7E6E9AF9-A042-8D4D-8EE9-9CD5CCDA7DAD}"/>
              </a:ext>
            </a:extLst>
          </p:cNvPr>
          <p:cNvSpPr/>
          <p:nvPr/>
        </p:nvSpPr>
        <p:spPr>
          <a:xfrm>
            <a:off x="1361592" y="269036"/>
            <a:ext cx="9468815" cy="10048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rtl="1">
              <a:defRPr/>
            </a:pPr>
            <a:r>
              <a:rPr lang="ar-SA" sz="4000" b="1" dirty="0">
                <a:latin typeface="Arial" panose="020B0604020202020204" pitchFamily="34" charset="0"/>
                <a:cs typeface="Arial" panose="020B0604020202020204" pitchFamily="34" charset="0"/>
              </a:rPr>
              <a:t>الحالة الأولى لتكوّن صورة حقيقية في العدسة المحدبة</a:t>
            </a:r>
            <a:endParaRPr lang="en-US" sz="4000" b="1" dirty="0">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E218223C-FC6B-FA42-B489-99155CD412FB}"/>
              </a:ext>
            </a:extLst>
          </p:cNvPr>
          <p:cNvSpPr/>
          <p:nvPr/>
        </p:nvSpPr>
        <p:spPr>
          <a:xfrm>
            <a:off x="182715" y="6273223"/>
            <a:ext cx="457200" cy="4556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7" name="مربع نص 6">
            <a:extLst>
              <a:ext uri="{FF2B5EF4-FFF2-40B4-BE49-F238E27FC236}">
                <a16:creationId xmlns:a16="http://schemas.microsoft.com/office/drawing/2014/main" id="{7C46C850-B15D-1E47-9ABA-DC3F5EFFB7B3}"/>
              </a:ext>
            </a:extLst>
          </p:cNvPr>
          <p:cNvSpPr txBox="1"/>
          <p:nvPr/>
        </p:nvSpPr>
        <p:spPr>
          <a:xfrm>
            <a:off x="2583451" y="5440644"/>
            <a:ext cx="7186583" cy="954107"/>
          </a:xfrm>
          <a:prstGeom prst="rect">
            <a:avLst/>
          </a:prstGeom>
          <a:solidFill>
            <a:schemeClr val="accent5">
              <a:lumMod val="20000"/>
              <a:lumOff val="80000"/>
            </a:schemeClr>
          </a:solidFill>
        </p:spPr>
        <p:txBody>
          <a:bodyPr wrap="none" rtlCol="1">
            <a:spAutoFit/>
          </a:bodyPr>
          <a:lstStyle/>
          <a:p>
            <a:pPr marL="0" algn="ctr" defTabSz="457200" rtl="1" eaLnBrk="1" latinLnBrk="0" hangingPunct="1"/>
            <a:r>
              <a:rPr lang="ar-SA" sz="2800" b="1" dirty="0"/>
              <a:t>إذا وُضع الجسم على بعد أكبر من ضعف البعد البؤري للعدسة</a:t>
            </a:r>
          </a:p>
          <a:p>
            <a:pPr marL="0" algn="ctr" defTabSz="457200" rtl="1" eaLnBrk="1" latinLnBrk="0" hangingPunct="1"/>
            <a:r>
              <a:rPr lang="ar-SA" sz="2800" b="1" dirty="0"/>
              <a:t>تتكون صورة حقيقية مقلوبة ومصغرة بالنسبة للجسم</a:t>
            </a:r>
            <a:endParaRPr lang="ar-SA" sz="2800" dirty="0"/>
          </a:p>
        </p:txBody>
      </p:sp>
    </p:spTree>
    <p:extLst>
      <p:ext uri="{BB962C8B-B14F-4D97-AF65-F5344CB8AC3E}">
        <p14:creationId xmlns:p14="http://schemas.microsoft.com/office/powerpoint/2010/main" val="223581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3671D4A1-0BD8-9243-B27A-C14F525DF786}"/>
              </a:ext>
            </a:extLst>
          </p:cNvPr>
          <p:cNvPicPr>
            <a:picLocks noChangeAspect="1"/>
          </p:cNvPicPr>
          <p:nvPr/>
        </p:nvPicPr>
        <p:blipFill>
          <a:blip r:embed="rId2"/>
          <a:stretch>
            <a:fillRect/>
          </a:stretch>
        </p:blipFill>
        <p:spPr>
          <a:xfrm>
            <a:off x="2778914" y="1411492"/>
            <a:ext cx="6634169" cy="4105450"/>
          </a:xfrm>
          <a:prstGeom prst="rect">
            <a:avLst/>
          </a:prstGeom>
        </p:spPr>
      </p:pic>
      <p:sp>
        <p:nvSpPr>
          <p:cNvPr id="4" name="Rectangle 6">
            <a:extLst>
              <a:ext uri="{FF2B5EF4-FFF2-40B4-BE49-F238E27FC236}">
                <a16:creationId xmlns:a16="http://schemas.microsoft.com/office/drawing/2014/main" id="{98EE01A1-F233-0241-B812-91EE66C575ED}"/>
              </a:ext>
            </a:extLst>
          </p:cNvPr>
          <p:cNvSpPr/>
          <p:nvPr/>
        </p:nvSpPr>
        <p:spPr>
          <a:xfrm>
            <a:off x="1" y="1388633"/>
            <a:ext cx="12192000" cy="4571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5" name="Rectangle 7">
            <a:extLst>
              <a:ext uri="{FF2B5EF4-FFF2-40B4-BE49-F238E27FC236}">
                <a16:creationId xmlns:a16="http://schemas.microsoft.com/office/drawing/2014/main" id="{7E6E9AF9-A042-8D4D-8EE9-9CD5CCDA7DAD}"/>
              </a:ext>
            </a:extLst>
          </p:cNvPr>
          <p:cNvSpPr/>
          <p:nvPr/>
        </p:nvSpPr>
        <p:spPr>
          <a:xfrm>
            <a:off x="1361592" y="269036"/>
            <a:ext cx="9468815" cy="1004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rtl="1">
              <a:defRPr/>
            </a:pPr>
            <a:r>
              <a:rPr lang="ar-SA" sz="4000" b="1" dirty="0">
                <a:latin typeface="Arial" panose="020B0604020202020204" pitchFamily="34" charset="0"/>
                <a:cs typeface="Arial" panose="020B0604020202020204" pitchFamily="34" charset="0"/>
              </a:rPr>
              <a:t>الحالة الثانية لتكوّن صورة حقيقية في العدسة المحدبة</a:t>
            </a:r>
            <a:endParaRPr lang="en-US" sz="4000" b="1" dirty="0">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E218223C-FC6B-FA42-B489-99155CD412FB}"/>
              </a:ext>
            </a:extLst>
          </p:cNvPr>
          <p:cNvSpPr/>
          <p:nvPr/>
        </p:nvSpPr>
        <p:spPr>
          <a:xfrm>
            <a:off x="182715" y="6273223"/>
            <a:ext cx="457200" cy="45561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7" name="مربع نص 6">
            <a:extLst>
              <a:ext uri="{FF2B5EF4-FFF2-40B4-BE49-F238E27FC236}">
                <a16:creationId xmlns:a16="http://schemas.microsoft.com/office/drawing/2014/main" id="{7C46C850-B15D-1E47-9ABA-DC3F5EFFB7B3}"/>
              </a:ext>
            </a:extLst>
          </p:cNvPr>
          <p:cNvSpPr txBox="1"/>
          <p:nvPr/>
        </p:nvSpPr>
        <p:spPr>
          <a:xfrm>
            <a:off x="2212372" y="5619935"/>
            <a:ext cx="7928773" cy="954107"/>
          </a:xfrm>
          <a:prstGeom prst="rect">
            <a:avLst/>
          </a:prstGeom>
          <a:solidFill>
            <a:schemeClr val="accent3">
              <a:lumMod val="20000"/>
              <a:lumOff val="80000"/>
            </a:schemeClr>
          </a:solidFill>
        </p:spPr>
        <p:txBody>
          <a:bodyPr wrap="none" rtlCol="1">
            <a:spAutoFit/>
          </a:bodyPr>
          <a:lstStyle/>
          <a:p>
            <a:pPr marL="0" algn="ctr" defTabSz="457200" rtl="1" eaLnBrk="1" latinLnBrk="0" hangingPunct="1"/>
            <a:r>
              <a:rPr lang="ar-SA" sz="2800" b="1" dirty="0"/>
              <a:t>عندما يوضع الجسم على بعد مساوٍ لضعف البعد البؤري عن العدسة</a:t>
            </a:r>
          </a:p>
          <a:p>
            <a:pPr marL="0" algn="ctr" defTabSz="457200" rtl="1" eaLnBrk="1" latinLnBrk="0" hangingPunct="1"/>
            <a:r>
              <a:rPr lang="ar-SA" sz="2800" b="1" dirty="0"/>
              <a:t>فإن أبعاد الصورة تكون مساوية لأبعاد الجسم</a:t>
            </a:r>
            <a:endParaRPr lang="ar-SA" sz="2800" dirty="0"/>
          </a:p>
        </p:txBody>
      </p:sp>
    </p:spTree>
    <p:extLst>
      <p:ext uri="{BB962C8B-B14F-4D97-AF65-F5344CB8AC3E}">
        <p14:creationId xmlns:p14="http://schemas.microsoft.com/office/powerpoint/2010/main" val="7622564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استنتاج</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29" name="Picture 2" descr="C:\Users\lenovo\Desktop\تنزيل (4).jpg">
            <a:extLst>
              <a:ext uri="{FF2B5EF4-FFF2-40B4-BE49-F238E27FC236}">
                <a16:creationId xmlns:a16="http://schemas.microsoft.com/office/drawing/2014/main" id="{D1AEB917-A5CC-654A-8BA1-AFD7966DD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5877" y="3309244"/>
            <a:ext cx="2352780" cy="2264309"/>
          </a:xfrm>
          <a:prstGeom prst="rect">
            <a:avLst/>
          </a:prstGeom>
          <a:noFill/>
          <a:extLst>
            <a:ext uri="{909E8E84-426E-40DD-AFC4-6F175D3DCCD1}">
              <a14:hiddenFill xmlns:a14="http://schemas.microsoft.com/office/drawing/2010/main">
                <a:solidFill>
                  <a:srgbClr val="FFFFFF"/>
                </a:solidFill>
              </a14:hiddenFill>
            </a:ext>
          </a:extLst>
        </p:spPr>
      </p:pic>
      <p:sp>
        <p:nvSpPr>
          <p:cNvPr id="30" name="عنوان 1">
            <a:extLst>
              <a:ext uri="{FF2B5EF4-FFF2-40B4-BE49-F238E27FC236}">
                <a16:creationId xmlns:a16="http://schemas.microsoft.com/office/drawing/2014/main" id="{C2978FDC-4E42-954D-9FC4-AE95C297E2E7}"/>
              </a:ext>
            </a:extLst>
          </p:cNvPr>
          <p:cNvSpPr txBox="1">
            <a:spLocks/>
          </p:cNvSpPr>
          <p:nvPr/>
        </p:nvSpPr>
        <p:spPr>
          <a:xfrm>
            <a:off x="4016188" y="2029467"/>
            <a:ext cx="4051647" cy="1825358"/>
          </a:xfrm>
          <a:prstGeom prst="wedgeRoundRectCallout">
            <a:avLst>
              <a:gd name="adj1" fmla="val 93418"/>
              <a:gd name="adj2" fmla="val 70791"/>
              <a:gd name="adj3" fmla="val 16667"/>
            </a:avLst>
          </a:prstGeom>
        </p:spPr>
        <p:style>
          <a:lnRef idx="1">
            <a:schemeClr val="accent6"/>
          </a:lnRef>
          <a:fillRef idx="3">
            <a:schemeClr val="accent6"/>
          </a:fillRef>
          <a:effectRef idx="2">
            <a:schemeClr val="accent6"/>
          </a:effectRef>
          <a:fontRef idx="minor">
            <a:schemeClr val="lt1"/>
          </a:fontRef>
        </p:style>
        <p:txBody>
          <a:bodyPr vert="horz" lIns="0" tIns="45720" rIns="0" bIns="0" rtlCol="0" anchor="ctr">
            <a:noAutofit/>
            <a:scene3d>
              <a:camera prst="orthographicFront"/>
              <a:lightRig rig="freezing" dir="t">
                <a:rot lat="0" lon="0" rev="5640000"/>
              </a:lightRig>
            </a:scene3d>
            <a:sp3d prstMaterial="flat">
              <a:contourClr>
                <a:schemeClr val="tx2"/>
              </a:contourClr>
            </a:sp3d>
          </a:bodyPr>
          <a:lstStyle>
            <a:lvl1pPr algn="l" defTabSz="914400" rtl="1" eaLnBrk="1" latinLnBrk="0" hangingPunct="1">
              <a:lnSpc>
                <a:spcPct val="80000"/>
              </a:lnSpc>
              <a:spcBef>
                <a:spcPct val="0"/>
              </a:spcBef>
              <a:buNone/>
              <a:defRPr sz="5000" kern="1200" cap="all" spc="1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ar-SA" sz="2800" b="1" dirty="0">
                <a:solidFill>
                  <a:schemeClr val="bg1"/>
                </a:solidFill>
                <a:latin typeface="+mj-lt"/>
                <a:ea typeface="+mj-ea"/>
              </a:rPr>
              <a:t>ماذا يكون حجم الصورة إذا كان الجسم يقع بين </a:t>
            </a:r>
            <a:r>
              <a:rPr lang="en-US" sz="2800" b="1" dirty="0">
                <a:solidFill>
                  <a:schemeClr val="bg1"/>
                </a:solidFill>
                <a:latin typeface="+mj-lt"/>
                <a:ea typeface="+mj-ea"/>
              </a:rPr>
              <a:t>F</a:t>
            </a:r>
            <a:r>
              <a:rPr lang="ar-SA" sz="2800" b="1" dirty="0">
                <a:solidFill>
                  <a:schemeClr val="bg1"/>
                </a:solidFill>
                <a:latin typeface="+mj-lt"/>
                <a:ea typeface="+mj-ea"/>
              </a:rPr>
              <a:t> و </a:t>
            </a:r>
            <a:r>
              <a:rPr lang="en-US" sz="2800" b="1" dirty="0">
                <a:solidFill>
                  <a:schemeClr val="bg1"/>
                </a:solidFill>
                <a:latin typeface="+mj-lt"/>
                <a:ea typeface="+mj-ea"/>
              </a:rPr>
              <a:t>2F</a:t>
            </a:r>
            <a:r>
              <a:rPr lang="ar-SA" sz="2800" b="1" dirty="0">
                <a:solidFill>
                  <a:schemeClr val="bg1"/>
                </a:solidFill>
                <a:latin typeface="+mj-lt"/>
                <a:ea typeface="+mj-ea"/>
              </a:rPr>
              <a:t> ؟</a:t>
            </a:r>
          </a:p>
        </p:txBody>
      </p:sp>
      <p:sp>
        <p:nvSpPr>
          <p:cNvPr id="11" name="مربع نص 10">
            <a:extLst>
              <a:ext uri="{FF2B5EF4-FFF2-40B4-BE49-F238E27FC236}">
                <a16:creationId xmlns:a16="http://schemas.microsoft.com/office/drawing/2014/main" id="{5626487B-91F6-254C-BB49-2AF3FF2F3072}"/>
              </a:ext>
            </a:extLst>
          </p:cNvPr>
          <p:cNvSpPr txBox="1"/>
          <p:nvPr/>
        </p:nvSpPr>
        <p:spPr>
          <a:xfrm>
            <a:off x="3565120" y="4834398"/>
            <a:ext cx="4529087" cy="523220"/>
          </a:xfrm>
          <a:prstGeom prst="rect">
            <a:avLst/>
          </a:prstGeom>
          <a:solidFill>
            <a:schemeClr val="accent3">
              <a:lumMod val="20000"/>
              <a:lumOff val="80000"/>
            </a:schemeClr>
          </a:solidFill>
        </p:spPr>
        <p:txBody>
          <a:bodyPr wrap="square" rtlCol="1">
            <a:spAutoFit/>
          </a:bodyPr>
          <a:lstStyle/>
          <a:p>
            <a:pPr marL="0" algn="ctr" defTabSz="457200" rtl="1" eaLnBrk="1" latinLnBrk="0" hangingPunct="1"/>
            <a:r>
              <a:rPr lang="ar-SA" sz="2800" b="1" dirty="0"/>
              <a:t>ستكون الصورة مكبرة</a:t>
            </a:r>
            <a:endParaRPr lang="ar-SA" sz="2800" dirty="0"/>
          </a:p>
        </p:txBody>
      </p:sp>
    </p:spTree>
    <p:extLst>
      <p:ext uri="{BB962C8B-B14F-4D97-AF65-F5344CB8AC3E}">
        <p14:creationId xmlns:p14="http://schemas.microsoft.com/office/powerpoint/2010/main" val="403417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الشعاع الذي يسقط على عدسة محدبة موازيًا للمحور الرئيس ينكسر إلى الجانب الآخر للعدسة:</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7187608" y="624839"/>
            <a:ext cx="2833351"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877003"/>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مارًا بالبؤرة</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877002"/>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مارًا بالمحور الرئيس</a:t>
            </a:r>
          </a:p>
        </p:txBody>
      </p:sp>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690457"/>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ج. مارًا من مركز التكور</a:t>
            </a:r>
          </a:p>
        </p:txBody>
      </p:sp>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695756"/>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موازيًا للمحور الرئيس</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0900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0"/>
                                        </p:tgtEl>
                                        <p:attrNameLst>
                                          <p:attrName>fillcolor</p:attrName>
                                        </p:attrNameLst>
                                      </p:cBhvr>
                                      <p:to>
                                        <a:schemeClr val="tx2"/>
                                      </p:to>
                                    </p:animClr>
                                    <p:set>
                                      <p:cBhvr>
                                        <p:cTn id="7" dur="500" fill="hold"/>
                                        <p:tgtEl>
                                          <p:spTgt spid="10"/>
                                        </p:tgtEl>
                                        <p:attrNameLst>
                                          <p:attrName>fill.type</p:attrName>
                                        </p:attrNameLst>
                                      </p:cBhvr>
                                      <p:to>
                                        <p:strVal val="solid"/>
                                      </p:to>
                                    </p:set>
                                    <p:set>
                                      <p:cBhvr>
                                        <p:cTn id="8" dur="5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89664" y="1830792"/>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2">
                    <a:lumMod val="75000"/>
                  </a:schemeClr>
                </a:solidFill>
                <a:latin typeface="Muna" pitchFamily="2" charset="-78"/>
              </a:rPr>
              <a:t>وُضع جسم على بعد </a:t>
            </a:r>
            <a:r>
              <a:rPr lang="en-US" sz="32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10 cm</a:t>
            </a:r>
            <a:r>
              <a:rPr lang="ar-SA" sz="32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a:t>
            </a:r>
            <a:r>
              <a:rPr lang="ar-SA" sz="3200" b="1" dirty="0">
                <a:solidFill>
                  <a:schemeClr val="tx2">
                    <a:lumMod val="75000"/>
                  </a:schemeClr>
                </a:solidFill>
                <a:latin typeface="Tahoma" panose="020B0604030504040204" pitchFamily="34" charset="0"/>
                <a:ea typeface="Tahoma" panose="020B0604030504040204" pitchFamily="34" charset="0"/>
              </a:rPr>
              <a:t>أمام عدسة محدبة بعدها البؤري </a:t>
            </a:r>
            <a:r>
              <a:rPr lang="en-US" sz="32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4 cm</a:t>
            </a:r>
            <a:r>
              <a:rPr lang="ar-SA" sz="3200" b="1" dirty="0">
                <a:solidFill>
                  <a:schemeClr val="tx2">
                    <a:lumMod val="75000"/>
                  </a:schemeClr>
                </a:solidFill>
                <a:latin typeface="Tahoma" panose="020B0604030504040204" pitchFamily="34" charset="0"/>
                <a:ea typeface="Tahoma" panose="020B0604030504040204" pitchFamily="34" charset="0"/>
              </a:rPr>
              <a:t>،</a:t>
            </a:r>
            <a:r>
              <a:rPr lang="ar-SA" sz="32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a:t>
            </a:r>
            <a:r>
              <a:rPr lang="ar-SA" sz="3200" b="1" dirty="0">
                <a:solidFill>
                  <a:schemeClr val="tx2">
                    <a:lumMod val="75000"/>
                  </a:schemeClr>
                </a:solidFill>
                <a:latin typeface="Tahoma" panose="020B0604030504040204" pitchFamily="34" charset="0"/>
                <a:ea typeface="Tahoma" panose="020B0604030504040204" pitchFamily="34" charset="0"/>
              </a:rPr>
              <a:t>صفات الصورة المتكونة:</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81605" y="1509175"/>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اختاري الإجابة الصحيحة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7187608" y="624839"/>
            <a:ext cx="2833351" cy="707886"/>
          </a:xfrm>
          <a:prstGeom prst="rect">
            <a:avLst/>
          </a:prstGeom>
          <a:solidFill>
            <a:schemeClr val="accent1">
              <a:lumMod val="20000"/>
              <a:lumOff val="80000"/>
            </a:schemeClr>
          </a:solidFill>
        </p:spPr>
        <p:txBody>
          <a:bodyPr wrap="square" rtlCol="1">
            <a:spAutoFit/>
          </a:bodyPr>
          <a:lstStyle/>
          <a:p>
            <a:pPr algn="ctr"/>
            <a:r>
              <a:rPr lang="ar-SA" sz="4000" b="1" dirty="0"/>
              <a:t>تقويم مرحلي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16825" y="3877003"/>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err="1">
                <a:latin typeface="Muna" pitchFamily="2" charset="-78"/>
              </a:rPr>
              <a:t>أ</a:t>
            </a:r>
            <a:r>
              <a:rPr lang="ar-SA" sz="2800" b="1" dirty="0">
                <a:latin typeface="Muna" pitchFamily="2" charset="-78"/>
              </a:rPr>
              <a:t>. حقيقية مصغرة</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89665" y="3877002"/>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ب. خيالية مصغرة</a:t>
            </a:r>
          </a:p>
        </p:txBody>
      </p:sp>
      <p:sp>
        <p:nvSpPr>
          <p:cNvPr id="13" name="مستطيل مستدير الزوايا 12">
            <a:extLst>
              <a:ext uri="{FF2B5EF4-FFF2-40B4-BE49-F238E27FC236}">
                <a16:creationId xmlns:a16="http://schemas.microsoft.com/office/drawing/2014/main" id="{4147F5E2-CEE1-A448-A20E-C5278D14B816}"/>
              </a:ext>
            </a:extLst>
          </p:cNvPr>
          <p:cNvSpPr/>
          <p:nvPr/>
        </p:nvSpPr>
        <p:spPr>
          <a:xfrm>
            <a:off x="6616825" y="4690457"/>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ج. حقيقية مكبرة</a:t>
            </a:r>
          </a:p>
        </p:txBody>
      </p:sp>
      <p:sp>
        <p:nvSpPr>
          <p:cNvPr id="17" name="مستطيل مستدير الزوايا 16">
            <a:extLst>
              <a:ext uri="{FF2B5EF4-FFF2-40B4-BE49-F238E27FC236}">
                <a16:creationId xmlns:a16="http://schemas.microsoft.com/office/drawing/2014/main" id="{69741666-4DFD-0049-867C-6FF9269C55D1}"/>
              </a:ext>
            </a:extLst>
          </p:cNvPr>
          <p:cNvSpPr/>
          <p:nvPr/>
        </p:nvSpPr>
        <p:spPr>
          <a:xfrm>
            <a:off x="1889665" y="4695756"/>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د. خيالية مكبرة</a:t>
            </a:r>
          </a:p>
        </p:txBody>
      </p:sp>
      <p:pic>
        <p:nvPicPr>
          <p:cNvPr id="19" name="صورة 18">
            <a:extLst>
              <a:ext uri="{FF2B5EF4-FFF2-40B4-BE49-F238E27FC236}">
                <a16:creationId xmlns:a16="http://schemas.microsoft.com/office/drawing/2014/main" id="{C5AD9B30-01B0-324E-B4A5-6C5913BDDCA6}"/>
              </a:ext>
            </a:extLst>
          </p:cNvPr>
          <p:cNvPicPr>
            <a:picLocks noChangeAspect="1"/>
          </p:cNvPicPr>
          <p:nvPr/>
        </p:nvPicPr>
        <p:blipFill rotWithShape="1">
          <a:blip r:embed="rId2"/>
          <a:srcRect b="15165"/>
          <a:stretch/>
        </p:blipFill>
        <p:spPr>
          <a:xfrm>
            <a:off x="2435708" y="3587514"/>
            <a:ext cx="7634941" cy="3004834"/>
          </a:xfrm>
          <a:prstGeom prst="rect">
            <a:avLst/>
          </a:prstGeom>
        </p:spPr>
      </p:pic>
    </p:spTree>
    <p:extLst>
      <p:ext uri="{BB962C8B-B14F-4D97-AF65-F5344CB8AC3E}">
        <p14:creationId xmlns:p14="http://schemas.microsoft.com/office/powerpoint/2010/main" val="158081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500" fill="hold"/>
                                        <p:tgtEl>
                                          <p:spTgt spid="10"/>
                                        </p:tgtEl>
                                        <p:attrNameLst>
                                          <p:attrName>fillcolor</p:attrName>
                                        </p:attrNameLst>
                                      </p:cBhvr>
                                      <p:to>
                                        <a:schemeClr val="tx2"/>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صورة 265">
            <a:extLst>
              <a:ext uri="{FF2B5EF4-FFF2-40B4-BE49-F238E27FC236}">
                <a16:creationId xmlns:a16="http://schemas.microsoft.com/office/drawing/2014/main" id="{5276B3E1-6423-FB44-92F1-D13982E02078}"/>
              </a:ext>
            </a:extLst>
          </p:cNvPr>
          <p:cNvPicPr>
            <a:picLocks noChangeAspect="1"/>
          </p:cNvPicPr>
          <p:nvPr/>
        </p:nvPicPr>
        <p:blipFill>
          <a:blip r:embed="rId2"/>
          <a:stretch>
            <a:fillRect/>
          </a:stretch>
        </p:blipFill>
        <p:spPr>
          <a:xfrm>
            <a:off x="943380" y="0"/>
            <a:ext cx="10305239" cy="6858000"/>
          </a:xfrm>
          <a:prstGeom prst="rect">
            <a:avLst/>
          </a:prstGeom>
        </p:spPr>
      </p:pic>
      <mc:AlternateContent xmlns:mc="http://schemas.openxmlformats.org/markup-compatibility/2006" xmlns:a14="http://schemas.microsoft.com/office/drawing/2010/main">
        <mc:Choice Requires="a14">
          <p:sp>
            <p:nvSpPr>
              <p:cNvPr id="4" name="مستطيل مستدير الزوايا 3">
                <a:extLst>
                  <a:ext uri="{FF2B5EF4-FFF2-40B4-BE49-F238E27FC236}">
                    <a16:creationId xmlns:a16="http://schemas.microsoft.com/office/drawing/2014/main" id="{FEC49182-A4ED-6B47-9AF4-4DE17FD70FEE}"/>
                  </a:ext>
                </a:extLst>
              </p:cNvPr>
              <p:cNvSpPr/>
              <p:nvPr/>
            </p:nvSpPr>
            <p:spPr>
              <a:xfrm>
                <a:off x="2625968" y="93784"/>
                <a:ext cx="2219247" cy="4736986"/>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000" b="1" dirty="0">
                    <a:solidFill>
                      <a:schemeClr val="tx1"/>
                    </a:solidFill>
                  </a:rPr>
                  <a:t>لإيجاد بُعد الصورة من معادلة العدسات:</a:t>
                </a:r>
                <a:endParaRPr lang="en-US" sz="2000" b="1" dirty="0">
                  <a:solidFill>
                    <a:schemeClr val="tx1"/>
                  </a:solidFill>
                </a:endParaRPr>
              </a:p>
              <a:p>
                <a:pPr algn="ctr" rtl="1"/>
                <a:endParaRPr lang="ar-SA" sz="2000" b="1" dirty="0">
                  <a:solidFill>
                    <a:schemeClr val="accent6"/>
                  </a:solidFill>
                </a:endParaRPr>
              </a:p>
              <a:p>
                <a:pPr algn="ctr" rtl="1"/>
                <a14:m>
                  <m:oMathPara xmlns:m="http://schemas.openxmlformats.org/officeDocument/2006/math">
                    <m:oMathParaPr>
                      <m:jc m:val="centerGroup"/>
                    </m:oMathParaPr>
                    <m:oMath xmlns:m="http://schemas.openxmlformats.org/officeDocument/2006/math">
                      <m:f>
                        <m:fPr>
                          <m:ctrlPr>
                            <a:rPr lang="en-US" sz="2000" b="1" i="1" smtClean="0">
                              <a:solidFill>
                                <a:srgbClr val="FF0000"/>
                              </a:solidFill>
                              <a:latin typeface="Cambria Math" panose="02040503050406030204" pitchFamily="18" charset="0"/>
                            </a:rPr>
                          </m:ctrlPr>
                        </m:fPr>
                        <m:num>
                          <m:r>
                            <a:rPr lang="en-US" sz="2000" b="1" i="1" smtClean="0">
                              <a:solidFill>
                                <a:srgbClr val="FF0000"/>
                              </a:solidFill>
                              <a:latin typeface="Cambria Math" panose="02040503050406030204" pitchFamily="18" charset="0"/>
                            </a:rPr>
                            <m:t>𝟏</m:t>
                          </m:r>
                        </m:num>
                        <m:den>
                          <m:r>
                            <a:rPr lang="en-US" sz="2000" b="1" i="1" smtClean="0">
                              <a:solidFill>
                                <a:srgbClr val="FF0000"/>
                              </a:solidFill>
                              <a:latin typeface="Cambria Math" panose="02040503050406030204" pitchFamily="18" charset="0"/>
                            </a:rPr>
                            <m:t>𝒇</m:t>
                          </m:r>
                        </m:den>
                      </m:f>
                      <m:r>
                        <a:rPr lang="en-US" sz="2000" b="1" i="1" smtClean="0">
                          <a:solidFill>
                            <a:schemeClr val="tx1"/>
                          </a:solidFill>
                          <a:latin typeface="Cambria Math" panose="02040503050406030204" pitchFamily="18" charset="0"/>
                        </a:rPr>
                        <m:t>=</m:t>
                      </m:r>
                      <m:f>
                        <m:fPr>
                          <m:ctrlPr>
                            <a:rPr lang="en-US" sz="2000" b="1" i="1" smtClean="0">
                              <a:solidFill>
                                <a:schemeClr val="tx1"/>
                              </a:solidFill>
                              <a:latin typeface="Cambria Math" panose="02040503050406030204" pitchFamily="18" charset="0"/>
                            </a:rPr>
                          </m:ctrlPr>
                        </m:fPr>
                        <m:num>
                          <m:r>
                            <a:rPr lang="en-US" sz="2000" b="1" i="1" smtClean="0">
                              <a:solidFill>
                                <a:schemeClr val="tx1"/>
                              </a:solidFill>
                              <a:latin typeface="Cambria Math" panose="02040503050406030204" pitchFamily="18" charset="0"/>
                            </a:rPr>
                            <m:t>𝟏</m:t>
                          </m:r>
                        </m:num>
                        <m:den>
                          <m:sSub>
                            <m:sSubPr>
                              <m:ctrlPr>
                                <a:rPr lang="en-US" sz="2000" b="1" i="1" smtClean="0">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𝒅</m:t>
                              </m:r>
                            </m:e>
                            <m:sub>
                              <m:r>
                                <a:rPr lang="en-US" sz="2000" b="1" i="1" smtClean="0">
                                  <a:solidFill>
                                    <a:schemeClr val="tx1"/>
                                  </a:solidFill>
                                  <a:latin typeface="Cambria Math" panose="02040503050406030204" pitchFamily="18" charset="0"/>
                                </a:rPr>
                                <m:t>𝒊</m:t>
                              </m:r>
                            </m:sub>
                          </m:sSub>
                        </m:den>
                      </m:f>
                      <m:r>
                        <a:rPr lang="en-US" sz="2000" b="1" i="1" smtClean="0">
                          <a:solidFill>
                            <a:schemeClr val="tx1"/>
                          </a:solidFill>
                          <a:latin typeface="Cambria Math" panose="02040503050406030204" pitchFamily="18" charset="0"/>
                        </a:rPr>
                        <m:t>+</m:t>
                      </m:r>
                      <m:f>
                        <m:fPr>
                          <m:ctrlPr>
                            <a:rPr lang="en-US" sz="2000" b="1" i="1" smtClean="0">
                              <a:solidFill>
                                <a:srgbClr val="00B050"/>
                              </a:solidFill>
                              <a:latin typeface="Cambria Math" panose="02040503050406030204" pitchFamily="18" charset="0"/>
                            </a:rPr>
                          </m:ctrlPr>
                        </m:fPr>
                        <m:num>
                          <m:r>
                            <a:rPr lang="en-US" sz="2000" b="1" i="1" smtClean="0">
                              <a:solidFill>
                                <a:srgbClr val="00B050"/>
                              </a:solidFill>
                              <a:latin typeface="Cambria Math" panose="02040503050406030204" pitchFamily="18" charset="0"/>
                            </a:rPr>
                            <m:t>𝟏</m:t>
                          </m:r>
                        </m:num>
                        <m:den>
                          <m:sSub>
                            <m:sSubPr>
                              <m:ctrlPr>
                                <a:rPr lang="en-US" sz="2000" b="1" i="1" smtClean="0">
                                  <a:solidFill>
                                    <a:srgbClr val="00B050"/>
                                  </a:solidFill>
                                  <a:latin typeface="Cambria Math" panose="02040503050406030204" pitchFamily="18" charset="0"/>
                                </a:rPr>
                              </m:ctrlPr>
                            </m:sSubPr>
                            <m:e>
                              <m:r>
                                <a:rPr lang="en-US" sz="2000" b="1" i="1" smtClean="0">
                                  <a:solidFill>
                                    <a:srgbClr val="00B050"/>
                                  </a:solidFill>
                                  <a:latin typeface="Cambria Math" panose="02040503050406030204" pitchFamily="18" charset="0"/>
                                </a:rPr>
                                <m:t>𝒅</m:t>
                              </m:r>
                            </m:e>
                            <m:sub>
                              <m:r>
                                <a:rPr lang="en-US" sz="2000" b="1" i="1" smtClean="0">
                                  <a:solidFill>
                                    <a:srgbClr val="00B050"/>
                                  </a:solidFill>
                                  <a:latin typeface="Cambria Math" panose="02040503050406030204" pitchFamily="18" charset="0"/>
                                </a:rPr>
                                <m:t>𝒐</m:t>
                              </m:r>
                            </m:sub>
                          </m:sSub>
                        </m:den>
                      </m:f>
                    </m:oMath>
                  </m:oMathPara>
                </a14:m>
                <a:endParaRPr lang="ar-SA" sz="2000" b="1" dirty="0">
                  <a:solidFill>
                    <a:srgbClr val="00B050"/>
                  </a:solidFill>
                </a:endParaRPr>
              </a:p>
              <a:p>
                <a:pPr algn="ctr" rtl="1"/>
                <a:endParaRPr lang="en-US" sz="2000" b="1" dirty="0">
                  <a:solidFill>
                    <a:srgbClr val="00B050"/>
                  </a:solidFill>
                </a:endParaRPr>
              </a:p>
              <a:p>
                <a:pPr algn="ctr" rtl="1"/>
                <a14:m>
                  <m:oMathPara xmlns:m="http://schemas.openxmlformats.org/officeDocument/2006/math">
                    <m:oMathParaPr>
                      <m:jc m:val="centerGroup"/>
                    </m:oMathParaPr>
                    <m:oMath xmlns:m="http://schemas.openxmlformats.org/officeDocument/2006/math">
                      <m:f>
                        <m:fPr>
                          <m:ctrlPr>
                            <a:rPr lang="en-US" sz="2000" b="1" i="1" smtClean="0">
                              <a:solidFill>
                                <a:schemeClr val="tx1"/>
                              </a:solidFill>
                              <a:latin typeface="Cambria Math" panose="02040503050406030204" pitchFamily="18" charset="0"/>
                            </a:rPr>
                          </m:ctrlPr>
                        </m:fPr>
                        <m:num>
                          <m:r>
                            <a:rPr lang="en-US" sz="2000" b="1" i="1">
                              <a:solidFill>
                                <a:schemeClr val="tx1"/>
                              </a:solidFill>
                              <a:latin typeface="Cambria Math" panose="02040503050406030204" pitchFamily="18" charset="0"/>
                            </a:rPr>
                            <m:t>𝟏</m:t>
                          </m:r>
                        </m:num>
                        <m:den>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𝒅</m:t>
                              </m:r>
                            </m:e>
                            <m:sub>
                              <m:r>
                                <a:rPr lang="en-US" sz="2000" b="1" i="1">
                                  <a:solidFill>
                                    <a:schemeClr val="tx1"/>
                                  </a:solidFill>
                                  <a:latin typeface="Cambria Math" panose="02040503050406030204" pitchFamily="18" charset="0"/>
                                </a:rPr>
                                <m:t>𝒊</m:t>
                              </m:r>
                            </m:sub>
                          </m:sSub>
                        </m:den>
                      </m:f>
                      <m:r>
                        <a:rPr lang="ar-SA" sz="2000" b="1" i="0" smtClean="0">
                          <a:solidFill>
                            <a:schemeClr val="tx1"/>
                          </a:solidFill>
                          <a:latin typeface="Cambria Math" panose="02040503050406030204" pitchFamily="18" charset="0"/>
                        </a:rPr>
                        <m:t>=</m:t>
                      </m:r>
                      <m:f>
                        <m:fPr>
                          <m:ctrlPr>
                            <a:rPr lang="en-US" sz="2000" b="1" i="1" smtClean="0">
                              <a:solidFill>
                                <a:srgbClr val="FF0000"/>
                              </a:solidFill>
                              <a:latin typeface="Cambria Math" panose="02040503050406030204" pitchFamily="18" charset="0"/>
                            </a:rPr>
                          </m:ctrlPr>
                        </m:fPr>
                        <m:num>
                          <m:r>
                            <a:rPr lang="en-US" sz="2000" b="1" i="1">
                              <a:solidFill>
                                <a:srgbClr val="FF0000"/>
                              </a:solidFill>
                              <a:latin typeface="Cambria Math" panose="02040503050406030204" pitchFamily="18" charset="0"/>
                            </a:rPr>
                            <m:t>𝟏</m:t>
                          </m:r>
                        </m:num>
                        <m:den>
                          <m:r>
                            <a:rPr lang="en-US" sz="2000" b="1" i="1">
                              <a:solidFill>
                                <a:srgbClr val="FF0000"/>
                              </a:solidFill>
                              <a:latin typeface="Cambria Math" panose="02040503050406030204" pitchFamily="18" charset="0"/>
                            </a:rPr>
                            <m:t>𝒇</m:t>
                          </m:r>
                        </m:den>
                      </m:f>
                      <m:r>
                        <a:rPr lang="ar-SA" sz="2000" b="1" i="1" smtClean="0">
                          <a:solidFill>
                            <a:schemeClr val="tx1"/>
                          </a:solidFill>
                          <a:latin typeface="Cambria Math" panose="02040503050406030204" pitchFamily="18" charset="0"/>
                        </a:rPr>
                        <m:t>−</m:t>
                      </m:r>
                      <m:f>
                        <m:fPr>
                          <m:ctrlPr>
                            <a:rPr lang="en-US" sz="2000" b="1" i="1" smtClean="0">
                              <a:solidFill>
                                <a:srgbClr val="00B050"/>
                              </a:solidFill>
                              <a:latin typeface="Cambria Math" panose="02040503050406030204" pitchFamily="18" charset="0"/>
                            </a:rPr>
                          </m:ctrlPr>
                        </m:fPr>
                        <m:num>
                          <m:r>
                            <a:rPr lang="en-US" sz="2000" b="1" i="1">
                              <a:solidFill>
                                <a:srgbClr val="00B050"/>
                              </a:solidFill>
                              <a:latin typeface="Cambria Math" panose="02040503050406030204" pitchFamily="18" charset="0"/>
                            </a:rPr>
                            <m:t>𝟏</m:t>
                          </m:r>
                        </m:num>
                        <m:den>
                          <m:sSub>
                            <m:sSubPr>
                              <m:ctrlPr>
                                <a:rPr lang="en-US" sz="2000" b="1" i="1">
                                  <a:solidFill>
                                    <a:srgbClr val="00B050"/>
                                  </a:solidFill>
                                  <a:latin typeface="Cambria Math" panose="02040503050406030204" pitchFamily="18" charset="0"/>
                                </a:rPr>
                              </m:ctrlPr>
                            </m:sSubPr>
                            <m:e>
                              <m:r>
                                <a:rPr lang="en-US" sz="2000" b="1" i="1">
                                  <a:solidFill>
                                    <a:srgbClr val="00B050"/>
                                  </a:solidFill>
                                  <a:latin typeface="Cambria Math" panose="02040503050406030204" pitchFamily="18" charset="0"/>
                                </a:rPr>
                                <m:t>𝒅</m:t>
                              </m:r>
                            </m:e>
                            <m:sub>
                              <m:r>
                                <a:rPr lang="en-US" sz="2000" b="1" i="1">
                                  <a:solidFill>
                                    <a:srgbClr val="00B050"/>
                                  </a:solidFill>
                                  <a:latin typeface="Cambria Math" panose="02040503050406030204" pitchFamily="18" charset="0"/>
                                </a:rPr>
                                <m:t>𝒐</m:t>
                              </m:r>
                            </m:sub>
                          </m:sSub>
                        </m:den>
                      </m:f>
                    </m:oMath>
                  </m:oMathPara>
                </a14:m>
                <a:endParaRPr lang="ar-SA" sz="2000" b="1" dirty="0">
                  <a:solidFill>
                    <a:srgbClr val="00B050"/>
                  </a:solidFill>
                </a:endParaRPr>
              </a:p>
              <a:p>
                <a:pPr algn="ctr" rtl="1"/>
                <a:endParaRPr lang="ar-SA" sz="2000" b="1" dirty="0">
                  <a:solidFill>
                    <a:srgbClr val="00B050"/>
                  </a:solidFill>
                </a:endParaRPr>
              </a:p>
              <a:p>
                <a:pPr algn="ctr" rtl="1"/>
                <a14:m>
                  <m:oMathPara xmlns:m="http://schemas.openxmlformats.org/officeDocument/2006/math">
                    <m:oMathParaPr>
                      <m:jc m:val="centerGroup"/>
                    </m:oMathParaPr>
                    <m:oMath xmlns:m="http://schemas.openxmlformats.org/officeDocument/2006/math">
                      <m:f>
                        <m:fPr>
                          <m:ctrlPr>
                            <a:rPr lang="en-US" sz="2000" b="1" i="1">
                              <a:solidFill>
                                <a:schemeClr val="tx1"/>
                              </a:solidFill>
                              <a:latin typeface="Cambria Math" panose="02040503050406030204" pitchFamily="18" charset="0"/>
                            </a:rPr>
                          </m:ctrlPr>
                        </m:fPr>
                        <m:num>
                          <m:r>
                            <a:rPr lang="en-US" sz="2000" b="1" i="1">
                              <a:solidFill>
                                <a:schemeClr val="tx1"/>
                              </a:solidFill>
                              <a:latin typeface="Cambria Math" panose="02040503050406030204" pitchFamily="18" charset="0"/>
                            </a:rPr>
                            <m:t>𝟏</m:t>
                          </m:r>
                        </m:num>
                        <m:den>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𝒅</m:t>
                              </m:r>
                            </m:e>
                            <m:sub>
                              <m:r>
                                <a:rPr lang="en-US" sz="2000" b="1" i="1">
                                  <a:solidFill>
                                    <a:schemeClr val="tx1"/>
                                  </a:solidFill>
                                  <a:latin typeface="Cambria Math" panose="02040503050406030204" pitchFamily="18" charset="0"/>
                                </a:rPr>
                                <m:t>𝒊</m:t>
                              </m:r>
                            </m:sub>
                          </m:sSub>
                        </m:den>
                      </m:f>
                      <m:r>
                        <a:rPr lang="ar-SA" sz="2000" b="1">
                          <a:solidFill>
                            <a:schemeClr val="tx1"/>
                          </a:solidFill>
                          <a:latin typeface="Cambria Math" panose="02040503050406030204" pitchFamily="18" charset="0"/>
                        </a:rPr>
                        <m:t>=</m:t>
                      </m:r>
                      <m:f>
                        <m:fPr>
                          <m:ctrlPr>
                            <a:rPr lang="en-US" sz="2000" b="1" i="1">
                              <a:solidFill>
                                <a:srgbClr val="FF0000"/>
                              </a:solidFill>
                              <a:latin typeface="Cambria Math" panose="02040503050406030204" pitchFamily="18" charset="0"/>
                            </a:rPr>
                          </m:ctrlPr>
                        </m:fPr>
                        <m:num>
                          <m:sSub>
                            <m:sSubPr>
                              <m:ctrlPr>
                                <a:rPr lang="en-US" sz="2000" b="1" i="1" smtClean="0">
                                  <a:solidFill>
                                    <a:srgbClr val="00B050"/>
                                  </a:solidFill>
                                  <a:latin typeface="Cambria Math" panose="02040503050406030204" pitchFamily="18" charset="0"/>
                                </a:rPr>
                              </m:ctrlPr>
                            </m:sSubPr>
                            <m:e>
                              <m:r>
                                <a:rPr lang="en-US" sz="2000" b="1" i="1" smtClean="0">
                                  <a:solidFill>
                                    <a:srgbClr val="00B050"/>
                                  </a:solidFill>
                                  <a:latin typeface="Cambria Math" panose="02040503050406030204" pitchFamily="18" charset="0"/>
                                </a:rPr>
                                <m:t>𝒅</m:t>
                              </m:r>
                            </m:e>
                            <m:sub>
                              <m:r>
                                <a:rPr lang="en-US" sz="2000" b="1" i="1" smtClean="0">
                                  <a:solidFill>
                                    <a:srgbClr val="00B050"/>
                                  </a:solidFill>
                                  <a:latin typeface="Cambria Math" panose="02040503050406030204" pitchFamily="18" charset="0"/>
                                </a:rPr>
                                <m:t>𝒐</m:t>
                              </m:r>
                            </m:sub>
                          </m:sSub>
                          <m:r>
                            <a:rPr lang="en-US" sz="2000" b="1" i="1" smtClean="0">
                              <a:solidFill>
                                <a:schemeClr val="tx1"/>
                              </a:solidFill>
                              <a:latin typeface="Cambria Math" panose="02040503050406030204" pitchFamily="18" charset="0"/>
                            </a:rPr>
                            <m:t>−</m:t>
                          </m:r>
                          <m:r>
                            <a:rPr lang="en-US" sz="2000" b="1" i="1" smtClean="0">
                              <a:solidFill>
                                <a:srgbClr val="FF0000"/>
                              </a:solidFill>
                              <a:latin typeface="Cambria Math" panose="02040503050406030204" pitchFamily="18" charset="0"/>
                            </a:rPr>
                            <m:t>𝒇</m:t>
                          </m:r>
                        </m:num>
                        <m:den>
                          <m:r>
                            <a:rPr lang="en-US" sz="2000" b="1" i="1">
                              <a:solidFill>
                                <a:srgbClr val="FF0000"/>
                              </a:solidFill>
                              <a:latin typeface="Cambria Math" panose="02040503050406030204" pitchFamily="18" charset="0"/>
                            </a:rPr>
                            <m:t>𝒇</m:t>
                          </m:r>
                          <m:sSub>
                            <m:sSubPr>
                              <m:ctrlPr>
                                <a:rPr lang="en-US" sz="2000" b="1" i="1" smtClean="0">
                                  <a:solidFill>
                                    <a:srgbClr val="00B050"/>
                                  </a:solidFill>
                                  <a:latin typeface="Cambria Math" panose="02040503050406030204" pitchFamily="18" charset="0"/>
                                </a:rPr>
                              </m:ctrlPr>
                            </m:sSubPr>
                            <m:e>
                              <m:r>
                                <a:rPr lang="en-US" sz="2000" b="1" i="1" smtClean="0">
                                  <a:solidFill>
                                    <a:srgbClr val="00B050"/>
                                  </a:solidFill>
                                  <a:latin typeface="Cambria Math" panose="02040503050406030204" pitchFamily="18" charset="0"/>
                                </a:rPr>
                                <m:t>𝒅</m:t>
                              </m:r>
                            </m:e>
                            <m:sub>
                              <m:r>
                                <a:rPr lang="en-US" sz="2000" b="1" i="1" smtClean="0">
                                  <a:solidFill>
                                    <a:srgbClr val="00B050"/>
                                  </a:solidFill>
                                  <a:latin typeface="Cambria Math" panose="02040503050406030204" pitchFamily="18" charset="0"/>
                                </a:rPr>
                                <m:t>𝒐</m:t>
                              </m:r>
                            </m:sub>
                          </m:sSub>
                        </m:den>
                      </m:f>
                    </m:oMath>
                  </m:oMathPara>
                </a14:m>
                <a:endParaRPr lang="en-US" sz="2000" b="1" dirty="0">
                  <a:solidFill>
                    <a:srgbClr val="00B050"/>
                  </a:solidFill>
                </a:endParaRPr>
              </a:p>
              <a:p>
                <a:pPr algn="ctr" rtl="1"/>
                <a:endParaRPr lang="ar-SA" sz="2000" b="1" dirty="0">
                  <a:solidFill>
                    <a:srgbClr val="00B050"/>
                  </a:solidFill>
                </a:endParaRPr>
              </a:p>
              <a:p>
                <a:pPr algn="ctr" rtl="1"/>
                <a14:m>
                  <m:oMathPara xmlns:m="http://schemas.openxmlformats.org/officeDocument/2006/math">
                    <m:oMathParaPr>
                      <m:jc m:val="centerGroup"/>
                    </m:oMathParaPr>
                    <m:oMath xmlns:m="http://schemas.openxmlformats.org/officeDocument/2006/math">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 </m:t>
                          </m:r>
                          <m:r>
                            <a:rPr lang="en-US" sz="2000" b="1" i="1">
                              <a:solidFill>
                                <a:schemeClr val="tx1"/>
                              </a:solidFill>
                              <a:latin typeface="Cambria Math" panose="02040503050406030204" pitchFamily="18" charset="0"/>
                            </a:rPr>
                            <m:t>𝒅</m:t>
                          </m:r>
                        </m:e>
                        <m:sub>
                          <m:r>
                            <a:rPr lang="en-US" sz="2000" b="1" i="1" smtClean="0">
                              <a:solidFill>
                                <a:schemeClr val="tx1"/>
                              </a:solidFill>
                              <a:latin typeface="Cambria Math" panose="02040503050406030204" pitchFamily="18" charset="0"/>
                            </a:rPr>
                            <m:t>𝒊</m:t>
                          </m:r>
                        </m:sub>
                      </m:sSub>
                      <m:r>
                        <a:rPr lang="en-US" sz="2000" b="1" i="1" smtClean="0">
                          <a:solidFill>
                            <a:schemeClr val="tx1"/>
                          </a:solidFill>
                          <a:latin typeface="Cambria Math" panose="02040503050406030204" pitchFamily="18" charset="0"/>
                        </a:rPr>
                        <m:t>=</m:t>
                      </m:r>
                      <m:f>
                        <m:fPr>
                          <m:ctrlPr>
                            <a:rPr lang="en-US" sz="2000" b="1" i="1" smtClean="0">
                              <a:solidFill>
                                <a:schemeClr val="tx1"/>
                              </a:solidFill>
                              <a:latin typeface="Cambria Math" panose="02040503050406030204" pitchFamily="18" charset="0"/>
                            </a:rPr>
                          </m:ctrlPr>
                        </m:fPr>
                        <m:num>
                          <m:r>
                            <a:rPr lang="en-US" sz="2000" b="1" i="1" smtClean="0">
                              <a:solidFill>
                                <a:schemeClr val="tx1"/>
                              </a:solidFill>
                              <a:latin typeface="Cambria Math" panose="02040503050406030204" pitchFamily="18" charset="0"/>
                            </a:rPr>
                            <m:t>𝒇</m:t>
                          </m:r>
                          <m:r>
                            <a:rPr lang="en-US" sz="2000" b="1" i="1" smtClean="0">
                              <a:solidFill>
                                <a:schemeClr val="tx1"/>
                              </a:solidFill>
                              <a:latin typeface="Cambria Math" panose="02040503050406030204" pitchFamily="18" charset="0"/>
                            </a:rPr>
                            <m:t> </m:t>
                          </m:r>
                          <m:sSub>
                            <m:sSubPr>
                              <m:ctrlPr>
                                <a:rPr lang="en-US" sz="2000" b="1" i="1" smtClean="0">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𝒅</m:t>
                              </m:r>
                            </m:e>
                            <m:sub>
                              <m:r>
                                <a:rPr lang="en-US" sz="2000" b="1" i="1" smtClean="0">
                                  <a:solidFill>
                                    <a:schemeClr val="tx1"/>
                                  </a:solidFill>
                                  <a:latin typeface="Cambria Math" panose="02040503050406030204" pitchFamily="18" charset="0"/>
                                </a:rPr>
                                <m:t>𝒐</m:t>
                              </m:r>
                            </m:sub>
                          </m:sSub>
                        </m:num>
                        <m:den>
                          <m:sSub>
                            <m:sSubPr>
                              <m:ctrlPr>
                                <a:rPr lang="en-US" sz="2000" b="1" i="1" smtClean="0">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𝒅</m:t>
                              </m:r>
                            </m:e>
                            <m:sub>
                              <m:r>
                                <a:rPr lang="en-US" sz="2000" b="1" i="1" smtClean="0">
                                  <a:solidFill>
                                    <a:schemeClr val="tx1"/>
                                  </a:solidFill>
                                  <a:latin typeface="Cambria Math" panose="02040503050406030204" pitchFamily="18" charset="0"/>
                                </a:rPr>
                                <m:t>𝒐</m:t>
                              </m:r>
                            </m:sub>
                          </m:sSub>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𝒇</m:t>
                          </m:r>
                        </m:den>
                      </m:f>
                    </m:oMath>
                  </m:oMathPara>
                </a14:m>
                <a:endParaRPr lang="ar-SA" sz="2000" b="1" dirty="0">
                  <a:solidFill>
                    <a:srgbClr val="00B050"/>
                  </a:solidFill>
                </a:endParaRPr>
              </a:p>
            </p:txBody>
          </p:sp>
        </mc:Choice>
        <mc:Fallback xmlns="">
          <p:sp>
            <p:nvSpPr>
              <p:cNvPr id="4" name="مستطيل مستدير الزوايا 3">
                <a:extLst>
                  <a:ext uri="{FF2B5EF4-FFF2-40B4-BE49-F238E27FC236}">
                    <a16:creationId xmlns:a16="http://schemas.microsoft.com/office/drawing/2014/main" id="{FEC49182-A4ED-6B47-9AF4-4DE17FD70FEE}"/>
                  </a:ext>
                </a:extLst>
              </p:cNvPr>
              <p:cNvSpPr>
                <a:spLocks noRot="1" noChangeAspect="1" noMove="1" noResize="1" noEditPoints="1" noAdjustHandles="1" noChangeArrowheads="1" noChangeShapeType="1" noTextEdit="1"/>
              </p:cNvSpPr>
              <p:nvPr/>
            </p:nvSpPr>
            <p:spPr>
              <a:xfrm>
                <a:off x="2625968" y="93784"/>
                <a:ext cx="2219247" cy="4736986"/>
              </a:xfrm>
              <a:prstGeom prst="roundRect">
                <a:avLst/>
              </a:prstGeom>
              <a:blipFill>
                <a:blip r:embed="rId3"/>
                <a:stretch>
                  <a:fillRect l="-565"/>
                </a:stretch>
              </a:blipFill>
              <a:ln w="19050">
                <a:solidFill>
                  <a:schemeClr val="accent1"/>
                </a:solidFill>
              </a:ln>
            </p:spPr>
            <p:txBody>
              <a:bodyPr/>
              <a:lstStyle/>
              <a:p>
                <a:r>
                  <a:rPr lang="ar-SA">
                    <a:noFill/>
                  </a:rPr>
                  <a:t> </a:t>
                </a:r>
              </a:p>
            </p:txBody>
          </p:sp>
        </mc:Fallback>
      </mc:AlternateContent>
    </p:spTree>
    <p:extLst>
      <p:ext uri="{BB962C8B-B14F-4D97-AF65-F5344CB8AC3E}">
        <p14:creationId xmlns:p14="http://schemas.microsoft.com/office/powerpoint/2010/main" val="364771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DDCD7AD-521F-6346-9725-5A4AFC44EEF0}"/>
              </a:ext>
            </a:extLst>
          </p:cNvPr>
          <p:cNvPicPr>
            <a:picLocks noChangeAspect="1"/>
          </p:cNvPicPr>
          <p:nvPr/>
        </p:nvPicPr>
        <p:blipFill>
          <a:blip r:embed="rId2"/>
          <a:stretch>
            <a:fillRect/>
          </a:stretch>
        </p:blipFill>
        <p:spPr>
          <a:xfrm>
            <a:off x="633836" y="231661"/>
            <a:ext cx="10924327" cy="6115351"/>
          </a:xfrm>
          <a:prstGeom prst="rect">
            <a:avLst/>
          </a:prstGeom>
        </p:spPr>
      </p:pic>
    </p:spTree>
    <p:extLst>
      <p:ext uri="{BB962C8B-B14F-4D97-AF65-F5344CB8AC3E}">
        <p14:creationId xmlns:p14="http://schemas.microsoft.com/office/powerpoint/2010/main" val="334652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78264" y="2356328"/>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1"/>
                </a:solidFill>
              </a:rPr>
              <a:t>عندما يوضع جسم أمام عدسة محدبة بين النقطة </a:t>
            </a:r>
            <a:r>
              <a:rPr lang="en-US" sz="3200" b="1" dirty="0">
                <a:solidFill>
                  <a:schemeClr val="tx1"/>
                </a:solidFill>
              </a:rPr>
              <a:t>F</a:t>
            </a:r>
            <a:r>
              <a:rPr lang="ar-SA" sz="3200" b="1" dirty="0">
                <a:solidFill>
                  <a:schemeClr val="tx1"/>
                </a:solidFill>
              </a:rPr>
              <a:t> و </a:t>
            </a:r>
            <a:r>
              <a:rPr lang="en-US" sz="3200" b="1" dirty="0">
                <a:solidFill>
                  <a:schemeClr val="tx1"/>
                </a:solidFill>
              </a:rPr>
              <a:t>2F</a:t>
            </a:r>
            <a:endParaRPr lang="ar-SA" sz="3200" b="1" dirty="0">
              <a:solidFill>
                <a:schemeClr val="tx1"/>
              </a:solidFill>
            </a:endParaRPr>
          </a:p>
          <a:p>
            <a:pPr algn="ctr" defTabSz="342900" rtl="1"/>
            <a:r>
              <a:rPr lang="ar-SA" sz="3200" b="1" dirty="0">
                <a:solidFill>
                  <a:schemeClr val="tx1"/>
                </a:solidFill>
                <a:latin typeface="Muna" pitchFamily="2" charset="-78"/>
              </a:rPr>
              <a:t>فسوف تتكون لنا صورة حقيقية مصغرة.</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70205" y="2034711"/>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هل العبارة صحيحة أم خاطئة؟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7187608" y="624839"/>
            <a:ext cx="2833351" cy="707886"/>
          </a:xfrm>
          <a:prstGeom prst="rect">
            <a:avLst/>
          </a:prstGeom>
          <a:solidFill>
            <a:schemeClr val="accent1">
              <a:lumMod val="20000"/>
              <a:lumOff val="80000"/>
            </a:schemeClr>
          </a:solidFill>
        </p:spPr>
        <p:txBody>
          <a:bodyPr wrap="square" rtlCol="1">
            <a:spAutoFit/>
          </a:bodyPr>
          <a:lstStyle/>
          <a:p>
            <a:pPr algn="ctr"/>
            <a:r>
              <a:rPr lang="ar-SA" sz="4000" b="1" dirty="0"/>
              <a:t>تقويم ختامي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05425" y="4402539"/>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صحيحة</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78265" y="4402538"/>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خاطئة</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3619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2"/>
                                        </p:tgtEl>
                                        <p:attrNameLst>
                                          <p:attrName>fillcolor</p:attrName>
                                        </p:attrNameLst>
                                      </p:cBhvr>
                                      <p:to>
                                        <a:schemeClr val="tx2"/>
                                      </p:to>
                                    </p:animClr>
                                    <p:set>
                                      <p:cBhvr>
                                        <p:cTn id="7" dur="500" fill="hold"/>
                                        <p:tgtEl>
                                          <p:spTgt spid="12"/>
                                        </p:tgtEl>
                                        <p:attrNameLst>
                                          <p:attrName>fill.type</p:attrName>
                                        </p:attrNameLst>
                                      </p:cBhvr>
                                      <p:to>
                                        <p:strVal val="solid"/>
                                      </p:to>
                                    </p:set>
                                    <p:set>
                                      <p:cBhvr>
                                        <p:cTn id="8"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166B1372-5349-BE42-AAC0-2386A9DBC519}"/>
              </a:ext>
            </a:extLst>
          </p:cNvPr>
          <p:cNvSpPr/>
          <p:nvPr/>
        </p:nvSpPr>
        <p:spPr>
          <a:xfrm>
            <a:off x="1878264" y="2356328"/>
            <a:ext cx="8664681" cy="165361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3200" b="1" dirty="0">
                <a:solidFill>
                  <a:schemeClr val="tx1"/>
                </a:solidFill>
              </a:rPr>
              <a:t>عندما يوضع جسم أمام عدسة محدبة في النقطة </a:t>
            </a:r>
            <a:r>
              <a:rPr lang="en-US" sz="3200" b="1" dirty="0">
                <a:solidFill>
                  <a:schemeClr val="tx1"/>
                </a:solidFill>
              </a:rPr>
              <a:t>2F</a:t>
            </a:r>
            <a:endParaRPr lang="ar-SA" sz="3200" b="1" dirty="0">
              <a:solidFill>
                <a:schemeClr val="tx1"/>
              </a:solidFill>
            </a:endParaRPr>
          </a:p>
          <a:p>
            <a:pPr algn="ctr" defTabSz="342900" rtl="1"/>
            <a:r>
              <a:rPr lang="ar-SA" sz="3200" b="1" dirty="0">
                <a:solidFill>
                  <a:schemeClr val="tx1"/>
                </a:solidFill>
                <a:latin typeface="Muna" pitchFamily="2" charset="-78"/>
              </a:rPr>
              <a:t>فسوف تتكون صورة حقيقية مقلوبة مساوية للجسم.</a:t>
            </a:r>
          </a:p>
        </p:txBody>
      </p:sp>
      <p:sp>
        <p:nvSpPr>
          <p:cNvPr id="9" name="مستطيل مستدير الزوايا 8">
            <a:extLst>
              <a:ext uri="{FF2B5EF4-FFF2-40B4-BE49-F238E27FC236}">
                <a16:creationId xmlns:a16="http://schemas.microsoft.com/office/drawing/2014/main" id="{4A964CE0-BBDD-0449-912A-55B2DE54BE91}"/>
              </a:ext>
            </a:extLst>
          </p:cNvPr>
          <p:cNvSpPr/>
          <p:nvPr/>
        </p:nvSpPr>
        <p:spPr>
          <a:xfrm>
            <a:off x="5970205" y="2034711"/>
            <a:ext cx="4421124" cy="6162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400" b="1" dirty="0">
                <a:latin typeface="Muna" pitchFamily="2" charset="-78"/>
              </a:rPr>
              <a:t>سؤال: هل العبارة صحيحة أم خاطئة؟</a:t>
            </a:r>
          </a:p>
        </p:txBody>
      </p:sp>
      <p:sp>
        <p:nvSpPr>
          <p:cNvPr id="14" name="مستطيل مستدير الزوايا 13">
            <a:extLst>
              <a:ext uri="{FF2B5EF4-FFF2-40B4-BE49-F238E27FC236}">
                <a16:creationId xmlns:a16="http://schemas.microsoft.com/office/drawing/2014/main" id="{637E1C4A-B1F2-5047-83A7-1A751035FC67}"/>
              </a:ext>
            </a:extLst>
          </p:cNvPr>
          <p:cNvSpPr/>
          <p:nvPr/>
        </p:nvSpPr>
        <p:spPr>
          <a:xfrm>
            <a:off x="899160" y="978782"/>
            <a:ext cx="10530840" cy="501053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sp>
        <p:nvSpPr>
          <p:cNvPr id="16" name="مربع نص 15">
            <a:extLst>
              <a:ext uri="{FF2B5EF4-FFF2-40B4-BE49-F238E27FC236}">
                <a16:creationId xmlns:a16="http://schemas.microsoft.com/office/drawing/2014/main" id="{27CEA93A-F648-0141-BD6A-5C2D86C1461B}"/>
              </a:ext>
            </a:extLst>
          </p:cNvPr>
          <p:cNvSpPr txBox="1"/>
          <p:nvPr/>
        </p:nvSpPr>
        <p:spPr>
          <a:xfrm>
            <a:off x="7187608" y="624839"/>
            <a:ext cx="2833351" cy="707886"/>
          </a:xfrm>
          <a:prstGeom prst="rect">
            <a:avLst/>
          </a:prstGeom>
          <a:solidFill>
            <a:schemeClr val="accent1">
              <a:lumMod val="20000"/>
              <a:lumOff val="80000"/>
            </a:schemeClr>
          </a:solidFill>
        </p:spPr>
        <p:txBody>
          <a:bodyPr wrap="square" rtlCol="1">
            <a:spAutoFit/>
          </a:bodyPr>
          <a:lstStyle/>
          <a:p>
            <a:pPr algn="ctr"/>
            <a:r>
              <a:rPr lang="ar-SA" sz="4000" b="1" dirty="0"/>
              <a:t>تقويم ختامي</a:t>
            </a:r>
          </a:p>
        </p:txBody>
      </p:sp>
      <p:sp>
        <p:nvSpPr>
          <p:cNvPr id="10" name="مستطيل مستدير الزوايا 9">
            <a:extLst>
              <a:ext uri="{FF2B5EF4-FFF2-40B4-BE49-F238E27FC236}">
                <a16:creationId xmlns:a16="http://schemas.microsoft.com/office/drawing/2014/main" id="{DD8A82FD-7C40-FD44-A92F-54347EE48562}"/>
              </a:ext>
            </a:extLst>
          </p:cNvPr>
          <p:cNvSpPr/>
          <p:nvPr/>
        </p:nvSpPr>
        <p:spPr>
          <a:xfrm>
            <a:off x="6605425" y="4402539"/>
            <a:ext cx="393752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صحيحة</a:t>
            </a:r>
          </a:p>
        </p:txBody>
      </p:sp>
      <p:sp>
        <p:nvSpPr>
          <p:cNvPr id="12" name="مستطيل مستدير الزوايا 11">
            <a:extLst>
              <a:ext uri="{FF2B5EF4-FFF2-40B4-BE49-F238E27FC236}">
                <a16:creationId xmlns:a16="http://schemas.microsoft.com/office/drawing/2014/main" id="{DC498017-B47F-F44D-AB57-C9ADCE694031}"/>
              </a:ext>
            </a:extLst>
          </p:cNvPr>
          <p:cNvSpPr/>
          <p:nvPr/>
        </p:nvSpPr>
        <p:spPr>
          <a:xfrm>
            <a:off x="1878265" y="4402538"/>
            <a:ext cx="4107440" cy="6583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342900" rtl="1"/>
            <a:r>
              <a:rPr lang="ar-SA" sz="2800" b="1" dirty="0">
                <a:latin typeface="Muna" pitchFamily="2" charset="-78"/>
              </a:rPr>
              <a:t>خاطئة</a:t>
            </a:r>
          </a:p>
        </p:txBody>
      </p:sp>
      <p:pic>
        <p:nvPicPr>
          <p:cNvPr id="11" name="صورة 10" descr=".kj.jpg">
            <a:extLst>
              <a:ext uri="{FF2B5EF4-FFF2-40B4-BE49-F238E27FC236}">
                <a16:creationId xmlns:a16="http://schemas.microsoft.com/office/drawing/2014/main" id="{D02D248D-8FF2-6F44-978B-0C8879E76C8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70" y="276225"/>
            <a:ext cx="143033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مستطيل مستدير الزوايا 14">
            <a:extLst>
              <a:ext uri="{FF2B5EF4-FFF2-40B4-BE49-F238E27FC236}">
                <a16:creationId xmlns:a16="http://schemas.microsoft.com/office/drawing/2014/main" id="{52EF0396-00A4-CD43-A773-BA477E08476C}"/>
              </a:ext>
            </a:extLst>
          </p:cNvPr>
          <p:cNvSpPr/>
          <p:nvPr/>
        </p:nvSpPr>
        <p:spPr bwMode="auto">
          <a:xfrm>
            <a:off x="1783825" y="391060"/>
            <a:ext cx="2833351" cy="59088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mj-cs"/>
              </a:rPr>
              <a:t>الإجابة في المحادثة</a:t>
            </a:r>
          </a:p>
        </p:txBody>
      </p:sp>
      <p:sp>
        <p:nvSpPr>
          <p:cNvPr id="18" name="مستطيل مستدير الزوايا 17">
            <a:extLst>
              <a:ext uri="{FF2B5EF4-FFF2-40B4-BE49-F238E27FC236}">
                <a16:creationId xmlns:a16="http://schemas.microsoft.com/office/drawing/2014/main" id="{C480F63A-CF4E-CA41-9FA8-A345CFFE8117}"/>
              </a:ext>
            </a:extLst>
          </p:cNvPr>
          <p:cNvSpPr/>
          <p:nvPr/>
        </p:nvSpPr>
        <p:spPr bwMode="auto">
          <a:xfrm>
            <a:off x="1915705" y="1068610"/>
            <a:ext cx="1562112" cy="490542"/>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defRPr/>
            </a:pPr>
            <a:r>
              <a:rPr lang="ar-SA" sz="2800" dirty="0">
                <a:ln w="0"/>
                <a:solidFill>
                  <a:schemeClr val="tx1"/>
                </a:solidFill>
                <a:effectLst>
                  <a:outerShdw blurRad="38100" dist="19050" dir="2700000" algn="tl" rotWithShape="0">
                    <a:schemeClr val="dk1">
                      <a:alpha val="40000"/>
                    </a:schemeClr>
                  </a:outerShdw>
                </a:effectLst>
                <a:cs typeface="PT Bold Heading" pitchFamily="2" charset="-78"/>
              </a:rPr>
              <a:t>دقيقة</a:t>
            </a:r>
            <a:endParaRPr lang="ar-SA"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6632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500" fill="hold"/>
                                        <p:tgtEl>
                                          <p:spTgt spid="10"/>
                                        </p:tgtEl>
                                        <p:attrNameLst>
                                          <p:attrName>fillcolor</p:attrName>
                                        </p:attrNameLst>
                                      </p:cBhvr>
                                      <p:to>
                                        <a:schemeClr val="tx2"/>
                                      </p:to>
                                    </p:animClr>
                                    <p:set>
                                      <p:cBhvr>
                                        <p:cTn id="7" dur="500" fill="hold"/>
                                        <p:tgtEl>
                                          <p:spTgt spid="10"/>
                                        </p:tgtEl>
                                        <p:attrNameLst>
                                          <p:attrName>fill.type</p:attrName>
                                        </p:attrNameLst>
                                      </p:cBhvr>
                                      <p:to>
                                        <p:strVal val="solid"/>
                                      </p:to>
                                    </p:set>
                                    <p:set>
                                      <p:cBhvr>
                                        <p:cTn id="8" dur="5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كل بيضاوي 8">
            <a:extLst>
              <a:ext uri="{FF2B5EF4-FFF2-40B4-BE49-F238E27FC236}">
                <a16:creationId xmlns:a16="http://schemas.microsoft.com/office/drawing/2014/main" id="{3EBBE5EC-5F98-1D4A-AB02-909E78487D05}"/>
              </a:ext>
            </a:extLst>
          </p:cNvPr>
          <p:cNvSpPr/>
          <p:nvPr/>
        </p:nvSpPr>
        <p:spPr>
          <a:xfrm>
            <a:off x="9757920" y="-438151"/>
            <a:ext cx="2829718" cy="282971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5D044DB0-87D7-8745-9D44-022C6CCB2160}"/>
              </a:ext>
            </a:extLst>
          </p:cNvPr>
          <p:cNvSpPr txBox="1"/>
          <p:nvPr/>
        </p:nvSpPr>
        <p:spPr>
          <a:xfrm>
            <a:off x="6864257" y="1174510"/>
            <a:ext cx="3558988" cy="646331"/>
          </a:xfrm>
          <a:prstGeom prst="rect">
            <a:avLst/>
          </a:prstGeom>
          <a:noFill/>
        </p:spPr>
        <p:txBody>
          <a:bodyPr wrap="none" rtlCol="1">
            <a:spAutoFit/>
          </a:bodyPr>
          <a:lstStyle/>
          <a:p>
            <a:r>
              <a:rPr lang="ar-SA" sz="3600" b="1" dirty="0">
                <a:highlight>
                  <a:srgbClr val="C0C0C0"/>
                </a:highlight>
              </a:rPr>
              <a:t>سنتعلم في هذا الدرس:</a:t>
            </a:r>
          </a:p>
        </p:txBody>
      </p:sp>
      <p:sp>
        <p:nvSpPr>
          <p:cNvPr id="10" name="Rectangle 7">
            <a:extLst>
              <a:ext uri="{FF2B5EF4-FFF2-40B4-BE49-F238E27FC236}">
                <a16:creationId xmlns:a16="http://schemas.microsoft.com/office/drawing/2014/main" id="{62A2EA3C-F432-B74F-9B55-66F4EE78BFF7}"/>
              </a:ext>
            </a:extLst>
          </p:cNvPr>
          <p:cNvSpPr/>
          <p:nvPr/>
        </p:nvSpPr>
        <p:spPr>
          <a:xfrm rot="16200000">
            <a:off x="-3271882" y="3042443"/>
            <a:ext cx="8882062" cy="1004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457200" rtl="1" eaLnBrk="1" latinLnBrk="0" hangingPunct="1">
              <a:defRPr/>
            </a:pPr>
            <a:endParaRPr lang="en-US" sz="4000" b="1" dirty="0">
              <a:latin typeface="Arial" panose="020B0604020202020204" pitchFamily="34" charset="0"/>
              <a:cs typeface="Arial" panose="020B0604020202020204" pitchFamily="34" charset="0"/>
            </a:endParaRPr>
          </a:p>
        </p:txBody>
      </p:sp>
      <p:sp>
        <p:nvSpPr>
          <p:cNvPr id="4" name="مربع نص 3">
            <a:extLst>
              <a:ext uri="{FF2B5EF4-FFF2-40B4-BE49-F238E27FC236}">
                <a16:creationId xmlns:a16="http://schemas.microsoft.com/office/drawing/2014/main" id="{8A09923E-B923-CA4B-A268-FC2C481E318A}"/>
              </a:ext>
            </a:extLst>
          </p:cNvPr>
          <p:cNvSpPr txBox="1"/>
          <p:nvPr/>
        </p:nvSpPr>
        <p:spPr>
          <a:xfrm>
            <a:off x="3752014" y="2950815"/>
            <a:ext cx="6005906" cy="954107"/>
          </a:xfrm>
          <a:prstGeom prst="rect">
            <a:avLst/>
          </a:prstGeom>
          <a:noFill/>
        </p:spPr>
        <p:txBody>
          <a:bodyPr wrap="square" rtlCol="1">
            <a:spAutoFit/>
          </a:bodyPr>
          <a:lstStyle/>
          <a:p>
            <a:pPr marL="285750" indent="-285750" algn="r" defTabSz="457200" rtl="1" eaLnBrk="1" latinLnBrk="0" hangingPunct="1">
              <a:buFontTx/>
              <a:buChar char="-"/>
            </a:pPr>
            <a:r>
              <a:rPr lang="ar-SA" sz="2800" b="1" dirty="0"/>
              <a:t>كيفية انكسار الضوء.</a:t>
            </a:r>
          </a:p>
          <a:p>
            <a:pPr marL="285750" indent="-285750" algn="r" defTabSz="457200" rtl="1" eaLnBrk="1" latinLnBrk="0" hangingPunct="1">
              <a:buFontTx/>
              <a:buChar char="-"/>
            </a:pPr>
            <a:r>
              <a:rPr lang="ar-SA" sz="2800" b="1" dirty="0"/>
              <a:t>قانون </a:t>
            </a:r>
            <a:r>
              <a:rPr lang="ar-SA" sz="2800" b="1" dirty="0" err="1"/>
              <a:t>سنل</a:t>
            </a:r>
            <a:r>
              <a:rPr lang="ar-SA" sz="2800" b="1" dirty="0"/>
              <a:t> في الانكسار.</a:t>
            </a:r>
          </a:p>
        </p:txBody>
      </p:sp>
    </p:spTree>
    <p:extLst>
      <p:ext uri="{BB962C8B-B14F-4D97-AF65-F5344CB8AC3E}">
        <p14:creationId xmlns:p14="http://schemas.microsoft.com/office/powerpoint/2010/main" val="17619077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35722F5-C923-0C4E-A264-306A4CD60E5A}"/>
              </a:ext>
            </a:extLst>
          </p:cNvPr>
          <p:cNvPicPr>
            <a:picLocks noChangeAspect="1"/>
          </p:cNvPicPr>
          <p:nvPr/>
        </p:nvPicPr>
        <p:blipFill rotWithShape="1">
          <a:blip r:embed="rId2"/>
          <a:srcRect t="4125"/>
          <a:stretch/>
        </p:blipFill>
        <p:spPr>
          <a:xfrm>
            <a:off x="1073150" y="2250831"/>
            <a:ext cx="10045700" cy="4030296"/>
          </a:xfrm>
          <a:prstGeom prst="rect">
            <a:avLst/>
          </a:prstGeom>
        </p:spPr>
      </p:pic>
      <p:sp>
        <p:nvSpPr>
          <p:cNvPr id="4" name="مربع نص 3">
            <a:extLst>
              <a:ext uri="{FF2B5EF4-FFF2-40B4-BE49-F238E27FC236}">
                <a16:creationId xmlns:a16="http://schemas.microsoft.com/office/drawing/2014/main" id="{DC102236-7F8F-D848-AE91-7B5F31B39E81}"/>
              </a:ext>
            </a:extLst>
          </p:cNvPr>
          <p:cNvSpPr txBox="1"/>
          <p:nvPr/>
        </p:nvSpPr>
        <p:spPr>
          <a:xfrm>
            <a:off x="3554084" y="1430216"/>
            <a:ext cx="5224507" cy="646331"/>
          </a:xfrm>
          <a:prstGeom prst="rect">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wrap="none" rtlCol="1">
            <a:spAutoFit/>
          </a:bodyPr>
          <a:lstStyle/>
          <a:p>
            <a:r>
              <a:rPr lang="ar-SA" sz="3600" b="1" dirty="0"/>
              <a:t>العدسة المحدبة والصورة الحقيقية</a:t>
            </a:r>
          </a:p>
        </p:txBody>
      </p:sp>
    </p:spTree>
    <p:extLst>
      <p:ext uri="{BB962C8B-B14F-4D97-AF65-F5344CB8AC3E}">
        <p14:creationId xmlns:p14="http://schemas.microsoft.com/office/powerpoint/2010/main" val="33050052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78FA3255-D207-F443-A5B7-729B9AF1249C}"/>
              </a:ext>
            </a:extLst>
          </p:cNvPr>
          <p:cNvSpPr txBox="1"/>
          <p:nvPr/>
        </p:nvSpPr>
        <p:spPr>
          <a:xfrm>
            <a:off x="2354045" y="1549384"/>
            <a:ext cx="7483908" cy="3477875"/>
          </a:xfrm>
          <a:prstGeom prst="rect">
            <a:avLst/>
          </a:prstGeom>
          <a:solidFill>
            <a:schemeClr val="accent2">
              <a:lumMod val="20000"/>
              <a:lumOff val="80000"/>
            </a:schemeClr>
          </a:solidFill>
        </p:spPr>
        <p:txBody>
          <a:bodyPr wrap="none" rtlCol="1">
            <a:spAutoFit/>
          </a:bodyPr>
          <a:lstStyle/>
          <a:p>
            <a:pPr marL="0" algn="ctr" defTabSz="457200" rtl="1" eaLnBrk="1" latinLnBrk="0" hangingPunct="1"/>
            <a:r>
              <a:rPr lang="ar-SA" sz="4400" b="1" dirty="0"/>
              <a:t>الواجب</a:t>
            </a:r>
          </a:p>
          <a:p>
            <a:pPr marL="0" algn="ctr" defTabSz="457200" rtl="1" eaLnBrk="1" latinLnBrk="0" hangingPunct="1"/>
            <a:r>
              <a:rPr lang="ar-SA" sz="4400" b="1" dirty="0"/>
              <a:t>حل مسألة ١٣ صفحة ٨٢</a:t>
            </a:r>
          </a:p>
          <a:p>
            <a:pPr marL="0" algn="ctr" defTabSz="457200" rtl="1" eaLnBrk="1" latinLnBrk="0" hangingPunct="1"/>
            <a:endParaRPr lang="ar-SA" sz="4400" b="1" dirty="0"/>
          </a:p>
          <a:p>
            <a:pPr marL="0" algn="ctr" defTabSz="457200" rtl="1" eaLnBrk="1" latinLnBrk="0" hangingPunct="1"/>
            <a:r>
              <a:rPr lang="ar-SA" sz="4400" dirty="0"/>
              <a:t>وإرسالها على البريد أو في تطبيق </a:t>
            </a:r>
            <a:r>
              <a:rPr lang="en-US" sz="4400" dirty="0"/>
              <a:t>my U</a:t>
            </a:r>
          </a:p>
          <a:p>
            <a:pPr marL="0" algn="ctr" defTabSz="457200" rtl="1" eaLnBrk="1" latinLnBrk="0" hangingPunct="1"/>
            <a:r>
              <a:rPr lang="ar-SA" sz="4400" dirty="0"/>
              <a:t>أو في رسائل الموقع بصيغة ملف </a:t>
            </a:r>
            <a:r>
              <a:rPr lang="en-US" sz="4400" dirty="0"/>
              <a:t>pdf</a:t>
            </a:r>
            <a:endParaRPr lang="ar-SA" sz="4400" dirty="0"/>
          </a:p>
        </p:txBody>
      </p:sp>
      <p:pic>
        <p:nvPicPr>
          <p:cNvPr id="5" name="رسم 4" descr="قلب">
            <a:extLst>
              <a:ext uri="{FF2B5EF4-FFF2-40B4-BE49-F238E27FC236}">
                <a16:creationId xmlns:a16="http://schemas.microsoft.com/office/drawing/2014/main" id="{57CEFBA1-8AA1-1141-BFB8-A4FC1960C0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437647">
            <a:off x="747375" y="4851577"/>
            <a:ext cx="1978585" cy="1978585"/>
          </a:xfrm>
          <a:prstGeom prst="rect">
            <a:avLst/>
          </a:prstGeom>
        </p:spPr>
      </p:pic>
      <p:sp>
        <p:nvSpPr>
          <p:cNvPr id="3" name="مربع نص 2">
            <a:extLst>
              <a:ext uri="{FF2B5EF4-FFF2-40B4-BE49-F238E27FC236}">
                <a16:creationId xmlns:a16="http://schemas.microsoft.com/office/drawing/2014/main" id="{8F3493C5-DB63-D24F-96E0-C4A349FFEAA7}"/>
              </a:ext>
            </a:extLst>
          </p:cNvPr>
          <p:cNvSpPr txBox="1"/>
          <p:nvPr/>
        </p:nvSpPr>
        <p:spPr>
          <a:xfrm>
            <a:off x="1969710" y="5650523"/>
            <a:ext cx="8252579" cy="769441"/>
          </a:xfrm>
          <a:prstGeom prst="rect">
            <a:avLst/>
          </a:prstGeom>
          <a:solidFill>
            <a:schemeClr val="accent5">
              <a:lumMod val="20000"/>
              <a:lumOff val="80000"/>
              <a:alpha val="80000"/>
            </a:schemeClr>
          </a:solidFill>
        </p:spPr>
        <p:txBody>
          <a:bodyPr wrap="none" rtlCol="1">
            <a:spAutoFit/>
          </a:bodyPr>
          <a:lstStyle/>
          <a:p>
            <a:pPr marL="0" algn="r" defTabSz="457200" rtl="1" eaLnBrk="1" latinLnBrk="0" hangingPunct="1"/>
            <a:r>
              <a:rPr lang="ar-SA" sz="4400" dirty="0">
                <a:ln w="0"/>
                <a:effectLst>
                  <a:outerShdw blurRad="38100" dist="19050" dir="2700000" algn="tl" rotWithShape="0">
                    <a:schemeClr val="dk1">
                      <a:alpha val="40000"/>
                    </a:schemeClr>
                  </a:outerShdw>
                </a:effectLst>
              </a:rPr>
              <a:t>أتمنى لكم إجازة نهاية أسبوع جميلة يا حبيباتي</a:t>
            </a:r>
          </a:p>
        </p:txBody>
      </p:sp>
      <p:sp>
        <p:nvSpPr>
          <p:cNvPr id="6" name="مربع نص 5">
            <a:extLst>
              <a:ext uri="{FF2B5EF4-FFF2-40B4-BE49-F238E27FC236}">
                <a16:creationId xmlns:a16="http://schemas.microsoft.com/office/drawing/2014/main" id="{84FE7426-C8F9-8E43-BA39-2D35F8F6F57B}"/>
              </a:ext>
            </a:extLst>
          </p:cNvPr>
          <p:cNvSpPr txBox="1"/>
          <p:nvPr/>
        </p:nvSpPr>
        <p:spPr>
          <a:xfrm>
            <a:off x="1701206" y="353831"/>
            <a:ext cx="8789586" cy="769441"/>
          </a:xfrm>
          <a:prstGeom prst="rect">
            <a:avLst/>
          </a:prstGeom>
          <a:solidFill>
            <a:schemeClr val="bg2">
              <a:lumMod val="90000"/>
              <a:alpha val="80000"/>
            </a:schemeClr>
          </a:solidFill>
        </p:spPr>
        <p:txBody>
          <a:bodyPr wrap="none" rtlCol="1">
            <a:spAutoFit/>
          </a:bodyPr>
          <a:lstStyle/>
          <a:p>
            <a:pPr marL="0" algn="r" defTabSz="457200" rtl="1" eaLnBrk="1" latinLnBrk="0" hangingPunct="1"/>
            <a:r>
              <a:rPr lang="ar-SA" sz="4400" dirty="0">
                <a:ln w="0"/>
                <a:effectLst>
                  <a:outerShdw blurRad="38100" dist="19050" dir="2700000" algn="tl" rotWithShape="0">
                    <a:schemeClr val="dk1">
                      <a:alpha val="40000"/>
                    </a:schemeClr>
                  </a:outerShdw>
                </a:effectLst>
              </a:rPr>
              <a:t>اللهم علمنا ما ينفعنا وانفعنا بما علمتنا وزدنا علمًا</a:t>
            </a:r>
          </a:p>
        </p:txBody>
      </p:sp>
    </p:spTree>
    <p:extLst>
      <p:ext uri="{BB962C8B-B14F-4D97-AF65-F5344CB8AC3E}">
        <p14:creationId xmlns:p14="http://schemas.microsoft.com/office/powerpoint/2010/main" val="3683379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2DFEF4B5-8848-F94F-9DC9-AE6255A84DCF}"/>
              </a:ext>
            </a:extLst>
          </p:cNvPr>
          <p:cNvSpPr/>
          <p:nvPr/>
        </p:nvSpPr>
        <p:spPr>
          <a:xfrm>
            <a:off x="0" y="0"/>
            <a:ext cx="3463636" cy="6858000"/>
          </a:xfrm>
          <a:prstGeom prst="rect">
            <a:avLst/>
          </a:prstGeom>
          <a:solidFill>
            <a:srgbClr val="FFE399">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457200" rtl="1" eaLnBrk="1" latinLnBrk="0" hangingPunct="1"/>
            <a:endParaRPr lang="ar-SA"/>
          </a:p>
        </p:txBody>
      </p:sp>
      <p:pic>
        <p:nvPicPr>
          <p:cNvPr id="5" name="صورة 4">
            <a:extLst>
              <a:ext uri="{FF2B5EF4-FFF2-40B4-BE49-F238E27FC236}">
                <a16:creationId xmlns:a16="http://schemas.microsoft.com/office/drawing/2014/main" id="{1C08AC3F-D877-3C49-A346-F6B876CD0EB3}"/>
              </a:ext>
            </a:extLst>
          </p:cNvPr>
          <p:cNvPicPr>
            <a:picLocks noChangeAspect="1"/>
          </p:cNvPicPr>
          <p:nvPr/>
        </p:nvPicPr>
        <p:blipFill rotWithShape="1">
          <a:blip r:embed="rId2"/>
          <a:srcRect l="4054" r="11471"/>
          <a:stretch/>
        </p:blipFill>
        <p:spPr>
          <a:xfrm>
            <a:off x="-110837" y="1468581"/>
            <a:ext cx="3463636" cy="3920836"/>
          </a:xfrm>
          <a:prstGeom prst="rect">
            <a:avLst/>
          </a:prstGeom>
        </p:spPr>
      </p:pic>
      <p:sp>
        <p:nvSpPr>
          <p:cNvPr id="7" name="مربع نص 6">
            <a:extLst>
              <a:ext uri="{FF2B5EF4-FFF2-40B4-BE49-F238E27FC236}">
                <a16:creationId xmlns:a16="http://schemas.microsoft.com/office/drawing/2014/main" id="{962D58BE-5C8A-7C4A-9C9D-B9C98E2A705D}"/>
              </a:ext>
            </a:extLst>
          </p:cNvPr>
          <p:cNvSpPr txBox="1"/>
          <p:nvPr/>
        </p:nvSpPr>
        <p:spPr>
          <a:xfrm>
            <a:off x="1" y="160156"/>
            <a:ext cx="3255814" cy="461665"/>
          </a:xfrm>
          <a:prstGeom prst="rect">
            <a:avLst/>
          </a:prstGeom>
          <a:noFill/>
        </p:spPr>
        <p:txBody>
          <a:bodyPr wrap="square" rtlCol="1">
            <a:spAutoFit/>
          </a:bodyPr>
          <a:lstStyle/>
          <a:p>
            <a:pPr algn="ctr" rtl="1"/>
            <a:r>
              <a:rPr lang="ar-SA" sz="2400" dirty="0">
                <a:solidFill>
                  <a:srgbClr val="8F6639"/>
                </a:solidFill>
                <a:latin typeface=""/>
                <a:cs typeface="Al Bayan Plain" pitchFamily="2" charset="-78"/>
              </a:rPr>
              <a:t>قيمة الأسبوع السادس: </a:t>
            </a:r>
            <a:r>
              <a:rPr lang="ar-SA" sz="2400" b="1" dirty="0">
                <a:solidFill>
                  <a:srgbClr val="8F6639"/>
                </a:solidFill>
                <a:latin typeface=""/>
                <a:cs typeface="Al Bayan Plain" pitchFamily="2" charset="-78"/>
              </a:rPr>
              <a:t>الإخلاص</a:t>
            </a:r>
          </a:p>
        </p:txBody>
      </p:sp>
      <p:sp>
        <p:nvSpPr>
          <p:cNvPr id="8" name="مستطيل 7">
            <a:extLst>
              <a:ext uri="{FF2B5EF4-FFF2-40B4-BE49-F238E27FC236}">
                <a16:creationId xmlns:a16="http://schemas.microsoft.com/office/drawing/2014/main" id="{9D38D791-5CEF-D740-9BFA-79847CFBDC9E}"/>
              </a:ext>
            </a:extLst>
          </p:cNvPr>
          <p:cNvSpPr/>
          <p:nvPr/>
        </p:nvSpPr>
        <p:spPr>
          <a:xfrm>
            <a:off x="4025178" y="1043730"/>
            <a:ext cx="7606146" cy="4770537"/>
          </a:xfrm>
          <a:prstGeom prst="rect">
            <a:avLst/>
          </a:prstGeom>
          <a:solidFill>
            <a:schemeClr val="bg1">
              <a:lumMod val="95000"/>
            </a:schemeClr>
          </a:solidFill>
        </p:spPr>
        <p:txBody>
          <a:bodyPr wrap="square">
            <a:spAutoFit/>
          </a:bodyPr>
          <a:lstStyle/>
          <a:p>
            <a:pPr algn="ctr"/>
            <a:endParaRPr lang="ar-SA" sz="1200" dirty="0">
              <a:solidFill>
                <a:srgbClr val="AB7942"/>
              </a:solidFill>
              <a:latin typeface="Aref Ruqaa" panose="02000503000000000000" pitchFamily="2" charset="-78"/>
              <a:cs typeface="Aref Ruqaa" panose="02000503000000000000" pitchFamily="2" charset="-78"/>
            </a:endParaRPr>
          </a:p>
          <a:p>
            <a:pPr algn="ctr"/>
            <a:r>
              <a:rPr lang="ar-SA" sz="3600" dirty="0">
                <a:solidFill>
                  <a:srgbClr val="AB7942"/>
                </a:solidFill>
                <a:latin typeface="Aref Ruqaa" panose="02000503000000000000" pitchFamily="2" charset="-78"/>
                <a:cs typeface="Aref Ruqaa" panose="02000503000000000000" pitchFamily="2" charset="-78"/>
              </a:rPr>
              <a:t>الإخلاص لله عز وجل</a:t>
            </a:r>
          </a:p>
          <a:p>
            <a:pPr algn="ctr"/>
            <a:endParaRPr lang="ar-SA" sz="1600" dirty="0">
              <a:solidFill>
                <a:srgbClr val="AB7942"/>
              </a:solidFill>
              <a:latin typeface="Aref Ruqaa" panose="02000503000000000000" pitchFamily="2" charset="-78"/>
              <a:cs typeface="Aref Ruqaa" panose="02000503000000000000" pitchFamily="2" charset="-78"/>
            </a:endParaRPr>
          </a:p>
          <a:p>
            <a:pPr algn="ctr" rtl="1"/>
            <a:r>
              <a:rPr lang="ar-SA" sz="2000" dirty="0">
                <a:cs typeface="Al Bayan Plain" pitchFamily="2" charset="-78"/>
              </a:rPr>
              <a:t>الإخلاص لله عز وجل هو أساس الدين، قال الله تعالى: ﴿</a:t>
            </a:r>
            <a:r>
              <a:rPr lang="ar-SA" sz="2000" dirty="0">
                <a:solidFill>
                  <a:srgbClr val="00B050"/>
                </a:solidFill>
                <a:cs typeface="Al Bayan Plain" pitchFamily="2" charset="-78"/>
              </a:rPr>
              <a:t>وَمَا أُمِرُوا إِلَّا لِيَعْبُدُوا اللَّهَ مُخْلِصِينَ لَهُ الدِّينَ حُنَفَاء</a:t>
            </a:r>
            <a:r>
              <a:rPr lang="ar-SA" sz="2000" dirty="0">
                <a:cs typeface="Al Bayan Plain" pitchFamily="2" charset="-78"/>
              </a:rPr>
              <a:t>﴾</a:t>
            </a:r>
          </a:p>
          <a:p>
            <a:pPr algn="ctr"/>
            <a:r>
              <a:rPr lang="ar-SA" sz="2000" dirty="0">
                <a:cs typeface="Al Bayan Plain" pitchFamily="2" charset="-78"/>
              </a:rPr>
              <a:t> </a:t>
            </a:r>
          </a:p>
          <a:p>
            <a:pPr algn="ctr"/>
            <a:r>
              <a:rPr lang="ar-SA" sz="2000" dirty="0">
                <a:cs typeface="Al Bayan Plain" pitchFamily="2" charset="-78"/>
              </a:rPr>
              <a:t>عن أبي هريرة قال: سمعت رسول الله صلى الله عليه وسلم يقول: "</a:t>
            </a:r>
            <a:r>
              <a:rPr lang="ar-SA" sz="2000" dirty="0">
                <a:solidFill>
                  <a:srgbClr val="56351E"/>
                </a:solidFill>
                <a:cs typeface="Al Bayan Plain" pitchFamily="2" charset="-78"/>
              </a:rPr>
              <a:t>إن أول الناس يقضى يوم القيامة عليه رجل استشهد فأتى به فعرفه نعمته فعرفها، قال: فما عملت فيها؟! قال: قاتلت فيك حتى استشهدت. قال: كذبت؛ ولكنك قاتلت ليُقال: جرئ، فقد قيل. ثم أمر به فسُحب على وجهه حتى أُلقي في النار.</a:t>
            </a:r>
            <a:br>
              <a:rPr lang="ar-SA" sz="2000" dirty="0">
                <a:solidFill>
                  <a:srgbClr val="56351E"/>
                </a:solidFill>
                <a:cs typeface="Al Bayan Plain" pitchFamily="2" charset="-78"/>
              </a:rPr>
            </a:br>
            <a:r>
              <a:rPr lang="ar-SA" sz="2000" dirty="0">
                <a:solidFill>
                  <a:srgbClr val="56351E"/>
                </a:solidFill>
                <a:cs typeface="Al Bayan Plain" pitchFamily="2" charset="-78"/>
              </a:rPr>
              <a:t>ورجل تعلّم العلم وعلمه، وقرأ القرآن، فأتى به فعرفه نعمته فعرفها فقال: فما عملت؟! قال: تعلمت العلم وعلمته، وقرأت القرآن. قال: كذبت، ولكن تعلمت ليقال: عالم، وقرأت القرآن ليقال قاري، فقد قيل. ثم أمر به فسُحب على وجهه حتى أُلقي في النار.</a:t>
            </a:r>
            <a:br>
              <a:rPr lang="ar-SA" sz="2000" dirty="0">
                <a:solidFill>
                  <a:srgbClr val="56351E"/>
                </a:solidFill>
                <a:cs typeface="Al Bayan Plain" pitchFamily="2" charset="-78"/>
              </a:rPr>
            </a:br>
            <a:r>
              <a:rPr lang="ar-SA" sz="2000" dirty="0">
                <a:solidFill>
                  <a:srgbClr val="56351E"/>
                </a:solidFill>
                <a:cs typeface="Al Bayan Plain" pitchFamily="2" charset="-78"/>
              </a:rPr>
              <a:t>ورجل وسّع الله عليه وأعطاه من صنوف المال، فأتى به فعرفه نعمته فعرفها. قال: فما عملت بها؟! قال: ما تركت من سيبل يحب أن ينفق فيها إلا أنفقت فيها لك. قال: كذبت، ولكنك فعلت ليقال: جوا، فقد قيل. ثم أمر به على وجهه حتى أُلقي في النار</a:t>
            </a:r>
            <a:r>
              <a:rPr lang="ar-SA" sz="2000" dirty="0">
                <a:cs typeface="Al Bayan Plain" pitchFamily="2" charset="-78"/>
              </a:rPr>
              <a:t>". [رواه مسلم].</a:t>
            </a:r>
            <a:br>
              <a:rPr lang="ar-SA" sz="2000" dirty="0">
                <a:cs typeface="Al Bayan Plain" pitchFamily="2" charset="-78"/>
              </a:rPr>
            </a:br>
            <a:endParaRPr lang="ar-SA" sz="2000" dirty="0">
              <a:cs typeface="Al Bayan Plain" pitchFamily="2" charset="-78"/>
            </a:endParaRPr>
          </a:p>
        </p:txBody>
      </p:sp>
      <p:pic>
        <p:nvPicPr>
          <p:cNvPr id="10" name="صورة 9">
            <a:extLst>
              <a:ext uri="{FF2B5EF4-FFF2-40B4-BE49-F238E27FC236}">
                <a16:creationId xmlns:a16="http://schemas.microsoft.com/office/drawing/2014/main" id="{7951BF0E-75ED-BC48-BACB-CF6E7870C186}"/>
              </a:ext>
            </a:extLst>
          </p:cNvPr>
          <p:cNvPicPr>
            <a:picLocks noChangeAspect="1"/>
          </p:cNvPicPr>
          <p:nvPr/>
        </p:nvPicPr>
        <p:blipFill rotWithShape="1">
          <a:blip r:embed="rId3"/>
          <a:srcRect t="58526" b="10921"/>
          <a:stretch/>
        </p:blipFill>
        <p:spPr>
          <a:xfrm rot="1876977">
            <a:off x="10079256" y="1050561"/>
            <a:ext cx="2134116" cy="575241"/>
          </a:xfrm>
          <a:prstGeom prst="rect">
            <a:avLst/>
          </a:prstGeom>
        </p:spPr>
      </p:pic>
      <p:pic>
        <p:nvPicPr>
          <p:cNvPr id="11" name="صورة 10">
            <a:extLst>
              <a:ext uri="{FF2B5EF4-FFF2-40B4-BE49-F238E27FC236}">
                <a16:creationId xmlns:a16="http://schemas.microsoft.com/office/drawing/2014/main" id="{6AC5E2FF-105A-B74B-879D-4FC7EED7FBBC}"/>
              </a:ext>
            </a:extLst>
          </p:cNvPr>
          <p:cNvPicPr>
            <a:picLocks noChangeAspect="1"/>
          </p:cNvPicPr>
          <p:nvPr/>
        </p:nvPicPr>
        <p:blipFill rotWithShape="1">
          <a:blip r:embed="rId3"/>
          <a:srcRect t="58526" b="10921"/>
          <a:stretch/>
        </p:blipFill>
        <p:spPr>
          <a:xfrm rot="12697839">
            <a:off x="3356167" y="5266396"/>
            <a:ext cx="2088968" cy="604563"/>
          </a:xfrm>
          <a:prstGeom prst="rect">
            <a:avLst/>
          </a:prstGeom>
        </p:spPr>
      </p:pic>
    </p:spTree>
    <p:extLst>
      <p:ext uri="{BB962C8B-B14F-4D97-AF65-F5344CB8AC3E}">
        <p14:creationId xmlns:p14="http://schemas.microsoft.com/office/powerpoint/2010/main" val="31279381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4C72525-CFE8-7447-9640-1220CFE054EA}"/>
              </a:ext>
            </a:extLst>
          </p:cNvPr>
          <p:cNvPicPr>
            <a:picLocks noChangeAspect="1"/>
          </p:cNvPicPr>
          <p:nvPr/>
        </p:nvPicPr>
        <p:blipFill>
          <a:blip r:embed="rId2"/>
          <a:stretch>
            <a:fillRect/>
          </a:stretch>
        </p:blipFill>
        <p:spPr>
          <a:xfrm>
            <a:off x="1997067" y="0"/>
            <a:ext cx="8197866" cy="6858000"/>
          </a:xfrm>
          <a:prstGeom prst="rect">
            <a:avLst/>
          </a:prstGeom>
        </p:spPr>
      </p:pic>
    </p:spTree>
    <p:extLst>
      <p:ext uri="{BB962C8B-B14F-4D97-AF65-F5344CB8AC3E}">
        <p14:creationId xmlns:p14="http://schemas.microsoft.com/office/powerpoint/2010/main" val="31450995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a:extLst>
              <a:ext uri="{FF2B5EF4-FFF2-40B4-BE49-F238E27FC236}">
                <a16:creationId xmlns:a16="http://schemas.microsoft.com/office/drawing/2014/main" id="{9633780E-114A-2545-906E-2F88AEEF9489}"/>
              </a:ext>
            </a:extLst>
          </p:cNvPr>
          <p:cNvSpPr>
            <a:spLocks noGrp="1"/>
          </p:cNvSpPr>
          <p:nvPr>
            <p:ph type="ctrTitle"/>
          </p:nvPr>
        </p:nvSpPr>
        <p:spPr/>
        <p:txBody>
          <a:bodyPr/>
          <a:lstStyle/>
          <a:p>
            <a:r>
              <a:rPr lang="ar-SA" dirty="0"/>
              <a:t>العدسات المحدبة والصور الخيالية</a:t>
            </a:r>
            <a:br>
              <a:rPr lang="ar-SA" dirty="0"/>
            </a:br>
            <a:r>
              <a:rPr lang="ar-SA" dirty="0"/>
              <a:t>العدسات المقعرة</a:t>
            </a:r>
          </a:p>
        </p:txBody>
      </p:sp>
      <p:sp>
        <p:nvSpPr>
          <p:cNvPr id="8" name="عنوان فرعي 7">
            <a:extLst>
              <a:ext uri="{FF2B5EF4-FFF2-40B4-BE49-F238E27FC236}">
                <a16:creationId xmlns:a16="http://schemas.microsoft.com/office/drawing/2014/main" id="{7448AEB8-197F-2440-AC69-B1CD8A96DF66}"/>
              </a:ext>
            </a:extLst>
          </p:cNvPr>
          <p:cNvSpPr>
            <a:spLocks noGrp="1"/>
          </p:cNvSpPr>
          <p:nvPr>
            <p:ph type="subTitle" idx="1"/>
          </p:nvPr>
        </p:nvSpPr>
        <p:spPr/>
        <p:txBody>
          <a:bodyPr/>
          <a:lstStyle/>
          <a:p>
            <a:r>
              <a:rPr lang="ar-SA" dirty="0"/>
              <a:t>عنوان الدرس:</a:t>
            </a:r>
          </a:p>
        </p:txBody>
      </p:sp>
    </p:spTree>
    <p:extLst>
      <p:ext uri="{BB962C8B-B14F-4D97-AF65-F5344CB8AC3E}">
        <p14:creationId xmlns:p14="http://schemas.microsoft.com/office/powerpoint/2010/main" val="10030490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كل بيضاوي 8">
            <a:extLst>
              <a:ext uri="{FF2B5EF4-FFF2-40B4-BE49-F238E27FC236}">
                <a16:creationId xmlns:a16="http://schemas.microsoft.com/office/drawing/2014/main" id="{3EBBE5EC-5F98-1D4A-AB02-909E78487D05}"/>
              </a:ext>
            </a:extLst>
          </p:cNvPr>
          <p:cNvSpPr/>
          <p:nvPr/>
        </p:nvSpPr>
        <p:spPr>
          <a:xfrm>
            <a:off x="9757920" y="-438151"/>
            <a:ext cx="2829718" cy="282971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5D044DB0-87D7-8745-9D44-022C6CCB2160}"/>
              </a:ext>
            </a:extLst>
          </p:cNvPr>
          <p:cNvSpPr txBox="1"/>
          <p:nvPr/>
        </p:nvSpPr>
        <p:spPr>
          <a:xfrm>
            <a:off x="6864257" y="1174510"/>
            <a:ext cx="3558988" cy="646331"/>
          </a:xfrm>
          <a:prstGeom prst="rect">
            <a:avLst/>
          </a:prstGeom>
          <a:noFill/>
        </p:spPr>
        <p:txBody>
          <a:bodyPr wrap="none" rtlCol="1">
            <a:spAutoFit/>
          </a:bodyPr>
          <a:lstStyle/>
          <a:p>
            <a:r>
              <a:rPr lang="ar-SA" sz="3600" b="1" dirty="0">
                <a:highlight>
                  <a:srgbClr val="C0C0C0"/>
                </a:highlight>
              </a:rPr>
              <a:t>سنتعلم في هذا الدرس:</a:t>
            </a:r>
          </a:p>
        </p:txBody>
      </p:sp>
      <p:sp>
        <p:nvSpPr>
          <p:cNvPr id="10" name="Rectangle 7">
            <a:extLst>
              <a:ext uri="{FF2B5EF4-FFF2-40B4-BE49-F238E27FC236}">
                <a16:creationId xmlns:a16="http://schemas.microsoft.com/office/drawing/2014/main" id="{62A2EA3C-F432-B74F-9B55-66F4EE78BFF7}"/>
              </a:ext>
            </a:extLst>
          </p:cNvPr>
          <p:cNvSpPr/>
          <p:nvPr/>
        </p:nvSpPr>
        <p:spPr>
          <a:xfrm rot="16200000">
            <a:off x="-3271882" y="3042443"/>
            <a:ext cx="8882062" cy="1004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457200" rtl="1" eaLnBrk="1" latinLnBrk="0" hangingPunct="1">
              <a:defRPr/>
            </a:pPr>
            <a:endParaRPr lang="en-US" sz="4000" b="1" dirty="0">
              <a:latin typeface="Arial" panose="020B0604020202020204" pitchFamily="34" charset="0"/>
              <a:cs typeface="Arial" panose="020B0604020202020204" pitchFamily="34" charset="0"/>
            </a:endParaRPr>
          </a:p>
        </p:txBody>
      </p:sp>
      <p:sp>
        <p:nvSpPr>
          <p:cNvPr id="4" name="مربع نص 3">
            <a:extLst>
              <a:ext uri="{FF2B5EF4-FFF2-40B4-BE49-F238E27FC236}">
                <a16:creationId xmlns:a16="http://schemas.microsoft.com/office/drawing/2014/main" id="{8A09923E-B923-CA4B-A268-FC2C481E318A}"/>
              </a:ext>
            </a:extLst>
          </p:cNvPr>
          <p:cNvSpPr txBox="1"/>
          <p:nvPr/>
        </p:nvSpPr>
        <p:spPr>
          <a:xfrm>
            <a:off x="3061855" y="2950815"/>
            <a:ext cx="6696065" cy="1384995"/>
          </a:xfrm>
          <a:prstGeom prst="rect">
            <a:avLst/>
          </a:prstGeom>
          <a:noFill/>
        </p:spPr>
        <p:txBody>
          <a:bodyPr wrap="square" rtlCol="1">
            <a:spAutoFit/>
          </a:bodyPr>
          <a:lstStyle/>
          <a:p>
            <a:pPr marL="285750" indent="-285750" algn="r" defTabSz="457200" rtl="1" eaLnBrk="1" latinLnBrk="0" hangingPunct="1">
              <a:buFontTx/>
              <a:buChar char="-"/>
            </a:pPr>
            <a:r>
              <a:rPr lang="ar-SA" sz="2800" b="1" dirty="0"/>
              <a:t>تعيين موقع الصور المتكونة بواسطة العدسات بالطريقة الهندسية.</a:t>
            </a:r>
          </a:p>
          <a:p>
            <a:pPr marL="285750" indent="-285750" algn="r" defTabSz="457200" rtl="1" eaLnBrk="1" latinLnBrk="0" hangingPunct="1">
              <a:buFontTx/>
              <a:buChar char="-"/>
            </a:pPr>
            <a:r>
              <a:rPr lang="ar-SA" sz="2800" b="1" dirty="0"/>
              <a:t>دراسة الصور المتكونة بواسطة العدسات المقعرة.</a:t>
            </a:r>
          </a:p>
        </p:txBody>
      </p:sp>
    </p:spTree>
    <p:extLst>
      <p:ext uri="{BB962C8B-B14F-4D97-AF65-F5344CB8AC3E}">
        <p14:creationId xmlns:p14="http://schemas.microsoft.com/office/powerpoint/2010/main" val="3495551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المقدمة</a:t>
            </a:r>
          </a:p>
        </p:txBody>
      </p:sp>
      <p:pic>
        <p:nvPicPr>
          <p:cNvPr id="2" name="Picture 2" descr="بحث عن العدسات المحدبة والمقعرة - المرسال">
            <a:extLst>
              <a:ext uri="{FF2B5EF4-FFF2-40B4-BE49-F238E27FC236}">
                <a16:creationId xmlns:a16="http://schemas.microsoft.com/office/drawing/2014/main" id="{F651C169-5800-AD43-A2A1-AEDB9238A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164" y="2462784"/>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573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العلاء بن سهل - المعرفة">
            <a:extLst>
              <a:ext uri="{FF2B5EF4-FFF2-40B4-BE49-F238E27FC236}">
                <a16:creationId xmlns:a16="http://schemas.microsoft.com/office/drawing/2014/main" id="{425BEE68-76FF-294E-AF3C-567B95373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6106" y="2081643"/>
            <a:ext cx="3805387" cy="4914581"/>
          </a:xfrm>
          <a:prstGeom prst="rect">
            <a:avLst/>
          </a:prstGeom>
          <a:noFill/>
          <a:extLst>
            <a:ext uri="{909E8E84-426E-40DD-AFC4-6F175D3DCCD1}">
              <a14:hiddenFill xmlns:a14="http://schemas.microsoft.com/office/drawing/2010/main">
                <a:solidFill>
                  <a:srgbClr val="FFFFFF"/>
                </a:solidFill>
              </a14:hiddenFill>
            </a:ext>
          </a:extLst>
        </p:spPr>
      </p:pic>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solidFill>
            <a:schemeClr val="accent1">
              <a:lumMod val="20000"/>
              <a:lumOff val="80000"/>
            </a:schemeClr>
          </a:solidFill>
        </p:spPr>
        <p:txBody>
          <a:bodyPr/>
          <a:lstStyle/>
          <a:p>
            <a:pPr algn="ctr"/>
            <a:r>
              <a:rPr lang="ar-SA" dirty="0"/>
              <a:t>المقدمة</a:t>
            </a:r>
          </a:p>
        </p:txBody>
      </p:sp>
      <p:pic>
        <p:nvPicPr>
          <p:cNvPr id="1030" name="Picture 6" descr="DL-1955-1992-Index">
            <a:extLst>
              <a:ext uri="{FF2B5EF4-FFF2-40B4-BE49-F238E27FC236}">
                <a16:creationId xmlns:a16="http://schemas.microsoft.com/office/drawing/2014/main" id="{FE750A9D-59A3-B04A-B35E-D94126D94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838" y="2609879"/>
            <a:ext cx="3751268" cy="42141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من الصندوق المظلم إلى كاميرا هاتفك.. هكذا تطورت تكنولوجيا التصوير على مدار  التاريخ | صحيفة المناطق السعوديةصحيفة المناطق السعودية">
            <a:extLst>
              <a:ext uri="{FF2B5EF4-FFF2-40B4-BE49-F238E27FC236}">
                <a16:creationId xmlns:a16="http://schemas.microsoft.com/office/drawing/2014/main" id="{A9718C31-0686-A94F-98E4-AF324DB65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11" y="3918553"/>
            <a:ext cx="4554331" cy="3755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من هو مخترع المجهر الضوئي - مدونة كيف">
            <a:extLst>
              <a:ext uri="{FF2B5EF4-FFF2-40B4-BE49-F238E27FC236}">
                <a16:creationId xmlns:a16="http://schemas.microsoft.com/office/drawing/2014/main" id="{1F083621-A62C-4346-8622-7BA6AC49C7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8" y="2081643"/>
            <a:ext cx="2433588" cy="269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7968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B2555F3-976A-6A46-886A-C3591C25424C}"/>
              </a:ext>
            </a:extLst>
          </p:cNvPr>
          <p:cNvSpPr/>
          <p:nvPr/>
        </p:nvSpPr>
        <p:spPr>
          <a:xfrm>
            <a:off x="11199812" y="152111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9" name="Rectangle 7">
            <a:extLst>
              <a:ext uri="{FF2B5EF4-FFF2-40B4-BE49-F238E27FC236}">
                <a16:creationId xmlns:a16="http://schemas.microsoft.com/office/drawing/2014/main" id="{CCA38176-1E39-7140-81F5-47E432AEDB36}"/>
              </a:ext>
            </a:extLst>
          </p:cNvPr>
          <p:cNvSpPr/>
          <p:nvPr/>
        </p:nvSpPr>
        <p:spPr>
          <a:xfrm>
            <a:off x="3565120" y="280886"/>
            <a:ext cx="8882062"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r" defTabSz="914400" rtl="1">
              <a:defRPr/>
            </a:pPr>
            <a:r>
              <a:rPr lang="ar-SA" sz="4000" b="1" dirty="0">
                <a:latin typeface="Arial" panose="020B0604020202020204" pitchFamily="34" charset="0"/>
                <a:cs typeface="Arial" panose="020B0604020202020204" pitchFamily="34" charset="0"/>
              </a:rPr>
              <a:t>العدسات المحدبة والصور الخيالية</a:t>
            </a:r>
            <a:endParaRPr lang="en-US" sz="4000" b="1"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3F38076B-EFA5-434F-8414-DC70AC4C51AA}"/>
              </a:ext>
            </a:extLst>
          </p:cNvPr>
          <p:cNvSpPr/>
          <p:nvPr/>
        </p:nvSpPr>
        <p:spPr>
          <a:xfrm>
            <a:off x="182715" y="6273223"/>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graphicFrame>
        <p:nvGraphicFramePr>
          <p:cNvPr id="11" name="رسم تخطيطي 10">
            <a:extLst>
              <a:ext uri="{FF2B5EF4-FFF2-40B4-BE49-F238E27FC236}">
                <a16:creationId xmlns:a16="http://schemas.microsoft.com/office/drawing/2014/main" id="{179E08C6-D218-214B-9EF5-8E0F0A06128F}"/>
              </a:ext>
            </a:extLst>
          </p:cNvPr>
          <p:cNvGraphicFramePr/>
          <p:nvPr/>
        </p:nvGraphicFramePr>
        <p:xfrm>
          <a:off x="6317529" y="956169"/>
          <a:ext cx="3624472" cy="3368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رسم تخطيطي 11">
            <a:extLst>
              <a:ext uri="{FF2B5EF4-FFF2-40B4-BE49-F238E27FC236}">
                <a16:creationId xmlns:a16="http://schemas.microsoft.com/office/drawing/2014/main" id="{1700CC55-ADA3-3644-9ED0-33F53234052D}"/>
              </a:ext>
            </a:extLst>
          </p:cNvPr>
          <p:cNvGraphicFramePr/>
          <p:nvPr/>
        </p:nvGraphicFramePr>
        <p:xfrm>
          <a:off x="2471528" y="1132381"/>
          <a:ext cx="3624472" cy="29740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مستطيل مستدير الزوايا 12">
            <a:extLst>
              <a:ext uri="{FF2B5EF4-FFF2-40B4-BE49-F238E27FC236}">
                <a16:creationId xmlns:a16="http://schemas.microsoft.com/office/drawing/2014/main" id="{F3D2EA2E-FF7B-BF47-A509-A94985D4C3F0}"/>
              </a:ext>
            </a:extLst>
          </p:cNvPr>
          <p:cNvSpPr/>
          <p:nvPr/>
        </p:nvSpPr>
        <p:spPr>
          <a:xfrm>
            <a:off x="6803613" y="2859225"/>
            <a:ext cx="4753688" cy="1736646"/>
          </a:xfrm>
          <a:prstGeom prst="roundRect">
            <a:avLst/>
          </a:prstGeom>
          <a:solidFill>
            <a:schemeClr val="accent2">
              <a:lumMod val="20000"/>
              <a:lumOff val="80000"/>
            </a:schemeClr>
          </a:solidFill>
        </p:spPr>
        <p:txBody>
          <a:bodyPr wrap="square">
            <a:spAutoFit/>
          </a:bodyPr>
          <a:lstStyle/>
          <a:p>
            <a:pPr algn="ctr" rtl="1"/>
            <a:r>
              <a:rPr lang="ar-SA" sz="3200" b="1" dirty="0">
                <a:solidFill>
                  <a:schemeClr val="tx1">
                    <a:lumMod val="75000"/>
                    <a:lumOff val="25000"/>
                  </a:schemeClr>
                </a:solidFill>
                <a:latin typeface="Calibri" pitchFamily="34" charset="0"/>
              </a:rPr>
              <a:t>تجتمع امتدادات الأشعة الساقطة على العدسة المحدبة فتكون صورة خيالية</a:t>
            </a:r>
            <a:endParaRPr lang="ar-SA" sz="3200" b="1" dirty="0"/>
          </a:p>
        </p:txBody>
      </p:sp>
      <p:pic>
        <p:nvPicPr>
          <p:cNvPr id="16" name="صورة 15">
            <a:extLst>
              <a:ext uri="{FF2B5EF4-FFF2-40B4-BE49-F238E27FC236}">
                <a16:creationId xmlns:a16="http://schemas.microsoft.com/office/drawing/2014/main" id="{233A4DFE-D6C2-5D44-9804-C874EB6D5BD3}"/>
              </a:ext>
            </a:extLst>
          </p:cNvPr>
          <p:cNvPicPr>
            <a:picLocks noChangeAspect="1"/>
          </p:cNvPicPr>
          <p:nvPr/>
        </p:nvPicPr>
        <p:blipFill>
          <a:blip r:embed="rId13"/>
          <a:stretch>
            <a:fillRect/>
          </a:stretch>
        </p:blipFill>
        <p:spPr>
          <a:xfrm>
            <a:off x="182715" y="1961056"/>
            <a:ext cx="6399369" cy="3532985"/>
          </a:xfrm>
          <a:prstGeom prst="rect">
            <a:avLst/>
          </a:prstGeom>
        </p:spPr>
      </p:pic>
    </p:spTree>
    <p:extLst>
      <p:ext uri="{BB962C8B-B14F-4D97-AF65-F5344CB8AC3E}">
        <p14:creationId xmlns:p14="http://schemas.microsoft.com/office/powerpoint/2010/main" val="40790626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1CDECE04-2DF1-EE4B-8785-7DDE8150AF12}"/>
              </a:ext>
            </a:extLst>
          </p:cNvPr>
          <p:cNvPicPr>
            <a:picLocks noChangeAspect="1"/>
          </p:cNvPicPr>
          <p:nvPr/>
        </p:nvPicPr>
        <p:blipFill>
          <a:blip r:embed="rId2"/>
          <a:stretch>
            <a:fillRect/>
          </a:stretch>
        </p:blipFill>
        <p:spPr>
          <a:xfrm>
            <a:off x="1908462" y="1150023"/>
            <a:ext cx="8921945" cy="4925657"/>
          </a:xfrm>
          <a:prstGeom prst="rect">
            <a:avLst/>
          </a:prstGeom>
        </p:spPr>
      </p:pic>
      <p:sp>
        <p:nvSpPr>
          <p:cNvPr id="4" name="Rectangle 6">
            <a:extLst>
              <a:ext uri="{FF2B5EF4-FFF2-40B4-BE49-F238E27FC236}">
                <a16:creationId xmlns:a16="http://schemas.microsoft.com/office/drawing/2014/main" id="{98EE01A1-F233-0241-B812-91EE66C575ED}"/>
              </a:ext>
            </a:extLst>
          </p:cNvPr>
          <p:cNvSpPr/>
          <p:nvPr/>
        </p:nvSpPr>
        <p:spPr>
          <a:xfrm>
            <a:off x="1" y="1388633"/>
            <a:ext cx="12192000" cy="4571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5" name="Rectangle 7">
            <a:extLst>
              <a:ext uri="{FF2B5EF4-FFF2-40B4-BE49-F238E27FC236}">
                <a16:creationId xmlns:a16="http://schemas.microsoft.com/office/drawing/2014/main" id="{7E6E9AF9-A042-8D4D-8EE9-9CD5CCDA7DAD}"/>
              </a:ext>
            </a:extLst>
          </p:cNvPr>
          <p:cNvSpPr/>
          <p:nvPr/>
        </p:nvSpPr>
        <p:spPr>
          <a:xfrm>
            <a:off x="1361592" y="269036"/>
            <a:ext cx="9468815" cy="1004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rtl="1">
              <a:defRPr/>
            </a:pPr>
            <a:r>
              <a:rPr lang="ar-SA" sz="4000" b="1" dirty="0">
                <a:latin typeface="Arial" panose="020B0604020202020204" pitchFamily="34" charset="0"/>
                <a:cs typeface="Arial" panose="020B0604020202020204" pitchFamily="34" charset="0"/>
              </a:rPr>
              <a:t>الحالة الوحيدة لتكوّن صورة خيالية في العدسة المحدبة</a:t>
            </a:r>
            <a:endParaRPr lang="en-US" sz="4000" b="1" dirty="0">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E218223C-FC6B-FA42-B489-99155CD412FB}"/>
              </a:ext>
            </a:extLst>
          </p:cNvPr>
          <p:cNvSpPr/>
          <p:nvPr/>
        </p:nvSpPr>
        <p:spPr>
          <a:xfrm>
            <a:off x="182715" y="6273223"/>
            <a:ext cx="457200" cy="45561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7" name="مربع نص 6">
            <a:extLst>
              <a:ext uri="{FF2B5EF4-FFF2-40B4-BE49-F238E27FC236}">
                <a16:creationId xmlns:a16="http://schemas.microsoft.com/office/drawing/2014/main" id="{7C46C850-B15D-1E47-9ABA-DC3F5EFFB7B3}"/>
              </a:ext>
            </a:extLst>
          </p:cNvPr>
          <p:cNvSpPr txBox="1"/>
          <p:nvPr/>
        </p:nvSpPr>
        <p:spPr>
          <a:xfrm>
            <a:off x="2253912" y="5837236"/>
            <a:ext cx="8576495" cy="954107"/>
          </a:xfrm>
          <a:prstGeom prst="rect">
            <a:avLst/>
          </a:prstGeom>
          <a:solidFill>
            <a:schemeClr val="accent3">
              <a:lumMod val="20000"/>
              <a:lumOff val="80000"/>
            </a:schemeClr>
          </a:solidFill>
        </p:spPr>
        <p:txBody>
          <a:bodyPr wrap="square" rtlCol="1">
            <a:spAutoFit/>
          </a:bodyPr>
          <a:lstStyle/>
          <a:p>
            <a:pPr algn="ctr" rtl="1"/>
            <a:r>
              <a:rPr lang="ar-SA" sz="2800" b="1" dirty="0">
                <a:solidFill>
                  <a:schemeClr val="tx1">
                    <a:lumMod val="75000"/>
                    <a:lumOff val="25000"/>
                  </a:schemeClr>
                </a:solidFill>
                <a:latin typeface="Calibri" pitchFamily="34" charset="0"/>
              </a:rPr>
              <a:t>العدسة المحدبة تكون صورة خيالية معتدلة ومكبرة مقارنة بالجسم </a:t>
            </a:r>
          </a:p>
          <a:p>
            <a:pPr algn="ctr" rtl="1"/>
            <a:r>
              <a:rPr lang="ar-SA" sz="2800" b="1" dirty="0">
                <a:solidFill>
                  <a:schemeClr val="tx1">
                    <a:lumMod val="75000"/>
                    <a:lumOff val="25000"/>
                  </a:schemeClr>
                </a:solidFill>
                <a:latin typeface="Calibri" pitchFamily="34" charset="0"/>
              </a:rPr>
              <a:t>عندما يكون بين العدسة والبؤرة</a:t>
            </a:r>
            <a:endParaRPr lang="ar-SA" sz="2800" b="1" dirty="0"/>
          </a:p>
        </p:txBody>
      </p:sp>
    </p:spTree>
    <p:extLst>
      <p:ext uri="{BB962C8B-B14F-4D97-AF65-F5344CB8AC3E}">
        <p14:creationId xmlns:p14="http://schemas.microsoft.com/office/powerpoint/2010/main" val="31247071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_15992317_TF10001061">
  <a:themeElements>
    <a:clrScheme name="بنفسجي">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تكامل">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_15992317_TF10001061" id="{730127A8-7A68-4FF0-9858-AB3D952075F8}" vid="{62E575E8-264D-495E-90AE-B9DC14655A93}"/>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10019</TotalTime>
  <Words>4154</Words>
  <Application>Microsoft Macintosh PowerPoint</Application>
  <PresentationFormat>شاشة عريضة</PresentationFormat>
  <Paragraphs>926</Paragraphs>
  <Slides>149</Slides>
  <Notes>24</Notes>
  <HiddenSlides>0</HiddenSlides>
  <MMClips>2</MMClips>
  <ScaleCrop>false</ScaleCrop>
  <HeadingPairs>
    <vt:vector size="6" baseType="variant">
      <vt:variant>
        <vt:lpstr>الخطوط المستخدمة</vt:lpstr>
      </vt:variant>
      <vt:variant>
        <vt:i4>13</vt:i4>
      </vt:variant>
      <vt:variant>
        <vt:lpstr>نسق</vt:lpstr>
      </vt:variant>
      <vt:variant>
        <vt:i4>1</vt:i4>
      </vt:variant>
      <vt:variant>
        <vt:lpstr>عناوين الشرائح</vt:lpstr>
      </vt:variant>
      <vt:variant>
        <vt:i4>149</vt:i4>
      </vt:variant>
    </vt:vector>
  </HeadingPairs>
  <TitlesOfParts>
    <vt:vector size="163" baseType="lpstr">
      <vt:lpstr>Aref Ruqaa</vt:lpstr>
      <vt:lpstr>Arial</vt:lpstr>
      <vt:lpstr>Calibri</vt:lpstr>
      <vt:lpstr>Calibri Light</vt:lpstr>
      <vt:lpstr>Cambria Math</vt:lpstr>
      <vt:lpstr>GE Dinar One</vt:lpstr>
      <vt:lpstr>Majalla UI</vt:lpstr>
      <vt:lpstr>Muna</vt:lpstr>
      <vt:lpstr>Tahoma</vt:lpstr>
      <vt:lpstr>Times New Roman</vt:lpstr>
      <vt:lpstr>Tw Cen MT</vt:lpstr>
      <vt:lpstr>Verdana</vt:lpstr>
      <vt:lpstr>Wingdings 3</vt:lpstr>
      <vt:lpstr>Office_15992317_TF10001061</vt:lpstr>
      <vt:lpstr>عرض تقديمي في PowerPoint</vt:lpstr>
      <vt:lpstr>عرض تقديمي في PowerPoint</vt:lpstr>
      <vt:lpstr>المقدمة  "نظرة عامة للفصل"</vt:lpstr>
      <vt:lpstr>المقدمة  "نظرة عامة للفصل"</vt:lpstr>
      <vt:lpstr>المقدمة  "نظرة عامة للفصل"</vt:lpstr>
      <vt:lpstr>عرض تقديمي في PowerPoint</vt:lpstr>
      <vt:lpstr>عرض تقديمي في PowerPoint</vt:lpstr>
      <vt:lpstr>انكسار الضوء</vt:lpstr>
      <vt:lpstr>عرض تقديمي في PowerPoint</vt:lpstr>
      <vt:lpstr>التهيئة تجربة استهلالية: كيف يبدو قلم رصاص موضوع في سائل عند النظر إليه جانبيًا؟</vt:lpstr>
      <vt:lpstr>المقدمة</vt:lpstr>
      <vt:lpstr>تطبيقات</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تابع: انكسار الضوء</vt:lpstr>
      <vt:lpstr>عرض تقديمي في PowerPoint</vt:lpstr>
      <vt:lpstr>التهيئة</vt:lpstr>
      <vt:lpstr>المقدمة</vt:lpstr>
      <vt:lpstr>عرض تقديمي في PowerPoint</vt:lpstr>
      <vt:lpstr>عرض تقديمي في PowerPoint</vt:lpstr>
      <vt:lpstr>عرض تقديمي في PowerPoint</vt:lpstr>
      <vt:lpstr>عرض تقديمي في PowerPoint</vt:lpstr>
      <vt:lpstr>عرض تقديمي في PowerPoint</vt:lpstr>
      <vt:lpstr>تابع: انكسار الضوء</vt:lpstr>
      <vt:lpstr>عرض تقديمي في PowerPoint</vt:lpstr>
      <vt:lpstr>ما الذي يحدث عندما ينتقل الضوء من الماء إلى الهواء؟</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تطبيقات عملية للانعكاس الكلي الداخلي</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التهيئة</vt:lpstr>
      <vt:lpstr>المقدمة</vt:lpstr>
      <vt:lpstr>المقدمة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تجربة محاكاة لسلوك الضوء عندما يسقط على العدسات</vt:lpstr>
      <vt:lpstr>عرض تقديمي في PowerPoint</vt:lpstr>
      <vt:lpstr>عرض تقديمي في PowerPoint</vt:lpstr>
      <vt:lpstr>عرض تقديمي في PowerPoint</vt:lpstr>
      <vt:lpstr>العدسات المحدبة والصور الحقيقية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المقدمة</vt:lpstr>
      <vt:lpstr>المقدمة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العدسات المحدبة والصور الخيالية العدسات المقعرة</vt:lpstr>
      <vt:lpstr>عرض تقديمي في PowerPoint</vt:lpstr>
      <vt:lpstr>المقدمة</vt:lpstr>
      <vt:lpstr>المقدمة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الإجابة بالكتابة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العدسات في العينين</vt:lpstr>
      <vt:lpstr>عرض تقديمي في PowerPoint</vt:lpstr>
      <vt:lpstr>عرض تقديمي في PowerPoint</vt:lpstr>
      <vt:lpstr>عرض تقديمي في PowerPoint</vt:lpstr>
      <vt:lpstr>التهيئة</vt:lpstr>
      <vt:lpstr>المقدمة</vt:lpstr>
      <vt:lpstr>عرض تقديمي في PowerPoint</vt:lpstr>
      <vt:lpstr>إضاءة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تابع: تطبيقات العدسات</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رنا القشعمي</dc:creator>
  <cp:lastModifiedBy>Rana Abdullatif</cp:lastModifiedBy>
  <cp:revision>234</cp:revision>
  <dcterms:created xsi:type="dcterms:W3CDTF">2020-02-10T11:48:04Z</dcterms:created>
  <dcterms:modified xsi:type="dcterms:W3CDTF">2021-09-16T09:57:45Z</dcterms:modified>
</cp:coreProperties>
</file>