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726" r:id="rId1"/>
  </p:sldMasterIdLst>
  <p:notesMasterIdLst>
    <p:notesMasterId r:id="rId35"/>
  </p:notesMasterIdLst>
  <p:sldIdLst>
    <p:sldId id="256" r:id="rId2"/>
    <p:sldId id="261" r:id="rId3"/>
    <p:sldId id="385" r:id="rId4"/>
    <p:sldId id="269" r:id="rId5"/>
    <p:sldId id="386" r:id="rId6"/>
    <p:sldId id="387" r:id="rId7"/>
    <p:sldId id="399" r:id="rId8"/>
    <p:sldId id="388" r:id="rId9"/>
    <p:sldId id="389" r:id="rId10"/>
    <p:sldId id="391" r:id="rId11"/>
    <p:sldId id="390" r:id="rId12"/>
    <p:sldId id="396" r:id="rId13"/>
    <p:sldId id="392" r:id="rId14"/>
    <p:sldId id="397" r:id="rId15"/>
    <p:sldId id="398" r:id="rId16"/>
    <p:sldId id="393" r:id="rId17"/>
    <p:sldId id="412" r:id="rId18"/>
    <p:sldId id="400" r:id="rId19"/>
    <p:sldId id="401" r:id="rId20"/>
    <p:sldId id="402" r:id="rId21"/>
    <p:sldId id="403" r:id="rId22"/>
    <p:sldId id="405" r:id="rId23"/>
    <p:sldId id="404" r:id="rId24"/>
    <p:sldId id="407" r:id="rId25"/>
    <p:sldId id="394" r:id="rId26"/>
    <p:sldId id="413" r:id="rId27"/>
    <p:sldId id="395" r:id="rId28"/>
    <p:sldId id="411" r:id="rId29"/>
    <p:sldId id="409" r:id="rId30"/>
    <p:sldId id="410" r:id="rId31"/>
    <p:sldId id="382" r:id="rId32"/>
    <p:sldId id="406" r:id="rId33"/>
    <p:sldId id="408" r:id="rId3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6c5c7c1cf375e0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5C0"/>
    <a:srgbClr val="C00000"/>
    <a:srgbClr val="00FFFB"/>
    <a:srgbClr val="9EB160"/>
    <a:srgbClr val="D197A9"/>
    <a:srgbClr val="03FD53"/>
    <a:srgbClr val="FAF2F2"/>
    <a:srgbClr val="F8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56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AC55527-53C8-45A3-AE02-1611A32AD812}" type="datetimeFigureOut">
              <a:rPr lang="ar-SA" smtClean="0"/>
              <a:t>19/02/43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136A2F1-06A6-4678-91DA-A5293DEFF4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873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6A2F1-06A6-4678-91DA-A5293DEFF4D5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6436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52D5-9604-4EEC-B1FE-C33E1DBF5C8E}" type="uaqdatetime1">
              <a:rPr lang="ar-SA" smtClean="0"/>
              <a:t>19/02/43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21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FAD4-8821-466A-99BF-58B2A225A998}" type="uaqdatetime1">
              <a:rPr lang="ar-SA" smtClean="0"/>
              <a:t>19/02/43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036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526D-EC49-4B23-98D3-9B195A86E4AF}" type="uaqdatetime1">
              <a:rPr lang="ar-SA" smtClean="0"/>
              <a:t>19/02/43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041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9CF7-AED7-47AF-AE59-4805B64F3806}" type="uaqdatetime1">
              <a:rPr lang="ar-SA" smtClean="0"/>
              <a:t>19/02/43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112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7BA1-732A-4B08-B10E-C50C38CB8D1A}" type="uaqdatetime1">
              <a:rPr lang="ar-SA" smtClean="0"/>
              <a:t>19/02/43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109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BDFF-7FF9-4712-8547-A5AAB600B9AA}" type="uaqdatetime1">
              <a:rPr lang="ar-SA" smtClean="0"/>
              <a:t>19/02/43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6206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0C1D-EE19-42B0-96D9-DD59EB54DC4C}" type="uaqdatetime1">
              <a:rPr lang="ar-SA" smtClean="0"/>
              <a:t>19/02/43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756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B729-629A-4B2D-9BC2-B38F2B741E10}" type="uaqdatetime1">
              <a:rPr lang="ar-SA" smtClean="0"/>
              <a:t>19/02/43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875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8B8E-F9DA-4C64-A6DC-D7B0B1E9DFC9}" type="uaqdatetime1">
              <a:rPr lang="ar-SA" smtClean="0"/>
              <a:t>19/02/43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9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D86B-3BD5-4921-9340-5C2DF49E4BA0}" type="uaqdatetime1">
              <a:rPr lang="ar-SA" smtClean="0"/>
              <a:t>19/02/43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95072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74F6-025F-4B52-870A-D33B825098F0}" type="uaqdatetime1">
              <a:rPr lang="ar-SA" smtClean="0"/>
              <a:t>19/02/43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2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95E8-9CF4-4B4E-BF48-16953EC2B629}" type="uaqdatetime1">
              <a:rPr lang="ar-SA" smtClean="0"/>
              <a:t>19/02/43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DDE45-CE65-43DF-8673-4272C433A1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262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Burning%20up%20the%20paper%20with%20a%20magnifying%20glass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5" b="34593"/>
          <a:stretch/>
        </p:blipFill>
        <p:spPr>
          <a:xfrm>
            <a:off x="1791540" y="1343880"/>
            <a:ext cx="9090212" cy="3730635"/>
          </a:xfrm>
          <a:prstGeom prst="rect">
            <a:avLst/>
          </a:prstGeom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z="1400">
                <a:solidFill>
                  <a:schemeClr val="tx1"/>
                </a:solidFill>
              </a:rPr>
              <a:t>فيزياء 3                                        ابتهاج السعيد</a:t>
            </a:r>
            <a:endParaRPr lang="ar-SA" sz="1400" dirty="0">
              <a:solidFill>
                <a:schemeClr val="tx1"/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34" y="42363"/>
            <a:ext cx="2230501" cy="1240716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3546964" y="5245106"/>
            <a:ext cx="5616624" cy="940653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 rtl="0">
              <a:defRPr/>
            </a:pPr>
            <a:r>
              <a:rPr lang="ar-AE" sz="4000" b="1" kern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ال</a:t>
            </a:r>
            <a:r>
              <a:rPr lang="ar-SA" sz="4000" b="1" kern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أ</a:t>
            </a:r>
            <a:r>
              <a:rPr lang="ar-AE" sz="4000" b="1" kern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ستاذة</a:t>
            </a:r>
            <a:r>
              <a:rPr lang="ar-AE" sz="4000" b="1" kern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: </a:t>
            </a:r>
            <a:r>
              <a:rPr lang="ar-SA" sz="4000" b="1" kern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ا</a:t>
            </a:r>
            <a:r>
              <a:rPr lang="ar-AE" sz="4000" b="1" kern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بتهاج</a:t>
            </a:r>
            <a:r>
              <a:rPr lang="ar-AE" sz="4000" b="1" kern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عيسى السعيد</a:t>
            </a:r>
          </a:p>
        </p:txBody>
      </p:sp>
      <p:pic>
        <p:nvPicPr>
          <p:cNvPr id="10" name="Picture 2" descr="نتيجة بحث الصور عن شعار الرواد">
            <a:extLst>
              <a:ext uri="{FF2B5EF4-FFF2-40B4-BE49-F238E27FC236}">
                <a16:creationId xmlns:a16="http://schemas.microsoft.com/office/drawing/2014/main" id="{8B8A258C-3D2E-4164-9A83-3B979FA364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2" b="18935"/>
          <a:stretch/>
        </p:blipFill>
        <p:spPr bwMode="auto">
          <a:xfrm>
            <a:off x="8740588" y="53507"/>
            <a:ext cx="3370978" cy="117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139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1809721" y="148216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مخطـط الأشعـة</a:t>
            </a:r>
            <a:endParaRPr lang="ar-SA" sz="5400" b="1" dirty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>
            <a:off x="2168744" y="3087770"/>
            <a:ext cx="8784976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مجموعة 29"/>
          <p:cNvGrpSpPr/>
          <p:nvPr/>
        </p:nvGrpSpPr>
        <p:grpSpPr>
          <a:xfrm>
            <a:off x="6417216" y="1071546"/>
            <a:ext cx="432048" cy="3888432"/>
            <a:chOff x="4427984" y="1484784"/>
            <a:chExt cx="432048" cy="3888432"/>
          </a:xfrm>
          <a:solidFill>
            <a:srgbClr val="FF0000"/>
          </a:solidFill>
        </p:grpSpPr>
        <p:cxnSp>
          <p:nvCxnSpPr>
            <p:cNvPr id="12" name="رابط مستقيم 11"/>
            <p:cNvCxnSpPr/>
            <p:nvPr/>
          </p:nvCxnSpPr>
          <p:spPr>
            <a:xfrm rot="5400000">
              <a:off x="2699792" y="3429000"/>
              <a:ext cx="3888432" cy="0"/>
            </a:xfrm>
            <a:prstGeom prst="line">
              <a:avLst/>
            </a:prstGeom>
            <a:grpFill/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16200000" flipV="1">
              <a:off x="4608004" y="1520788"/>
              <a:ext cx="288032" cy="216024"/>
            </a:xfrm>
            <a:prstGeom prst="line">
              <a:avLst/>
            </a:prstGeom>
            <a:grpFill/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 rot="16200000" flipV="1">
              <a:off x="4391980" y="5121188"/>
              <a:ext cx="288032" cy="216024"/>
            </a:xfrm>
            <a:prstGeom prst="line">
              <a:avLst/>
            </a:prstGeom>
            <a:grpFill/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5400000" flipH="1" flipV="1">
              <a:off x="4391980" y="1520788"/>
              <a:ext cx="288032" cy="216024"/>
            </a:xfrm>
            <a:prstGeom prst="line">
              <a:avLst/>
            </a:prstGeom>
            <a:grpFill/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5400000" flipH="1" flipV="1">
              <a:off x="4608004" y="5121188"/>
              <a:ext cx="288032" cy="216024"/>
            </a:xfrm>
            <a:prstGeom prst="line">
              <a:avLst/>
            </a:prstGeom>
            <a:grpFill/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مجموعة 30"/>
          <p:cNvGrpSpPr/>
          <p:nvPr/>
        </p:nvGrpSpPr>
        <p:grpSpPr>
          <a:xfrm>
            <a:off x="3680912" y="2943754"/>
            <a:ext cx="5904656" cy="288032"/>
            <a:chOff x="1691680" y="3356992"/>
            <a:chExt cx="5904656" cy="288032"/>
          </a:xfrm>
          <a:solidFill>
            <a:srgbClr val="FF0000"/>
          </a:solidFill>
        </p:grpSpPr>
        <p:sp>
          <p:nvSpPr>
            <p:cNvPr id="18" name="شكل بيضاوي 17"/>
            <p:cNvSpPr/>
            <p:nvPr/>
          </p:nvSpPr>
          <p:spPr>
            <a:xfrm>
              <a:off x="6012160" y="3356992"/>
              <a:ext cx="144016" cy="288032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شكل بيضاوي 18"/>
            <p:cNvSpPr/>
            <p:nvPr/>
          </p:nvSpPr>
          <p:spPr>
            <a:xfrm>
              <a:off x="7452320" y="3356992"/>
              <a:ext cx="144016" cy="288032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4" name="شكل بيضاوي 23"/>
            <p:cNvSpPr/>
            <p:nvPr/>
          </p:nvSpPr>
          <p:spPr>
            <a:xfrm>
              <a:off x="3131840" y="3356992"/>
              <a:ext cx="144016" cy="288032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691680" y="3356992"/>
              <a:ext cx="144016" cy="288032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5" name="مجموعة 31"/>
          <p:cNvGrpSpPr/>
          <p:nvPr/>
        </p:nvGrpSpPr>
        <p:grpSpPr>
          <a:xfrm>
            <a:off x="3464888" y="3231786"/>
            <a:ext cx="6300192" cy="360040"/>
            <a:chOff x="1475656" y="3645024"/>
            <a:chExt cx="6300192" cy="360040"/>
          </a:xfrm>
          <a:solidFill>
            <a:srgbClr val="FF0000"/>
          </a:solidFill>
        </p:grpSpPr>
        <p:sp>
          <p:nvSpPr>
            <p:cNvPr id="26" name="عنوان 1"/>
            <p:cNvSpPr txBox="1">
              <a:spLocks/>
            </p:cNvSpPr>
            <p:nvPr/>
          </p:nvSpPr>
          <p:spPr>
            <a:xfrm>
              <a:off x="1475656" y="3645024"/>
              <a:ext cx="539552" cy="36004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vert="horz" lIns="45720" rIns="45720" anchor="ctr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000" b="1" dirty="0">
                  <a:solidFill>
                    <a:srgbClr val="FFFF00"/>
                  </a:solidFill>
                  <a:latin typeface="+mj-lt"/>
                  <a:ea typeface="+mj-ea"/>
                  <a:cs typeface="+mj-cs"/>
                </a:rPr>
                <a:t>2F</a:t>
              </a:r>
              <a:endParaRPr lang="ar-SA" sz="2000" b="1" dirty="0">
                <a:solidFill>
                  <a:srgbClr val="FFFF00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7" name="عنوان 1"/>
            <p:cNvSpPr txBox="1">
              <a:spLocks/>
            </p:cNvSpPr>
            <p:nvPr/>
          </p:nvSpPr>
          <p:spPr>
            <a:xfrm>
              <a:off x="7236296" y="3645024"/>
              <a:ext cx="539552" cy="36004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vert="horz" lIns="45720" rIns="45720" anchor="ctr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000" b="1" dirty="0">
                  <a:solidFill>
                    <a:srgbClr val="FFFF00"/>
                  </a:solidFill>
                  <a:latin typeface="+mj-lt"/>
                  <a:ea typeface="+mj-ea"/>
                  <a:cs typeface="+mj-cs"/>
                </a:rPr>
                <a:t>2F</a:t>
              </a:r>
              <a:endParaRPr lang="ar-SA" sz="2000" b="1" dirty="0">
                <a:solidFill>
                  <a:srgbClr val="FFFF00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8" name="عنوان 1"/>
            <p:cNvSpPr txBox="1">
              <a:spLocks/>
            </p:cNvSpPr>
            <p:nvPr/>
          </p:nvSpPr>
          <p:spPr>
            <a:xfrm>
              <a:off x="5796136" y="3645024"/>
              <a:ext cx="539552" cy="36004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vert="horz" lIns="45720" rIns="45720" anchor="ctr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000" b="1" dirty="0">
                  <a:solidFill>
                    <a:srgbClr val="FFFF00"/>
                  </a:solidFill>
                  <a:latin typeface="+mj-lt"/>
                  <a:ea typeface="+mj-ea"/>
                  <a:cs typeface="+mj-cs"/>
                </a:rPr>
                <a:t>F</a:t>
              </a:r>
              <a:endParaRPr lang="ar-SA" sz="2000" b="1" dirty="0">
                <a:solidFill>
                  <a:srgbClr val="FFFF00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9" name="عنوان 1"/>
            <p:cNvSpPr txBox="1">
              <a:spLocks/>
            </p:cNvSpPr>
            <p:nvPr/>
          </p:nvSpPr>
          <p:spPr>
            <a:xfrm>
              <a:off x="2915816" y="3645024"/>
              <a:ext cx="539552" cy="36004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vert="horz" lIns="45720" rIns="45720" anchor="ctr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000" b="1" dirty="0">
                  <a:solidFill>
                    <a:srgbClr val="FFFF00"/>
                  </a:solidFill>
                  <a:latin typeface="+mj-lt"/>
                  <a:ea typeface="+mj-ea"/>
                  <a:cs typeface="+mj-cs"/>
                </a:rPr>
                <a:t>F</a:t>
              </a:r>
              <a:endParaRPr lang="ar-SA" sz="2000" b="1" dirty="0">
                <a:solidFill>
                  <a:srgbClr val="FFFF00"/>
                </a:solidFill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250" y="5104735"/>
            <a:ext cx="4937085" cy="814468"/>
          </a:xfrm>
          <a:prstGeom prst="rect">
            <a:avLst/>
          </a:prstGeom>
        </p:spPr>
      </p:pic>
      <p:sp>
        <p:nvSpPr>
          <p:cNvPr id="46" name="مستطيل مستدير الزوايا 45"/>
          <p:cNvSpPr/>
          <p:nvPr/>
        </p:nvSpPr>
        <p:spPr>
          <a:xfrm>
            <a:off x="8913181" y="5416453"/>
            <a:ext cx="2776455" cy="56709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التطبيق </a:t>
            </a:r>
            <a:r>
              <a:rPr lang="en-US" sz="3200" dirty="0"/>
              <a:t>p:94</a:t>
            </a:r>
            <a:endParaRPr lang="ar-SA" sz="3200" dirty="0"/>
          </a:p>
        </p:txBody>
      </p:sp>
      <p:sp>
        <p:nvSpPr>
          <p:cNvPr id="7" name="مستطيل: زوايا قطرية مقصوصة 6">
            <a:extLst>
              <a:ext uri="{FF2B5EF4-FFF2-40B4-BE49-F238E27FC236}">
                <a16:creationId xmlns:a16="http://schemas.microsoft.com/office/drawing/2014/main" id="{79042A7E-BA64-4B50-B3DE-F99DF23B7C10}"/>
              </a:ext>
            </a:extLst>
          </p:cNvPr>
          <p:cNvSpPr/>
          <p:nvPr/>
        </p:nvSpPr>
        <p:spPr>
          <a:xfrm>
            <a:off x="932157" y="6073349"/>
            <a:ext cx="6526708" cy="642226"/>
          </a:xfrm>
          <a:prstGeom prst="snip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معامل انكسار المادة التي صنعت منها العدسة</a:t>
            </a:r>
          </a:p>
        </p:txBody>
      </p:sp>
    </p:spTree>
    <p:extLst>
      <p:ext uri="{BB962C8B-B14F-4D97-AF65-F5344CB8AC3E}">
        <p14:creationId xmlns:p14="http://schemas.microsoft.com/office/powerpoint/2010/main" val="270623300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595670" y="171427"/>
            <a:ext cx="514353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العدسات المحدبة والصور الحقيقية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1952596" y="914379"/>
            <a:ext cx="8358246" cy="10618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100" dirty="0">
                <a:cs typeface="PT Bold Heading" pitchFamily="2" charset="-78"/>
              </a:rPr>
              <a:t>يمكن إشعال ورقة أو ألياف خشبية  بتكوين صورة للشمس عليها، لأن أشعة الشمس تصل إلى الأرض بصورة متوازية تقريباً ، وتتجمع الأشعة بعد انكسارها بواسطة العدسة عند البؤرة </a:t>
            </a:r>
            <a:r>
              <a:rPr lang="en-US" sz="2100" dirty="0">
                <a:cs typeface="PT Bold Heading" pitchFamily="2" charset="-78"/>
              </a:rPr>
              <a:t>F</a:t>
            </a:r>
            <a:r>
              <a:rPr lang="ar-SA" sz="2100" dirty="0">
                <a:cs typeface="PT Bold Heading" pitchFamily="2" charset="-78"/>
              </a:rPr>
              <a:t> للعدسة .</a:t>
            </a:r>
          </a:p>
        </p:txBody>
      </p:sp>
      <p:pic>
        <p:nvPicPr>
          <p:cNvPr id="5" name="Burning up the paper with a magnifying glas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67042" y="2143116"/>
            <a:ext cx="6215106" cy="355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1461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577" y="643374"/>
            <a:ext cx="4431393" cy="543697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47" y="1656668"/>
            <a:ext cx="6258574" cy="39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9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4238613" y="357166"/>
            <a:ext cx="43576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الأشعــــة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309786" y="1785927"/>
            <a:ext cx="7715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>
              <a:spcBef>
                <a:spcPct val="0"/>
              </a:spcBef>
              <a:defRPr/>
            </a:pPr>
            <a:r>
              <a:rPr lang="ar-SA" sz="24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cs typeface="PT Bold Heading" pitchFamily="2" charset="-78"/>
              </a:rPr>
              <a:t>لرسم صورة جسم يجب تتبع شعاعين تسقط من رأس الجسم وتنعكس وتتلاقى في نقطة تمثل رأس الصورة :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667108" y="3357562"/>
            <a:ext cx="613347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>
              <a:spcBef>
                <a:spcPct val="0"/>
              </a:spcBef>
              <a:defRPr/>
            </a:pPr>
            <a:r>
              <a:rPr lang="ar-S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itchFamily="2" charset="-78"/>
              </a:rPr>
              <a:t>(1) يسقط (موازي) : ينكسر (مار بالبؤرة)</a:t>
            </a:r>
          </a:p>
          <a:p>
            <a:pPr algn="justLow">
              <a:spcBef>
                <a:spcPct val="0"/>
              </a:spcBef>
              <a:defRPr/>
            </a:pPr>
            <a:endParaRPr lang="ar-SA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PT Bold Heading" pitchFamily="2" charset="-78"/>
            </a:endParaRPr>
          </a:p>
          <a:p>
            <a:pPr algn="justLow">
              <a:spcBef>
                <a:spcPct val="0"/>
              </a:spcBef>
              <a:defRPr/>
            </a:pPr>
            <a:r>
              <a:rPr lang="ar-S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itchFamily="2" charset="-78"/>
              </a:rPr>
              <a:t>(2) يسقط (مار بالبؤرة) : ينكسر (موازي)</a:t>
            </a:r>
          </a:p>
        </p:txBody>
      </p:sp>
    </p:spTree>
    <p:extLst>
      <p:ext uri="{BB962C8B-B14F-4D97-AF65-F5344CB8AC3E}">
        <p14:creationId xmlns:p14="http://schemas.microsoft.com/office/powerpoint/2010/main" val="2668342336"/>
      </p:ext>
    </p:extLst>
  </p:cSld>
  <p:clrMapOvr>
    <a:masterClrMapping/>
  </p:clrMapOvr>
  <p:transition spd="slow">
    <p:pull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grpSp>
        <p:nvGrpSpPr>
          <p:cNvPr id="6" name="مجموعة 5"/>
          <p:cNvGrpSpPr/>
          <p:nvPr/>
        </p:nvGrpSpPr>
        <p:grpSpPr>
          <a:xfrm>
            <a:off x="72570" y="798286"/>
            <a:ext cx="12027798" cy="4593999"/>
            <a:chOff x="72570" y="798286"/>
            <a:chExt cx="12027798" cy="4593999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570" y="798286"/>
              <a:ext cx="12027798" cy="4593999"/>
            </a:xfrm>
            <a:prstGeom prst="rect">
              <a:avLst/>
            </a:prstGeom>
          </p:spPr>
        </p:pic>
        <p:sp>
          <p:nvSpPr>
            <p:cNvPr id="5" name="مستطيل 4"/>
            <p:cNvSpPr/>
            <p:nvPr/>
          </p:nvSpPr>
          <p:spPr>
            <a:xfrm>
              <a:off x="8592457" y="798286"/>
              <a:ext cx="3468914" cy="7547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633233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8571"/>
            <a:ext cx="12130735" cy="448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238480" y="357167"/>
            <a:ext cx="600079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ar-SA" sz="36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cs typeface="PT Bold Heading" pitchFamily="2" charset="-78"/>
              </a:rPr>
              <a:t>العدسات المحدبة والصور الخيالية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3678022" y="1155592"/>
            <a:ext cx="800105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200" dirty="0">
                <a:cs typeface="PT Bold Heading" pitchFamily="2" charset="-78"/>
              </a:rPr>
              <a:t>عندما يكون الجسم بين </a:t>
            </a:r>
            <a:r>
              <a:rPr lang="en-US" sz="2200" dirty="0">
                <a:cs typeface="PT Bold Heading" pitchFamily="2" charset="-78"/>
              </a:rPr>
              <a:t>F</a:t>
            </a:r>
            <a:r>
              <a:rPr lang="ar-SA" sz="2200" dirty="0">
                <a:cs typeface="PT Bold Heading" pitchFamily="2" charset="-78"/>
              </a:rPr>
              <a:t> والعدسة</a:t>
            </a:r>
          </a:p>
          <a:p>
            <a:pPr algn="justLow"/>
            <a:r>
              <a:rPr lang="ar-SA" sz="2200" dirty="0">
                <a:cs typeface="PT Bold Heading" pitchFamily="2" charset="-78"/>
              </a:rPr>
              <a:t>لا يمكن تكوين صورة حقيقية .</a:t>
            </a:r>
          </a:p>
          <a:p>
            <a:pPr algn="justLow"/>
            <a:r>
              <a:rPr lang="ar-SA" sz="2200" dirty="0">
                <a:cs typeface="PT Bold Heading" pitchFamily="2" charset="-78"/>
              </a:rPr>
              <a:t>خيالية معتدلة مكبرة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450" y="2216522"/>
            <a:ext cx="8931724" cy="406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7061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9693B4C-F1F0-4E73-92A6-B46A72862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9E565FC-8E67-482F-9753-2284A16926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5" r="482" b="39806"/>
          <a:stretch/>
        </p:blipFill>
        <p:spPr>
          <a:xfrm>
            <a:off x="1145220" y="435006"/>
            <a:ext cx="10502283" cy="592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87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010400" y="449943"/>
            <a:ext cx="3120571" cy="76925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التطبيق </a:t>
            </a:r>
            <a:r>
              <a:rPr lang="en-US" sz="3600" dirty="0"/>
              <a:t>p:94</a:t>
            </a:r>
            <a:endParaRPr lang="ar-SA" sz="36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858" y="1787498"/>
            <a:ext cx="7586889" cy="2523925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965371" y="2394857"/>
            <a:ext cx="3193143" cy="595086"/>
          </a:xfrm>
          <a:prstGeom prst="rect">
            <a:avLst/>
          </a:prstGeom>
          <a:noFill/>
          <a:ln w="38100">
            <a:solidFill>
              <a:srgbClr val="00FFFB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cxnSp>
        <p:nvCxnSpPr>
          <p:cNvPr id="8" name="رابط كسهم مستقيم 7"/>
          <p:cNvCxnSpPr/>
          <p:nvPr/>
        </p:nvCxnSpPr>
        <p:spPr>
          <a:xfrm flipH="1">
            <a:off x="3033486" y="2888343"/>
            <a:ext cx="2902857" cy="375784"/>
          </a:xfrm>
          <a:prstGeom prst="straightConnector1">
            <a:avLst/>
          </a:prstGeom>
          <a:ln w="38100">
            <a:solidFill>
              <a:srgbClr val="00FF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شكل بيضاوي 8"/>
          <p:cNvSpPr/>
          <p:nvPr/>
        </p:nvSpPr>
        <p:spPr>
          <a:xfrm>
            <a:off x="217715" y="2017486"/>
            <a:ext cx="2815771" cy="287382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لتتكون صورة مكبرة </a:t>
            </a:r>
          </a:p>
        </p:txBody>
      </p:sp>
      <p:sp>
        <p:nvSpPr>
          <p:cNvPr id="10" name="مستطيل: زوايا قطرية مقصوصة 9">
            <a:extLst>
              <a:ext uri="{FF2B5EF4-FFF2-40B4-BE49-F238E27FC236}">
                <a16:creationId xmlns:a16="http://schemas.microsoft.com/office/drawing/2014/main" id="{5E0478FB-114C-4D3E-B886-C86E53C49E68}"/>
              </a:ext>
            </a:extLst>
          </p:cNvPr>
          <p:cNvSpPr/>
          <p:nvPr/>
        </p:nvSpPr>
        <p:spPr>
          <a:xfrm>
            <a:off x="3747046" y="4987941"/>
            <a:ext cx="6526708" cy="1182040"/>
          </a:xfrm>
          <a:prstGeom prst="snip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باستخدام عدسة أخرى لقلب الصورة </a:t>
            </a:r>
          </a:p>
          <a:p>
            <a:pPr algn="ctr"/>
            <a:r>
              <a:rPr lang="ar-SA" sz="3200" dirty="0"/>
              <a:t>أو توضع الشرائح بصورة مقلوبة </a:t>
            </a:r>
          </a:p>
        </p:txBody>
      </p:sp>
    </p:spTree>
    <p:extLst>
      <p:ext uri="{BB962C8B-B14F-4D97-AF65-F5344CB8AC3E}">
        <p14:creationId xmlns:p14="http://schemas.microsoft.com/office/powerpoint/2010/main" val="163350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7" y="365125"/>
            <a:ext cx="11807463" cy="565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53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3" name="Picture 4" descr="ÙØªÙØ¬Ø© Ø¨Ø­Ø« Ø§ÙØµÙØ± Ø¹Ù Ø£Ø°ÙØ§Ø± Ø§ÙØµØ¨Ø§Ø­">
            <a:extLst>
              <a:ext uri="{FF2B5EF4-FFF2-40B4-BE49-F238E27FC236}">
                <a16:creationId xmlns:a16="http://schemas.microsoft.com/office/drawing/2014/main" id="{FDE31EA7-A993-4806-8419-1E5B44736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233" y="228600"/>
            <a:ext cx="505168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ÙØªÙØ¬Ø© Ø¨Ø­Ø« Ø§ÙØµÙØ± Ø¹Ù Ø£Ø°ÙØ§Ø± Ø§ÙØµØ¨Ø§Ø­">
            <a:extLst>
              <a:ext uri="{FF2B5EF4-FFF2-40B4-BE49-F238E27FC236}">
                <a16:creationId xmlns:a16="http://schemas.microsoft.com/office/drawing/2014/main" id="{3C3AB5AF-E856-4FA5-B4BC-ACBA37EA6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2"/>
          <a:stretch/>
        </p:blipFill>
        <p:spPr bwMode="auto">
          <a:xfrm>
            <a:off x="1528997" y="4497048"/>
            <a:ext cx="3524953" cy="213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ÙØªÙØ¬Ø© Ø¨Ø­Ø« Ø§ÙØµÙØ± Ø¹Ù Ø³ÙØ¯ Ø§ÙØ§Ø³ØªØºÙØ§Ø±">
            <a:extLst>
              <a:ext uri="{FF2B5EF4-FFF2-40B4-BE49-F238E27FC236}">
                <a16:creationId xmlns:a16="http://schemas.microsoft.com/office/drawing/2014/main" id="{D1D67C9F-76CD-4692-BD7B-2FE9D51F4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29" y="1049546"/>
            <a:ext cx="4386887" cy="328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464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1" y="362860"/>
            <a:ext cx="11988800" cy="300445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59" y="3153455"/>
            <a:ext cx="11988799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14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857565" y="154108"/>
            <a:ext cx="3120571" cy="76925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التطبيق </a:t>
            </a:r>
            <a:r>
              <a:rPr lang="en-US" sz="3600" dirty="0"/>
              <a:t>p:96</a:t>
            </a:r>
            <a:endParaRPr lang="ar-SA" sz="36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590" y="1111624"/>
            <a:ext cx="7661931" cy="207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22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010400" y="449943"/>
            <a:ext cx="3120571" cy="76925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التطبيق </a:t>
            </a:r>
            <a:r>
              <a:rPr lang="en-US" sz="3600" dirty="0"/>
              <a:t>p:96</a:t>
            </a:r>
            <a:endParaRPr lang="ar-SA" sz="36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819" y="1504722"/>
            <a:ext cx="7434828" cy="184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55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فيزياء 2                                        ابتهاج السعيد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8DE407B-D72E-4178-9A66-B4CB861DE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9" y="1430372"/>
            <a:ext cx="5894388" cy="2160746"/>
          </a:xfrm>
          <a:prstGeom prst="rect">
            <a:avLst/>
          </a:prstGeom>
        </p:spPr>
      </p:pic>
      <p:sp>
        <p:nvSpPr>
          <p:cNvPr id="5" name="وسيلة شرح بيضاوية 1">
            <a:extLst>
              <a:ext uri="{FF2B5EF4-FFF2-40B4-BE49-F238E27FC236}">
                <a16:creationId xmlns:a16="http://schemas.microsoft.com/office/drawing/2014/main" id="{343063BF-B31A-4940-BCE1-D9C5E6D0FFC6}"/>
              </a:ext>
            </a:extLst>
          </p:cNvPr>
          <p:cNvSpPr/>
          <p:nvPr/>
        </p:nvSpPr>
        <p:spPr>
          <a:xfrm>
            <a:off x="6724794" y="812243"/>
            <a:ext cx="4891533" cy="1840183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kern="0" dirty="0"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الواجب</a:t>
            </a:r>
          </a:p>
          <a:p>
            <a:pPr algn="ctr"/>
            <a:r>
              <a:rPr lang="ar-SA" sz="3200" kern="0" dirty="0"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سؤال 13 صفحة 82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A8AD0C5-587C-48EB-855D-9B713017EA1B}"/>
              </a:ext>
            </a:extLst>
          </p:cNvPr>
          <p:cNvSpPr txBox="1"/>
          <p:nvPr/>
        </p:nvSpPr>
        <p:spPr>
          <a:xfrm>
            <a:off x="218525" y="4085178"/>
            <a:ext cx="5616624" cy="940653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 rtl="0">
              <a:defRPr/>
            </a:pPr>
            <a:r>
              <a:rPr lang="ar-AE" sz="4000" b="1" kern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Arial" panose="020B0604020202020204" pitchFamily="34" charset="0"/>
              </a:rPr>
              <a:t>ال</a:t>
            </a:r>
            <a:r>
              <a:rPr lang="ar-SA" sz="4000" b="1" kern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Arial" panose="020B0604020202020204" pitchFamily="34" charset="0"/>
              </a:rPr>
              <a:t>أ</a:t>
            </a:r>
            <a:r>
              <a:rPr lang="ar-AE" sz="4000" b="1" kern="0" dirty="0" err="1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Arial" panose="020B0604020202020204" pitchFamily="34" charset="0"/>
              </a:rPr>
              <a:t>ستاذة</a:t>
            </a:r>
            <a:r>
              <a:rPr lang="ar-AE" sz="4000" b="1" kern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Arial" panose="020B0604020202020204" pitchFamily="34" charset="0"/>
              </a:rPr>
              <a:t> : </a:t>
            </a:r>
            <a:r>
              <a:rPr lang="ar-SA" sz="4000" b="1" kern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Arial" panose="020B0604020202020204" pitchFamily="34" charset="0"/>
              </a:rPr>
              <a:t>ا</a:t>
            </a:r>
            <a:r>
              <a:rPr lang="ar-AE" sz="4000" b="1" kern="0" dirty="0" err="1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Arial" panose="020B0604020202020204" pitchFamily="34" charset="0"/>
              </a:rPr>
              <a:t>بتهاج</a:t>
            </a:r>
            <a:r>
              <a:rPr lang="ar-AE" sz="4000" b="1" kern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Arial" panose="020B0604020202020204" pitchFamily="34" charset="0"/>
              </a:rPr>
              <a:t> عيسى السعيد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" t="3976" r="3176" b="12203"/>
          <a:stretch/>
        </p:blipFill>
        <p:spPr>
          <a:xfrm>
            <a:off x="6096000" y="2827154"/>
            <a:ext cx="5300420" cy="371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12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3" name="وسيلة شرح بيضاوية 1">
            <a:extLst>
              <a:ext uri="{FF2B5EF4-FFF2-40B4-BE49-F238E27FC236}">
                <a16:creationId xmlns:a16="http://schemas.microsoft.com/office/drawing/2014/main" id="{343063BF-B31A-4940-BCE1-D9C5E6D0FFC6}"/>
              </a:ext>
            </a:extLst>
          </p:cNvPr>
          <p:cNvSpPr/>
          <p:nvPr/>
        </p:nvSpPr>
        <p:spPr>
          <a:xfrm>
            <a:off x="6724794" y="812243"/>
            <a:ext cx="4891533" cy="1840183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kern="0" dirty="0"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الواجب</a:t>
            </a:r>
          </a:p>
          <a:p>
            <a:pPr algn="ctr"/>
            <a:r>
              <a:rPr lang="ar-SA" sz="3200" kern="0" dirty="0"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سؤال 13 صفحة 82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769" y="3008824"/>
            <a:ext cx="95440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97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024298" y="214290"/>
            <a:ext cx="35719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cs typeface="PT Bold Heading" pitchFamily="2" charset="-78"/>
              </a:rPr>
              <a:t>العدسات المقعـرة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2095472" y="1071547"/>
            <a:ext cx="757242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100" dirty="0">
                <a:cs typeface="PT Bold Heading" pitchFamily="2" charset="-78"/>
              </a:rPr>
              <a:t>تفرق العدسة المقعرة الأشعة كلها </a:t>
            </a:r>
          </a:p>
          <a:p>
            <a:pPr algn="justLow"/>
            <a:r>
              <a:rPr lang="ar-SA" sz="2100" dirty="0">
                <a:cs typeface="PT Bold Heading" pitchFamily="2" charset="-78"/>
              </a:rPr>
              <a:t>تكون صورة خيالية معتدلة مصغرة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490" y="2214254"/>
            <a:ext cx="85820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1420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1431596" y="144938"/>
            <a:ext cx="76147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cs typeface="PT Bold Heading" pitchFamily="2" charset="-78"/>
              </a:rPr>
              <a:t>الإشارات في العدسات</a:t>
            </a: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179137"/>
              </p:ext>
            </p:extLst>
          </p:nvPr>
        </p:nvGraphicFramePr>
        <p:xfrm>
          <a:off x="896645" y="922176"/>
          <a:ext cx="10847208" cy="350520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5423604">
                  <a:extLst>
                    <a:ext uri="{9D8B030D-6E8A-4147-A177-3AD203B41FA5}">
                      <a16:colId xmlns:a16="http://schemas.microsoft.com/office/drawing/2014/main" val="1841344173"/>
                    </a:ext>
                  </a:extLst>
                </a:gridCol>
                <a:gridCol w="5423604">
                  <a:extLst>
                    <a:ext uri="{9D8B030D-6E8A-4147-A177-3AD203B41FA5}">
                      <a16:colId xmlns:a16="http://schemas.microsoft.com/office/drawing/2014/main" val="1125251946"/>
                    </a:ext>
                  </a:extLst>
                </a:gridCol>
              </a:tblGrid>
              <a:tr h="320897">
                <a:tc>
                  <a:txBody>
                    <a:bodyPr/>
                    <a:lstStyle/>
                    <a:p>
                      <a:pPr rtl="1"/>
                      <a:r>
                        <a:rPr lang="ar-SA" sz="4000" dirty="0"/>
                        <a:t>البعد البؤري موجب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/>
                        <a:t>العدسة المحدبة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417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4000" dirty="0"/>
                        <a:t>البعد البؤري سالب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/>
                        <a:t>العدسة المقعرة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94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bg1"/>
                          </a:solidFill>
                        </a:rPr>
                        <a:t>بعد الصورة</a:t>
                      </a:r>
                      <a:r>
                        <a:rPr lang="ar-SA" sz="4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bg1"/>
                          </a:solidFill>
                        </a:rPr>
                        <a:t>سالبة</a:t>
                      </a:r>
                    </a:p>
                  </a:txBody>
                  <a:tcPr>
                    <a:solidFill>
                      <a:srgbClr val="9C85C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bg1"/>
                          </a:solidFill>
                        </a:rPr>
                        <a:t>خيالية</a:t>
                      </a:r>
                    </a:p>
                  </a:txBody>
                  <a:tcPr>
                    <a:solidFill>
                      <a:srgbClr val="9C85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261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4000" dirty="0"/>
                        <a:t>طول الصورة سالبة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/>
                        <a:t>مقلوبة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508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bg1"/>
                          </a:solidFill>
                        </a:rPr>
                        <a:t>التكبير سالب</a:t>
                      </a:r>
                    </a:p>
                  </a:txBody>
                  <a:tcPr>
                    <a:solidFill>
                      <a:srgbClr val="9C85C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bg1"/>
                          </a:solidFill>
                        </a:rPr>
                        <a:t>مقلوبة</a:t>
                      </a:r>
                    </a:p>
                  </a:txBody>
                  <a:tcPr>
                    <a:solidFill>
                      <a:srgbClr val="9C85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79902"/>
                  </a:ext>
                </a:extLst>
              </a:tr>
            </a:tbl>
          </a:graphicData>
        </a:graphic>
      </p:graphicFrame>
      <p:sp>
        <p:nvSpPr>
          <p:cNvPr id="6" name="مستطيل مستدير الزوايا 5"/>
          <p:cNvSpPr/>
          <p:nvPr/>
        </p:nvSpPr>
        <p:spPr>
          <a:xfrm>
            <a:off x="896645" y="4566081"/>
            <a:ext cx="10847208" cy="19068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/>
              <a:t>دائما لبعد و طول الجسم إشارة موجبة</a:t>
            </a:r>
          </a:p>
          <a:p>
            <a:pPr algn="ctr"/>
            <a:r>
              <a:rPr lang="ar-SA" sz="4000" dirty="0"/>
              <a:t>إذا كانت القيمة المطلقة للتكبير أكبر من واحد فالصورة مكبرة </a:t>
            </a:r>
          </a:p>
          <a:p>
            <a:pPr algn="ctr"/>
            <a:r>
              <a:rPr lang="ar-SA" sz="4000" dirty="0"/>
              <a:t>وأصغر من واحد فالصورة مصغرة </a:t>
            </a:r>
          </a:p>
        </p:txBody>
      </p:sp>
    </p:spTree>
    <p:extLst>
      <p:ext uri="{BB962C8B-B14F-4D97-AF65-F5344CB8AC3E}">
        <p14:creationId xmlns:p14="http://schemas.microsoft.com/office/powerpoint/2010/main" val="864949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4282341" y="-78639"/>
            <a:ext cx="48577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Low"/>
            <a:r>
              <a:rPr lang="ar-SA" sz="4000" dirty="0">
                <a:solidFill>
                  <a:srgbClr val="C00000"/>
                </a:solidFill>
                <a:cs typeface="PT Bold Heading" pitchFamily="2" charset="-78"/>
              </a:rPr>
              <a:t>عيوب العدسات الكروية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914563" y="3488120"/>
            <a:ext cx="51757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spcBef>
                <a:spcPct val="0"/>
              </a:spcBef>
              <a:defRPr/>
            </a:pPr>
            <a:r>
              <a:rPr lang="ar-SA" sz="2400" dirty="0">
                <a:solidFill>
                  <a:srgbClr val="FF0000"/>
                </a:solidFill>
                <a:cs typeface="PT Bold Heading" pitchFamily="2" charset="-78"/>
              </a:rPr>
              <a:t>(2) الزوغان اللوني :</a:t>
            </a:r>
          </a:p>
          <a:p>
            <a:pPr lvl="0" algn="justLow">
              <a:spcBef>
                <a:spcPct val="0"/>
              </a:spcBef>
              <a:defRPr/>
            </a:pPr>
            <a:r>
              <a:rPr lang="ar-SA" sz="2200" dirty="0">
                <a:cs typeface="PT Bold Heading" pitchFamily="2" charset="-78"/>
              </a:rPr>
              <a:t>عندما يتشتت الضوء الذي يمر خلال العدسة قليلاً وخصوصاً بالقرب من الأطراف يظهر الجسم من خلال العدسة محاطاً بالألوان (العدسات اللونية)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6944741" y="843562"/>
            <a:ext cx="4572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spcBef>
                <a:spcPct val="0"/>
              </a:spcBef>
              <a:defRPr/>
            </a:pPr>
            <a:r>
              <a:rPr lang="ar-SA" sz="2400" dirty="0">
                <a:solidFill>
                  <a:srgbClr val="FF0000"/>
                </a:solidFill>
                <a:cs typeface="PT Bold Heading" pitchFamily="2" charset="-78"/>
              </a:rPr>
              <a:t>(1) الزوغان الكروي :</a:t>
            </a:r>
          </a:p>
          <a:p>
            <a:pPr lvl="0" algn="justLow">
              <a:spcBef>
                <a:spcPct val="0"/>
              </a:spcBef>
              <a:defRPr/>
            </a:pPr>
            <a:r>
              <a:rPr lang="ar-SA" sz="2200" dirty="0">
                <a:cs typeface="PT Bold Heading" pitchFamily="2" charset="-78"/>
              </a:rPr>
              <a:t>وهو عدم قدرة العدسة الكروية على تجميع الأشعة المتوازية جميعها في نقطة واحدة .</a:t>
            </a:r>
          </a:p>
        </p:txBody>
      </p:sp>
      <p:pic>
        <p:nvPicPr>
          <p:cNvPr id="65538" name="Picture 2" descr="A8EEC1EA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24083" t="65694" r="25640" b="14081"/>
          <a:stretch>
            <a:fillRect/>
          </a:stretch>
        </p:blipFill>
        <p:spPr bwMode="auto">
          <a:xfrm rot="-10800000">
            <a:off x="6408940" y="2120056"/>
            <a:ext cx="5643602" cy="301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110494" descr="itg01-phy11-175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563" y="629247"/>
            <a:ext cx="5490727" cy="278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53314" y="5473862"/>
            <a:ext cx="10515600" cy="1325563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/>
              <a:t>كيف يعالج الزوغان الكروي و </a:t>
            </a:r>
            <a:r>
              <a:rPr lang="ar-SA"/>
              <a:t>الزوغان اللوني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4513860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010400" y="449943"/>
            <a:ext cx="3120571" cy="76925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التطبيق </a:t>
            </a:r>
            <a:r>
              <a:rPr lang="en-US" sz="3600" dirty="0"/>
              <a:t>p:85</a:t>
            </a:r>
            <a:endParaRPr lang="ar-SA" sz="3600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985" y="1508125"/>
            <a:ext cx="66294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076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8967020" y="184472"/>
            <a:ext cx="3120571" cy="76925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التطبيق </a:t>
            </a:r>
            <a:r>
              <a:rPr lang="en-US" sz="3600" dirty="0"/>
              <a:t>p:96</a:t>
            </a:r>
            <a:endParaRPr lang="ar-SA" sz="36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b="47672"/>
          <a:stretch/>
        </p:blipFill>
        <p:spPr>
          <a:xfrm>
            <a:off x="5466735" y="1032847"/>
            <a:ext cx="6620856" cy="248710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918" y="3377945"/>
            <a:ext cx="3998407" cy="297840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25" y="426474"/>
            <a:ext cx="3995257" cy="466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4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4" name="Freeform 2"/>
          <p:cNvSpPr>
            <a:spLocks/>
          </p:cNvSpPr>
          <p:nvPr/>
        </p:nvSpPr>
        <p:spPr bwMode="gray">
          <a:xfrm rot="5400000">
            <a:off x="6269198" y="2451021"/>
            <a:ext cx="1323256" cy="151546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l" rtl="0" eaLnBrk="0" hangingPunct="0">
              <a:defRPr/>
            </a:pPr>
            <a:endParaRPr lang="ar-SA" kern="0" dirty="0">
              <a:solidFill>
                <a:sysClr val="windowText" lastClr="000000"/>
              </a:solidFill>
              <a:latin typeface="Tw Cen MT" panose="020B0602020104020603"/>
            </a:endParaRPr>
          </a:p>
        </p:txBody>
      </p:sp>
      <p:sp>
        <p:nvSpPr>
          <p:cNvPr id="5" name="Rectangle 89"/>
          <p:cNvSpPr>
            <a:spLocks noChangeArrowheads="1"/>
          </p:cNvSpPr>
          <p:nvPr/>
        </p:nvSpPr>
        <p:spPr bwMode="auto">
          <a:xfrm>
            <a:off x="1557735" y="3348249"/>
            <a:ext cx="4230101" cy="646986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chemeClr val="bg1"/>
                </a:solidFill>
                <a:latin typeface="Andalus" panose="02020603050405020304" pitchFamily="18" charset="-78"/>
                <a:cs typeface="+mj-cs"/>
              </a:rPr>
              <a:t>انكسار الضوء</a:t>
            </a:r>
            <a:endParaRPr lang="en-US" sz="3200" b="1" kern="0" dirty="0">
              <a:solidFill>
                <a:schemeClr val="bg1"/>
              </a:solidFill>
              <a:latin typeface="Andalus" panose="02020603050405020304" pitchFamily="18" charset="-78"/>
              <a:cs typeface="+mj-cs"/>
            </a:endParaRPr>
          </a:p>
        </p:txBody>
      </p:sp>
      <p:sp>
        <p:nvSpPr>
          <p:cNvPr id="6" name="Freeform 2"/>
          <p:cNvSpPr>
            <a:spLocks/>
          </p:cNvSpPr>
          <p:nvPr/>
        </p:nvSpPr>
        <p:spPr bwMode="gray">
          <a:xfrm rot="5400000">
            <a:off x="6464422" y="2159573"/>
            <a:ext cx="2448271" cy="3024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l" rtl="0" eaLnBrk="0" hangingPunct="0">
              <a:defRPr/>
            </a:pPr>
            <a:endParaRPr lang="ar-SA" kern="0" dirty="0">
              <a:solidFill>
                <a:sysClr val="windowText" lastClr="000000"/>
              </a:solidFill>
              <a:latin typeface="Tw Cen MT" panose="020B0602020104020603"/>
            </a:endParaRPr>
          </a:p>
        </p:txBody>
      </p:sp>
      <p:sp>
        <p:nvSpPr>
          <p:cNvPr id="7" name="Rectangle 89"/>
          <p:cNvSpPr>
            <a:spLocks noChangeArrowheads="1"/>
          </p:cNvSpPr>
          <p:nvPr/>
        </p:nvSpPr>
        <p:spPr bwMode="auto">
          <a:xfrm>
            <a:off x="1557735" y="4273094"/>
            <a:ext cx="4230101" cy="646986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chemeClr val="bg1"/>
                </a:solidFill>
                <a:latin typeface="Andalus" panose="02020603050405020304" pitchFamily="18" charset="-78"/>
                <a:cs typeface="+mj-cs"/>
              </a:rPr>
              <a:t>العدسات المحدبة و المقعرة</a:t>
            </a:r>
            <a:endParaRPr lang="en-US" sz="3200" b="1" kern="0" dirty="0">
              <a:solidFill>
                <a:schemeClr val="bg1"/>
              </a:solidFill>
              <a:latin typeface="Andalus" panose="02020603050405020304" pitchFamily="18" charset="-78"/>
              <a:cs typeface="+mj-cs"/>
            </a:endParaRPr>
          </a:p>
        </p:txBody>
      </p:sp>
      <p:sp>
        <p:nvSpPr>
          <p:cNvPr id="13" name="Freeform 2"/>
          <p:cNvSpPr>
            <a:spLocks/>
          </p:cNvSpPr>
          <p:nvPr/>
        </p:nvSpPr>
        <p:spPr bwMode="gray">
          <a:xfrm rot="5400000">
            <a:off x="6577074" y="2035639"/>
            <a:ext cx="3390382" cy="414441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l" rtl="0" eaLnBrk="0" hangingPunct="0">
              <a:defRPr/>
            </a:pPr>
            <a:endParaRPr lang="ar-SA" kern="0" dirty="0">
              <a:solidFill>
                <a:sysClr val="windowText" lastClr="000000"/>
              </a:solidFill>
              <a:latin typeface="Tw Cen MT" panose="020B0602020104020603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2207568" y="1457614"/>
            <a:ext cx="8136904" cy="16127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8000" b="1" dirty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الانكسار و العدسات</a:t>
            </a:r>
          </a:p>
        </p:txBody>
      </p:sp>
      <p:sp>
        <p:nvSpPr>
          <p:cNvPr id="9" name="سهم منحني 8"/>
          <p:cNvSpPr/>
          <p:nvPr/>
        </p:nvSpPr>
        <p:spPr>
          <a:xfrm rot="5400000" flipV="1">
            <a:off x="6140018" y="830629"/>
            <a:ext cx="614568" cy="541821"/>
          </a:xfrm>
          <a:prstGeom prst="bentArrow">
            <a:avLst>
              <a:gd name="adj1" fmla="val 25000"/>
              <a:gd name="adj2" fmla="val 24479"/>
              <a:gd name="adj3" fmla="val 25000"/>
              <a:gd name="adj4" fmla="val 437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6672064" y="430261"/>
            <a:ext cx="3672408" cy="792088"/>
          </a:xfrm>
          <a:prstGeom prst="roundRect">
            <a:avLst/>
          </a:prstGeom>
          <a:gradFill>
            <a:gsLst>
              <a:gs pos="0">
                <a:srgbClr val="D197A9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6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الفصل الثالث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C62ACB54-A97B-496E-81A3-4BEB077C72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36" b="25902"/>
          <a:stretch/>
        </p:blipFill>
        <p:spPr>
          <a:xfrm>
            <a:off x="9689241" y="4438041"/>
            <a:ext cx="2107485" cy="2100871"/>
          </a:xfrm>
          <a:prstGeom prst="rect">
            <a:avLst/>
          </a:prstGeom>
        </p:spPr>
      </p:pic>
      <p:sp>
        <p:nvSpPr>
          <p:cNvPr id="12" name="Rectangle 89"/>
          <p:cNvSpPr>
            <a:spLocks noChangeArrowheads="1"/>
          </p:cNvSpPr>
          <p:nvPr/>
        </p:nvSpPr>
        <p:spPr bwMode="auto">
          <a:xfrm>
            <a:off x="1557735" y="5197939"/>
            <a:ext cx="4230101" cy="646986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 eaLnBrk="0" hangingPunct="0">
              <a:defRPr/>
            </a:pPr>
            <a:r>
              <a:rPr lang="ar-SA" sz="3200" b="1" dirty="0">
                <a:solidFill>
                  <a:schemeClr val="bg1"/>
                </a:solidFill>
                <a:latin typeface="Andalus" panose="02020603050405020304" pitchFamily="18" charset="-78"/>
                <a:cs typeface="+mj-cs"/>
              </a:rPr>
              <a:t>تطبيقات العدسات</a:t>
            </a:r>
            <a:endParaRPr lang="en-US" sz="3200" b="1" kern="0" dirty="0">
              <a:solidFill>
                <a:schemeClr val="bg1"/>
              </a:solidFill>
              <a:latin typeface="Andalus" panose="02020603050405020304" pitchFamily="18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6108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8878530" y="58994"/>
            <a:ext cx="3120571" cy="76925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التطبيق </a:t>
            </a:r>
            <a:r>
              <a:rPr lang="en-US" sz="3600" dirty="0"/>
              <a:t>p:96</a:t>
            </a:r>
            <a:endParaRPr lang="ar-SA" sz="36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t="55223"/>
          <a:stretch/>
        </p:blipFill>
        <p:spPr>
          <a:xfrm>
            <a:off x="5476568" y="892059"/>
            <a:ext cx="6620856" cy="212822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900" y="2546992"/>
            <a:ext cx="4282716" cy="328612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71" y="0"/>
            <a:ext cx="5132439" cy="338175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871" y="5561488"/>
            <a:ext cx="59721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5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فيزياء 2                                        ابتهاج السعيد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8DE407B-D72E-4178-9A66-B4CB861DE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9" y="1430372"/>
            <a:ext cx="5894388" cy="2160746"/>
          </a:xfrm>
          <a:prstGeom prst="rect">
            <a:avLst/>
          </a:prstGeom>
        </p:spPr>
      </p:pic>
      <p:sp>
        <p:nvSpPr>
          <p:cNvPr id="5" name="وسيلة شرح بيضاوية 1">
            <a:extLst>
              <a:ext uri="{FF2B5EF4-FFF2-40B4-BE49-F238E27FC236}">
                <a16:creationId xmlns:a16="http://schemas.microsoft.com/office/drawing/2014/main" id="{343063BF-B31A-4940-BCE1-D9C5E6D0FFC6}"/>
              </a:ext>
            </a:extLst>
          </p:cNvPr>
          <p:cNvSpPr/>
          <p:nvPr/>
        </p:nvSpPr>
        <p:spPr>
          <a:xfrm>
            <a:off x="6724794" y="158310"/>
            <a:ext cx="4891533" cy="2668844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kern="0" dirty="0"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الواجب</a:t>
            </a:r>
          </a:p>
          <a:p>
            <a:pPr algn="ctr"/>
            <a:r>
              <a:rPr lang="ar-SA" sz="3200" kern="0" dirty="0"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سؤال 15 صفحة 83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A8AD0C5-587C-48EB-855D-9B713017EA1B}"/>
              </a:ext>
            </a:extLst>
          </p:cNvPr>
          <p:cNvSpPr txBox="1"/>
          <p:nvPr/>
        </p:nvSpPr>
        <p:spPr>
          <a:xfrm>
            <a:off x="218525" y="4085178"/>
            <a:ext cx="5616624" cy="940653"/>
          </a:xfrm>
          <a:prstGeom prst="fra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 rtl="0">
              <a:defRPr/>
            </a:pPr>
            <a:r>
              <a:rPr lang="ar-AE" sz="4000" b="1" kern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Arial" panose="020B0604020202020204" pitchFamily="34" charset="0"/>
              </a:rPr>
              <a:t>ال</a:t>
            </a:r>
            <a:r>
              <a:rPr lang="ar-SA" sz="4000" b="1" kern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Arial" panose="020B0604020202020204" pitchFamily="34" charset="0"/>
              </a:rPr>
              <a:t>أ</a:t>
            </a:r>
            <a:r>
              <a:rPr lang="ar-AE" sz="4000" b="1" kern="0" dirty="0" err="1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Arial" panose="020B0604020202020204" pitchFamily="34" charset="0"/>
              </a:rPr>
              <a:t>ستاذة</a:t>
            </a:r>
            <a:r>
              <a:rPr lang="ar-AE" sz="4000" b="1" kern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Arial" panose="020B0604020202020204" pitchFamily="34" charset="0"/>
              </a:rPr>
              <a:t> : </a:t>
            </a:r>
            <a:r>
              <a:rPr lang="ar-SA" sz="4000" b="1" kern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Arial" panose="020B0604020202020204" pitchFamily="34" charset="0"/>
              </a:rPr>
              <a:t>ا</a:t>
            </a:r>
            <a:r>
              <a:rPr lang="ar-AE" sz="4000" b="1" kern="0" dirty="0" err="1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Arial" panose="020B0604020202020204" pitchFamily="34" charset="0"/>
              </a:rPr>
              <a:t>بتهاج</a:t>
            </a:r>
            <a:r>
              <a:rPr lang="ar-AE" sz="4000" b="1" kern="0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Arial" panose="020B0604020202020204" pitchFamily="34" charset="0"/>
              </a:rPr>
              <a:t> عيسى السعيد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" t="3976" r="3176" b="12203"/>
          <a:stretch/>
        </p:blipFill>
        <p:spPr>
          <a:xfrm>
            <a:off x="6096000" y="2827154"/>
            <a:ext cx="5300420" cy="371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27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204" y="1450882"/>
            <a:ext cx="10120724" cy="1211636"/>
          </a:xfrm>
          <a:prstGeom prst="rect">
            <a:avLst/>
          </a:prstGeom>
        </p:spPr>
      </p:pic>
      <p:sp>
        <p:nvSpPr>
          <p:cNvPr id="6" name="وسيلة شرح بيضاوية 1">
            <a:extLst>
              <a:ext uri="{FF2B5EF4-FFF2-40B4-BE49-F238E27FC236}">
                <a16:creationId xmlns:a16="http://schemas.microsoft.com/office/drawing/2014/main" id="{343063BF-B31A-4940-BCE1-D9C5E6D0FFC6}"/>
              </a:ext>
            </a:extLst>
          </p:cNvPr>
          <p:cNvSpPr/>
          <p:nvPr/>
        </p:nvSpPr>
        <p:spPr>
          <a:xfrm>
            <a:off x="6724794" y="158310"/>
            <a:ext cx="4891533" cy="1110051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kern="0" dirty="0"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الواجب</a:t>
            </a:r>
          </a:p>
          <a:p>
            <a:pPr algn="ctr"/>
            <a:r>
              <a:rPr lang="ar-SA" sz="3200" kern="0" dirty="0">
                <a:solidFill>
                  <a:sysClr val="windowText" lastClr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سؤال 15 صفحة 83</a:t>
            </a:r>
          </a:p>
        </p:txBody>
      </p:sp>
    </p:spTree>
    <p:extLst>
      <p:ext uri="{BB962C8B-B14F-4D97-AF65-F5344CB8AC3E}">
        <p14:creationId xmlns:p14="http://schemas.microsoft.com/office/powerpoint/2010/main" val="1985438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538650" y="243567"/>
            <a:ext cx="76147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cs typeface="PT Bold Heading" pitchFamily="2" charset="-78"/>
              </a:rPr>
              <a:t>الإشارات في المرايا و  العدسات</a:t>
            </a: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716015"/>
              </p:ext>
            </p:extLst>
          </p:nvPr>
        </p:nvGraphicFramePr>
        <p:xfrm>
          <a:off x="1313896" y="766787"/>
          <a:ext cx="10111666" cy="3383280"/>
        </p:xfrm>
        <a:graphic>
          <a:graphicData uri="http://schemas.openxmlformats.org/drawingml/2006/table">
            <a:tbl>
              <a:tblPr rtl="1" firstRow="1" bandRow="1">
                <a:tableStyleId>{775DCB02-9BB8-47FD-8907-85C794F793BA}</a:tableStyleId>
              </a:tblPr>
              <a:tblGrid>
                <a:gridCol w="2009775">
                  <a:extLst>
                    <a:ext uri="{9D8B030D-6E8A-4147-A177-3AD203B41FA5}">
                      <a16:colId xmlns:a16="http://schemas.microsoft.com/office/drawing/2014/main" val="1841344173"/>
                    </a:ext>
                  </a:extLst>
                </a:gridCol>
                <a:gridCol w="3533716">
                  <a:extLst>
                    <a:ext uri="{9D8B030D-6E8A-4147-A177-3AD203B41FA5}">
                      <a16:colId xmlns:a16="http://schemas.microsoft.com/office/drawing/2014/main" val="2686059814"/>
                    </a:ext>
                  </a:extLst>
                </a:gridCol>
                <a:gridCol w="4568175">
                  <a:extLst>
                    <a:ext uri="{9D8B030D-6E8A-4147-A177-3AD203B41FA5}">
                      <a16:colId xmlns:a16="http://schemas.microsoft.com/office/drawing/2014/main" val="1125251946"/>
                    </a:ext>
                  </a:extLst>
                </a:gridCol>
              </a:tblGrid>
              <a:tr h="320897">
                <a:tc>
                  <a:txBody>
                    <a:bodyPr/>
                    <a:lstStyle/>
                    <a:p>
                      <a:pPr algn="ctr" rtl="1"/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/>
                        <a:t>موجب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/>
                        <a:t>سالب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417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/>
                        <a:t>البعد البؤري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/>
                        <a:t>المرآة المقعرة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/>
                        <a:t>والعدسة المحدبة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/>
                        <a:t>المرآة المحدبة </a:t>
                      </a:r>
                    </a:p>
                    <a:p>
                      <a:pPr algn="ctr" rtl="1"/>
                      <a:r>
                        <a:rPr lang="ar-SA" sz="3200" dirty="0"/>
                        <a:t>والعدسة المقعرة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94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bg1"/>
                          </a:solidFill>
                        </a:rPr>
                        <a:t>بعد الصورة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bg1"/>
                          </a:solidFill>
                        </a:rPr>
                        <a:t>حقيقية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bg1"/>
                          </a:solidFill>
                        </a:rPr>
                        <a:t>خيالية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261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/>
                        <a:t>طول الصورة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/>
                        <a:t>معتدلة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/>
                        <a:t>مقلوبة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508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bg1"/>
                          </a:solidFill>
                        </a:rPr>
                        <a:t>التكبير سالب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bg1"/>
                          </a:solidFill>
                        </a:rPr>
                        <a:t>معتدلة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bg1"/>
                          </a:solidFill>
                        </a:rPr>
                        <a:t>مقلوبة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779902"/>
                  </a:ext>
                </a:extLst>
              </a:tr>
            </a:tbl>
          </a:graphicData>
        </a:graphic>
      </p:graphicFrame>
      <p:sp>
        <p:nvSpPr>
          <p:cNvPr id="6" name="مستطيل مستدير الزوايا 5"/>
          <p:cNvSpPr/>
          <p:nvPr/>
        </p:nvSpPr>
        <p:spPr>
          <a:xfrm>
            <a:off x="967667" y="4240618"/>
            <a:ext cx="10847208" cy="19068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/>
              <a:t>دائما لبعد و طول الجسم إشارة موجبة</a:t>
            </a:r>
          </a:p>
          <a:p>
            <a:pPr algn="ctr"/>
            <a:r>
              <a:rPr lang="ar-SA" sz="4000" dirty="0"/>
              <a:t>إذا كانت القيمة المطلقة للتكبير أكبر من واحد فالصورة مكبرة </a:t>
            </a:r>
          </a:p>
          <a:p>
            <a:pPr algn="ctr"/>
            <a:r>
              <a:rPr lang="ar-SA" sz="4000" dirty="0"/>
              <a:t>وأصغر من واحد فالصورة مصغرة </a:t>
            </a:r>
          </a:p>
        </p:txBody>
      </p:sp>
    </p:spTree>
    <p:extLst>
      <p:ext uri="{BB962C8B-B14F-4D97-AF65-F5344CB8AC3E}">
        <p14:creationId xmlns:p14="http://schemas.microsoft.com/office/powerpoint/2010/main" val="4271491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2                                        ابتهاج السعيد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1181A638-75EC-4C75-A45B-C359CC925F4C}"/>
              </a:ext>
            </a:extLst>
          </p:cNvPr>
          <p:cNvSpPr txBox="1"/>
          <p:nvPr/>
        </p:nvSpPr>
        <p:spPr>
          <a:xfrm>
            <a:off x="8136467" y="261617"/>
            <a:ext cx="2667000" cy="708025"/>
          </a:xfrm>
          <a:prstGeom prst="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r-S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الأهداف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434FC9E5-F96F-46BE-92E1-73091EA97C6C}"/>
              </a:ext>
            </a:extLst>
          </p:cNvPr>
          <p:cNvSpPr txBox="1"/>
          <p:nvPr/>
        </p:nvSpPr>
        <p:spPr>
          <a:xfrm>
            <a:off x="750512" y="461644"/>
            <a:ext cx="5486400" cy="1938992"/>
          </a:xfrm>
          <a:prstGeom prst="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r-SA" altLang="ar-SA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Andalus" pitchFamily="18" charset="-78"/>
              </a:rPr>
              <a:t>تصف كيف تتكون الصور الحقيقية و الخيالية بواسطة عدسات محدبة و مقعرة مفردة على الترتيب</a:t>
            </a:r>
            <a:endParaRPr lang="ar-SA" sz="4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77C314F7-1627-4C75-930C-D374FC9BEE61}"/>
              </a:ext>
            </a:extLst>
          </p:cNvPr>
          <p:cNvSpPr txBox="1"/>
          <p:nvPr/>
        </p:nvSpPr>
        <p:spPr>
          <a:xfrm>
            <a:off x="6368490" y="1256644"/>
            <a:ext cx="5486400" cy="1938992"/>
          </a:xfrm>
          <a:prstGeom prst="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r-SA" altLang="ar-SA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Andalus" pitchFamily="18" charset="-78"/>
              </a:rPr>
              <a:t>تعين موقع الصورة المتكونة بواسطة العدسات بالطريقتين الهندسية و الرياضية</a:t>
            </a:r>
            <a:endParaRPr lang="ar-SA" sz="4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19348AE-0AD4-4FEE-96DA-6DF4E5B54382}"/>
              </a:ext>
            </a:extLst>
          </p:cNvPr>
          <p:cNvSpPr txBox="1"/>
          <p:nvPr/>
        </p:nvSpPr>
        <p:spPr>
          <a:xfrm>
            <a:off x="750512" y="2673561"/>
            <a:ext cx="5486400" cy="1323439"/>
          </a:xfrm>
          <a:prstGeom prst="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r-SA" altLang="ar-SA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Andalus" pitchFamily="18" charset="-78"/>
              </a:rPr>
              <a:t>توضح كيف يمكن تقليل الزوغان اللوني</a:t>
            </a:r>
            <a:endParaRPr lang="ar-SA" sz="4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مربع نص 3">
            <a:extLst>
              <a:ext uri="{FF2B5EF4-FFF2-40B4-BE49-F238E27FC236}">
                <a16:creationId xmlns:a16="http://schemas.microsoft.com/office/drawing/2014/main" id="{93886726-E6EC-412D-8186-2FA46840D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466" y="3289114"/>
            <a:ext cx="2667001" cy="70788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المفردات: </a:t>
            </a:r>
          </a:p>
        </p:txBody>
      </p:sp>
      <p:sp>
        <p:nvSpPr>
          <p:cNvPr id="9" name="مربع نص 14">
            <a:extLst>
              <a:ext uri="{FF2B5EF4-FFF2-40B4-BE49-F238E27FC236}">
                <a16:creationId xmlns:a16="http://schemas.microsoft.com/office/drawing/2014/main" id="{56EAE116-8C4C-4ACA-BE5A-C40B5711D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4365844"/>
            <a:ext cx="3209925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3600" dirty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العدسة </a:t>
            </a:r>
          </a:p>
        </p:txBody>
      </p:sp>
      <p:sp>
        <p:nvSpPr>
          <p:cNvPr id="10" name="مربع نص 16">
            <a:extLst>
              <a:ext uri="{FF2B5EF4-FFF2-40B4-BE49-F238E27FC236}">
                <a16:creationId xmlns:a16="http://schemas.microsoft.com/office/drawing/2014/main" id="{D049BDBB-4F93-47CF-B391-4807D715C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3566" y="5460233"/>
            <a:ext cx="3352800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3600" dirty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معادلة العدسة الرقيقة</a:t>
            </a:r>
          </a:p>
        </p:txBody>
      </p:sp>
      <p:sp>
        <p:nvSpPr>
          <p:cNvPr id="11" name="مربع نص 17">
            <a:extLst>
              <a:ext uri="{FF2B5EF4-FFF2-40B4-BE49-F238E27FC236}">
                <a16:creationId xmlns:a16="http://schemas.microsoft.com/office/drawing/2014/main" id="{1B758573-2E5E-43F4-9A7A-63B5A85C5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9" y="4554137"/>
            <a:ext cx="2932111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3600" dirty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العدسة المقعرة</a:t>
            </a:r>
          </a:p>
        </p:txBody>
      </p:sp>
      <p:sp>
        <p:nvSpPr>
          <p:cNvPr id="12" name="مربع نص 15">
            <a:extLst>
              <a:ext uri="{FF2B5EF4-FFF2-40B4-BE49-F238E27FC236}">
                <a16:creationId xmlns:a16="http://schemas.microsoft.com/office/drawing/2014/main" id="{15CD5BCE-E760-40F8-8389-E67CE3F50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194" y="4625517"/>
            <a:ext cx="3040592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3600" dirty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العدسة المحدبة</a:t>
            </a:r>
          </a:p>
        </p:txBody>
      </p:sp>
      <p:sp>
        <p:nvSpPr>
          <p:cNvPr id="13" name="مربع نص 16">
            <a:extLst>
              <a:ext uri="{FF2B5EF4-FFF2-40B4-BE49-F238E27FC236}">
                <a16:creationId xmlns:a16="http://schemas.microsoft.com/office/drawing/2014/main" id="{D049BDBB-4F93-47CF-B391-4807D715C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4" y="5651994"/>
            <a:ext cx="2699545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3600" dirty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الزوغان اللوني</a:t>
            </a:r>
          </a:p>
        </p:txBody>
      </p:sp>
      <p:sp>
        <p:nvSpPr>
          <p:cNvPr id="14" name="مربع نص 16">
            <a:extLst>
              <a:ext uri="{FF2B5EF4-FFF2-40B4-BE49-F238E27FC236}">
                <a16:creationId xmlns:a16="http://schemas.microsoft.com/office/drawing/2014/main" id="{D049BDBB-4F93-47CF-B391-4807D715C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253" y="5536356"/>
            <a:ext cx="3066254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defRPr lang="ar-SA"/>
            </a:defPPr>
            <a:lvl1pPr marL="0" lv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3600" dirty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العدسة </a:t>
            </a:r>
            <a:r>
              <a:rPr lang="ar-SA" altLang="ar-SA" sz="3600" dirty="0" err="1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اللالونية</a:t>
            </a:r>
            <a:endParaRPr lang="ar-SA" altLang="ar-SA" sz="3600" dirty="0">
              <a:solidFill>
                <a:schemeClr val="accent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4703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595670" y="785794"/>
            <a:ext cx="500066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cs typeface="PT Bold Heading" pitchFamily="2" charset="-78"/>
              </a:rPr>
              <a:t>العدسات المحدبة والمقعرة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952860" y="1857364"/>
            <a:ext cx="45720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استخدام العدسات</a:t>
            </a:r>
            <a:endParaRPr lang="ar-SA" sz="4000" b="1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979061" y="2757643"/>
            <a:ext cx="5572164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Low">
              <a:lnSpc>
                <a:spcPct val="150000"/>
              </a:lnSpc>
              <a:spcBef>
                <a:spcPct val="0"/>
              </a:spcBef>
              <a:defRPr/>
            </a:pPr>
            <a:r>
              <a:rPr lang="ar-SA" sz="3200" dirty="0">
                <a:cs typeface="PT Bold Heading" pitchFamily="2" charset="-78"/>
              </a:rPr>
              <a:t>(1) لتصحيح النظر</a:t>
            </a:r>
          </a:p>
          <a:p>
            <a:pPr algn="justLow">
              <a:lnSpc>
                <a:spcPct val="150000"/>
              </a:lnSpc>
              <a:spcBef>
                <a:spcPct val="0"/>
              </a:spcBef>
              <a:defRPr/>
            </a:pPr>
            <a:r>
              <a:rPr lang="ar-SA" sz="3200" dirty="0">
                <a:cs typeface="PT Bold Heading" pitchFamily="2" charset="-78"/>
              </a:rPr>
              <a:t>(2) لصنع التلسكوب من عدستين</a:t>
            </a:r>
          </a:p>
          <a:p>
            <a:pPr lvl="0" algn="justLow">
              <a:lnSpc>
                <a:spcPct val="150000"/>
              </a:lnSpc>
              <a:spcBef>
                <a:spcPct val="0"/>
              </a:spcBef>
              <a:defRPr/>
            </a:pPr>
            <a:r>
              <a:rPr lang="ar-SA" sz="3200" dirty="0">
                <a:cs typeface="PT Bold Heading" pitchFamily="2" charset="-78"/>
              </a:rPr>
              <a:t>(3) الميكروسكوب</a:t>
            </a:r>
          </a:p>
          <a:p>
            <a:pPr algn="justLow">
              <a:lnSpc>
                <a:spcPct val="150000"/>
              </a:lnSpc>
              <a:spcBef>
                <a:spcPct val="0"/>
              </a:spcBef>
              <a:defRPr/>
            </a:pPr>
            <a:r>
              <a:rPr lang="ar-SA" sz="3200" dirty="0">
                <a:cs typeface="PT Bold Heading" pitchFamily="2" charset="-78"/>
              </a:rPr>
              <a:t>(4) آلات التصوير</a:t>
            </a:r>
          </a:p>
        </p:txBody>
      </p:sp>
      <p:pic>
        <p:nvPicPr>
          <p:cNvPr id="2050" name="Picture 2" descr="ANd9GcRvWrDtneve9JO9SEUwdr6F7fiUFAbBHVZy6KzaQITkrl0ndMXm"/>
          <p:cNvPicPr>
            <a:picLocks noChangeAspect="1" noChangeArrowheads="1"/>
          </p:cNvPicPr>
          <p:nvPr/>
        </p:nvPicPr>
        <p:blipFill>
          <a:blip r:embed="rId2"/>
          <a:srcRect l="54135" b="5263"/>
          <a:stretch>
            <a:fillRect/>
          </a:stretch>
        </p:blipFill>
        <p:spPr bwMode="auto">
          <a:xfrm>
            <a:off x="276775" y="1451534"/>
            <a:ext cx="3676085" cy="45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3980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/>
          <p:cNvSpPr txBox="1"/>
          <p:nvPr/>
        </p:nvSpPr>
        <p:spPr>
          <a:xfrm>
            <a:off x="4381488" y="785795"/>
            <a:ext cx="392909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أنواع العدسات </a:t>
            </a: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3381356" y="2000240"/>
            <a:ext cx="6786578" cy="1143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45720" rIns="45720" anchor="ctr">
            <a:noAutofit/>
          </a:bodyPr>
          <a:lstStyle/>
          <a:p>
            <a:pPr algn="justLow">
              <a:spcBef>
                <a:spcPct val="0"/>
              </a:spcBef>
              <a:defRPr/>
            </a:pPr>
            <a:r>
              <a:rPr lang="ar-SA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(1) عدسة محدبة (مجمعة) :</a:t>
            </a:r>
          </a:p>
          <a:p>
            <a:pPr algn="justLow">
              <a:spcBef>
                <a:spcPct val="0"/>
              </a:spcBef>
              <a:defRPr/>
            </a:pPr>
            <a:r>
              <a:rPr lang="ar-SA" sz="2800" dirty="0">
                <a:cs typeface="PT Bold Heading" pitchFamily="2" charset="-78"/>
              </a:rPr>
              <a:t>سميكة من الوسط ورقيقة من الأطراف .</a:t>
            </a:r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>
            <a:off x="3167042" y="4357694"/>
            <a:ext cx="7000860" cy="1143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45720" rIns="45720" anchor="ctr">
            <a:noAutofit/>
          </a:bodyPr>
          <a:lstStyle/>
          <a:p>
            <a:pPr algn="justLow">
              <a:spcBef>
                <a:spcPct val="0"/>
              </a:spcBef>
              <a:defRPr/>
            </a:pPr>
            <a:r>
              <a:rPr lang="ar-SA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(2) عدسة مقعرة (مفرقة) :</a:t>
            </a:r>
          </a:p>
          <a:p>
            <a:pPr algn="justLow">
              <a:spcBef>
                <a:spcPct val="0"/>
              </a:spcBef>
              <a:defRPr/>
            </a:pPr>
            <a:r>
              <a:rPr lang="ar-SA" sz="2800" dirty="0">
                <a:cs typeface="PT Bold Heading" pitchFamily="2" charset="-78"/>
              </a:rPr>
              <a:t>رقيقة من الوسط وسميكة من الأطراف .</a:t>
            </a:r>
          </a:p>
        </p:txBody>
      </p:sp>
      <p:pic>
        <p:nvPicPr>
          <p:cNvPr id="3075" name="Picture 3" descr="20121023_34_26_7"/>
          <p:cNvPicPr>
            <a:picLocks noChangeAspect="1" noChangeArrowheads="1"/>
          </p:cNvPicPr>
          <p:nvPr/>
        </p:nvPicPr>
        <p:blipFill>
          <a:blip r:embed="rId2"/>
          <a:srcRect l="53586"/>
          <a:stretch>
            <a:fillRect/>
          </a:stretch>
        </p:blipFill>
        <p:spPr bwMode="auto">
          <a:xfrm>
            <a:off x="696336" y="3341197"/>
            <a:ext cx="3365029" cy="31759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6" name="Picture 4" descr="20121023_34_26_7"/>
          <p:cNvPicPr>
            <a:picLocks noChangeAspect="1" noChangeArrowheads="1"/>
          </p:cNvPicPr>
          <p:nvPr/>
        </p:nvPicPr>
        <p:blipFill>
          <a:blip r:embed="rId2"/>
          <a:srcRect r="51477"/>
          <a:stretch>
            <a:fillRect/>
          </a:stretch>
        </p:blipFill>
        <p:spPr bwMode="auto">
          <a:xfrm>
            <a:off x="885372" y="192475"/>
            <a:ext cx="3175993" cy="29507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9991166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6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فيزياء 3                                        ابتهاج السعيد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1362301"/>
            <a:ext cx="8037285" cy="4719185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7010400" y="449943"/>
            <a:ext cx="3120571" cy="76925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التطبيق </a:t>
            </a:r>
            <a:r>
              <a:rPr lang="en-US" sz="3600" dirty="0"/>
              <a:t>p:85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2721461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encrypted-tbn1.gstatic.com/images?q=tbn:ANd9GcSGIqvChrVEga5WvQg-Sesk_C3ZSb-bHTqbgzg2Vym35iOB2bX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0116" y="2643183"/>
            <a:ext cx="2857520" cy="1415733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>
          <a:xfrm>
            <a:off x="3595670" y="1071547"/>
            <a:ext cx="464347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معادلتا العدسات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6953256" y="2143117"/>
            <a:ext cx="32147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400" dirty="0">
                <a:solidFill>
                  <a:srgbClr val="C00000"/>
                </a:solidFill>
                <a:cs typeface="PT Bold Heading" pitchFamily="2" charset="-78"/>
              </a:rPr>
              <a:t>معادلة العدسة الرقيقة :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2666976" y="4214818"/>
            <a:ext cx="7143800" cy="11541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2300" dirty="0">
                <a:cs typeface="PT Bold Heading" pitchFamily="2" charset="-78"/>
              </a:rPr>
              <a:t>مقلوب البعد البؤري للعدسة الكروية يساوي حاصل جمع مقلوب بعد الصورة ومقلوب بعد الجسم عن العدسة .</a:t>
            </a:r>
          </a:p>
        </p:txBody>
      </p:sp>
    </p:spTree>
    <p:extLst>
      <p:ext uri="{BB962C8B-B14F-4D97-AF65-F5344CB8AC3E}">
        <p14:creationId xmlns:p14="http://schemas.microsoft.com/office/powerpoint/2010/main" val="212737198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595802" y="1285861"/>
            <a:ext cx="307183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التكبيــــــر</a:t>
            </a:r>
            <a:r>
              <a:rPr lang="ar-SA" sz="2000" dirty="0"/>
              <a:t> </a:t>
            </a:r>
          </a:p>
        </p:txBody>
      </p:sp>
      <p:pic>
        <p:nvPicPr>
          <p:cNvPr id="18433" name="Picture 1" descr="medic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1554" y="2500306"/>
            <a:ext cx="2643206" cy="1299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مربع نص 4"/>
          <p:cNvSpPr txBox="1"/>
          <p:nvPr/>
        </p:nvSpPr>
        <p:spPr>
          <a:xfrm>
            <a:off x="2024034" y="4286256"/>
            <a:ext cx="8072494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2200" dirty="0">
                <a:cs typeface="PT Bold Heading" pitchFamily="2" charset="-78"/>
              </a:rPr>
              <a:t>يعرف تكبير عدسة كروية لجسم ما بأنه نسبة طول الصورة إلى طول الجسم ، ويساوي سالب بعد  الصورة عن العدسة مقسوماً على بعد الجسم عن العدسة .</a:t>
            </a:r>
          </a:p>
        </p:txBody>
      </p:sp>
    </p:spTree>
    <p:extLst>
      <p:ext uri="{BB962C8B-B14F-4D97-AF65-F5344CB8AC3E}">
        <p14:creationId xmlns:p14="http://schemas.microsoft.com/office/powerpoint/2010/main" val="158194536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نسق Office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63990</TotalTime>
  <Words>633</Words>
  <Application>Microsoft Office PowerPoint</Application>
  <PresentationFormat>شاشة عريضة</PresentationFormat>
  <Paragraphs>138</Paragraphs>
  <Slides>33</Slides>
  <Notes>1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39" baseType="lpstr">
      <vt:lpstr>Andalus</vt:lpstr>
      <vt:lpstr>Arial</vt:lpstr>
      <vt:lpstr>Calibri</vt:lpstr>
      <vt:lpstr>Calibri Light</vt:lpstr>
      <vt:lpstr>Tw Cen MT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كيف يعالج الزوغان الكروي و الزوغان اللوني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Ibtehag Issa Mohamad Alsaeed</cp:lastModifiedBy>
  <cp:revision>146</cp:revision>
  <dcterms:created xsi:type="dcterms:W3CDTF">2020-07-14T00:33:47Z</dcterms:created>
  <dcterms:modified xsi:type="dcterms:W3CDTF">2021-09-26T17:18:35Z</dcterms:modified>
</cp:coreProperties>
</file>