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26"/>
  </p:notesMasterIdLst>
  <p:sldIdLst>
    <p:sldId id="256" r:id="rId2"/>
    <p:sldId id="261" r:id="rId3"/>
    <p:sldId id="397" r:id="rId4"/>
    <p:sldId id="398" r:id="rId5"/>
    <p:sldId id="405" r:id="rId6"/>
    <p:sldId id="385" r:id="rId7"/>
    <p:sldId id="269" r:id="rId8"/>
    <p:sldId id="386" r:id="rId9"/>
    <p:sldId id="387" r:id="rId10"/>
    <p:sldId id="388" r:id="rId11"/>
    <p:sldId id="401" r:id="rId12"/>
    <p:sldId id="389" r:id="rId13"/>
    <p:sldId id="390" r:id="rId14"/>
    <p:sldId id="399" r:id="rId15"/>
    <p:sldId id="402" r:id="rId16"/>
    <p:sldId id="392" r:id="rId17"/>
    <p:sldId id="393" r:id="rId18"/>
    <p:sldId id="400" r:id="rId19"/>
    <p:sldId id="394" r:id="rId20"/>
    <p:sldId id="403" r:id="rId21"/>
    <p:sldId id="395" r:id="rId22"/>
    <p:sldId id="404" r:id="rId23"/>
    <p:sldId id="396" r:id="rId24"/>
    <p:sldId id="382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6C8"/>
    <a:srgbClr val="D197A9"/>
    <a:srgbClr val="9AB3D1"/>
    <a:srgbClr val="9C85C0"/>
    <a:srgbClr val="C00000"/>
    <a:srgbClr val="00FFFB"/>
    <a:srgbClr val="9EB160"/>
    <a:srgbClr val="03FD53"/>
    <a:srgbClr val="FAF2F2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27/02/42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27/02/42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27/02/42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media-market1.com/images/2014/12/20/257/%D8%A7%D9%84%D9%85%D9%86%D8%B8%D8%A7%D8%B1_1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7tajk.com/vb/a7t-t30490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 smtClean="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:a16="http://schemas.microsoft.com/office/drawing/2014/main" xmlns="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35716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381488" y="285729"/>
            <a:ext cx="5853106" cy="7716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 </a:t>
            </a:r>
            <a:r>
              <a:rPr lang="ar-SA" sz="2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هل عدسة العين هي </a:t>
            </a:r>
            <a:r>
              <a:rPr lang="ar-SA" sz="2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المسؤولة</a:t>
            </a:r>
            <a:r>
              <a:rPr lang="ar-SA" sz="2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عن تجميع الضوء على الشبكية؟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10050" y="1285861"/>
            <a:ext cx="5853106" cy="11101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يتجمع الضوء الداخل إلى العين بوساطة القرنية ..لأن الفرق بين معاملي انكسار الهواء ومادة القرنية كبير نسبياً .</a:t>
            </a:r>
            <a:endParaRPr lang="en-US" sz="2200" dirty="0"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24034" y="2500307"/>
            <a:ext cx="8139122" cy="7716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أما العدسة فهي </a:t>
            </a:r>
            <a:r>
              <a:rPr lang="ar-SA" sz="2200" dirty="0" err="1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المسؤولة</a:t>
            </a:r>
            <a:r>
              <a:rPr lang="ar-SA" sz="2200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عن التجميع الدقيق الذي يسمح </a:t>
            </a:r>
            <a:r>
              <a:rPr lang="ar-SA" sz="2200" dirty="0" err="1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لك</a:t>
            </a:r>
            <a:r>
              <a:rPr lang="ar-SA" sz="2200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برؤية الأجسام البعيدة والقريبة بوضوح تام..</a:t>
            </a:r>
            <a:endParaRPr lang="en-US" sz="2200" dirty="0"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52596" y="3571877"/>
            <a:ext cx="8262966" cy="11101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وتستطيع العضلات المحيطة بالعين من خلال عملية </a:t>
            </a:r>
            <a:r>
              <a:rPr lang="ar-SA" sz="2200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التكيف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أن تجعل العدسة تنقبض أو تنبسط ،مما يغير من شكلها فيؤدي بدوره إلى تغيير البعد البؤري لعدسة العين .. 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24034" y="4929198"/>
            <a:ext cx="8067684" cy="4330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فعندما ترتخي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العضلات تتركز صورة الجسم البعيد على الشبكية 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2596" y="5715017"/>
            <a:ext cx="8210560" cy="7716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وعندما تنقبض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العضلات يقل البعد البؤري للعدسة فتتركز صورة الجسم القريب على الشبكية 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6275320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011236" y="272956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P 89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23" y="1241946"/>
            <a:ext cx="6850175" cy="1227730"/>
          </a:xfrm>
          <a:prstGeom prst="rect">
            <a:avLst/>
          </a:prstGeom>
        </p:spPr>
      </p:pic>
      <p:sp>
        <p:nvSpPr>
          <p:cNvPr id="5" name="دبوس زينة 4"/>
          <p:cNvSpPr/>
          <p:nvPr/>
        </p:nvSpPr>
        <p:spPr>
          <a:xfrm>
            <a:off x="1937982" y="2852382"/>
            <a:ext cx="8325134" cy="1337481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لأن الفرق بين معاملي الانكسار للهواء و القرنية أكبر من أي فرق تواجهه الأشعة عندما تنتقل نحو الشبكية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4367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95670" y="500043"/>
            <a:ext cx="5629292" cy="7716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ar-SA" sz="4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العين</a:t>
            </a:r>
            <a:r>
              <a:rPr lang="ar-SA" sz="4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4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السليمة</a:t>
            </a:r>
            <a:endParaRPr lang="en-US" sz="44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5" name="Picture 6" descr="Emmetr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2786058"/>
            <a:ext cx="1714512" cy="14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310050" y="1928803"/>
            <a:ext cx="571500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l"/>
              <a:defRPr/>
            </a:pPr>
            <a:r>
              <a:rPr lang="ar-SA" sz="2400" dirty="0">
                <a:ea typeface="Majalla UI"/>
                <a:cs typeface="PT Bold Heading" pitchFamily="2" charset="-78"/>
              </a:rPr>
              <a:t>النقطة القريبة للعين السليمة هي </a:t>
            </a:r>
            <a:r>
              <a:rPr lang="ar-SA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ajalla UI"/>
              </a:rPr>
              <a:t>25 سم</a:t>
            </a:r>
            <a:r>
              <a:rPr lang="ar-SA" sz="2800" b="1" dirty="0">
                <a:ea typeface="Majalla UI"/>
              </a:rPr>
              <a:t> 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l"/>
              <a:defRPr/>
            </a:pPr>
            <a:r>
              <a:rPr lang="ar-SA" sz="2800" b="1" dirty="0">
                <a:ea typeface="Majalla UI"/>
              </a:rPr>
              <a:t> </a:t>
            </a:r>
            <a:r>
              <a:rPr lang="ar-SA" sz="2400" dirty="0">
                <a:ea typeface="Majalla UI"/>
                <a:cs typeface="PT Bold Heading" pitchFamily="2" charset="-78"/>
              </a:rPr>
              <a:t>النقطة البعيدة للعين السليمة هي </a:t>
            </a:r>
            <a:r>
              <a:rPr lang="en-US" sz="2800" b="1" dirty="0">
                <a:solidFill>
                  <a:srgbClr val="FF0066"/>
                </a:solidFill>
                <a:ea typeface="Majalla UI"/>
                <a:cs typeface="Majalla UI"/>
              </a:rPr>
              <a:t>∞</a:t>
            </a:r>
            <a:endParaRPr lang="ar-SA" sz="2800" b="1" dirty="0">
              <a:solidFill>
                <a:srgbClr val="FF0066"/>
              </a:solidFill>
              <a:ea typeface="Majalla UI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l"/>
              <a:defRPr/>
            </a:pPr>
            <a:r>
              <a:rPr lang="ar-SA" sz="2800" b="1" dirty="0">
                <a:ea typeface="Majalla UI"/>
              </a:rPr>
              <a:t> </a:t>
            </a:r>
            <a:r>
              <a:rPr lang="ar-SA" sz="2400" dirty="0">
                <a:ea typeface="Majalla UI"/>
                <a:cs typeface="PT Bold Heading" pitchFamily="2" charset="-78"/>
              </a:rPr>
              <a:t>قطر العين السليمة 2.5 سم 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l"/>
              <a:defRPr/>
            </a:pPr>
            <a:r>
              <a:rPr lang="ar-SA" sz="2800" b="1" dirty="0">
                <a:ea typeface="Majalla UI"/>
              </a:rPr>
              <a:t> </a:t>
            </a:r>
            <a:r>
              <a:rPr lang="ar-SA" sz="2400" dirty="0">
                <a:ea typeface="Majalla UI"/>
                <a:cs typeface="PT Bold Heading" pitchFamily="2" charset="-78"/>
              </a:rPr>
              <a:t>العين تعمل عمل عدسة محدبة .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l"/>
              <a:defRPr/>
            </a:pPr>
            <a:r>
              <a:rPr lang="ar-SA" sz="2800" b="1" dirty="0">
                <a:ea typeface="Majalla UI"/>
              </a:rPr>
              <a:t> </a:t>
            </a:r>
            <a:r>
              <a:rPr lang="ar-SA" sz="2400" dirty="0">
                <a:ea typeface="Majalla UI"/>
                <a:cs typeface="PT Bold Heading" pitchFamily="2" charset="-78"/>
              </a:rPr>
              <a:t>مدى الرؤية للعين السلمية </a:t>
            </a:r>
            <a:r>
              <a:rPr lang="ar-SA" sz="2800" b="1" dirty="0">
                <a:ea typeface="Majalla UI"/>
              </a:rPr>
              <a:t>{ </a:t>
            </a:r>
            <a:r>
              <a:rPr lang="ar-SA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ajalla UI"/>
              </a:rPr>
              <a:t>25 -</a:t>
            </a:r>
            <a:r>
              <a:rPr lang="ar-SA" sz="2800" b="1" dirty="0">
                <a:ea typeface="Majalla UI"/>
              </a:rPr>
              <a:t> </a:t>
            </a:r>
            <a:r>
              <a:rPr lang="en-US" sz="2800" b="1" dirty="0">
                <a:solidFill>
                  <a:srgbClr val="FF0066"/>
                </a:solidFill>
                <a:ea typeface="Majalla UI"/>
                <a:cs typeface="Majalla UI"/>
              </a:rPr>
              <a:t>∞</a:t>
            </a:r>
            <a:r>
              <a:rPr lang="ar-SA" sz="2800" b="1" dirty="0">
                <a:ea typeface="Majalla UI"/>
              </a:rPr>
              <a:t> }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381224" y="4857761"/>
            <a:ext cx="74295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>
                <a:ea typeface="Majalla UI"/>
                <a:cs typeface="PT Bold Heading" pitchFamily="2" charset="-78"/>
              </a:rPr>
              <a:t>لا تكون عيون بعض الناس صورا واضحة على الشبكية إما تتكون الصورة أمام الشبكية أو خلفها وهذا ما يؤدي إلى عيوب النظر :  </a:t>
            </a:r>
            <a:endParaRPr lang="en-US" sz="2400" dirty="0">
              <a:ea typeface="Majalla UI"/>
              <a:cs typeface="PT Bold Heading" pitchFamily="2" charset="-78"/>
            </a:endParaRPr>
          </a:p>
        </p:txBody>
      </p:sp>
      <p:pic>
        <p:nvPicPr>
          <p:cNvPr id="1026" name="Picture 2" descr="img_girls-ly1391787694_3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51" r="15736"/>
          <a:stretch>
            <a:fillRect/>
          </a:stretch>
        </p:blipFill>
        <p:spPr bwMode="auto">
          <a:xfrm>
            <a:off x="2524100" y="214291"/>
            <a:ext cx="1927992" cy="18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5848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yop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68" y="255878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30506" y="44848"/>
            <a:ext cx="9605946" cy="8331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ar-SA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عيوب </a:t>
            </a: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النظر 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l-Hadith1"/>
                <a:cs typeface="PT Bold Heading" pitchFamily="2" charset="-78"/>
              </a:rPr>
              <a:t>قصر النظر : (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يرى القريب ولا يرى البعيد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)</a:t>
            </a:r>
            <a:endParaRPr lang="ar-SA" sz="3200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Al-Hadith1"/>
              <a:cs typeface="PT Bold Heading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85653"/>
              </p:ext>
            </p:extLst>
          </p:nvPr>
        </p:nvGraphicFramePr>
        <p:xfrm>
          <a:off x="1528615" y="778570"/>
          <a:ext cx="10609728" cy="4846320"/>
        </p:xfrm>
        <a:graphic>
          <a:graphicData uri="http://schemas.openxmlformats.org/drawingml/2006/table">
            <a:tbl>
              <a:tblPr rtl="1" firstRow="1" bandRow="1">
                <a:tableStyleId>{638B1855-1B75-4FBE-930C-398BA8C253C6}</a:tableStyleId>
              </a:tblPr>
              <a:tblGrid>
                <a:gridCol w="2614780"/>
                <a:gridCol w="799494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التعريف</a:t>
                      </a:r>
                      <a:endParaRPr lang="ar-SA" sz="3600" b="0" dirty="0"/>
                    </a:p>
                  </a:txBody>
                  <a:tcPr>
                    <a:solidFill>
                      <a:srgbClr val="8BA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0" dirty="0" smtClean="0"/>
                        <a:t>هو عيب في الرؤية </a:t>
                      </a:r>
                      <a:r>
                        <a:rPr lang="ar-SA" sz="3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لا يستطيع المصاب بقصر النظر أن يرى الأجسام </a:t>
                      </a:r>
                      <a:r>
                        <a:rPr lang="ar-SA" sz="36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البعيدة</a:t>
                      </a:r>
                      <a:r>
                        <a:rPr lang="ar-SA" sz="3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بوضوح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السبب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ea typeface="Majalla UI"/>
                          <a:cs typeface="+mn-cs"/>
                        </a:rPr>
                        <a:t>البعد البؤري للعين </a:t>
                      </a:r>
                      <a:r>
                        <a:rPr lang="ar-SA" sz="36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أقل</a:t>
                      </a:r>
                      <a:r>
                        <a:rPr lang="ar-SA" sz="3600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 </a:t>
                      </a:r>
                      <a:r>
                        <a:rPr lang="ar-SA" sz="3600" dirty="0" smtClean="0">
                          <a:ea typeface="Majalla UI"/>
                          <a:cs typeface="+mn-cs"/>
                        </a:rPr>
                        <a:t>من البعد البؤري للعين السليمة مما لا يمكنها من تجميع الضوء على الشبكية.</a:t>
                      </a:r>
                      <a:endParaRPr lang="ar-SA" sz="3600" b="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0" dirty="0" smtClean="0">
                          <a:cs typeface="+mn-cs"/>
                        </a:rPr>
                        <a:t>أين تقع الصورة</a:t>
                      </a:r>
                      <a:r>
                        <a:rPr lang="ar-SA" sz="3200" b="0" baseline="0" dirty="0" smtClean="0">
                          <a:cs typeface="+mn-cs"/>
                        </a:rPr>
                        <a:t> ؟</a:t>
                      </a:r>
                      <a:endParaRPr lang="ar-SA" sz="32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ea typeface="Majalla UI"/>
                          <a:cs typeface="+mn-cs"/>
                        </a:rPr>
                        <a:t>تتكون صور الأجسام البعيدة </a:t>
                      </a:r>
                      <a:r>
                        <a:rPr lang="ar-SA" sz="36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أمام</a:t>
                      </a:r>
                      <a:r>
                        <a:rPr lang="ar-SA" sz="3600" dirty="0" smtClean="0">
                          <a:ea typeface="Majalla UI"/>
                          <a:cs typeface="+mn-cs"/>
                        </a:rPr>
                        <a:t> الشبكية </a:t>
                      </a:r>
                      <a:endParaRPr lang="ar-SA" sz="3600" b="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العلاج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ea typeface="Majalla UI"/>
                          <a:cs typeface="+mn-cs"/>
                        </a:rPr>
                        <a:t>تستخدم عدسات </a:t>
                      </a:r>
                      <a:r>
                        <a:rPr lang="ar-SA" sz="32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مقعرة</a:t>
                      </a:r>
                      <a:endParaRPr lang="ar-SA" sz="32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سبب استخدام هذا العلاج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لتفريق الضوء فيزداد بعد الصورة عن العدسة و تتكون الصورة على الشبكية </a:t>
                      </a:r>
                      <a:endParaRPr lang="ar-SA" sz="3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43" y="70383"/>
            <a:ext cx="18764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170_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447" y="5006325"/>
            <a:ext cx="6387353" cy="17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15926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30506" y="44848"/>
            <a:ext cx="9605946" cy="8331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ar-SA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عيوب </a:t>
            </a: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النظر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l-Hadith1"/>
                <a:cs typeface="PT Bold Heading" pitchFamily="2" charset="-78"/>
              </a:rPr>
              <a:t>طول 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l-Hadith1"/>
                <a:cs typeface="PT Bold Heading" pitchFamily="2" charset="-78"/>
              </a:rPr>
              <a:t>النظر : (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يرى 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البعيد ولا 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يرى</a:t>
            </a:r>
            <a:r>
              <a:rPr lang="ar-SA" sz="3200" dirty="0" smtClean="0">
                <a:solidFill>
                  <a:schemeClr val="accent4">
                    <a:lumMod val="50000"/>
                  </a:schemeClr>
                </a:solidFill>
                <a:ea typeface="Al-Hadith1"/>
                <a:cs typeface="PT Bold Heading" pitchFamily="2" charset="-78"/>
              </a:rPr>
              <a:t> القريب )</a:t>
            </a:r>
            <a:endParaRPr lang="ar-SA" sz="3200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Al-Hadith1"/>
              <a:cs typeface="PT Bold Heading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45924"/>
              </p:ext>
            </p:extLst>
          </p:nvPr>
        </p:nvGraphicFramePr>
        <p:xfrm>
          <a:off x="1528615" y="778570"/>
          <a:ext cx="10609728" cy="4846320"/>
        </p:xfrm>
        <a:graphic>
          <a:graphicData uri="http://schemas.openxmlformats.org/drawingml/2006/table">
            <a:tbl>
              <a:tblPr rtl="1" firstRow="1" bandRow="1">
                <a:tableStyleId>{638B1855-1B75-4FBE-930C-398BA8C253C6}</a:tableStyleId>
              </a:tblPr>
              <a:tblGrid>
                <a:gridCol w="2614780"/>
                <a:gridCol w="799494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التعريف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0" dirty="0" smtClean="0"/>
                        <a:t>هو عيب في الرؤية </a:t>
                      </a:r>
                      <a:r>
                        <a:rPr lang="ar-SA" sz="3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لا يستطيع المصاب بطول النظر أن يرى الأجسام </a:t>
                      </a:r>
                      <a:r>
                        <a:rPr lang="ar-SA" sz="36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القريبة</a:t>
                      </a:r>
                      <a:r>
                        <a:rPr lang="ar-SA" sz="3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بوضوح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السبب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ea typeface="Majalla UI"/>
                          <a:cs typeface="+mn-cs"/>
                        </a:rPr>
                        <a:t>البعد البؤري للعين </a:t>
                      </a:r>
                      <a:r>
                        <a:rPr lang="ar-SA" sz="36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أكبر</a:t>
                      </a:r>
                      <a:r>
                        <a:rPr lang="ar-SA" sz="3600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 </a:t>
                      </a:r>
                      <a:r>
                        <a:rPr lang="ar-SA" sz="3600" dirty="0" smtClean="0">
                          <a:ea typeface="Majalla UI"/>
                          <a:cs typeface="+mn-cs"/>
                        </a:rPr>
                        <a:t>من البعد البؤري للعين السليمة مما لا يمكنها من تجميع الضوء على الشبكية.</a:t>
                      </a:r>
                      <a:endParaRPr lang="ar-SA" sz="3600" b="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200" b="0" dirty="0" smtClean="0">
                          <a:cs typeface="+mn-cs"/>
                        </a:rPr>
                        <a:t>أين تقع الصورة</a:t>
                      </a:r>
                      <a:r>
                        <a:rPr lang="ar-SA" sz="3200" b="0" baseline="0" dirty="0" smtClean="0">
                          <a:cs typeface="+mn-cs"/>
                        </a:rPr>
                        <a:t> ؟</a:t>
                      </a:r>
                      <a:endParaRPr lang="ar-SA" sz="32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ea typeface="Majalla UI"/>
                          <a:cs typeface="+mn-cs"/>
                        </a:rPr>
                        <a:t>تتكون صور الأجسام البعيدة </a:t>
                      </a:r>
                      <a:r>
                        <a:rPr lang="ar-SA" sz="36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خلف</a:t>
                      </a:r>
                      <a:r>
                        <a:rPr lang="ar-SA" sz="3600" dirty="0" smtClean="0">
                          <a:ea typeface="Majalla UI"/>
                          <a:cs typeface="+mn-cs"/>
                        </a:rPr>
                        <a:t> الشبكية </a:t>
                      </a:r>
                      <a:endParaRPr lang="ar-SA" sz="3600" b="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العلاج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 smtClean="0">
                          <a:ea typeface="Majalla UI"/>
                          <a:cs typeface="+mn-cs"/>
                        </a:rPr>
                        <a:t>تستخدم عدسات </a:t>
                      </a:r>
                      <a:r>
                        <a:rPr lang="ar-SA" sz="3200" u="sng" dirty="0" smtClean="0">
                          <a:solidFill>
                            <a:schemeClr val="tx1"/>
                          </a:solidFill>
                          <a:ea typeface="Majalla UI"/>
                          <a:cs typeface="+mn-cs"/>
                        </a:rPr>
                        <a:t>محدبة</a:t>
                      </a:r>
                      <a:endParaRPr lang="ar-SA" sz="32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سبب استخدام هذا العلاج</a:t>
                      </a:r>
                      <a:endParaRPr lang="ar-S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 smtClean="0"/>
                        <a:t>لتجميع الضوء فيقل بعد الصورة عن العدسة و تتكون الصورة على الشبكية </a:t>
                      </a:r>
                      <a:endParaRPr lang="ar-SA" sz="36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43" y="70383"/>
            <a:ext cx="18764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72_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50198"/>
            <a:ext cx="6347012" cy="17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ypermetrop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87" y="2655782"/>
            <a:ext cx="1428728" cy="13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36631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011236" y="272956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P 89</a:t>
            </a:r>
            <a:endParaRPr lang="ar-SA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94" y="1020855"/>
            <a:ext cx="7769379" cy="1516853"/>
          </a:xfrm>
          <a:prstGeom prst="rect">
            <a:avLst/>
          </a:prstGeom>
        </p:spPr>
      </p:pic>
      <p:sp>
        <p:nvSpPr>
          <p:cNvPr id="5" name="دبوس زينة 4"/>
          <p:cNvSpPr/>
          <p:nvPr/>
        </p:nvSpPr>
        <p:spPr>
          <a:xfrm>
            <a:off x="787767" y="2218348"/>
            <a:ext cx="5708567" cy="1337481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قصر النظر : عدسة مقعرة</a:t>
            </a:r>
          </a:p>
          <a:p>
            <a:pPr algn="ctr"/>
            <a:r>
              <a:rPr lang="ar-SA" sz="3200" dirty="0" smtClean="0"/>
              <a:t>طول النظر : عدسة محدبة</a:t>
            </a:r>
            <a:endParaRPr lang="ar-SA" sz="32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898340" y="3211905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P 94</a:t>
            </a:r>
            <a:endParaRPr lang="ar-SA" sz="32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58" y="3935237"/>
            <a:ext cx="6988365" cy="1536700"/>
          </a:xfrm>
          <a:prstGeom prst="rect">
            <a:avLst/>
          </a:prstGeom>
        </p:spPr>
      </p:pic>
      <p:sp>
        <p:nvSpPr>
          <p:cNvPr id="9" name="دبوس زينة 8"/>
          <p:cNvSpPr/>
          <p:nvPr/>
        </p:nvSpPr>
        <p:spPr>
          <a:xfrm>
            <a:off x="1119116" y="5018869"/>
            <a:ext cx="4976884" cy="93155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قصر النظر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5040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مستطيل 2"/>
          <p:cNvSpPr>
            <a:spLocks noChangeArrowheads="1"/>
          </p:cNvSpPr>
          <p:nvPr/>
        </p:nvSpPr>
        <p:spPr bwMode="auto">
          <a:xfrm>
            <a:off x="2024034" y="1071546"/>
            <a:ext cx="533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600" dirty="0">
                <a:cs typeface="PT Bold Heading" pitchFamily="2" charset="-78"/>
              </a:rPr>
              <a:t>هي الآلات تمكننا من رؤية الأجسام البعيدة أو رؤية الأجسام الصغيرة بصورة أكثر وضوحاً .</a:t>
            </a:r>
          </a:p>
        </p:txBody>
      </p:sp>
      <p:sp>
        <p:nvSpPr>
          <p:cNvPr id="6" name="مستطيل 2"/>
          <p:cNvSpPr>
            <a:spLocks noChangeArrowheads="1"/>
          </p:cNvSpPr>
          <p:nvPr/>
        </p:nvSpPr>
        <p:spPr bwMode="auto">
          <a:xfrm>
            <a:off x="2166911" y="214291"/>
            <a:ext cx="47772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ما هي الآلات البصرية؟</a:t>
            </a:r>
          </a:p>
        </p:txBody>
      </p:sp>
      <p:pic>
        <p:nvPicPr>
          <p:cNvPr id="3075" name="Picture 3" descr="u10782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 b="5344"/>
          <a:stretch>
            <a:fillRect/>
          </a:stretch>
        </p:blipFill>
        <p:spPr bwMode="auto">
          <a:xfrm>
            <a:off x="2595538" y="3857628"/>
            <a:ext cx="2357454" cy="26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tem_XL_6918065_46784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3323" y="3714752"/>
            <a:ext cx="289530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28784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ttp://kenanaonline.com/photos/1238051/1238051654/large_1238051654.jpg?1283808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25" y="214290"/>
            <a:ext cx="330266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مستطيل 3"/>
          <p:cNvSpPr>
            <a:spLocks noChangeArrowheads="1"/>
          </p:cNvSpPr>
          <p:nvPr/>
        </p:nvSpPr>
        <p:spPr bwMode="auto">
          <a:xfrm>
            <a:off x="3862414" y="252692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400" b="1" dirty="0" err="1">
                <a:solidFill>
                  <a:srgbClr val="FF0000"/>
                </a:solidFill>
                <a:cs typeface="PT Bold Heading" pitchFamily="2" charset="-78"/>
              </a:rPr>
              <a:t>التسلكوب</a:t>
            </a:r>
            <a:r>
              <a:rPr lang="ar-SA" sz="2400" b="1" dirty="0">
                <a:solidFill>
                  <a:srgbClr val="FF0000"/>
                </a:solidFill>
                <a:cs typeface="PT Bold Heading" pitchFamily="2" charset="-78"/>
              </a:rPr>
              <a:t> الكاسر أو </a:t>
            </a:r>
            <a:r>
              <a:rPr lang="ar-SA" sz="2400" b="1" dirty="0" err="1">
                <a:solidFill>
                  <a:srgbClr val="FF0000"/>
                </a:solidFill>
                <a:cs typeface="PT Bold Heading" pitchFamily="2" charset="-78"/>
              </a:rPr>
              <a:t>الإنكسارى</a:t>
            </a:r>
            <a:r>
              <a:rPr lang="ar-SA" sz="2400" b="1" dirty="0">
                <a:solidFill>
                  <a:srgbClr val="FF0000"/>
                </a:solidFill>
                <a:cs typeface="PT Bold Heading" pitchFamily="2" charset="-78"/>
              </a:rPr>
              <a:t> أو </a:t>
            </a:r>
            <a:r>
              <a:rPr lang="ar-SA" sz="2400" b="1" dirty="0" err="1">
                <a:solidFill>
                  <a:srgbClr val="FF0000"/>
                </a:solidFill>
                <a:cs typeface="PT Bold Heading" pitchFamily="2" charset="-78"/>
              </a:rPr>
              <a:t>المقراب</a:t>
            </a:r>
            <a:r>
              <a:rPr lang="ar-SA" sz="2400" b="1" dirty="0">
                <a:solidFill>
                  <a:srgbClr val="FF0000"/>
                </a:solidFill>
                <a:cs typeface="PT Bold Heading" pitchFamily="2" charset="-78"/>
              </a:rPr>
              <a:t> الكاسر </a:t>
            </a:r>
          </a:p>
        </p:txBody>
      </p:sp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3452794" y="2906626"/>
            <a:ext cx="84240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+mj-cs"/>
              </a:rPr>
              <a:t>**يمكن اعتبار الأشعة القادمة متوازية لأنها قادمة من البعيد مثل الأجرام السماوية</a:t>
            </a:r>
          </a:p>
          <a:p>
            <a:pPr algn="justLow"/>
            <a:r>
              <a:rPr lang="ar-SA" sz="2400" dirty="0">
                <a:cs typeface="+mj-cs"/>
              </a:rPr>
              <a:t>**تدخل العدسة الشيئية وتتركز عند بؤرتها صورة حقيقية مقلوبة بالنسبة للجسم </a:t>
            </a:r>
          </a:p>
          <a:p>
            <a:pPr algn="justLow"/>
            <a:r>
              <a:rPr lang="ar-SA" sz="2400" dirty="0">
                <a:cs typeface="+mj-cs"/>
              </a:rPr>
              <a:t>** تصبح هذه الصورة جسم بالنسبة للعدسة العينية ( جسم خيالي)</a:t>
            </a:r>
          </a:p>
          <a:p>
            <a:pPr algn="justLow"/>
            <a:r>
              <a:rPr lang="ar-SA" sz="2400" dirty="0">
                <a:cs typeface="+mj-cs"/>
              </a:rPr>
              <a:t>** وهذا الجسم لابد أن يكون موقعه بين بؤرة العدسة العينية والعدسة العينية لكي تتكون له صورة وهمية معتدلة ومكبرة </a:t>
            </a:r>
            <a:r>
              <a:rPr lang="ar-SA" sz="2400" dirty="0" smtClean="0">
                <a:cs typeface="+mj-cs"/>
              </a:rPr>
              <a:t>.</a:t>
            </a:r>
          </a:p>
          <a:p>
            <a:pPr algn="justLow"/>
            <a:r>
              <a:rPr lang="ar-SA" sz="2400" dirty="0" smtClean="0">
                <a:cs typeface="+mj-cs"/>
              </a:rPr>
              <a:t>(</a:t>
            </a:r>
            <a:r>
              <a:rPr lang="ar-SA" sz="2400" dirty="0">
                <a:cs typeface="+mj-cs"/>
              </a:rPr>
              <a:t>أي لابد أن تكون بؤرة العدسة الشيئية موقعها بين بؤرة العدسة العينية والعدسة العينية</a:t>
            </a:r>
            <a:r>
              <a:rPr lang="ar-SA" sz="2400" dirty="0" smtClean="0">
                <a:cs typeface="+mj-cs"/>
              </a:rPr>
              <a:t>)</a:t>
            </a:r>
          </a:p>
          <a:p>
            <a:pPr algn="justLow"/>
            <a:r>
              <a:rPr lang="ar-SA" sz="2400" dirty="0" smtClean="0">
                <a:cs typeface="+mj-cs"/>
              </a:rPr>
              <a:t>*** يراها </a:t>
            </a:r>
            <a:r>
              <a:rPr lang="ar-SA" sz="2400" smtClean="0">
                <a:cs typeface="+mj-cs"/>
              </a:rPr>
              <a:t>المشاهد صورة مقلوبة و مكبرة</a:t>
            </a:r>
            <a:endParaRPr lang="ar-SA" sz="2400" dirty="0">
              <a:cs typeface="+mj-cs"/>
            </a:endParaRPr>
          </a:p>
        </p:txBody>
      </p:sp>
      <p:sp>
        <p:nvSpPr>
          <p:cNvPr id="7" name="مستطيل 3"/>
          <p:cNvSpPr>
            <a:spLocks noChangeArrowheads="1"/>
          </p:cNvSpPr>
          <p:nvPr/>
        </p:nvSpPr>
        <p:spPr bwMode="auto">
          <a:xfrm>
            <a:off x="2524836" y="5641232"/>
            <a:ext cx="8176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+mj-cs"/>
              </a:rPr>
              <a:t> العدسة </a:t>
            </a:r>
            <a:r>
              <a:rPr lang="ar-SA" sz="2400" dirty="0" err="1">
                <a:cs typeface="+mj-cs"/>
              </a:rPr>
              <a:t>اللالونية</a:t>
            </a:r>
            <a:r>
              <a:rPr lang="ar-SA" sz="2400" dirty="0">
                <a:cs typeface="+mj-cs"/>
              </a:rPr>
              <a:t> مجموعة من العدسات التي تعمل عمل عدسة واحدة تعمل على إزالة الألوان المحيطة ( التخلص من الزوغان اللوني</a:t>
            </a:r>
            <a:r>
              <a:rPr lang="ar-SA" sz="2400" dirty="0" smtClean="0">
                <a:cs typeface="+mj-cs"/>
              </a:rPr>
              <a:t>).</a:t>
            </a:r>
            <a:endParaRPr lang="ar-SA" sz="2400" dirty="0">
              <a:cs typeface="+mj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287000" y="730678"/>
            <a:ext cx="147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>
                <a:solidFill>
                  <a:srgbClr val="008000"/>
                </a:solidFill>
                <a:cs typeface="+mj-cs"/>
              </a:rPr>
              <a:t>استخدامه :</a:t>
            </a:r>
            <a:endParaRPr lang="ar-SA" sz="2800" b="1" dirty="0">
              <a:solidFill>
                <a:srgbClr val="008000"/>
              </a:solidFill>
              <a:cs typeface="+mj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675936" y="1038936"/>
            <a:ext cx="668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+mj-cs"/>
              </a:rPr>
              <a:t>هو تلسكوب بصري يستخدم العدسات لتقريب وتكبير الأجسام البعيدة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0701480" y="1473632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800" b="1" u="sng" dirty="0">
                <a:solidFill>
                  <a:srgbClr val="008000"/>
                </a:solidFill>
                <a:cs typeface="+mj-cs"/>
              </a:rPr>
              <a:t>مكوناته: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218758" y="1728321"/>
            <a:ext cx="5073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>
                <a:cs typeface="+mj-cs"/>
              </a:rPr>
              <a:t>عدسة شيئية محدبة ، وعدسة عينية محدبة لا لونية 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0544281" y="2188012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800" b="1" u="sng" dirty="0">
                <a:solidFill>
                  <a:srgbClr val="008000"/>
                </a:solidFill>
                <a:cs typeface="+mj-cs"/>
              </a:rPr>
              <a:t>آلية عمله 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0537514" y="5462018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ملاحظة :</a:t>
            </a:r>
            <a:endParaRPr lang="ar-SA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9155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r="40035"/>
          <a:stretch/>
        </p:blipFill>
        <p:spPr>
          <a:xfrm>
            <a:off x="239582" y="691305"/>
            <a:ext cx="11712835" cy="478125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6" y="4932859"/>
            <a:ext cx="4146786" cy="16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مستطيل 3"/>
          <p:cNvSpPr>
            <a:spLocks noChangeArrowheads="1"/>
          </p:cNvSpPr>
          <p:nvPr/>
        </p:nvSpPr>
        <p:spPr bwMode="auto">
          <a:xfrm>
            <a:off x="2242889" y="1321085"/>
            <a:ext cx="8310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dirty="0" smtClean="0"/>
              <a:t>يستخدم </a:t>
            </a:r>
            <a:r>
              <a:rPr lang="ar-SA" sz="2800" dirty="0"/>
              <a:t>لتكوين صورا مكبرة للأجسام البعيدة . </a:t>
            </a:r>
          </a:p>
        </p:txBody>
      </p:sp>
      <p:sp>
        <p:nvSpPr>
          <p:cNvPr id="26627" name="مستطيل 3"/>
          <p:cNvSpPr>
            <a:spLocks noChangeArrowheads="1"/>
          </p:cNvSpPr>
          <p:nvPr/>
        </p:nvSpPr>
        <p:spPr bwMode="auto">
          <a:xfrm>
            <a:off x="4852998" y="57153"/>
            <a:ext cx="36004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المنظـــــار</a:t>
            </a:r>
          </a:p>
        </p:txBody>
      </p:sp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2227495" y="2412023"/>
            <a:ext cx="8310578" cy="1815882"/>
          </a:xfrm>
          <a:prstGeom prst="rect">
            <a:avLst/>
          </a:prstGeom>
          <a:noFill/>
          <a:ln w="38100">
            <a:solidFill>
              <a:srgbClr val="8BA6C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ar-SA" sz="2800" dirty="0"/>
              <a:t>كل جانب من المنظار يشبه مقراباً  صغيراً . </a:t>
            </a:r>
          </a:p>
          <a:p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ar-SA" sz="2800" dirty="0"/>
              <a:t> يدخل الضوء العدسة الشيئية التي تقلب الصورة .</a:t>
            </a:r>
          </a:p>
          <a:p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ar-SA" sz="2800" dirty="0"/>
              <a:t> ثم ينتقل خلال منشورين وتستخدم هنا ظاهرة الانعكاس </a:t>
            </a:r>
          </a:p>
          <a:p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ar-SA" sz="2800" dirty="0" smtClean="0"/>
              <a:t>الداخلي </a:t>
            </a:r>
            <a:r>
              <a:rPr lang="ar-SA" sz="2800" dirty="0"/>
              <a:t>الكلي فيقلبا الصورة مرة أخرى فيراها المشاهد معتدلة . </a:t>
            </a:r>
          </a:p>
        </p:txBody>
      </p:sp>
      <p:sp>
        <p:nvSpPr>
          <p:cNvPr id="7" name="مستطيل 3"/>
          <p:cNvSpPr>
            <a:spLocks noChangeArrowheads="1"/>
          </p:cNvSpPr>
          <p:nvPr/>
        </p:nvSpPr>
        <p:spPr bwMode="auto">
          <a:xfrm>
            <a:off x="1692520" y="5922432"/>
            <a:ext cx="101780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u="sng" dirty="0">
                <a:solidFill>
                  <a:srgbClr val="C00000"/>
                </a:solidFill>
              </a:rPr>
              <a:t>ملاحظة :</a:t>
            </a:r>
            <a:endParaRPr lang="ar-SA" sz="2800" dirty="0"/>
          </a:p>
          <a:p>
            <a:r>
              <a:rPr lang="ar-SA" sz="2800" dirty="0"/>
              <a:t>المسافة الفاصلة بين العينين تزود المشاهد بإحساس الأبعاد الثلاثية والعمق . </a:t>
            </a:r>
          </a:p>
        </p:txBody>
      </p:sp>
      <p:sp>
        <p:nvSpPr>
          <p:cNvPr id="8" name="مستطيل 3"/>
          <p:cNvSpPr>
            <a:spLocks noChangeArrowheads="1"/>
          </p:cNvSpPr>
          <p:nvPr/>
        </p:nvSpPr>
        <p:spPr bwMode="auto">
          <a:xfrm>
            <a:off x="3962400" y="6858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2400" b="1" u="sng" dirty="0">
              <a:solidFill>
                <a:srgbClr val="00B050"/>
              </a:solidFill>
            </a:endParaRPr>
          </a:p>
          <a:p>
            <a:r>
              <a:rPr lang="ar-SA" dirty="0"/>
              <a:t> </a:t>
            </a:r>
          </a:p>
        </p:txBody>
      </p:sp>
      <p:sp>
        <p:nvSpPr>
          <p:cNvPr id="11" name="مستطيل 3"/>
          <p:cNvSpPr>
            <a:spLocks noChangeArrowheads="1"/>
          </p:cNvSpPr>
          <p:nvPr/>
        </p:nvSpPr>
        <p:spPr bwMode="auto">
          <a:xfrm>
            <a:off x="2626239" y="1865459"/>
            <a:ext cx="8310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dirty="0" smtClean="0"/>
              <a:t>عدسة </a:t>
            </a:r>
            <a:r>
              <a:rPr lang="ar-SA" sz="2800" dirty="0"/>
              <a:t>شيئية محدبة ، وعدسة عينية محدبة ومنشورين .</a:t>
            </a:r>
          </a:p>
        </p:txBody>
      </p:sp>
      <p:sp>
        <p:nvSpPr>
          <p:cNvPr id="14" name="مستطيل 3"/>
          <p:cNvSpPr>
            <a:spLocks noChangeArrowheads="1"/>
          </p:cNvSpPr>
          <p:nvPr/>
        </p:nvSpPr>
        <p:spPr bwMode="auto">
          <a:xfrm>
            <a:off x="4452926" y="757221"/>
            <a:ext cx="49292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600" dirty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هو عبارة عن </a:t>
            </a:r>
            <a:r>
              <a:rPr lang="ar-SA" sz="2600" dirty="0" err="1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مقرابين</a:t>
            </a:r>
            <a:r>
              <a:rPr lang="ar-SA" sz="2600" dirty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 متجاورين</a:t>
            </a:r>
          </a:p>
        </p:txBody>
      </p:sp>
      <p:sp>
        <p:nvSpPr>
          <p:cNvPr id="15" name="مستطيل 3"/>
          <p:cNvSpPr>
            <a:spLocks noChangeArrowheads="1"/>
          </p:cNvSpPr>
          <p:nvPr/>
        </p:nvSpPr>
        <p:spPr bwMode="auto">
          <a:xfrm>
            <a:off x="8312486" y="4300931"/>
            <a:ext cx="3141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u="sng" dirty="0">
                <a:solidFill>
                  <a:srgbClr val="00B050"/>
                </a:solidFill>
              </a:rPr>
              <a:t>وظائف المنشورين :</a:t>
            </a:r>
          </a:p>
        </p:txBody>
      </p:sp>
      <p:sp>
        <p:nvSpPr>
          <p:cNvPr id="16" name="مستطيل 3"/>
          <p:cNvSpPr>
            <a:spLocks noChangeArrowheads="1"/>
          </p:cNvSpPr>
          <p:nvPr/>
        </p:nvSpPr>
        <p:spPr bwMode="auto">
          <a:xfrm>
            <a:off x="502130" y="4197516"/>
            <a:ext cx="8310578" cy="1815882"/>
          </a:xfrm>
          <a:prstGeom prst="rect">
            <a:avLst/>
          </a:prstGeom>
          <a:noFill/>
          <a:ln w="38100">
            <a:solidFill>
              <a:srgbClr val="D197A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1-</a:t>
            </a:r>
            <a:r>
              <a:rPr lang="ar-SA" sz="2800" dirty="0"/>
              <a:t> قلب الصورة(المقلوبة)لتبدو معتدلة</a:t>
            </a:r>
          </a:p>
          <a:p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 </a:t>
            </a:r>
            <a:r>
              <a:rPr lang="ar-SA" sz="2800" dirty="0"/>
              <a:t>إطالة مسار انتقال الضوء وتوجيهه إلى العدسة العينية للمنظار.</a:t>
            </a:r>
          </a:p>
          <a:p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3-</a:t>
            </a:r>
            <a:r>
              <a:rPr lang="ar-SA" sz="2800" dirty="0"/>
              <a:t> زيادة المسافة الفاصلة بين العدستين الشيئيتين ، فتتحسن الرؤية الثلاثية الأبعاد للجسم البعيد عن المنظار . </a:t>
            </a:r>
          </a:p>
        </p:txBody>
      </p:sp>
      <p:pic>
        <p:nvPicPr>
          <p:cNvPr id="5122" name="Picture 2" descr="http://media-market1.com/images/2014/12/20/257/%D8%A7%D9%84%D9%85%D9%86%D8%B8%D8%A7%D8%B1_1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 b="11450"/>
          <a:stretch>
            <a:fillRect/>
          </a:stretch>
        </p:blipFill>
        <p:spPr bwMode="auto">
          <a:xfrm>
            <a:off x="1975281" y="323587"/>
            <a:ext cx="2870020" cy="25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0553467" y="2902390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>
                <a:solidFill>
                  <a:srgbClr val="00B050"/>
                </a:solidFill>
              </a:rPr>
              <a:t>آلية عمله :</a:t>
            </a:r>
          </a:p>
        </p:txBody>
      </p:sp>
      <p:pic>
        <p:nvPicPr>
          <p:cNvPr id="5123" name="Picture 3" descr="item_XL_5578833_26041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736" y="2634113"/>
            <a:ext cx="2411569" cy="19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273625" y="1252916"/>
            <a:ext cx="159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>
                <a:solidFill>
                  <a:srgbClr val="00B050"/>
                </a:solidFill>
              </a:rPr>
              <a:t>استخدامه  </a:t>
            </a:r>
            <a:r>
              <a:rPr lang="ar-SA" sz="2800" dirty="0">
                <a:solidFill>
                  <a:srgbClr val="00B050"/>
                </a:solidFill>
              </a:rPr>
              <a:t>: </a:t>
            </a:r>
            <a:endParaRPr lang="ar-SA" sz="2800" dirty="0"/>
          </a:p>
        </p:txBody>
      </p:sp>
      <p:sp>
        <p:nvSpPr>
          <p:cNvPr id="4" name="مستطيل 3"/>
          <p:cNvSpPr/>
          <p:nvPr/>
        </p:nvSpPr>
        <p:spPr>
          <a:xfrm>
            <a:off x="10821075" y="1804109"/>
            <a:ext cx="1213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u="sng" dirty="0">
                <a:solidFill>
                  <a:srgbClr val="00B050"/>
                </a:solidFill>
              </a:rPr>
              <a:t>مكوناته: </a:t>
            </a:r>
            <a:endParaRPr lang="ar-SA" sz="28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997622" y="4964520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Q27  P 89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7417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6" grpId="0" animBg="1"/>
      <p:bldP spid="1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xmlns="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xmlns="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:a16="http://schemas.microsoft.com/office/drawing/2014/main" xmlns="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434316" y="728012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P 94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49" y="1910687"/>
            <a:ext cx="7779981" cy="1281041"/>
          </a:xfrm>
          <a:prstGeom prst="rect">
            <a:avLst/>
          </a:prstGeom>
        </p:spPr>
      </p:pic>
      <p:sp>
        <p:nvSpPr>
          <p:cNvPr id="5" name="دبوس زينة 4"/>
          <p:cNvSpPr/>
          <p:nvPr/>
        </p:nvSpPr>
        <p:spPr>
          <a:xfrm>
            <a:off x="1937982" y="3376706"/>
            <a:ext cx="4976884" cy="93155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حقيقة مقلوبة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504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مستطيل 3"/>
          <p:cNvSpPr>
            <a:spLocks noChangeArrowheads="1"/>
          </p:cNvSpPr>
          <p:nvPr/>
        </p:nvSpPr>
        <p:spPr bwMode="auto">
          <a:xfrm>
            <a:off x="4238612" y="214291"/>
            <a:ext cx="45196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آلات التصويــــر</a:t>
            </a:r>
          </a:p>
        </p:txBody>
      </p:sp>
      <p:sp>
        <p:nvSpPr>
          <p:cNvPr id="3" name="مستطيل 3"/>
          <p:cNvSpPr>
            <a:spLocks noChangeArrowheads="1"/>
          </p:cNvSpPr>
          <p:nvPr/>
        </p:nvSpPr>
        <p:spPr bwMode="auto">
          <a:xfrm>
            <a:off x="3519466" y="1220494"/>
            <a:ext cx="81820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* في آلة التصوير العاكسة ذات العدسة المفردة عندما يدخل الضوء يمر خلال عدسة لا لونية تعمل على كسر الضوء بطريقة تشبه العدسة المحدبة وتتكون صورة مقلوبة على المرآة العاكسة.</a:t>
            </a:r>
          </a:p>
        </p:txBody>
      </p:sp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4166470" y="4034855"/>
            <a:ext cx="4359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* عند التصوير يضغط زر الغلق فترفع المرآة لفترة وجيزة وبدل أن يتجه الضوء إلى المنشور فإنه ينتقل في خط مستقيم ليكون صورة على الفيلم الحساس . </a:t>
            </a:r>
          </a:p>
        </p:txBody>
      </p:sp>
      <p:pic>
        <p:nvPicPr>
          <p:cNvPr id="6146" name="Picture 2" descr="ANd9GcSbih3R8uhSo8CqnRcTwFKtiaWtIM8CRcKH9wEzWVZwfupXfXF8C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637" y="0"/>
            <a:ext cx="3000364" cy="26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3" y="3007578"/>
            <a:ext cx="3807725" cy="3651854"/>
          </a:xfrm>
          <a:prstGeom prst="rect">
            <a:avLst/>
          </a:prstGeom>
        </p:spPr>
      </p:pic>
      <p:sp>
        <p:nvSpPr>
          <p:cNvPr id="5" name="مستطيل 3"/>
          <p:cNvSpPr>
            <a:spLocks noChangeArrowheads="1"/>
          </p:cNvSpPr>
          <p:nvPr/>
        </p:nvSpPr>
        <p:spPr bwMode="auto">
          <a:xfrm>
            <a:off x="2715904" y="2518273"/>
            <a:ext cx="8338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* حيث تنعكس الصورة إلى الأعلى في اتجاه المنشور وهو بدوره يعكس الضوء ويوجهه إلى عين المشاهد .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90" y="3559219"/>
            <a:ext cx="3455513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853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434316" y="728012"/>
            <a:ext cx="3111689" cy="723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 : </a:t>
            </a:r>
            <a:r>
              <a:rPr lang="en-US" sz="3200" dirty="0" smtClean="0"/>
              <a:t>P 94</a:t>
            </a:r>
            <a:endParaRPr lang="ar-SA" sz="3200" dirty="0"/>
          </a:p>
        </p:txBody>
      </p:sp>
      <p:sp>
        <p:nvSpPr>
          <p:cNvPr id="5" name="دبوس زينة 4"/>
          <p:cNvSpPr/>
          <p:nvPr/>
        </p:nvSpPr>
        <p:spPr>
          <a:xfrm>
            <a:off x="1937981" y="3444944"/>
            <a:ext cx="7615451" cy="93155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تعمل على انحراف الصورة في اتجاه المنشور بحيث يمكن مشاهدتها قبل التقاط الصورة</a:t>
            </a:r>
            <a:endParaRPr lang="ar-SA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37" y="2068004"/>
            <a:ext cx="5865258" cy="9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3705" y="2884709"/>
            <a:ext cx="3886970" cy="377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بروجكتر معامل فصول دراسيه مجاهر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341" y="0"/>
            <a:ext cx="2500298" cy="33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مستطيل 3"/>
          <p:cNvSpPr>
            <a:spLocks noChangeArrowheads="1"/>
          </p:cNvSpPr>
          <p:nvPr/>
        </p:nvSpPr>
        <p:spPr bwMode="auto">
          <a:xfrm>
            <a:off x="4952992" y="214290"/>
            <a:ext cx="4305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CC0066"/>
                </a:solidFill>
                <a:cs typeface="PT Bold Heading" pitchFamily="2" charset="-78"/>
              </a:rPr>
              <a:t>المجهر ( الميكروسكوب)</a:t>
            </a:r>
          </a:p>
        </p:txBody>
      </p:sp>
      <p:sp>
        <p:nvSpPr>
          <p:cNvPr id="5" name="مستطيل 3"/>
          <p:cNvSpPr>
            <a:spLocks noChangeArrowheads="1"/>
          </p:cNvSpPr>
          <p:nvPr/>
        </p:nvSpPr>
        <p:spPr bwMode="auto">
          <a:xfrm>
            <a:off x="3912142" y="2357633"/>
            <a:ext cx="61150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تتكون </a:t>
            </a:r>
            <a:r>
              <a:rPr lang="ar-SA" sz="2200" dirty="0">
                <a:cs typeface="PT Bold Heading" pitchFamily="2" charset="-78"/>
              </a:rPr>
              <a:t>من عدستين محدبتين شيئية وعينية . </a:t>
            </a:r>
          </a:p>
        </p:txBody>
      </p:sp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464024" y="4245396"/>
            <a:ext cx="752712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*</a:t>
            </a:r>
            <a:r>
              <a:rPr lang="ar-SA" sz="2200" dirty="0">
                <a:cs typeface="PT Bold Heading" pitchFamily="2" charset="-78"/>
              </a:rPr>
              <a:t>يوضع الجسم بين البؤرة للعدسة الشيئية ومركز تكورها فتتكون صورة حقيقية مقلوبة وأكبر من الجسم .</a:t>
            </a:r>
          </a:p>
          <a:p>
            <a:pPr algn="justLow"/>
            <a:r>
              <a:rPr lang="ar-SA" sz="2200" dirty="0">
                <a:cs typeface="PT Bold Heading" pitchFamily="2" charset="-78"/>
              </a:rPr>
              <a:t> </a:t>
            </a: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ar-SA" sz="2200" dirty="0" smtClean="0">
                <a:cs typeface="PT Bold Heading" pitchFamily="2" charset="-78"/>
              </a:rPr>
              <a:t>الصورة </a:t>
            </a:r>
            <a:r>
              <a:rPr lang="ar-SA" sz="2200" dirty="0">
                <a:cs typeface="PT Bold Heading" pitchFamily="2" charset="-78"/>
              </a:rPr>
              <a:t>التي تكونت تصبح جسما للعدسة العينية وتقع الصورة(الجسم الخيالي) بين العدسة العينية وبؤرتها لكي تتكون صورة وهمية معتدلة ومكبرة . </a:t>
            </a:r>
            <a:endParaRPr lang="ar-SA" sz="2200" dirty="0" smtClean="0">
              <a:cs typeface="PT Bold Heading" pitchFamily="2" charset="-78"/>
            </a:endParaRPr>
          </a:p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ar-SA" sz="2200" dirty="0" smtClean="0">
                <a:cs typeface="PT Bold Heading" pitchFamily="2" charset="-78"/>
              </a:rPr>
              <a:t>يراها المشاهد صورة مقلوبة مكبرة جدا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8" name="مستطيل 3"/>
          <p:cNvSpPr>
            <a:spLocks noChangeArrowheads="1"/>
          </p:cNvSpPr>
          <p:nvPr/>
        </p:nvSpPr>
        <p:spPr bwMode="auto">
          <a:xfrm>
            <a:off x="4329094" y="1336402"/>
            <a:ext cx="55530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يستخدم </a:t>
            </a:r>
            <a:r>
              <a:rPr lang="ar-SA" sz="2200" dirty="0">
                <a:cs typeface="PT Bold Heading" pitchFamily="2" charset="-78"/>
              </a:rPr>
              <a:t>في مشاهدة الأجسام الصغيرة .</a:t>
            </a:r>
            <a:endParaRPr lang="ar-SA" sz="2200" dirty="0">
              <a:solidFill>
                <a:srgbClr val="008000"/>
              </a:solidFill>
              <a:cs typeface="PT Bold Heading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027190" y="124727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>
                <a:solidFill>
                  <a:srgbClr val="008000"/>
                </a:solidFill>
                <a:cs typeface="PT Bold Heading" pitchFamily="2" charset="-78"/>
              </a:rPr>
              <a:t>استخدامه 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279662" y="2312240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b="1" dirty="0">
                <a:solidFill>
                  <a:srgbClr val="008000"/>
                </a:solidFill>
                <a:cs typeface="PT Bold Heading" pitchFamily="2" charset="-78"/>
              </a:rPr>
              <a:t>مكوناته  :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47951" y="3200961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400" dirty="0">
                <a:solidFill>
                  <a:srgbClr val="008000"/>
                </a:solidFill>
                <a:cs typeface="PT Bold Heading" pitchFamily="2" charset="-78"/>
              </a:rPr>
              <a:t>آلية عمله :</a:t>
            </a:r>
            <a:endParaRPr lang="ar-SA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6135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>
                    <a:tint val="75000"/>
                  </a:prstClr>
                </a:solidFill>
              </a:rPr>
              <a:t>فيزياء 2                                        ابتهاج السعيد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xmlns="" id="{343063BF-B31A-4940-BCE1-D9C5E6D0FFC6}"/>
              </a:ext>
            </a:extLst>
          </p:cNvPr>
          <p:cNvSpPr/>
          <p:nvPr/>
        </p:nvSpPr>
        <p:spPr>
          <a:xfrm>
            <a:off x="6630664" y="481438"/>
            <a:ext cx="4891533" cy="1926201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 smtClean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 smtClean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المذكرة </a:t>
            </a:r>
            <a:r>
              <a:rPr lang="ar-SA" sz="3200" kern="0" dirty="0" err="1" smtClean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الاثرائية</a:t>
            </a:r>
            <a:r>
              <a:rPr lang="ar-SA" sz="3200" kern="0" dirty="0" smtClean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+ اختبار</a:t>
            </a:r>
            <a:endParaRPr lang="ar-SA" sz="3200" kern="0" dirty="0">
              <a:solidFill>
                <a:sysClr val="windowText" lastClr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096000" y="2827154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7"/>
          <a:stretch/>
        </p:blipFill>
        <p:spPr>
          <a:xfrm>
            <a:off x="633089" y="1425388"/>
            <a:ext cx="6811021" cy="402067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595670" y="142852"/>
            <a:ext cx="4286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تطبيقات </a:t>
            </a:r>
            <a:r>
              <a:rPr lang="ar-SA" sz="40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الانكسار</a:t>
            </a:r>
            <a:endParaRPr lang="ar-SA" sz="400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4"/>
          <a:stretch/>
        </p:blipFill>
        <p:spPr>
          <a:xfrm>
            <a:off x="7444110" y="1716367"/>
            <a:ext cx="4714049" cy="34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22728" y="142851"/>
            <a:ext cx="37158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تطبيقات </a:t>
            </a:r>
            <a:r>
              <a:rPr lang="ar-SA" sz="4000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الانكسار</a:t>
            </a:r>
            <a:endParaRPr lang="ar-SA" sz="400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" t="34118" r="-979" b="33125"/>
          <a:stretch/>
        </p:blipFill>
        <p:spPr>
          <a:xfrm>
            <a:off x="7461762" y="142851"/>
            <a:ext cx="4730238" cy="26759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5" b="28824"/>
          <a:stretch/>
        </p:blipFill>
        <p:spPr>
          <a:xfrm>
            <a:off x="7102966" y="3024854"/>
            <a:ext cx="4987503" cy="369662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3"/>
          <a:stretch/>
        </p:blipFill>
        <p:spPr>
          <a:xfrm>
            <a:off x="1440950" y="4050422"/>
            <a:ext cx="4267819" cy="259528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b="26838"/>
          <a:stretch/>
        </p:blipFill>
        <p:spPr>
          <a:xfrm>
            <a:off x="4603376" y="680122"/>
            <a:ext cx="3916572" cy="329452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45022"/>
          <a:stretch/>
        </p:blipFill>
        <p:spPr>
          <a:xfrm>
            <a:off x="46753" y="904525"/>
            <a:ext cx="4267819" cy="3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97" y="196787"/>
            <a:ext cx="5566374" cy="6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انكسار الضوء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العدسات المحدبة و المقعرة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gray">
          <a:xfrm rot="5400000">
            <a:off x="6577074" y="2035639"/>
            <a:ext cx="3390382" cy="41444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الانكسار و العدسات</a:t>
            </a:r>
            <a:endParaRPr lang="ar-SA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</a:t>
            </a:r>
            <a:r>
              <a:rPr lang="ar-SA" sz="36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الثالث</a:t>
            </a:r>
            <a:endParaRPr lang="ar-SA" sz="3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  <p:sp>
        <p:nvSpPr>
          <p:cNvPr id="12" name="Rectangle 89"/>
          <p:cNvSpPr>
            <a:spLocks noChangeArrowheads="1"/>
          </p:cNvSpPr>
          <p:nvPr/>
        </p:nvSpPr>
        <p:spPr bwMode="auto">
          <a:xfrm>
            <a:off x="1557735" y="519793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تطبيقات العدسات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1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2                                        ابتهاج السعيد</a:t>
            </a:r>
            <a:endParaRPr lang="ar-SA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1181A638-75EC-4C75-A45B-C359CC925F4C}"/>
              </a:ext>
            </a:extLst>
          </p:cNvPr>
          <p:cNvSpPr txBox="1"/>
          <p:nvPr/>
        </p:nvSpPr>
        <p:spPr>
          <a:xfrm>
            <a:off x="8136467" y="261617"/>
            <a:ext cx="2667000" cy="708025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الأهداف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434FC9E5-F96F-46BE-92E1-73091EA97C6C}"/>
              </a:ext>
            </a:extLst>
          </p:cNvPr>
          <p:cNvSpPr txBox="1"/>
          <p:nvPr/>
        </p:nvSpPr>
        <p:spPr>
          <a:xfrm>
            <a:off x="750512" y="162255"/>
            <a:ext cx="6416770" cy="646331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تصف كيف تجمع العين الضوء لتكون الصور</a:t>
            </a:r>
            <a:endParaRPr lang="ar-SA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7C314F7-1627-4C75-930C-D374FC9BEE61}"/>
              </a:ext>
            </a:extLst>
          </p:cNvPr>
          <p:cNvSpPr txBox="1"/>
          <p:nvPr/>
        </p:nvSpPr>
        <p:spPr>
          <a:xfrm>
            <a:off x="750512" y="982444"/>
            <a:ext cx="6416770" cy="1754326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توضح المقصود بكل من : قصر النظر , طول النظر , وكيف تصحح عدسات النظارات هذه العيوب</a:t>
            </a:r>
            <a:endParaRPr lang="ar-SA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19348AE-0AD4-4FEE-96DA-6DF4E5B54382}"/>
              </a:ext>
            </a:extLst>
          </p:cNvPr>
          <p:cNvSpPr txBox="1"/>
          <p:nvPr/>
        </p:nvSpPr>
        <p:spPr>
          <a:xfrm>
            <a:off x="750512" y="2910628"/>
            <a:ext cx="6441141" cy="120032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تصف الأنظمة البصرية في بعض الأدوات البصرية الشائعة </a:t>
            </a:r>
            <a:endParaRPr lang="ar-SA" sz="3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93886726-E6EC-412D-8186-2FA46840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3254" y="3867338"/>
            <a:ext cx="266700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المفردات: </a:t>
            </a: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xmlns="" id="{56EAE116-8C4C-4ACA-BE5A-C40B5711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542" y="4890272"/>
            <a:ext cx="320992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قصر النظر</a:t>
            </a:r>
            <a:endParaRPr lang="ar-SA" altLang="ar-SA" sz="3600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xmlns="" id="{15CD5BCE-E760-40F8-8389-E67CE3F5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93862"/>
            <a:ext cx="304059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طول النظر</a:t>
            </a:r>
            <a:endParaRPr lang="ar-SA" altLang="ar-SA" sz="3600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67504" y="928671"/>
            <a:ext cx="3643338" cy="5254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defRPr/>
            </a:pPr>
            <a:r>
              <a:rPr lang="ar-SA" sz="2800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العدسات في العينين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800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:</a:t>
            </a:r>
            <a:endParaRPr lang="en-US" sz="2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66910" y="1500174"/>
            <a:ext cx="7858180" cy="4638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ar-SA" sz="24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العين على هيئة وعاء كروي تقريبا مملوء بمائع يسمى مقلة العين  .</a:t>
            </a:r>
            <a:endParaRPr lang="en-US" sz="24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8" name="Picture 5" descr="http://drtrq.files.wordpress.com/2007/05/eye.jpg"/>
          <p:cNvPicPr>
            <a:picLocks noChangeAspect="1" noChangeArrowheads="1"/>
          </p:cNvPicPr>
          <p:nvPr/>
        </p:nvPicPr>
        <p:blipFill>
          <a:blip r:embed="rId2"/>
          <a:srcRect b="5882"/>
          <a:stretch>
            <a:fillRect/>
          </a:stretch>
        </p:blipFill>
        <p:spPr bwMode="auto">
          <a:xfrm>
            <a:off x="1311955" y="2410986"/>
            <a:ext cx="6986854" cy="432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3595670" y="142852"/>
            <a:ext cx="4286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cs typeface="PT Bold Heading" pitchFamily="2" charset="-78"/>
              </a:rPr>
              <a:t>تطبيقات العدسات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5896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1498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238744" y="357167"/>
            <a:ext cx="5105392" cy="21258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ينتقل الضوء المنبعث أو المنعكس عن الجسم إلى داخل العين خلال القرنية ثم يمر بعدها خلال العدسة ويتجمع على الشبكية الموجودة في مؤخرة العين .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4" name="Picture 2" descr="http://www.sehha.com/diseases/eyes/ey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357166"/>
            <a:ext cx="26765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24496" y="3214686"/>
            <a:ext cx="4714908" cy="16180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Low"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تمتص خلايا متخصصة في الشبكية الضوء وترسل المعلومات المتعلقة بالصورة بوساطة العصب البصري إلى الدماغ .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4098" name="Picture 2" descr="eye_cross_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2643182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821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64417</TotalTime>
  <Words>996</Words>
  <Application>Microsoft Office PowerPoint</Application>
  <PresentationFormat>ملء الشاشة</PresentationFormat>
  <Paragraphs>133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Al-Hadith1</vt:lpstr>
      <vt:lpstr>Andalus</vt:lpstr>
      <vt:lpstr>Arial</vt:lpstr>
      <vt:lpstr>Calibri</vt:lpstr>
      <vt:lpstr>Calibri Light</vt:lpstr>
      <vt:lpstr>Majalla UI</vt:lpstr>
      <vt:lpstr>PT Bold Heading</vt:lpstr>
      <vt:lpstr>Times New Roman</vt:lpstr>
      <vt:lpstr>Tw Cen MT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164</cp:revision>
  <dcterms:created xsi:type="dcterms:W3CDTF">2020-07-14T00:33:47Z</dcterms:created>
  <dcterms:modified xsi:type="dcterms:W3CDTF">2020-10-14T08:31:45Z</dcterms:modified>
</cp:coreProperties>
</file>