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61"/>
  </p:notesMasterIdLst>
  <p:sldIdLst>
    <p:sldId id="256" r:id="rId2"/>
    <p:sldId id="261" r:id="rId3"/>
    <p:sldId id="262" r:id="rId4"/>
    <p:sldId id="26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44" r:id="rId13"/>
    <p:sldId id="321" r:id="rId14"/>
    <p:sldId id="322" r:id="rId15"/>
    <p:sldId id="323" r:id="rId16"/>
    <p:sldId id="339" r:id="rId17"/>
    <p:sldId id="340" r:id="rId18"/>
    <p:sldId id="341" r:id="rId19"/>
    <p:sldId id="342" r:id="rId20"/>
    <p:sldId id="324" r:id="rId21"/>
    <p:sldId id="343" r:id="rId22"/>
    <p:sldId id="360" r:id="rId23"/>
    <p:sldId id="365" r:id="rId24"/>
    <p:sldId id="345" r:id="rId25"/>
    <p:sldId id="347" r:id="rId26"/>
    <p:sldId id="346" r:id="rId27"/>
    <p:sldId id="361" r:id="rId28"/>
    <p:sldId id="362" r:id="rId29"/>
    <p:sldId id="366" r:id="rId30"/>
    <p:sldId id="363" r:id="rId31"/>
    <p:sldId id="364" r:id="rId32"/>
    <p:sldId id="313" r:id="rId33"/>
    <p:sldId id="359" r:id="rId34"/>
    <p:sldId id="368" r:id="rId35"/>
    <p:sldId id="349" r:id="rId36"/>
    <p:sldId id="351" r:id="rId37"/>
    <p:sldId id="352" r:id="rId38"/>
    <p:sldId id="372" r:id="rId39"/>
    <p:sldId id="353" r:id="rId40"/>
    <p:sldId id="371" r:id="rId41"/>
    <p:sldId id="370" r:id="rId42"/>
    <p:sldId id="354" r:id="rId43"/>
    <p:sldId id="355" r:id="rId44"/>
    <p:sldId id="369" r:id="rId45"/>
    <p:sldId id="374" r:id="rId46"/>
    <p:sldId id="356" r:id="rId47"/>
    <p:sldId id="379" r:id="rId48"/>
    <p:sldId id="373" r:id="rId49"/>
    <p:sldId id="357" r:id="rId50"/>
    <p:sldId id="358" r:id="rId51"/>
    <p:sldId id="384" r:id="rId52"/>
    <p:sldId id="380" r:id="rId53"/>
    <p:sldId id="381" r:id="rId54"/>
    <p:sldId id="375" r:id="rId55"/>
    <p:sldId id="377" r:id="rId56"/>
    <p:sldId id="378" r:id="rId57"/>
    <p:sldId id="376" r:id="rId58"/>
    <p:sldId id="382" r:id="rId59"/>
    <p:sldId id="383" r:id="rId6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EB160"/>
    <a:srgbClr val="D197A9"/>
    <a:srgbClr val="00FFFB"/>
    <a:srgbClr val="03FD53"/>
    <a:srgbClr val="FAF2F2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31D28-62D8-46B5-BDE0-00B8A76C0E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5A69CD5D-28FF-4D0B-9C40-57CDC0241490}">
      <dgm:prSet phldrT="[نص]" custT="1"/>
      <dgm:spPr/>
      <dgm:t>
        <a:bodyPr/>
        <a:lstStyle/>
        <a:p>
          <a:pPr rtl="1"/>
          <a:r>
            <a:rPr lang="ar-SA" sz="24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ar-SA" sz="24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الصبغات</a:t>
          </a:r>
          <a:r>
            <a:rPr lang="ar-SA" sz="24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DBF4DCA-4709-4D23-89C5-7A4FB9058A04}" type="parTrans" cxnId="{C141DB3A-FA05-49AD-BEDA-EAB9D55FEC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7BD66EE8-D410-4FEA-9792-30CE93975F9F}" type="sibTrans" cxnId="{C141DB3A-FA05-49AD-BEDA-EAB9D55FEC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1F5189F6-2107-410D-B3D1-4550FDE5F18D}">
      <dgm:prSet phldrT="[نص]" custT="1"/>
      <dgm:spPr/>
      <dgm:t>
        <a:bodyPr/>
        <a:lstStyle/>
        <a:p>
          <a:pPr rtl="1"/>
          <a:r>
            <a:rPr lang="ar-SA" sz="3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المتتامة</a:t>
          </a:r>
        </a:p>
      </dgm:t>
    </dgm:pt>
    <dgm:pt modelId="{97DE2E7B-BDB4-4A61-81EE-F2981A6C306C}" type="parTrans" cxnId="{71BDEE04-EE3F-4BE3-A0C2-9CD69D65B591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B82E2-EE35-40A3-A3EE-2722BBD21A59}" type="sibTrans" cxnId="{71BDEE04-EE3F-4BE3-A0C2-9CD69D65B59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337E93AE-F00B-4D83-8F51-D9053132297D}">
      <dgm:prSet phldrT="[نص]"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هما اللتان تمتصان الألوان الثلاثة وتنتج اللون السود </a:t>
          </a:r>
        </a:p>
      </dgm:t>
    </dgm:pt>
    <dgm:pt modelId="{183E0F6E-B2E3-4D56-96CB-D75D4501BD6B}" type="parTrans" cxnId="{51126141-4567-4813-85C7-B0657C4116C5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2174B-E204-4470-8F44-840F5FF7D074}" type="sibTrans" cxnId="{51126141-4567-4813-85C7-B0657C4116C5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5C552DDA-361E-4F4A-BEAF-165EF0FAB38F}">
      <dgm:prSet phldrT="[نص]" custT="1"/>
      <dgm:spPr/>
      <dgm:t>
        <a:bodyPr/>
        <a:lstStyle/>
        <a:p>
          <a:pPr rtl="1"/>
          <a:r>
            <a:rPr lang="ar-SA" sz="2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الأساسية</a:t>
          </a:r>
        </a:p>
      </dgm:t>
    </dgm:pt>
    <dgm:pt modelId="{E50C6E82-EC14-4CC4-9DBE-64BD17DE77F8}" type="parTrans" cxnId="{4A11F84B-C877-4B1D-963B-8EC37F4A3A84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7C27-2E2E-4B0B-8CDB-FB8FDAE9FFFE}" type="sibTrans" cxnId="{4A11F84B-C877-4B1D-963B-8EC37F4A3A8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852C9558-EF14-4A77-8902-54688AC5F7F4}">
      <dgm:prSet phldrT="[نص]"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هي التي لها القدرة على امتصاص لون أساسي واحد وتعكس لونين</a:t>
          </a:r>
        </a:p>
      </dgm:t>
    </dgm:pt>
    <dgm:pt modelId="{44F8C02E-E499-4372-A4C0-5348AE7200C3}" type="parTrans" cxnId="{73544696-FABB-490B-9260-7BA228309676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2A7CE-C827-49AA-BBDA-00D31A92A7A0}" type="sibTrans" cxnId="{73544696-FABB-490B-9260-7BA22830967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2857AB5-C160-4DB9-9DEF-68ABA7CAF8E5}">
      <dgm:prSet phldrT="[نص]" custT="1"/>
      <dgm:spPr/>
      <dgm:t>
        <a:bodyPr/>
        <a:lstStyle/>
        <a:p>
          <a:pPr rtl="1"/>
          <a:r>
            <a:rPr lang="ar-SA" sz="3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الثانوية</a:t>
          </a:r>
        </a:p>
      </dgm:t>
    </dgm:pt>
    <dgm:pt modelId="{206CFCD7-9D8D-4D0B-BDB6-29D722222D07}" type="parTrans" cxnId="{ADEE41F4-36A7-4479-A3D5-F1802BE00971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30483-17C7-40D6-9051-9196279D211B}" type="sibTrans" cxnId="{ADEE41F4-36A7-4479-A3D5-F1802BE00971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5056A4E-2B21-48AE-8BD2-39EA2F4CFEE3}">
      <dgm:prSet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هي التي تمتص لونين وتعكس لوناً واحدا</a:t>
          </a:r>
        </a:p>
      </dgm:t>
    </dgm:pt>
    <dgm:pt modelId="{20B89E63-3F79-489A-B5DC-774107DDF78C}" type="parTrans" cxnId="{8288C593-E08B-44A4-9E30-AD6D1CF86C16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4E2DD-666B-499C-A08B-3B159A73B75F}" type="sibTrans" cxnId="{8288C593-E08B-44A4-9E30-AD6D1CF86C16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D7C0AB9-25C8-4A02-99BC-EB73E61ABFE6}">
      <dgm:prSet custT="1"/>
      <dgm:spPr/>
      <dgm:t>
        <a:bodyPr/>
        <a:lstStyle/>
        <a:p>
          <a:pPr rtl="1"/>
          <a:r>
            <a:rPr lang="ar-SA" sz="16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ar-SA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الصبغة الصفراء حيث تمتص الضوء الأزرق وتعكس الأحمر والأخضر</a:t>
          </a:r>
        </a:p>
      </dgm:t>
    </dgm:pt>
    <dgm:pt modelId="{02209C79-60E1-4EB2-917A-2668975838A3}" type="parTrans" cxnId="{C5E1626E-68B4-4BA4-A3DA-CCF45224C4F4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BA417-2D04-44E5-9851-7A0924F9DA44}" type="sibTrans" cxnId="{C5E1626E-68B4-4BA4-A3DA-CCF45224C4F4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B7F896D1-533E-4DAF-9A38-D088C991287C}">
      <dgm:prSet custT="1"/>
      <dgm:spPr/>
      <dgm:t>
        <a:bodyPr/>
        <a:lstStyle/>
        <a:p>
          <a:pPr rtl="1"/>
          <a:r>
            <a:rPr lang="ar-SA" sz="24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يمتص الأخضر والأزرق و يعكس الأحمر</a:t>
          </a:r>
        </a:p>
      </dgm:t>
    </dgm:pt>
    <dgm:pt modelId="{0C30535C-454B-4A6F-86D5-A52A5618D71B}" type="parTrans" cxnId="{9A3815B5-DA71-482B-BBE9-EC1D5318655C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306B4-0450-4260-9CCE-FD96F332B7D9}" type="sibTrans" cxnId="{9A3815B5-DA71-482B-BBE9-EC1D5318655C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C045B903-7F01-4AB7-8594-2893B9D9CC99}">
      <dgm:prSet custT="1"/>
      <dgm:spPr/>
      <dgm:t>
        <a:bodyPr/>
        <a:lstStyle/>
        <a:p>
          <a:pPr rtl="1"/>
          <a:r>
            <a:rPr lang="ar-SA" sz="2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الصفراء </a:t>
          </a:r>
          <a:r>
            <a:rPr lang="ar-SA" sz="28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و</a:t>
          </a:r>
          <a:r>
            <a:rPr lang="ar-SA" sz="2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الزرقاء</a:t>
          </a:r>
        </a:p>
      </dgm:t>
    </dgm:pt>
    <dgm:pt modelId="{CBD1DA5F-BC17-435B-866A-41F823CF6AC6}" type="parTrans" cxnId="{5054F7DF-3A8F-4537-80FE-D5D927EB6C5D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5E544-1009-4245-A335-61B1107C01C3}" type="sibTrans" cxnId="{5054F7DF-3A8F-4537-80FE-D5D927EB6C5D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E694769E-727B-4EBB-A289-5C94BEC69ECB}">
      <dgm:prSet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الأصفر والأزرق الفاتح والأرجواني</a:t>
          </a:r>
        </a:p>
      </dgm:t>
    </dgm:pt>
    <dgm:pt modelId="{FCD6923C-F4E8-4F07-93F1-A6A9E31E6B5C}" type="parTrans" cxnId="{1459ACD9-EBB7-4674-9F70-9C2291861909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D4767-928D-4073-9864-27D4560C361F}" type="sibTrans" cxnId="{1459ACD9-EBB7-4674-9F70-9C2291861909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13D342E5-FBCB-413C-8B85-FC604F8CE77B}">
      <dgm:prSet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والأخضر والأزرق</a:t>
          </a:r>
        </a:p>
      </dgm:t>
    </dgm:pt>
    <dgm:pt modelId="{ADB00923-F33B-4FCF-9EC4-0EA71ACB96A2}" type="parTrans" cxnId="{7F0DB38A-53EE-45F4-88D8-B3BF020A392F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92D29-EFBC-46B9-BAF3-688D2EB62D9E}" type="sibTrans" cxnId="{7F0DB38A-53EE-45F4-88D8-B3BF020A392F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6CB8F62D-F5BD-440F-A4A2-CB2F9B8E19CF}">
      <dgm:prSet custT="1"/>
      <dgm:spPr/>
      <dgm:t>
        <a:bodyPr/>
        <a:lstStyle/>
        <a:p>
          <a:pPr rtl="1"/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</a:t>
          </a:r>
          <a:r>
            <a:rPr lang="ar-SA" sz="20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المزرق</a:t>
          </a:r>
          <a:r>
            <a:rPr lang="ar-SA" sz="20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والخضراء</a:t>
          </a:r>
        </a:p>
      </dgm:t>
    </dgm:pt>
    <dgm:pt modelId="{5F08565E-11F6-43AD-9860-C3D9C7E9B971}" type="parTrans" cxnId="{F778A5DE-B50E-4D68-B720-B7D9E1FEB2B2}">
      <dgm:prSet/>
      <dgm:spPr/>
      <dgm:t>
        <a:bodyPr/>
        <a:lstStyle/>
        <a:p>
          <a:pPr rtl="1"/>
          <a:endParaRPr lang="ar-SA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C8990-1587-4A9B-B187-1B7E0CFE6A6B}" type="sibTrans" cxnId="{F778A5DE-B50E-4D68-B720-B7D9E1FEB2B2}">
      <dgm:prSet/>
      <dgm:spPr/>
      <dgm:t>
        <a:bodyPr/>
        <a:lstStyle/>
        <a:p>
          <a:pPr rtl="1"/>
          <a:endParaRPr lang="ar-SA" sz="1600">
            <a:cs typeface="PT Bold Heading" pitchFamily="2" charset="-78"/>
          </a:endParaRPr>
        </a:p>
      </dgm:t>
    </dgm:pt>
    <dgm:pt modelId="{63DA57DD-E02B-4EAF-8CC3-C93AFB213299}" type="pres">
      <dgm:prSet presAssocID="{D9431D28-62D8-46B5-BDE0-00B8A76C0E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E653B9-282B-4B9F-80FC-07C8674A31AD}" type="pres">
      <dgm:prSet presAssocID="{5A69CD5D-28FF-4D0B-9C40-57CDC0241490}" presName="hierRoot1" presStyleCnt="0"/>
      <dgm:spPr/>
    </dgm:pt>
    <dgm:pt modelId="{055DE65E-5EED-4A25-A72E-A60DCC8BDF2A}" type="pres">
      <dgm:prSet presAssocID="{5A69CD5D-28FF-4D0B-9C40-57CDC0241490}" presName="composite" presStyleCnt="0"/>
      <dgm:spPr/>
    </dgm:pt>
    <dgm:pt modelId="{04AC5BA3-33D1-49D1-A2A1-38D162CD9997}" type="pres">
      <dgm:prSet presAssocID="{5A69CD5D-28FF-4D0B-9C40-57CDC0241490}" presName="background" presStyleLbl="node0" presStyleIdx="0" presStyleCnt="1"/>
      <dgm:spPr/>
    </dgm:pt>
    <dgm:pt modelId="{F2E84D9F-8567-4243-86DE-2D5319EBEACB}" type="pres">
      <dgm:prSet presAssocID="{5A69CD5D-28FF-4D0B-9C40-57CDC0241490}" presName="text" presStyleLbl="fgAcc0" presStyleIdx="0" presStyleCnt="1" custScaleX="165783">
        <dgm:presLayoutVars>
          <dgm:chPref val="3"/>
        </dgm:presLayoutVars>
      </dgm:prSet>
      <dgm:spPr/>
    </dgm:pt>
    <dgm:pt modelId="{EF24D8E1-C0CF-469D-9532-E792E8A6DADC}" type="pres">
      <dgm:prSet presAssocID="{5A69CD5D-28FF-4D0B-9C40-57CDC0241490}" presName="hierChild2" presStyleCnt="0"/>
      <dgm:spPr/>
    </dgm:pt>
    <dgm:pt modelId="{CDF30F66-CE08-4BCA-85E4-460C8A15EEED}" type="pres">
      <dgm:prSet presAssocID="{97DE2E7B-BDB4-4A61-81EE-F2981A6C306C}" presName="Name10" presStyleLbl="parChTrans1D2" presStyleIdx="0" presStyleCnt="3"/>
      <dgm:spPr/>
    </dgm:pt>
    <dgm:pt modelId="{0FB68AE3-CD67-42A5-B72D-12725E4815CD}" type="pres">
      <dgm:prSet presAssocID="{1F5189F6-2107-410D-B3D1-4550FDE5F18D}" presName="hierRoot2" presStyleCnt="0"/>
      <dgm:spPr/>
    </dgm:pt>
    <dgm:pt modelId="{51D039B2-63EC-4F23-B7BF-826F8B0F0BF9}" type="pres">
      <dgm:prSet presAssocID="{1F5189F6-2107-410D-B3D1-4550FDE5F18D}" presName="composite2" presStyleCnt="0"/>
      <dgm:spPr/>
    </dgm:pt>
    <dgm:pt modelId="{30F1792F-EF52-4A21-8AC7-372E65C545A7}" type="pres">
      <dgm:prSet presAssocID="{1F5189F6-2107-410D-B3D1-4550FDE5F18D}" presName="background2" presStyleLbl="node2" presStyleIdx="0" presStyleCnt="3"/>
      <dgm:spPr/>
    </dgm:pt>
    <dgm:pt modelId="{467273D6-18EB-4637-B7E1-DDDAC60E4562}" type="pres">
      <dgm:prSet presAssocID="{1F5189F6-2107-410D-B3D1-4550FDE5F18D}" presName="text2" presStyleLbl="fgAcc2" presStyleIdx="0" presStyleCnt="3" custScaleX="141051" custLinFactNeighborX="-676" custLinFactNeighborY="1721">
        <dgm:presLayoutVars>
          <dgm:chPref val="3"/>
        </dgm:presLayoutVars>
      </dgm:prSet>
      <dgm:spPr/>
    </dgm:pt>
    <dgm:pt modelId="{A3F0CEF9-0EF7-45DF-8A0D-E5F5EC0E4BE8}" type="pres">
      <dgm:prSet presAssocID="{1F5189F6-2107-410D-B3D1-4550FDE5F18D}" presName="hierChild3" presStyleCnt="0"/>
      <dgm:spPr/>
    </dgm:pt>
    <dgm:pt modelId="{121BB6F7-37C3-4AAC-8466-4FBB5F6F3EA6}" type="pres">
      <dgm:prSet presAssocID="{183E0F6E-B2E3-4D56-96CB-D75D4501BD6B}" presName="Name17" presStyleLbl="parChTrans1D3" presStyleIdx="0" presStyleCnt="3"/>
      <dgm:spPr/>
    </dgm:pt>
    <dgm:pt modelId="{811DC695-8A63-46F5-8803-E87F015FAB49}" type="pres">
      <dgm:prSet presAssocID="{337E93AE-F00B-4D83-8F51-D9053132297D}" presName="hierRoot3" presStyleCnt="0"/>
      <dgm:spPr/>
    </dgm:pt>
    <dgm:pt modelId="{3AC68CB4-6CE2-4B02-AFE6-E817B4547DD8}" type="pres">
      <dgm:prSet presAssocID="{337E93AE-F00B-4D83-8F51-D9053132297D}" presName="composite3" presStyleCnt="0"/>
      <dgm:spPr/>
    </dgm:pt>
    <dgm:pt modelId="{852CC7F9-FA13-46DA-95FD-CA1FCDC65C93}" type="pres">
      <dgm:prSet presAssocID="{337E93AE-F00B-4D83-8F51-D9053132297D}" presName="background3" presStyleLbl="node3" presStyleIdx="0" presStyleCnt="3"/>
      <dgm:spPr/>
    </dgm:pt>
    <dgm:pt modelId="{8BE3DBFD-3EFD-4B33-881B-3A28C442EA66}" type="pres">
      <dgm:prSet presAssocID="{337E93AE-F00B-4D83-8F51-D9053132297D}" presName="text3" presStyleLbl="fgAcc3" presStyleIdx="0" presStyleCnt="3" custScaleX="168043" custScaleY="160687">
        <dgm:presLayoutVars>
          <dgm:chPref val="3"/>
        </dgm:presLayoutVars>
      </dgm:prSet>
      <dgm:spPr/>
    </dgm:pt>
    <dgm:pt modelId="{76E6C838-7116-4201-94F6-DA8073958E5F}" type="pres">
      <dgm:prSet presAssocID="{337E93AE-F00B-4D83-8F51-D9053132297D}" presName="hierChild4" presStyleCnt="0"/>
      <dgm:spPr/>
    </dgm:pt>
    <dgm:pt modelId="{F2CBA310-A3AA-47B2-985B-8BE3CC3301C4}" type="pres">
      <dgm:prSet presAssocID="{CBD1DA5F-BC17-435B-866A-41F823CF6AC6}" presName="Name23" presStyleLbl="parChTrans1D4" presStyleIdx="0" presStyleCnt="6"/>
      <dgm:spPr/>
    </dgm:pt>
    <dgm:pt modelId="{D4703076-0D2B-4F47-B7E5-B242DD9BF65B}" type="pres">
      <dgm:prSet presAssocID="{C045B903-7F01-4AB7-8594-2893B9D9CC99}" presName="hierRoot4" presStyleCnt="0"/>
      <dgm:spPr/>
    </dgm:pt>
    <dgm:pt modelId="{6057B42E-0372-4AE5-B17A-0D575F7E2295}" type="pres">
      <dgm:prSet presAssocID="{C045B903-7F01-4AB7-8594-2893B9D9CC99}" presName="composite4" presStyleCnt="0"/>
      <dgm:spPr/>
    </dgm:pt>
    <dgm:pt modelId="{39A92468-7AB0-4328-A940-7B7C3D7F5766}" type="pres">
      <dgm:prSet presAssocID="{C045B903-7F01-4AB7-8594-2893B9D9CC99}" presName="background4" presStyleLbl="node4" presStyleIdx="0" presStyleCnt="6"/>
      <dgm:spPr/>
    </dgm:pt>
    <dgm:pt modelId="{29AA3DDB-ACED-46E6-91E4-C5144B8E3960}" type="pres">
      <dgm:prSet presAssocID="{C045B903-7F01-4AB7-8594-2893B9D9CC99}" presName="text4" presStyleLbl="fgAcc4" presStyleIdx="0" presStyleCnt="6" custScaleX="153442" custScaleY="153463">
        <dgm:presLayoutVars>
          <dgm:chPref val="3"/>
        </dgm:presLayoutVars>
      </dgm:prSet>
      <dgm:spPr/>
    </dgm:pt>
    <dgm:pt modelId="{74AB4956-EE1C-43AF-BF2F-3ED4298A0052}" type="pres">
      <dgm:prSet presAssocID="{C045B903-7F01-4AB7-8594-2893B9D9CC99}" presName="hierChild5" presStyleCnt="0"/>
      <dgm:spPr/>
    </dgm:pt>
    <dgm:pt modelId="{C0FDA9C5-318B-428F-AEE9-C4401C99DA9D}" type="pres">
      <dgm:prSet presAssocID="{5F08565E-11F6-43AD-9860-C3D9C7E9B971}" presName="Name23" presStyleLbl="parChTrans1D4" presStyleIdx="1" presStyleCnt="6"/>
      <dgm:spPr/>
    </dgm:pt>
    <dgm:pt modelId="{343B45D8-D41A-4F6B-8E8B-013C99CA9C7E}" type="pres">
      <dgm:prSet presAssocID="{6CB8F62D-F5BD-440F-A4A2-CB2F9B8E19CF}" presName="hierRoot4" presStyleCnt="0"/>
      <dgm:spPr/>
    </dgm:pt>
    <dgm:pt modelId="{CA3D4BF9-F7E8-492F-B400-DBF518CBB6B3}" type="pres">
      <dgm:prSet presAssocID="{6CB8F62D-F5BD-440F-A4A2-CB2F9B8E19CF}" presName="composite4" presStyleCnt="0"/>
      <dgm:spPr/>
    </dgm:pt>
    <dgm:pt modelId="{527E51D5-AEBA-4642-AA4A-E4E5824EC7AF}" type="pres">
      <dgm:prSet presAssocID="{6CB8F62D-F5BD-440F-A4A2-CB2F9B8E19CF}" presName="background4" presStyleLbl="node4" presStyleIdx="1" presStyleCnt="6"/>
      <dgm:spPr/>
    </dgm:pt>
    <dgm:pt modelId="{4C828CEB-8584-4A0A-8AA7-383942586854}" type="pres">
      <dgm:prSet presAssocID="{6CB8F62D-F5BD-440F-A4A2-CB2F9B8E19CF}" presName="text4" presStyleLbl="fgAcc4" presStyleIdx="1" presStyleCnt="6" custScaleX="157672">
        <dgm:presLayoutVars>
          <dgm:chPref val="3"/>
        </dgm:presLayoutVars>
      </dgm:prSet>
      <dgm:spPr/>
    </dgm:pt>
    <dgm:pt modelId="{1DA6BABD-8560-4505-A8D6-6311E2D775C5}" type="pres">
      <dgm:prSet presAssocID="{6CB8F62D-F5BD-440F-A4A2-CB2F9B8E19CF}" presName="hierChild5" presStyleCnt="0"/>
      <dgm:spPr/>
    </dgm:pt>
    <dgm:pt modelId="{638DFCA5-8341-4910-96BE-77761E698A69}" type="pres">
      <dgm:prSet presAssocID="{206CFCD7-9D8D-4D0B-BDB6-29D722222D07}" presName="Name10" presStyleLbl="parChTrans1D2" presStyleIdx="1" presStyleCnt="3"/>
      <dgm:spPr/>
    </dgm:pt>
    <dgm:pt modelId="{639AE9A9-B096-421B-8BC6-8349382C3B25}" type="pres">
      <dgm:prSet presAssocID="{E2857AB5-C160-4DB9-9DEF-68ABA7CAF8E5}" presName="hierRoot2" presStyleCnt="0"/>
      <dgm:spPr/>
    </dgm:pt>
    <dgm:pt modelId="{5227A2A2-F5D0-48D7-ACF6-5246C9CEFDBF}" type="pres">
      <dgm:prSet presAssocID="{E2857AB5-C160-4DB9-9DEF-68ABA7CAF8E5}" presName="composite2" presStyleCnt="0"/>
      <dgm:spPr/>
    </dgm:pt>
    <dgm:pt modelId="{0B89CD92-BA59-4204-8466-010C187B52C2}" type="pres">
      <dgm:prSet presAssocID="{E2857AB5-C160-4DB9-9DEF-68ABA7CAF8E5}" presName="background2" presStyleLbl="node2" presStyleIdx="1" presStyleCnt="3"/>
      <dgm:spPr/>
    </dgm:pt>
    <dgm:pt modelId="{87C76853-2335-48C3-9BBF-F3A600819D9D}" type="pres">
      <dgm:prSet presAssocID="{E2857AB5-C160-4DB9-9DEF-68ABA7CAF8E5}" presName="text2" presStyleLbl="fgAcc2" presStyleIdx="1" presStyleCnt="3" custScaleX="150028">
        <dgm:presLayoutVars>
          <dgm:chPref val="3"/>
        </dgm:presLayoutVars>
      </dgm:prSet>
      <dgm:spPr/>
    </dgm:pt>
    <dgm:pt modelId="{788D59FF-8ADB-49B9-844D-25130E8A831B}" type="pres">
      <dgm:prSet presAssocID="{E2857AB5-C160-4DB9-9DEF-68ABA7CAF8E5}" presName="hierChild3" presStyleCnt="0"/>
      <dgm:spPr/>
    </dgm:pt>
    <dgm:pt modelId="{0E1A56AC-DD54-4669-BBFE-E45D0547E911}" type="pres">
      <dgm:prSet presAssocID="{20B89E63-3F79-489A-B5DC-774107DDF78C}" presName="Name17" presStyleLbl="parChTrans1D3" presStyleIdx="1" presStyleCnt="3"/>
      <dgm:spPr/>
    </dgm:pt>
    <dgm:pt modelId="{1516C220-105D-48FC-A3C3-5CE290EE1A8B}" type="pres">
      <dgm:prSet presAssocID="{B5056A4E-2B21-48AE-8BD2-39EA2F4CFEE3}" presName="hierRoot3" presStyleCnt="0"/>
      <dgm:spPr/>
    </dgm:pt>
    <dgm:pt modelId="{50F38CFD-25E6-42A4-B180-60B6BAA34697}" type="pres">
      <dgm:prSet presAssocID="{B5056A4E-2B21-48AE-8BD2-39EA2F4CFEE3}" presName="composite3" presStyleCnt="0"/>
      <dgm:spPr/>
    </dgm:pt>
    <dgm:pt modelId="{3679D1B6-CC1B-4BA7-9C3D-93B46B71948F}" type="pres">
      <dgm:prSet presAssocID="{B5056A4E-2B21-48AE-8BD2-39EA2F4CFEE3}" presName="background3" presStyleLbl="node3" presStyleIdx="1" presStyleCnt="3"/>
      <dgm:spPr/>
    </dgm:pt>
    <dgm:pt modelId="{C230DF40-E645-4E84-A8A0-CCD6D52E8DA2}" type="pres">
      <dgm:prSet presAssocID="{B5056A4E-2B21-48AE-8BD2-39EA2F4CFEE3}" presName="text3" presStyleLbl="fgAcc3" presStyleIdx="1" presStyleCnt="3" custScaleX="179787" custScaleY="163637">
        <dgm:presLayoutVars>
          <dgm:chPref val="3"/>
        </dgm:presLayoutVars>
      </dgm:prSet>
      <dgm:spPr/>
    </dgm:pt>
    <dgm:pt modelId="{BCE53E33-1E65-4232-8079-0E0479BC1007}" type="pres">
      <dgm:prSet presAssocID="{B5056A4E-2B21-48AE-8BD2-39EA2F4CFEE3}" presName="hierChild4" presStyleCnt="0"/>
      <dgm:spPr/>
    </dgm:pt>
    <dgm:pt modelId="{8666F838-5052-4753-AB7B-D37967B0B1AA}" type="pres">
      <dgm:prSet presAssocID="{0C30535C-454B-4A6F-86D5-A52A5618D71B}" presName="Name23" presStyleLbl="parChTrans1D4" presStyleIdx="2" presStyleCnt="6"/>
      <dgm:spPr/>
    </dgm:pt>
    <dgm:pt modelId="{050B6B11-20ED-4163-ABBA-C64D48A617A7}" type="pres">
      <dgm:prSet presAssocID="{B7F896D1-533E-4DAF-9A38-D088C991287C}" presName="hierRoot4" presStyleCnt="0"/>
      <dgm:spPr/>
    </dgm:pt>
    <dgm:pt modelId="{21D74103-138D-4D98-8C41-AC18EEECE5C3}" type="pres">
      <dgm:prSet presAssocID="{B7F896D1-533E-4DAF-9A38-D088C991287C}" presName="composite4" presStyleCnt="0"/>
      <dgm:spPr/>
    </dgm:pt>
    <dgm:pt modelId="{72E3DF6D-DFC8-4494-8A45-2114FEF0841B}" type="pres">
      <dgm:prSet presAssocID="{B7F896D1-533E-4DAF-9A38-D088C991287C}" presName="background4" presStyleLbl="node4" presStyleIdx="2" presStyleCnt="6"/>
      <dgm:spPr/>
    </dgm:pt>
    <dgm:pt modelId="{6340A174-1D6A-4368-AD0D-DDAEC4188DC6}" type="pres">
      <dgm:prSet presAssocID="{B7F896D1-533E-4DAF-9A38-D088C991287C}" presName="text4" presStyleLbl="fgAcc4" presStyleIdx="2" presStyleCnt="6" custScaleX="200528" custScaleY="150359">
        <dgm:presLayoutVars>
          <dgm:chPref val="3"/>
        </dgm:presLayoutVars>
      </dgm:prSet>
      <dgm:spPr/>
    </dgm:pt>
    <dgm:pt modelId="{C4D5BCF9-DDE9-456C-9BC3-CFB9D71C129C}" type="pres">
      <dgm:prSet presAssocID="{B7F896D1-533E-4DAF-9A38-D088C991287C}" presName="hierChild5" presStyleCnt="0"/>
      <dgm:spPr/>
    </dgm:pt>
    <dgm:pt modelId="{CE3D2951-76D9-497D-B3CC-B28310DA7C70}" type="pres">
      <dgm:prSet presAssocID="{ADB00923-F33B-4FCF-9EC4-0EA71ACB96A2}" presName="Name23" presStyleLbl="parChTrans1D4" presStyleIdx="3" presStyleCnt="6"/>
      <dgm:spPr/>
    </dgm:pt>
    <dgm:pt modelId="{D5318624-0E8D-465B-A8D1-2724D5AD3BA1}" type="pres">
      <dgm:prSet presAssocID="{13D342E5-FBCB-413C-8B85-FC604F8CE77B}" presName="hierRoot4" presStyleCnt="0"/>
      <dgm:spPr/>
    </dgm:pt>
    <dgm:pt modelId="{9B00EA88-4332-4C54-A671-E0D5F81EB183}" type="pres">
      <dgm:prSet presAssocID="{13D342E5-FBCB-413C-8B85-FC604F8CE77B}" presName="composite4" presStyleCnt="0"/>
      <dgm:spPr/>
    </dgm:pt>
    <dgm:pt modelId="{B8AA1CF8-834F-4C0A-B361-DC13736498E6}" type="pres">
      <dgm:prSet presAssocID="{13D342E5-FBCB-413C-8B85-FC604F8CE77B}" presName="background4" presStyleLbl="node4" presStyleIdx="3" presStyleCnt="6"/>
      <dgm:spPr/>
    </dgm:pt>
    <dgm:pt modelId="{04299734-B6CC-45EA-A76D-FF930C0C27DF}" type="pres">
      <dgm:prSet presAssocID="{13D342E5-FBCB-413C-8B85-FC604F8CE77B}" presName="text4" presStyleLbl="fgAcc4" presStyleIdx="3" presStyleCnt="6" custScaleX="203597">
        <dgm:presLayoutVars>
          <dgm:chPref val="3"/>
        </dgm:presLayoutVars>
      </dgm:prSet>
      <dgm:spPr/>
    </dgm:pt>
    <dgm:pt modelId="{848CF5C9-E164-4C7A-BDE2-C93A0B6AA716}" type="pres">
      <dgm:prSet presAssocID="{13D342E5-FBCB-413C-8B85-FC604F8CE77B}" presName="hierChild5" presStyleCnt="0"/>
      <dgm:spPr/>
    </dgm:pt>
    <dgm:pt modelId="{224DE0A0-825D-472C-940C-B2AC5E6AFBDC}" type="pres">
      <dgm:prSet presAssocID="{E50C6E82-EC14-4CC4-9DBE-64BD17DE77F8}" presName="Name10" presStyleLbl="parChTrans1D2" presStyleIdx="2" presStyleCnt="3"/>
      <dgm:spPr/>
    </dgm:pt>
    <dgm:pt modelId="{35AE58B8-9742-4A86-94F4-0523709A23E6}" type="pres">
      <dgm:prSet presAssocID="{5C552DDA-361E-4F4A-BEAF-165EF0FAB38F}" presName="hierRoot2" presStyleCnt="0"/>
      <dgm:spPr/>
    </dgm:pt>
    <dgm:pt modelId="{F1B7DBC9-D037-4A94-8A32-4F1C2DFADC2A}" type="pres">
      <dgm:prSet presAssocID="{5C552DDA-361E-4F4A-BEAF-165EF0FAB38F}" presName="composite2" presStyleCnt="0"/>
      <dgm:spPr/>
    </dgm:pt>
    <dgm:pt modelId="{44CA6BD1-34EA-49A3-AF94-8BA1217BC3EA}" type="pres">
      <dgm:prSet presAssocID="{5C552DDA-361E-4F4A-BEAF-165EF0FAB38F}" presName="background2" presStyleLbl="node2" presStyleIdx="2" presStyleCnt="3"/>
      <dgm:spPr/>
    </dgm:pt>
    <dgm:pt modelId="{26C42ED4-F1DC-4665-9A3F-E961F9E350D1}" type="pres">
      <dgm:prSet presAssocID="{5C552DDA-361E-4F4A-BEAF-165EF0FAB38F}" presName="text2" presStyleLbl="fgAcc2" presStyleIdx="2" presStyleCnt="3" custScaleX="140981">
        <dgm:presLayoutVars>
          <dgm:chPref val="3"/>
        </dgm:presLayoutVars>
      </dgm:prSet>
      <dgm:spPr/>
    </dgm:pt>
    <dgm:pt modelId="{25613200-F10C-4B5A-838C-84B5EDB590CF}" type="pres">
      <dgm:prSet presAssocID="{5C552DDA-361E-4F4A-BEAF-165EF0FAB38F}" presName="hierChild3" presStyleCnt="0"/>
      <dgm:spPr/>
    </dgm:pt>
    <dgm:pt modelId="{D2B19764-E1EA-4CD0-9AEA-1DA80C543816}" type="pres">
      <dgm:prSet presAssocID="{44F8C02E-E499-4372-A4C0-5348AE7200C3}" presName="Name17" presStyleLbl="parChTrans1D3" presStyleIdx="2" presStyleCnt="3"/>
      <dgm:spPr/>
    </dgm:pt>
    <dgm:pt modelId="{0277FFA0-0695-4210-98A2-BF7C0202CED8}" type="pres">
      <dgm:prSet presAssocID="{852C9558-EF14-4A77-8902-54688AC5F7F4}" presName="hierRoot3" presStyleCnt="0"/>
      <dgm:spPr/>
    </dgm:pt>
    <dgm:pt modelId="{65B71734-7DBA-4D4F-8354-2CFF311AF6A4}" type="pres">
      <dgm:prSet presAssocID="{852C9558-EF14-4A77-8902-54688AC5F7F4}" presName="composite3" presStyleCnt="0"/>
      <dgm:spPr/>
    </dgm:pt>
    <dgm:pt modelId="{D87BC9C4-9EAD-4BAC-9A53-8FA2AE10865C}" type="pres">
      <dgm:prSet presAssocID="{852C9558-EF14-4A77-8902-54688AC5F7F4}" presName="background3" presStyleLbl="node3" presStyleIdx="2" presStyleCnt="3"/>
      <dgm:spPr/>
    </dgm:pt>
    <dgm:pt modelId="{A74E22AB-FD0A-42DB-9C2C-1FBCBB224389}" type="pres">
      <dgm:prSet presAssocID="{852C9558-EF14-4A77-8902-54688AC5F7F4}" presName="text3" presStyleLbl="fgAcc3" presStyleIdx="2" presStyleCnt="3" custScaleX="202858" custScaleY="160134">
        <dgm:presLayoutVars>
          <dgm:chPref val="3"/>
        </dgm:presLayoutVars>
      </dgm:prSet>
      <dgm:spPr/>
    </dgm:pt>
    <dgm:pt modelId="{4DBDA6B0-5EB6-4B2D-B0CD-F818EE6B7AE7}" type="pres">
      <dgm:prSet presAssocID="{852C9558-EF14-4A77-8902-54688AC5F7F4}" presName="hierChild4" presStyleCnt="0"/>
      <dgm:spPr/>
    </dgm:pt>
    <dgm:pt modelId="{B103BED2-6378-47DA-A094-9B4CC3AAFB59}" type="pres">
      <dgm:prSet presAssocID="{02209C79-60E1-4EB2-917A-2668975838A3}" presName="Name23" presStyleLbl="parChTrans1D4" presStyleIdx="4" presStyleCnt="6"/>
      <dgm:spPr/>
    </dgm:pt>
    <dgm:pt modelId="{5336823C-2F01-47B7-9348-15AEE1A3C5B5}" type="pres">
      <dgm:prSet presAssocID="{BD7C0AB9-25C8-4A02-99BC-EB73E61ABFE6}" presName="hierRoot4" presStyleCnt="0"/>
      <dgm:spPr/>
    </dgm:pt>
    <dgm:pt modelId="{E977D954-E4B2-4F94-AC7E-0D2B00FA33CC}" type="pres">
      <dgm:prSet presAssocID="{BD7C0AB9-25C8-4A02-99BC-EB73E61ABFE6}" presName="composite4" presStyleCnt="0"/>
      <dgm:spPr/>
    </dgm:pt>
    <dgm:pt modelId="{855B48EF-0ACD-4E1A-AD53-B078256B12AB}" type="pres">
      <dgm:prSet presAssocID="{BD7C0AB9-25C8-4A02-99BC-EB73E61ABFE6}" presName="background4" presStyleLbl="node4" presStyleIdx="4" presStyleCnt="6"/>
      <dgm:spPr/>
    </dgm:pt>
    <dgm:pt modelId="{E0464B51-8E3A-4EF2-9BFF-B5FEA2499314}" type="pres">
      <dgm:prSet presAssocID="{BD7C0AB9-25C8-4A02-99BC-EB73E61ABFE6}" presName="text4" presStyleLbl="fgAcc4" presStyleIdx="4" presStyleCnt="6" custScaleX="178882" custScaleY="145170">
        <dgm:presLayoutVars>
          <dgm:chPref val="3"/>
        </dgm:presLayoutVars>
      </dgm:prSet>
      <dgm:spPr/>
    </dgm:pt>
    <dgm:pt modelId="{3CE178A7-5F37-4B9A-8D1E-ECDBCF99E02B}" type="pres">
      <dgm:prSet presAssocID="{BD7C0AB9-25C8-4A02-99BC-EB73E61ABFE6}" presName="hierChild5" presStyleCnt="0"/>
      <dgm:spPr/>
    </dgm:pt>
    <dgm:pt modelId="{F1DAA5D2-D919-4EDA-93B7-FA48589D4F47}" type="pres">
      <dgm:prSet presAssocID="{FCD6923C-F4E8-4F07-93F1-A6A9E31E6B5C}" presName="Name23" presStyleLbl="parChTrans1D4" presStyleIdx="5" presStyleCnt="6"/>
      <dgm:spPr/>
    </dgm:pt>
    <dgm:pt modelId="{16BEBCB4-C8E4-4B94-B586-8DDF8E0DED44}" type="pres">
      <dgm:prSet presAssocID="{E694769E-727B-4EBB-A289-5C94BEC69ECB}" presName="hierRoot4" presStyleCnt="0"/>
      <dgm:spPr/>
    </dgm:pt>
    <dgm:pt modelId="{0CB1526D-5D2F-41FE-BEA5-22BAC08C3968}" type="pres">
      <dgm:prSet presAssocID="{E694769E-727B-4EBB-A289-5C94BEC69ECB}" presName="composite4" presStyleCnt="0"/>
      <dgm:spPr/>
    </dgm:pt>
    <dgm:pt modelId="{03B4736B-3265-4A3F-BF12-11BDBFA7D386}" type="pres">
      <dgm:prSet presAssocID="{E694769E-727B-4EBB-A289-5C94BEC69ECB}" presName="background4" presStyleLbl="node4" presStyleIdx="5" presStyleCnt="6"/>
      <dgm:spPr/>
    </dgm:pt>
    <dgm:pt modelId="{5F4FE522-5D56-44A0-A1A2-4FB5BDBA339D}" type="pres">
      <dgm:prSet presAssocID="{E694769E-727B-4EBB-A289-5C94BEC69ECB}" presName="text4" presStyleLbl="fgAcc4" presStyleIdx="5" presStyleCnt="6" custScaleX="189253" custScaleY="104306">
        <dgm:presLayoutVars>
          <dgm:chPref val="3"/>
        </dgm:presLayoutVars>
      </dgm:prSet>
      <dgm:spPr/>
    </dgm:pt>
    <dgm:pt modelId="{9ECD366A-1AD5-4F4D-99AD-87B802EB39A3}" type="pres">
      <dgm:prSet presAssocID="{E694769E-727B-4EBB-A289-5C94BEC69ECB}" presName="hierChild5" presStyleCnt="0"/>
      <dgm:spPr/>
    </dgm:pt>
  </dgm:ptLst>
  <dgm:cxnLst>
    <dgm:cxn modelId="{02B09D01-6673-491B-9257-C9E484E1393F}" type="presOf" srcId="{B5056A4E-2B21-48AE-8BD2-39EA2F4CFEE3}" destId="{C230DF40-E645-4E84-A8A0-CCD6D52E8DA2}" srcOrd="0" destOrd="0" presId="urn:microsoft.com/office/officeart/2005/8/layout/hierarchy1"/>
    <dgm:cxn modelId="{71BDEE04-EE3F-4BE3-A0C2-9CD69D65B591}" srcId="{5A69CD5D-28FF-4D0B-9C40-57CDC0241490}" destId="{1F5189F6-2107-410D-B3D1-4550FDE5F18D}" srcOrd="0" destOrd="0" parTransId="{97DE2E7B-BDB4-4A61-81EE-F2981A6C306C}" sibTransId="{E0DB82E2-EE35-40A3-A3EE-2722BBD21A59}"/>
    <dgm:cxn modelId="{BE2B3B07-E192-48B8-A920-4E530889ACBE}" type="presOf" srcId="{CBD1DA5F-BC17-435B-866A-41F823CF6AC6}" destId="{F2CBA310-A3AA-47B2-985B-8BE3CC3301C4}" srcOrd="0" destOrd="0" presId="urn:microsoft.com/office/officeart/2005/8/layout/hierarchy1"/>
    <dgm:cxn modelId="{C2C21209-3BE4-424A-99FD-51A58EEA3A0A}" type="presOf" srcId="{97DE2E7B-BDB4-4A61-81EE-F2981A6C306C}" destId="{CDF30F66-CE08-4BCA-85E4-460C8A15EEED}" srcOrd="0" destOrd="0" presId="urn:microsoft.com/office/officeart/2005/8/layout/hierarchy1"/>
    <dgm:cxn modelId="{377FF114-7C5B-4B5D-B421-3242190E9136}" type="presOf" srcId="{BD7C0AB9-25C8-4A02-99BC-EB73E61ABFE6}" destId="{E0464B51-8E3A-4EF2-9BFF-B5FEA2499314}" srcOrd="0" destOrd="0" presId="urn:microsoft.com/office/officeart/2005/8/layout/hierarchy1"/>
    <dgm:cxn modelId="{E6651516-CC13-4136-808A-E92F3D4E7B24}" type="presOf" srcId="{20B89E63-3F79-489A-B5DC-774107DDF78C}" destId="{0E1A56AC-DD54-4669-BBFE-E45D0547E911}" srcOrd="0" destOrd="0" presId="urn:microsoft.com/office/officeart/2005/8/layout/hierarchy1"/>
    <dgm:cxn modelId="{750F161D-B789-4F19-99CD-57D6116E5E5C}" type="presOf" srcId="{5A69CD5D-28FF-4D0B-9C40-57CDC0241490}" destId="{F2E84D9F-8567-4243-86DE-2D5319EBEACB}" srcOrd="0" destOrd="0" presId="urn:microsoft.com/office/officeart/2005/8/layout/hierarchy1"/>
    <dgm:cxn modelId="{52E90120-0593-4DB4-A55C-A696D8C61653}" type="presOf" srcId="{206CFCD7-9D8D-4D0B-BDB6-29D722222D07}" destId="{638DFCA5-8341-4910-96BE-77761E698A69}" srcOrd="0" destOrd="0" presId="urn:microsoft.com/office/officeart/2005/8/layout/hierarchy1"/>
    <dgm:cxn modelId="{CB615527-089A-4CF4-9DEE-49394ADB6C60}" type="presOf" srcId="{183E0F6E-B2E3-4D56-96CB-D75D4501BD6B}" destId="{121BB6F7-37C3-4AAC-8466-4FBB5F6F3EA6}" srcOrd="0" destOrd="0" presId="urn:microsoft.com/office/officeart/2005/8/layout/hierarchy1"/>
    <dgm:cxn modelId="{C141DB3A-FA05-49AD-BEDA-EAB9D55FEC76}" srcId="{D9431D28-62D8-46B5-BDE0-00B8A76C0E2B}" destId="{5A69CD5D-28FF-4D0B-9C40-57CDC0241490}" srcOrd="0" destOrd="0" parTransId="{CDBF4DCA-4709-4D23-89C5-7A4FB9058A04}" sibTransId="{7BD66EE8-D410-4FEA-9792-30CE93975F9F}"/>
    <dgm:cxn modelId="{E1D9C560-0304-4671-AADF-AD0A069E6EE5}" type="presOf" srcId="{E694769E-727B-4EBB-A289-5C94BEC69ECB}" destId="{5F4FE522-5D56-44A0-A1A2-4FB5BDBA339D}" srcOrd="0" destOrd="0" presId="urn:microsoft.com/office/officeart/2005/8/layout/hierarchy1"/>
    <dgm:cxn modelId="{51126141-4567-4813-85C7-B0657C4116C5}" srcId="{1F5189F6-2107-410D-B3D1-4550FDE5F18D}" destId="{337E93AE-F00B-4D83-8F51-D9053132297D}" srcOrd="0" destOrd="0" parTransId="{183E0F6E-B2E3-4D56-96CB-D75D4501BD6B}" sibTransId="{87D2174B-E204-4470-8F44-840F5FF7D074}"/>
    <dgm:cxn modelId="{E475BA41-43BC-45BE-8330-064785759A71}" type="presOf" srcId="{5C552DDA-361E-4F4A-BEAF-165EF0FAB38F}" destId="{26C42ED4-F1DC-4665-9A3F-E961F9E350D1}" srcOrd="0" destOrd="0" presId="urn:microsoft.com/office/officeart/2005/8/layout/hierarchy1"/>
    <dgm:cxn modelId="{629F0562-0064-4C43-9CB2-E998994B654A}" type="presOf" srcId="{5F08565E-11F6-43AD-9860-C3D9C7E9B971}" destId="{C0FDA9C5-318B-428F-AEE9-C4401C99DA9D}" srcOrd="0" destOrd="0" presId="urn:microsoft.com/office/officeart/2005/8/layout/hierarchy1"/>
    <dgm:cxn modelId="{64656D44-AD24-4E44-9743-6D73B360887F}" type="presOf" srcId="{FCD6923C-F4E8-4F07-93F1-A6A9E31E6B5C}" destId="{F1DAA5D2-D919-4EDA-93B7-FA48589D4F47}" srcOrd="0" destOrd="0" presId="urn:microsoft.com/office/officeart/2005/8/layout/hierarchy1"/>
    <dgm:cxn modelId="{4A11F84B-C877-4B1D-963B-8EC37F4A3A84}" srcId="{5A69CD5D-28FF-4D0B-9C40-57CDC0241490}" destId="{5C552DDA-361E-4F4A-BEAF-165EF0FAB38F}" srcOrd="2" destOrd="0" parTransId="{E50C6E82-EC14-4CC4-9DBE-64BD17DE77F8}" sibTransId="{6E5C7C27-2E2E-4B0B-8CDB-FB8FDAE9FFFE}"/>
    <dgm:cxn modelId="{C5E1626E-68B4-4BA4-A3DA-CCF45224C4F4}" srcId="{852C9558-EF14-4A77-8902-54688AC5F7F4}" destId="{BD7C0AB9-25C8-4A02-99BC-EB73E61ABFE6}" srcOrd="0" destOrd="0" parTransId="{02209C79-60E1-4EB2-917A-2668975838A3}" sibTransId="{53ABA417-2D04-44E5-9851-7A0924F9DA44}"/>
    <dgm:cxn modelId="{DB943B6F-90F4-4A2F-A3C1-7E3258E71C34}" type="presOf" srcId="{44F8C02E-E499-4372-A4C0-5348AE7200C3}" destId="{D2B19764-E1EA-4CD0-9AEA-1DA80C543816}" srcOrd="0" destOrd="0" presId="urn:microsoft.com/office/officeart/2005/8/layout/hierarchy1"/>
    <dgm:cxn modelId="{87765A7B-4B58-45EE-8146-305CC28FDFF8}" type="presOf" srcId="{D9431D28-62D8-46B5-BDE0-00B8A76C0E2B}" destId="{63DA57DD-E02B-4EAF-8CC3-C93AFB213299}" srcOrd="0" destOrd="0" presId="urn:microsoft.com/office/officeart/2005/8/layout/hierarchy1"/>
    <dgm:cxn modelId="{6ADDCB7D-C233-4AF6-8AB4-A58A6864AF74}" type="presOf" srcId="{0C30535C-454B-4A6F-86D5-A52A5618D71B}" destId="{8666F838-5052-4753-AB7B-D37967B0B1AA}" srcOrd="0" destOrd="0" presId="urn:microsoft.com/office/officeart/2005/8/layout/hierarchy1"/>
    <dgm:cxn modelId="{7F0DB38A-53EE-45F4-88D8-B3BF020A392F}" srcId="{B7F896D1-533E-4DAF-9A38-D088C991287C}" destId="{13D342E5-FBCB-413C-8B85-FC604F8CE77B}" srcOrd="0" destOrd="0" parTransId="{ADB00923-F33B-4FCF-9EC4-0EA71ACB96A2}" sibTransId="{CF892D29-EFBC-46B9-BAF3-688D2EB62D9E}"/>
    <dgm:cxn modelId="{F25FA18B-EA0B-4107-BFD1-DD6D770C66CF}" type="presOf" srcId="{B7F896D1-533E-4DAF-9A38-D088C991287C}" destId="{6340A174-1D6A-4368-AD0D-DDAEC4188DC6}" srcOrd="0" destOrd="0" presId="urn:microsoft.com/office/officeart/2005/8/layout/hierarchy1"/>
    <dgm:cxn modelId="{8288C593-E08B-44A4-9E30-AD6D1CF86C16}" srcId="{E2857AB5-C160-4DB9-9DEF-68ABA7CAF8E5}" destId="{B5056A4E-2B21-48AE-8BD2-39EA2F4CFEE3}" srcOrd="0" destOrd="0" parTransId="{20B89E63-3F79-489A-B5DC-774107DDF78C}" sibTransId="{88E4E2DD-666B-499C-A08B-3B159A73B75F}"/>
    <dgm:cxn modelId="{73544696-FABB-490B-9260-7BA228309676}" srcId="{5C552DDA-361E-4F4A-BEAF-165EF0FAB38F}" destId="{852C9558-EF14-4A77-8902-54688AC5F7F4}" srcOrd="0" destOrd="0" parTransId="{44F8C02E-E499-4372-A4C0-5348AE7200C3}" sibTransId="{F752A7CE-C827-49AA-BBDA-00D31A92A7A0}"/>
    <dgm:cxn modelId="{EACB97A3-A23A-4D14-BDEB-936A89C16933}" type="presOf" srcId="{13D342E5-FBCB-413C-8B85-FC604F8CE77B}" destId="{04299734-B6CC-45EA-A76D-FF930C0C27DF}" srcOrd="0" destOrd="0" presId="urn:microsoft.com/office/officeart/2005/8/layout/hierarchy1"/>
    <dgm:cxn modelId="{42B4E6AC-6624-4312-B56D-E2D21FFCB862}" type="presOf" srcId="{E50C6E82-EC14-4CC4-9DBE-64BD17DE77F8}" destId="{224DE0A0-825D-472C-940C-B2AC5E6AFBDC}" srcOrd="0" destOrd="0" presId="urn:microsoft.com/office/officeart/2005/8/layout/hierarchy1"/>
    <dgm:cxn modelId="{B48B97AD-7ADA-4030-BDC5-BA237B4E3A58}" type="presOf" srcId="{337E93AE-F00B-4D83-8F51-D9053132297D}" destId="{8BE3DBFD-3EFD-4B33-881B-3A28C442EA66}" srcOrd="0" destOrd="0" presId="urn:microsoft.com/office/officeart/2005/8/layout/hierarchy1"/>
    <dgm:cxn modelId="{836239AF-22CB-4069-9B0A-58169AD2B6AF}" type="presOf" srcId="{ADB00923-F33B-4FCF-9EC4-0EA71ACB96A2}" destId="{CE3D2951-76D9-497D-B3CC-B28310DA7C70}" srcOrd="0" destOrd="0" presId="urn:microsoft.com/office/officeart/2005/8/layout/hierarchy1"/>
    <dgm:cxn modelId="{C73497B0-3155-4559-8887-388FA55328CC}" type="presOf" srcId="{E2857AB5-C160-4DB9-9DEF-68ABA7CAF8E5}" destId="{87C76853-2335-48C3-9BBF-F3A600819D9D}" srcOrd="0" destOrd="0" presId="urn:microsoft.com/office/officeart/2005/8/layout/hierarchy1"/>
    <dgm:cxn modelId="{9A3815B5-DA71-482B-BBE9-EC1D5318655C}" srcId="{B5056A4E-2B21-48AE-8BD2-39EA2F4CFEE3}" destId="{B7F896D1-533E-4DAF-9A38-D088C991287C}" srcOrd="0" destOrd="0" parTransId="{0C30535C-454B-4A6F-86D5-A52A5618D71B}" sibTransId="{C9F306B4-0450-4260-9CCE-FD96F332B7D9}"/>
    <dgm:cxn modelId="{1459ACD9-EBB7-4674-9F70-9C2291861909}" srcId="{BD7C0AB9-25C8-4A02-99BC-EB73E61ABFE6}" destId="{E694769E-727B-4EBB-A289-5C94BEC69ECB}" srcOrd="0" destOrd="0" parTransId="{FCD6923C-F4E8-4F07-93F1-A6A9E31E6B5C}" sibTransId="{E3FD4767-928D-4073-9864-27D4560C361F}"/>
    <dgm:cxn modelId="{1F3710DB-7ADE-40A2-A37A-DF24051E3868}" type="presOf" srcId="{6CB8F62D-F5BD-440F-A4A2-CB2F9B8E19CF}" destId="{4C828CEB-8584-4A0A-8AA7-383942586854}" srcOrd="0" destOrd="0" presId="urn:microsoft.com/office/officeart/2005/8/layout/hierarchy1"/>
    <dgm:cxn modelId="{E96FCADD-EF5A-425D-B22C-6C19E5A49601}" type="presOf" srcId="{1F5189F6-2107-410D-B3D1-4550FDE5F18D}" destId="{467273D6-18EB-4637-B7E1-DDDAC60E4562}" srcOrd="0" destOrd="0" presId="urn:microsoft.com/office/officeart/2005/8/layout/hierarchy1"/>
    <dgm:cxn modelId="{F778A5DE-B50E-4D68-B720-B7D9E1FEB2B2}" srcId="{C045B903-7F01-4AB7-8594-2893B9D9CC99}" destId="{6CB8F62D-F5BD-440F-A4A2-CB2F9B8E19CF}" srcOrd="0" destOrd="0" parTransId="{5F08565E-11F6-43AD-9860-C3D9C7E9B971}" sibTransId="{54DC8990-1587-4A9B-B187-1B7E0CFE6A6B}"/>
    <dgm:cxn modelId="{5054F7DF-3A8F-4537-80FE-D5D927EB6C5D}" srcId="{337E93AE-F00B-4D83-8F51-D9053132297D}" destId="{C045B903-7F01-4AB7-8594-2893B9D9CC99}" srcOrd="0" destOrd="0" parTransId="{CBD1DA5F-BC17-435B-866A-41F823CF6AC6}" sibTransId="{7455E544-1009-4245-A335-61B1107C01C3}"/>
    <dgm:cxn modelId="{69230CE0-A344-459A-B54E-BE5009831EE3}" type="presOf" srcId="{852C9558-EF14-4A77-8902-54688AC5F7F4}" destId="{A74E22AB-FD0A-42DB-9C2C-1FBCBB224389}" srcOrd="0" destOrd="0" presId="urn:microsoft.com/office/officeart/2005/8/layout/hierarchy1"/>
    <dgm:cxn modelId="{594E80E3-CFE5-47F7-8E17-009529F69861}" type="presOf" srcId="{C045B903-7F01-4AB7-8594-2893B9D9CC99}" destId="{29AA3DDB-ACED-46E6-91E4-C5144B8E3960}" srcOrd="0" destOrd="0" presId="urn:microsoft.com/office/officeart/2005/8/layout/hierarchy1"/>
    <dgm:cxn modelId="{ADEE41F4-36A7-4479-A3D5-F1802BE00971}" srcId="{5A69CD5D-28FF-4D0B-9C40-57CDC0241490}" destId="{E2857AB5-C160-4DB9-9DEF-68ABA7CAF8E5}" srcOrd="1" destOrd="0" parTransId="{206CFCD7-9D8D-4D0B-BDB6-29D722222D07}" sibTransId="{27230483-17C7-40D6-9051-9196279D211B}"/>
    <dgm:cxn modelId="{F6F78CFF-028A-45EA-8E0C-C2EC978555EC}" type="presOf" srcId="{02209C79-60E1-4EB2-917A-2668975838A3}" destId="{B103BED2-6378-47DA-A094-9B4CC3AAFB59}" srcOrd="0" destOrd="0" presId="urn:microsoft.com/office/officeart/2005/8/layout/hierarchy1"/>
    <dgm:cxn modelId="{65AE3093-79BA-4970-BBB8-F6B21A9430AF}" type="presParOf" srcId="{63DA57DD-E02B-4EAF-8CC3-C93AFB213299}" destId="{B3E653B9-282B-4B9F-80FC-07C8674A31AD}" srcOrd="0" destOrd="0" presId="urn:microsoft.com/office/officeart/2005/8/layout/hierarchy1"/>
    <dgm:cxn modelId="{0ECAD688-0AAC-4CC2-B6B5-3129E4C6404F}" type="presParOf" srcId="{B3E653B9-282B-4B9F-80FC-07C8674A31AD}" destId="{055DE65E-5EED-4A25-A72E-A60DCC8BDF2A}" srcOrd="0" destOrd="0" presId="urn:microsoft.com/office/officeart/2005/8/layout/hierarchy1"/>
    <dgm:cxn modelId="{59F3584F-5D89-4A49-8588-56F572C466C1}" type="presParOf" srcId="{055DE65E-5EED-4A25-A72E-A60DCC8BDF2A}" destId="{04AC5BA3-33D1-49D1-A2A1-38D162CD9997}" srcOrd="0" destOrd="0" presId="urn:microsoft.com/office/officeart/2005/8/layout/hierarchy1"/>
    <dgm:cxn modelId="{98BD497A-28F5-4E36-A5F9-837DC114D884}" type="presParOf" srcId="{055DE65E-5EED-4A25-A72E-A60DCC8BDF2A}" destId="{F2E84D9F-8567-4243-86DE-2D5319EBEACB}" srcOrd="1" destOrd="0" presId="urn:microsoft.com/office/officeart/2005/8/layout/hierarchy1"/>
    <dgm:cxn modelId="{EAA92775-58CB-40C2-A970-48CB83D5B114}" type="presParOf" srcId="{B3E653B9-282B-4B9F-80FC-07C8674A31AD}" destId="{EF24D8E1-C0CF-469D-9532-E792E8A6DADC}" srcOrd="1" destOrd="0" presId="urn:microsoft.com/office/officeart/2005/8/layout/hierarchy1"/>
    <dgm:cxn modelId="{3BE3D658-31A1-47AB-95B0-D862DDB99917}" type="presParOf" srcId="{EF24D8E1-C0CF-469D-9532-E792E8A6DADC}" destId="{CDF30F66-CE08-4BCA-85E4-460C8A15EEED}" srcOrd="0" destOrd="0" presId="urn:microsoft.com/office/officeart/2005/8/layout/hierarchy1"/>
    <dgm:cxn modelId="{4483606F-BEFA-4C6C-BEB0-69AA971726D2}" type="presParOf" srcId="{EF24D8E1-C0CF-469D-9532-E792E8A6DADC}" destId="{0FB68AE3-CD67-42A5-B72D-12725E4815CD}" srcOrd="1" destOrd="0" presId="urn:microsoft.com/office/officeart/2005/8/layout/hierarchy1"/>
    <dgm:cxn modelId="{E2FF237B-F30A-4F94-B81D-F153657744B2}" type="presParOf" srcId="{0FB68AE3-CD67-42A5-B72D-12725E4815CD}" destId="{51D039B2-63EC-4F23-B7BF-826F8B0F0BF9}" srcOrd="0" destOrd="0" presId="urn:microsoft.com/office/officeart/2005/8/layout/hierarchy1"/>
    <dgm:cxn modelId="{93456563-87BC-402D-A80B-2D5F5BD5784A}" type="presParOf" srcId="{51D039B2-63EC-4F23-B7BF-826F8B0F0BF9}" destId="{30F1792F-EF52-4A21-8AC7-372E65C545A7}" srcOrd="0" destOrd="0" presId="urn:microsoft.com/office/officeart/2005/8/layout/hierarchy1"/>
    <dgm:cxn modelId="{A5AE2205-F1D0-4D44-B516-9E200545F9BB}" type="presParOf" srcId="{51D039B2-63EC-4F23-B7BF-826F8B0F0BF9}" destId="{467273D6-18EB-4637-B7E1-DDDAC60E4562}" srcOrd="1" destOrd="0" presId="urn:microsoft.com/office/officeart/2005/8/layout/hierarchy1"/>
    <dgm:cxn modelId="{56F7C7F2-BA78-44CC-AA3E-82B799609225}" type="presParOf" srcId="{0FB68AE3-CD67-42A5-B72D-12725E4815CD}" destId="{A3F0CEF9-0EF7-45DF-8A0D-E5F5EC0E4BE8}" srcOrd="1" destOrd="0" presId="urn:microsoft.com/office/officeart/2005/8/layout/hierarchy1"/>
    <dgm:cxn modelId="{424C2158-C5BD-4E83-A967-AD7B23D4C91F}" type="presParOf" srcId="{A3F0CEF9-0EF7-45DF-8A0D-E5F5EC0E4BE8}" destId="{121BB6F7-37C3-4AAC-8466-4FBB5F6F3EA6}" srcOrd="0" destOrd="0" presId="urn:microsoft.com/office/officeart/2005/8/layout/hierarchy1"/>
    <dgm:cxn modelId="{DFF62760-DD88-4C24-97A6-33C8C9E86B68}" type="presParOf" srcId="{A3F0CEF9-0EF7-45DF-8A0D-E5F5EC0E4BE8}" destId="{811DC695-8A63-46F5-8803-E87F015FAB49}" srcOrd="1" destOrd="0" presId="urn:microsoft.com/office/officeart/2005/8/layout/hierarchy1"/>
    <dgm:cxn modelId="{53A8A6C7-BE06-4CF9-A10F-074D84C9525D}" type="presParOf" srcId="{811DC695-8A63-46F5-8803-E87F015FAB49}" destId="{3AC68CB4-6CE2-4B02-AFE6-E817B4547DD8}" srcOrd="0" destOrd="0" presId="urn:microsoft.com/office/officeart/2005/8/layout/hierarchy1"/>
    <dgm:cxn modelId="{D2C2467D-3EB3-410D-8562-2E4B5A8438D2}" type="presParOf" srcId="{3AC68CB4-6CE2-4B02-AFE6-E817B4547DD8}" destId="{852CC7F9-FA13-46DA-95FD-CA1FCDC65C93}" srcOrd="0" destOrd="0" presId="urn:microsoft.com/office/officeart/2005/8/layout/hierarchy1"/>
    <dgm:cxn modelId="{3925DA26-75CF-4B73-AACF-4DF8C57AE48C}" type="presParOf" srcId="{3AC68CB4-6CE2-4B02-AFE6-E817B4547DD8}" destId="{8BE3DBFD-3EFD-4B33-881B-3A28C442EA66}" srcOrd="1" destOrd="0" presId="urn:microsoft.com/office/officeart/2005/8/layout/hierarchy1"/>
    <dgm:cxn modelId="{868BE540-0DAA-40A2-AAE5-CFCBF0E45B66}" type="presParOf" srcId="{811DC695-8A63-46F5-8803-E87F015FAB49}" destId="{76E6C838-7116-4201-94F6-DA8073958E5F}" srcOrd="1" destOrd="0" presId="urn:microsoft.com/office/officeart/2005/8/layout/hierarchy1"/>
    <dgm:cxn modelId="{06D4E10B-1C78-4683-A53F-F0FA5BA0E873}" type="presParOf" srcId="{76E6C838-7116-4201-94F6-DA8073958E5F}" destId="{F2CBA310-A3AA-47B2-985B-8BE3CC3301C4}" srcOrd="0" destOrd="0" presId="urn:microsoft.com/office/officeart/2005/8/layout/hierarchy1"/>
    <dgm:cxn modelId="{0EA6901A-83B4-4539-9B44-FD9D056F508E}" type="presParOf" srcId="{76E6C838-7116-4201-94F6-DA8073958E5F}" destId="{D4703076-0D2B-4F47-B7E5-B242DD9BF65B}" srcOrd="1" destOrd="0" presId="urn:microsoft.com/office/officeart/2005/8/layout/hierarchy1"/>
    <dgm:cxn modelId="{BA12B100-3AEA-44AA-BF15-5C70C56563D6}" type="presParOf" srcId="{D4703076-0D2B-4F47-B7E5-B242DD9BF65B}" destId="{6057B42E-0372-4AE5-B17A-0D575F7E2295}" srcOrd="0" destOrd="0" presId="urn:microsoft.com/office/officeart/2005/8/layout/hierarchy1"/>
    <dgm:cxn modelId="{EF53A85B-D5F2-4532-8045-698564565E6F}" type="presParOf" srcId="{6057B42E-0372-4AE5-B17A-0D575F7E2295}" destId="{39A92468-7AB0-4328-A940-7B7C3D7F5766}" srcOrd="0" destOrd="0" presId="urn:microsoft.com/office/officeart/2005/8/layout/hierarchy1"/>
    <dgm:cxn modelId="{A7BCBDF7-28B7-41B8-B5A2-C4DAA9F47895}" type="presParOf" srcId="{6057B42E-0372-4AE5-B17A-0D575F7E2295}" destId="{29AA3DDB-ACED-46E6-91E4-C5144B8E3960}" srcOrd="1" destOrd="0" presId="urn:microsoft.com/office/officeart/2005/8/layout/hierarchy1"/>
    <dgm:cxn modelId="{C18D3410-0420-4C52-8353-39DDE4B045E4}" type="presParOf" srcId="{D4703076-0D2B-4F47-B7E5-B242DD9BF65B}" destId="{74AB4956-EE1C-43AF-BF2F-3ED4298A0052}" srcOrd="1" destOrd="0" presId="urn:microsoft.com/office/officeart/2005/8/layout/hierarchy1"/>
    <dgm:cxn modelId="{D86AC7FB-CD91-4222-9867-F8EB7CCFEDA0}" type="presParOf" srcId="{74AB4956-EE1C-43AF-BF2F-3ED4298A0052}" destId="{C0FDA9C5-318B-428F-AEE9-C4401C99DA9D}" srcOrd="0" destOrd="0" presId="urn:microsoft.com/office/officeart/2005/8/layout/hierarchy1"/>
    <dgm:cxn modelId="{E8BCDFEF-5AE0-43ED-8993-A2FF7D5AA6F6}" type="presParOf" srcId="{74AB4956-EE1C-43AF-BF2F-3ED4298A0052}" destId="{343B45D8-D41A-4F6B-8E8B-013C99CA9C7E}" srcOrd="1" destOrd="0" presId="urn:microsoft.com/office/officeart/2005/8/layout/hierarchy1"/>
    <dgm:cxn modelId="{580AB9F2-9270-44F1-A492-065EB5C7AFB7}" type="presParOf" srcId="{343B45D8-D41A-4F6B-8E8B-013C99CA9C7E}" destId="{CA3D4BF9-F7E8-492F-B400-DBF518CBB6B3}" srcOrd="0" destOrd="0" presId="urn:microsoft.com/office/officeart/2005/8/layout/hierarchy1"/>
    <dgm:cxn modelId="{C05E32FD-0960-4205-86F6-5C7E6FE55C64}" type="presParOf" srcId="{CA3D4BF9-F7E8-492F-B400-DBF518CBB6B3}" destId="{527E51D5-AEBA-4642-AA4A-E4E5824EC7AF}" srcOrd="0" destOrd="0" presId="urn:microsoft.com/office/officeart/2005/8/layout/hierarchy1"/>
    <dgm:cxn modelId="{24E48689-5C44-4F19-814C-5156001730C5}" type="presParOf" srcId="{CA3D4BF9-F7E8-492F-B400-DBF518CBB6B3}" destId="{4C828CEB-8584-4A0A-8AA7-383942586854}" srcOrd="1" destOrd="0" presId="urn:microsoft.com/office/officeart/2005/8/layout/hierarchy1"/>
    <dgm:cxn modelId="{061BCB85-F557-422A-B4A2-0D3B24683801}" type="presParOf" srcId="{343B45D8-D41A-4F6B-8E8B-013C99CA9C7E}" destId="{1DA6BABD-8560-4505-A8D6-6311E2D775C5}" srcOrd="1" destOrd="0" presId="urn:microsoft.com/office/officeart/2005/8/layout/hierarchy1"/>
    <dgm:cxn modelId="{5D69F307-AA55-4A09-BCC5-EB84E97EE212}" type="presParOf" srcId="{EF24D8E1-C0CF-469D-9532-E792E8A6DADC}" destId="{638DFCA5-8341-4910-96BE-77761E698A69}" srcOrd="2" destOrd="0" presId="urn:microsoft.com/office/officeart/2005/8/layout/hierarchy1"/>
    <dgm:cxn modelId="{47FB5122-A1C0-4A7C-ADB2-D2DD374BFE92}" type="presParOf" srcId="{EF24D8E1-C0CF-469D-9532-E792E8A6DADC}" destId="{639AE9A9-B096-421B-8BC6-8349382C3B25}" srcOrd="3" destOrd="0" presId="urn:microsoft.com/office/officeart/2005/8/layout/hierarchy1"/>
    <dgm:cxn modelId="{F34DAB51-AE70-4205-B065-23C92A4B058D}" type="presParOf" srcId="{639AE9A9-B096-421B-8BC6-8349382C3B25}" destId="{5227A2A2-F5D0-48D7-ACF6-5246C9CEFDBF}" srcOrd="0" destOrd="0" presId="urn:microsoft.com/office/officeart/2005/8/layout/hierarchy1"/>
    <dgm:cxn modelId="{84304FE5-91CD-4AD2-8F90-AB356B694772}" type="presParOf" srcId="{5227A2A2-F5D0-48D7-ACF6-5246C9CEFDBF}" destId="{0B89CD92-BA59-4204-8466-010C187B52C2}" srcOrd="0" destOrd="0" presId="urn:microsoft.com/office/officeart/2005/8/layout/hierarchy1"/>
    <dgm:cxn modelId="{A2A5A350-8006-4D2B-8A2F-E100DAD3C7A6}" type="presParOf" srcId="{5227A2A2-F5D0-48D7-ACF6-5246C9CEFDBF}" destId="{87C76853-2335-48C3-9BBF-F3A600819D9D}" srcOrd="1" destOrd="0" presId="urn:microsoft.com/office/officeart/2005/8/layout/hierarchy1"/>
    <dgm:cxn modelId="{EB2A07E6-1B1C-45AB-BF7D-381EB88404BF}" type="presParOf" srcId="{639AE9A9-B096-421B-8BC6-8349382C3B25}" destId="{788D59FF-8ADB-49B9-844D-25130E8A831B}" srcOrd="1" destOrd="0" presId="urn:microsoft.com/office/officeart/2005/8/layout/hierarchy1"/>
    <dgm:cxn modelId="{1E1D1A9F-27FD-46BB-B29D-A0880CCBF3D6}" type="presParOf" srcId="{788D59FF-8ADB-49B9-844D-25130E8A831B}" destId="{0E1A56AC-DD54-4669-BBFE-E45D0547E911}" srcOrd="0" destOrd="0" presId="urn:microsoft.com/office/officeart/2005/8/layout/hierarchy1"/>
    <dgm:cxn modelId="{70584321-F828-4E60-90E6-2F3637E5F763}" type="presParOf" srcId="{788D59FF-8ADB-49B9-844D-25130E8A831B}" destId="{1516C220-105D-48FC-A3C3-5CE290EE1A8B}" srcOrd="1" destOrd="0" presId="urn:microsoft.com/office/officeart/2005/8/layout/hierarchy1"/>
    <dgm:cxn modelId="{3BBF2138-D82B-4B3E-8129-30D2B244AE87}" type="presParOf" srcId="{1516C220-105D-48FC-A3C3-5CE290EE1A8B}" destId="{50F38CFD-25E6-42A4-B180-60B6BAA34697}" srcOrd="0" destOrd="0" presId="urn:microsoft.com/office/officeart/2005/8/layout/hierarchy1"/>
    <dgm:cxn modelId="{7CBE3637-A330-495F-9064-0953714D23EA}" type="presParOf" srcId="{50F38CFD-25E6-42A4-B180-60B6BAA34697}" destId="{3679D1B6-CC1B-4BA7-9C3D-93B46B71948F}" srcOrd="0" destOrd="0" presId="urn:microsoft.com/office/officeart/2005/8/layout/hierarchy1"/>
    <dgm:cxn modelId="{B8FDF430-5D46-434A-A832-A4FB17680813}" type="presParOf" srcId="{50F38CFD-25E6-42A4-B180-60B6BAA34697}" destId="{C230DF40-E645-4E84-A8A0-CCD6D52E8DA2}" srcOrd="1" destOrd="0" presId="urn:microsoft.com/office/officeart/2005/8/layout/hierarchy1"/>
    <dgm:cxn modelId="{6FB35681-C827-47DE-B75B-B539C46E5F49}" type="presParOf" srcId="{1516C220-105D-48FC-A3C3-5CE290EE1A8B}" destId="{BCE53E33-1E65-4232-8079-0E0479BC1007}" srcOrd="1" destOrd="0" presId="urn:microsoft.com/office/officeart/2005/8/layout/hierarchy1"/>
    <dgm:cxn modelId="{157D0631-8414-49BE-AD02-F32A00376EF1}" type="presParOf" srcId="{BCE53E33-1E65-4232-8079-0E0479BC1007}" destId="{8666F838-5052-4753-AB7B-D37967B0B1AA}" srcOrd="0" destOrd="0" presId="urn:microsoft.com/office/officeart/2005/8/layout/hierarchy1"/>
    <dgm:cxn modelId="{D3FA8A5B-AC28-4775-816E-73B781CC8523}" type="presParOf" srcId="{BCE53E33-1E65-4232-8079-0E0479BC1007}" destId="{050B6B11-20ED-4163-ABBA-C64D48A617A7}" srcOrd="1" destOrd="0" presId="urn:microsoft.com/office/officeart/2005/8/layout/hierarchy1"/>
    <dgm:cxn modelId="{9C677698-131C-42E8-9B02-2F0B2229FF5A}" type="presParOf" srcId="{050B6B11-20ED-4163-ABBA-C64D48A617A7}" destId="{21D74103-138D-4D98-8C41-AC18EEECE5C3}" srcOrd="0" destOrd="0" presId="urn:microsoft.com/office/officeart/2005/8/layout/hierarchy1"/>
    <dgm:cxn modelId="{8F89BEAA-D46B-49C4-A4CD-46F31C302FF1}" type="presParOf" srcId="{21D74103-138D-4D98-8C41-AC18EEECE5C3}" destId="{72E3DF6D-DFC8-4494-8A45-2114FEF0841B}" srcOrd="0" destOrd="0" presId="urn:microsoft.com/office/officeart/2005/8/layout/hierarchy1"/>
    <dgm:cxn modelId="{3C17A328-7A05-48A9-A582-F2F69949DAE9}" type="presParOf" srcId="{21D74103-138D-4D98-8C41-AC18EEECE5C3}" destId="{6340A174-1D6A-4368-AD0D-DDAEC4188DC6}" srcOrd="1" destOrd="0" presId="urn:microsoft.com/office/officeart/2005/8/layout/hierarchy1"/>
    <dgm:cxn modelId="{C62F2D81-2FAE-4282-A3D0-283933796C4E}" type="presParOf" srcId="{050B6B11-20ED-4163-ABBA-C64D48A617A7}" destId="{C4D5BCF9-DDE9-456C-9BC3-CFB9D71C129C}" srcOrd="1" destOrd="0" presId="urn:microsoft.com/office/officeart/2005/8/layout/hierarchy1"/>
    <dgm:cxn modelId="{FC2133FD-D2EF-4BC9-B223-1430B13467A0}" type="presParOf" srcId="{C4D5BCF9-DDE9-456C-9BC3-CFB9D71C129C}" destId="{CE3D2951-76D9-497D-B3CC-B28310DA7C70}" srcOrd="0" destOrd="0" presId="urn:microsoft.com/office/officeart/2005/8/layout/hierarchy1"/>
    <dgm:cxn modelId="{5E2B54A6-7E58-419D-81D0-D85F90C4DD20}" type="presParOf" srcId="{C4D5BCF9-DDE9-456C-9BC3-CFB9D71C129C}" destId="{D5318624-0E8D-465B-A8D1-2724D5AD3BA1}" srcOrd="1" destOrd="0" presId="urn:microsoft.com/office/officeart/2005/8/layout/hierarchy1"/>
    <dgm:cxn modelId="{EA5A235B-5593-4E56-B9C3-B585E7176013}" type="presParOf" srcId="{D5318624-0E8D-465B-A8D1-2724D5AD3BA1}" destId="{9B00EA88-4332-4C54-A671-E0D5F81EB183}" srcOrd="0" destOrd="0" presId="urn:microsoft.com/office/officeart/2005/8/layout/hierarchy1"/>
    <dgm:cxn modelId="{204511A1-2649-46ED-97CF-69F746FC9C39}" type="presParOf" srcId="{9B00EA88-4332-4C54-A671-E0D5F81EB183}" destId="{B8AA1CF8-834F-4C0A-B361-DC13736498E6}" srcOrd="0" destOrd="0" presId="urn:microsoft.com/office/officeart/2005/8/layout/hierarchy1"/>
    <dgm:cxn modelId="{2C2C3A06-02B1-4631-B11E-C0BF044DDEB6}" type="presParOf" srcId="{9B00EA88-4332-4C54-A671-E0D5F81EB183}" destId="{04299734-B6CC-45EA-A76D-FF930C0C27DF}" srcOrd="1" destOrd="0" presId="urn:microsoft.com/office/officeart/2005/8/layout/hierarchy1"/>
    <dgm:cxn modelId="{0FAB7F25-BE27-4A89-8103-5B2C4DFDA3B0}" type="presParOf" srcId="{D5318624-0E8D-465B-A8D1-2724D5AD3BA1}" destId="{848CF5C9-E164-4C7A-BDE2-C93A0B6AA716}" srcOrd="1" destOrd="0" presId="urn:microsoft.com/office/officeart/2005/8/layout/hierarchy1"/>
    <dgm:cxn modelId="{C0895797-16A7-4309-BC9A-35F71DDF57C4}" type="presParOf" srcId="{EF24D8E1-C0CF-469D-9532-E792E8A6DADC}" destId="{224DE0A0-825D-472C-940C-B2AC5E6AFBDC}" srcOrd="4" destOrd="0" presId="urn:microsoft.com/office/officeart/2005/8/layout/hierarchy1"/>
    <dgm:cxn modelId="{16C4E781-D4C6-4CF6-ADB8-21465916D2C5}" type="presParOf" srcId="{EF24D8E1-C0CF-469D-9532-E792E8A6DADC}" destId="{35AE58B8-9742-4A86-94F4-0523709A23E6}" srcOrd="5" destOrd="0" presId="urn:microsoft.com/office/officeart/2005/8/layout/hierarchy1"/>
    <dgm:cxn modelId="{6F883C65-B0B9-45FC-8DA4-298A03333759}" type="presParOf" srcId="{35AE58B8-9742-4A86-94F4-0523709A23E6}" destId="{F1B7DBC9-D037-4A94-8A32-4F1C2DFADC2A}" srcOrd="0" destOrd="0" presId="urn:microsoft.com/office/officeart/2005/8/layout/hierarchy1"/>
    <dgm:cxn modelId="{3D82FE01-86E7-40CE-8263-7559F5ECD027}" type="presParOf" srcId="{F1B7DBC9-D037-4A94-8A32-4F1C2DFADC2A}" destId="{44CA6BD1-34EA-49A3-AF94-8BA1217BC3EA}" srcOrd="0" destOrd="0" presId="urn:microsoft.com/office/officeart/2005/8/layout/hierarchy1"/>
    <dgm:cxn modelId="{FF1E2CC8-A18E-4681-9212-3F18BA7FBD0E}" type="presParOf" srcId="{F1B7DBC9-D037-4A94-8A32-4F1C2DFADC2A}" destId="{26C42ED4-F1DC-4665-9A3F-E961F9E350D1}" srcOrd="1" destOrd="0" presId="urn:microsoft.com/office/officeart/2005/8/layout/hierarchy1"/>
    <dgm:cxn modelId="{70688351-3653-4173-9160-BB90A58B39E7}" type="presParOf" srcId="{35AE58B8-9742-4A86-94F4-0523709A23E6}" destId="{25613200-F10C-4B5A-838C-84B5EDB590CF}" srcOrd="1" destOrd="0" presId="urn:microsoft.com/office/officeart/2005/8/layout/hierarchy1"/>
    <dgm:cxn modelId="{7D84B624-DA47-48D6-BBDC-D19ABAB3F55A}" type="presParOf" srcId="{25613200-F10C-4B5A-838C-84B5EDB590CF}" destId="{D2B19764-E1EA-4CD0-9AEA-1DA80C543816}" srcOrd="0" destOrd="0" presId="urn:microsoft.com/office/officeart/2005/8/layout/hierarchy1"/>
    <dgm:cxn modelId="{087208C3-648F-4718-90C8-5515906B95A2}" type="presParOf" srcId="{25613200-F10C-4B5A-838C-84B5EDB590CF}" destId="{0277FFA0-0695-4210-98A2-BF7C0202CED8}" srcOrd="1" destOrd="0" presId="urn:microsoft.com/office/officeart/2005/8/layout/hierarchy1"/>
    <dgm:cxn modelId="{3D61A61E-762D-4FC0-BA93-8ADF12B2FB71}" type="presParOf" srcId="{0277FFA0-0695-4210-98A2-BF7C0202CED8}" destId="{65B71734-7DBA-4D4F-8354-2CFF311AF6A4}" srcOrd="0" destOrd="0" presId="urn:microsoft.com/office/officeart/2005/8/layout/hierarchy1"/>
    <dgm:cxn modelId="{728662BF-232A-4E08-9CB3-DBCB207A74E2}" type="presParOf" srcId="{65B71734-7DBA-4D4F-8354-2CFF311AF6A4}" destId="{D87BC9C4-9EAD-4BAC-9A53-8FA2AE10865C}" srcOrd="0" destOrd="0" presId="urn:microsoft.com/office/officeart/2005/8/layout/hierarchy1"/>
    <dgm:cxn modelId="{F1A658B3-F76C-446F-AEE3-BC2A7A29C4DF}" type="presParOf" srcId="{65B71734-7DBA-4D4F-8354-2CFF311AF6A4}" destId="{A74E22AB-FD0A-42DB-9C2C-1FBCBB224389}" srcOrd="1" destOrd="0" presId="urn:microsoft.com/office/officeart/2005/8/layout/hierarchy1"/>
    <dgm:cxn modelId="{039BAD34-D0A4-4610-81C2-46B80A2D6CD5}" type="presParOf" srcId="{0277FFA0-0695-4210-98A2-BF7C0202CED8}" destId="{4DBDA6B0-5EB6-4B2D-B0CD-F818EE6B7AE7}" srcOrd="1" destOrd="0" presId="urn:microsoft.com/office/officeart/2005/8/layout/hierarchy1"/>
    <dgm:cxn modelId="{B4C01B39-0DE1-485E-8A4E-B1889ACDDDE3}" type="presParOf" srcId="{4DBDA6B0-5EB6-4B2D-B0CD-F818EE6B7AE7}" destId="{B103BED2-6378-47DA-A094-9B4CC3AAFB59}" srcOrd="0" destOrd="0" presId="urn:microsoft.com/office/officeart/2005/8/layout/hierarchy1"/>
    <dgm:cxn modelId="{EFFF7A06-40A8-4523-B4A6-F5FD43B909E7}" type="presParOf" srcId="{4DBDA6B0-5EB6-4B2D-B0CD-F818EE6B7AE7}" destId="{5336823C-2F01-47B7-9348-15AEE1A3C5B5}" srcOrd="1" destOrd="0" presId="urn:microsoft.com/office/officeart/2005/8/layout/hierarchy1"/>
    <dgm:cxn modelId="{9264DD0D-5F99-48CF-A901-AED3103B5B2E}" type="presParOf" srcId="{5336823C-2F01-47B7-9348-15AEE1A3C5B5}" destId="{E977D954-E4B2-4F94-AC7E-0D2B00FA33CC}" srcOrd="0" destOrd="0" presId="urn:microsoft.com/office/officeart/2005/8/layout/hierarchy1"/>
    <dgm:cxn modelId="{7CA7B125-7267-4E43-A4DD-9A6F546BDF14}" type="presParOf" srcId="{E977D954-E4B2-4F94-AC7E-0D2B00FA33CC}" destId="{855B48EF-0ACD-4E1A-AD53-B078256B12AB}" srcOrd="0" destOrd="0" presId="urn:microsoft.com/office/officeart/2005/8/layout/hierarchy1"/>
    <dgm:cxn modelId="{FDC076B1-2EC9-4633-A642-6385DFC56126}" type="presParOf" srcId="{E977D954-E4B2-4F94-AC7E-0D2B00FA33CC}" destId="{E0464B51-8E3A-4EF2-9BFF-B5FEA2499314}" srcOrd="1" destOrd="0" presId="urn:microsoft.com/office/officeart/2005/8/layout/hierarchy1"/>
    <dgm:cxn modelId="{BEC1B105-07C4-496C-BDBB-1ADB0426FEF2}" type="presParOf" srcId="{5336823C-2F01-47B7-9348-15AEE1A3C5B5}" destId="{3CE178A7-5F37-4B9A-8D1E-ECDBCF99E02B}" srcOrd="1" destOrd="0" presId="urn:microsoft.com/office/officeart/2005/8/layout/hierarchy1"/>
    <dgm:cxn modelId="{8EBFA3E3-F591-48F8-9013-623977BCA053}" type="presParOf" srcId="{3CE178A7-5F37-4B9A-8D1E-ECDBCF99E02B}" destId="{F1DAA5D2-D919-4EDA-93B7-FA48589D4F47}" srcOrd="0" destOrd="0" presId="urn:microsoft.com/office/officeart/2005/8/layout/hierarchy1"/>
    <dgm:cxn modelId="{A6851870-E95B-42B0-8144-8FC8C561B202}" type="presParOf" srcId="{3CE178A7-5F37-4B9A-8D1E-ECDBCF99E02B}" destId="{16BEBCB4-C8E4-4B94-B586-8DDF8E0DED44}" srcOrd="1" destOrd="0" presId="urn:microsoft.com/office/officeart/2005/8/layout/hierarchy1"/>
    <dgm:cxn modelId="{88C2D1DB-0E2C-4233-B330-A3B89FB613C2}" type="presParOf" srcId="{16BEBCB4-C8E4-4B94-B586-8DDF8E0DED44}" destId="{0CB1526D-5D2F-41FE-BEA5-22BAC08C3968}" srcOrd="0" destOrd="0" presId="urn:microsoft.com/office/officeart/2005/8/layout/hierarchy1"/>
    <dgm:cxn modelId="{339462D0-4131-4BD3-A7DF-2D9CE7A7E809}" type="presParOf" srcId="{0CB1526D-5D2F-41FE-BEA5-22BAC08C3968}" destId="{03B4736B-3265-4A3F-BF12-11BDBFA7D386}" srcOrd="0" destOrd="0" presId="urn:microsoft.com/office/officeart/2005/8/layout/hierarchy1"/>
    <dgm:cxn modelId="{3C9C611A-C864-4337-83DC-C5B1421303DB}" type="presParOf" srcId="{0CB1526D-5D2F-41FE-BEA5-22BAC08C3968}" destId="{5F4FE522-5D56-44A0-A1A2-4FB5BDBA339D}" srcOrd="1" destOrd="0" presId="urn:microsoft.com/office/officeart/2005/8/layout/hierarchy1"/>
    <dgm:cxn modelId="{034E65CD-FC2B-43C5-80D4-FB94D7F02234}" type="presParOf" srcId="{16BEBCB4-C8E4-4B94-B586-8DDF8E0DED44}" destId="{9ECD366A-1AD5-4F4D-99AD-87B802EB39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A5D2-D919-4EDA-93B7-FA48589D4F47}">
      <dsp:nvSpPr>
        <dsp:cNvPr id="0" name=""/>
        <dsp:cNvSpPr/>
      </dsp:nvSpPr>
      <dsp:spPr>
        <a:xfrm>
          <a:off x="8010421" y="4893216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3BED2-6378-47DA-A094-9B4CC3AAFB59}">
      <dsp:nvSpPr>
        <dsp:cNvPr id="0" name=""/>
        <dsp:cNvSpPr/>
      </dsp:nvSpPr>
      <dsp:spPr>
        <a:xfrm>
          <a:off x="8010421" y="3439553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19764-E1EA-4CD0-9AEA-1DA80C543816}">
      <dsp:nvSpPr>
        <dsp:cNvPr id="0" name=""/>
        <dsp:cNvSpPr/>
      </dsp:nvSpPr>
      <dsp:spPr>
        <a:xfrm>
          <a:off x="8010421" y="1871985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DE0A0-825D-472C-940C-B2AC5E6AFBDC}">
      <dsp:nvSpPr>
        <dsp:cNvPr id="0" name=""/>
        <dsp:cNvSpPr/>
      </dsp:nvSpPr>
      <dsp:spPr>
        <a:xfrm>
          <a:off x="5529571" y="762155"/>
          <a:ext cx="2526570" cy="34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82"/>
              </a:lnTo>
              <a:lnTo>
                <a:pt x="2526570" y="237582"/>
              </a:lnTo>
              <a:lnTo>
                <a:pt x="2526570" y="3486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D2951-76D9-497D-B3CC-B28310DA7C70}">
      <dsp:nvSpPr>
        <dsp:cNvPr id="0" name=""/>
        <dsp:cNvSpPr/>
      </dsp:nvSpPr>
      <dsp:spPr>
        <a:xfrm>
          <a:off x="5389417" y="4959379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6F838-5052-4753-AB7B-D37967B0B1AA}">
      <dsp:nvSpPr>
        <dsp:cNvPr id="0" name=""/>
        <dsp:cNvSpPr/>
      </dsp:nvSpPr>
      <dsp:spPr>
        <a:xfrm>
          <a:off x="5389417" y="3466218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A56AC-DD54-4669-BBFE-E45D0547E911}">
      <dsp:nvSpPr>
        <dsp:cNvPr id="0" name=""/>
        <dsp:cNvSpPr/>
      </dsp:nvSpPr>
      <dsp:spPr>
        <a:xfrm>
          <a:off x="5389417" y="1871985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DFCA5-8341-4910-96BE-77761E698A69}">
      <dsp:nvSpPr>
        <dsp:cNvPr id="0" name=""/>
        <dsp:cNvSpPr/>
      </dsp:nvSpPr>
      <dsp:spPr>
        <a:xfrm>
          <a:off x="5435137" y="762155"/>
          <a:ext cx="94433" cy="348632"/>
        </a:xfrm>
        <a:custGeom>
          <a:avLst/>
          <a:gdLst/>
          <a:ahLst/>
          <a:cxnLst/>
          <a:rect l="0" t="0" r="0" b="0"/>
          <a:pathLst>
            <a:path>
              <a:moveTo>
                <a:pt x="94433" y="0"/>
              </a:moveTo>
              <a:lnTo>
                <a:pt x="94433" y="237582"/>
              </a:lnTo>
              <a:lnTo>
                <a:pt x="0" y="237582"/>
              </a:lnTo>
              <a:lnTo>
                <a:pt x="0" y="3486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DA9C5-318B-428F-AEE9-C4401C99DA9D}">
      <dsp:nvSpPr>
        <dsp:cNvPr id="0" name=""/>
        <dsp:cNvSpPr/>
      </dsp:nvSpPr>
      <dsp:spPr>
        <a:xfrm>
          <a:off x="2957700" y="4960552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BA310-A3AA-47B2-985B-8BE3CC3301C4}">
      <dsp:nvSpPr>
        <dsp:cNvPr id="0" name=""/>
        <dsp:cNvSpPr/>
      </dsp:nvSpPr>
      <dsp:spPr>
        <a:xfrm>
          <a:off x="2957700" y="3443763"/>
          <a:ext cx="91440" cy="348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6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BB6F7-37C3-4AAC-8466-4FBB5F6F3EA6}">
      <dsp:nvSpPr>
        <dsp:cNvPr id="0" name=""/>
        <dsp:cNvSpPr/>
      </dsp:nvSpPr>
      <dsp:spPr>
        <a:xfrm>
          <a:off x="2949597" y="1885085"/>
          <a:ext cx="91440" cy="335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482"/>
              </a:lnTo>
              <a:lnTo>
                <a:pt x="53823" y="224482"/>
              </a:lnTo>
              <a:lnTo>
                <a:pt x="53823" y="335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30F66-CE08-4BCA-85E4-460C8A15EEED}">
      <dsp:nvSpPr>
        <dsp:cNvPr id="0" name=""/>
        <dsp:cNvSpPr/>
      </dsp:nvSpPr>
      <dsp:spPr>
        <a:xfrm>
          <a:off x="2995317" y="762155"/>
          <a:ext cx="2534253" cy="361732"/>
        </a:xfrm>
        <a:custGeom>
          <a:avLst/>
          <a:gdLst/>
          <a:ahLst/>
          <a:cxnLst/>
          <a:rect l="0" t="0" r="0" b="0"/>
          <a:pathLst>
            <a:path>
              <a:moveTo>
                <a:pt x="2534253" y="0"/>
              </a:moveTo>
              <a:lnTo>
                <a:pt x="2534253" y="250683"/>
              </a:lnTo>
              <a:lnTo>
                <a:pt x="0" y="250683"/>
              </a:lnTo>
              <a:lnTo>
                <a:pt x="0" y="3617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C5BA3-33D1-49D1-A2A1-38D162CD9997}">
      <dsp:nvSpPr>
        <dsp:cNvPr id="0" name=""/>
        <dsp:cNvSpPr/>
      </dsp:nvSpPr>
      <dsp:spPr>
        <a:xfrm>
          <a:off x="4535920" y="957"/>
          <a:ext cx="1987300" cy="761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84D9F-8567-4243-86DE-2D5319EBEACB}">
      <dsp:nvSpPr>
        <dsp:cNvPr id="0" name=""/>
        <dsp:cNvSpPr/>
      </dsp:nvSpPr>
      <dsp:spPr>
        <a:xfrm>
          <a:off x="4669113" y="127490"/>
          <a:ext cx="1987300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ar-SA" sz="24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الصبغات</a:t>
          </a:r>
          <a:r>
            <a:rPr lang="ar-SA" sz="24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691408" y="149785"/>
        <a:ext cx="1942710" cy="716607"/>
      </dsp:txXfrm>
    </dsp:sp>
    <dsp:sp modelId="{30F1792F-EF52-4A21-8AC7-372E65C545A7}">
      <dsp:nvSpPr>
        <dsp:cNvPr id="0" name=""/>
        <dsp:cNvSpPr/>
      </dsp:nvSpPr>
      <dsp:spPr>
        <a:xfrm>
          <a:off x="2149902" y="1123887"/>
          <a:ext cx="1690829" cy="761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273D6-18EB-4637-B7E1-DDDAC60E4562}">
      <dsp:nvSpPr>
        <dsp:cNvPr id="0" name=""/>
        <dsp:cNvSpPr/>
      </dsp:nvSpPr>
      <dsp:spPr>
        <a:xfrm>
          <a:off x="2283095" y="1250421"/>
          <a:ext cx="1690829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المتتامة</a:t>
          </a:r>
        </a:p>
      </dsp:txBody>
      <dsp:txXfrm>
        <a:off x="2305390" y="1272716"/>
        <a:ext cx="1646239" cy="716607"/>
      </dsp:txXfrm>
    </dsp:sp>
    <dsp:sp modelId="{852CC7F9-FA13-46DA-95FD-CA1FCDC65C93}">
      <dsp:nvSpPr>
        <dsp:cNvPr id="0" name=""/>
        <dsp:cNvSpPr/>
      </dsp:nvSpPr>
      <dsp:spPr>
        <a:xfrm>
          <a:off x="1996224" y="2220617"/>
          <a:ext cx="2014392" cy="12231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3DBFD-3EFD-4B33-881B-3A28C442EA66}">
      <dsp:nvSpPr>
        <dsp:cNvPr id="0" name=""/>
        <dsp:cNvSpPr/>
      </dsp:nvSpPr>
      <dsp:spPr>
        <a:xfrm>
          <a:off x="2129417" y="2347150"/>
          <a:ext cx="2014392" cy="1223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هما اللتان تمتصان الألوان الثلاثة وتنتج اللون السود </a:t>
          </a:r>
        </a:p>
      </dsp:txBody>
      <dsp:txXfrm>
        <a:off x="2165242" y="2382975"/>
        <a:ext cx="1942742" cy="1151495"/>
      </dsp:txXfrm>
    </dsp:sp>
    <dsp:sp modelId="{39A92468-7AB0-4328-A940-7B7C3D7F5766}">
      <dsp:nvSpPr>
        <dsp:cNvPr id="0" name=""/>
        <dsp:cNvSpPr/>
      </dsp:nvSpPr>
      <dsp:spPr>
        <a:xfrm>
          <a:off x="2083738" y="3792395"/>
          <a:ext cx="1839364" cy="1168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A3DDB-ACED-46E6-91E4-C5144B8E3960}">
      <dsp:nvSpPr>
        <dsp:cNvPr id="0" name=""/>
        <dsp:cNvSpPr/>
      </dsp:nvSpPr>
      <dsp:spPr>
        <a:xfrm>
          <a:off x="2216931" y="3918928"/>
          <a:ext cx="1839364" cy="1168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الصفراء </a:t>
          </a:r>
          <a:r>
            <a:rPr lang="ar-SA" sz="28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و</a:t>
          </a:r>
          <a:r>
            <a:rPr lang="ar-SA" sz="2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الزرقاء</a:t>
          </a:r>
        </a:p>
      </dsp:txBody>
      <dsp:txXfrm>
        <a:off x="2251145" y="3953142"/>
        <a:ext cx="1770936" cy="1099728"/>
      </dsp:txXfrm>
    </dsp:sp>
    <dsp:sp modelId="{527E51D5-AEBA-4642-AA4A-E4E5824EC7AF}">
      <dsp:nvSpPr>
        <dsp:cNvPr id="0" name=""/>
        <dsp:cNvSpPr/>
      </dsp:nvSpPr>
      <dsp:spPr>
        <a:xfrm>
          <a:off x="2058385" y="5309184"/>
          <a:ext cx="1890071" cy="76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8CEB-8584-4A0A-8AA7-383942586854}">
      <dsp:nvSpPr>
        <dsp:cNvPr id="0" name=""/>
        <dsp:cNvSpPr/>
      </dsp:nvSpPr>
      <dsp:spPr>
        <a:xfrm>
          <a:off x="2191577" y="5435717"/>
          <a:ext cx="1890071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</a:t>
          </a:r>
          <a:r>
            <a:rPr lang="ar-SA" sz="20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المزرق</a:t>
          </a: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والخضراء</a:t>
          </a:r>
        </a:p>
      </dsp:txBody>
      <dsp:txXfrm>
        <a:off x="2213872" y="5458012"/>
        <a:ext cx="1845481" cy="716607"/>
      </dsp:txXfrm>
    </dsp:sp>
    <dsp:sp modelId="{0B89CD92-BA59-4204-8466-010C187B52C2}">
      <dsp:nvSpPr>
        <dsp:cNvPr id="0" name=""/>
        <dsp:cNvSpPr/>
      </dsp:nvSpPr>
      <dsp:spPr>
        <a:xfrm>
          <a:off x="4535917" y="1110787"/>
          <a:ext cx="1798440" cy="761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76853-2335-48C3-9BBF-F3A600819D9D}">
      <dsp:nvSpPr>
        <dsp:cNvPr id="0" name=""/>
        <dsp:cNvSpPr/>
      </dsp:nvSpPr>
      <dsp:spPr>
        <a:xfrm>
          <a:off x="4669110" y="1237320"/>
          <a:ext cx="1798440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الثانوية</a:t>
          </a:r>
        </a:p>
      </dsp:txBody>
      <dsp:txXfrm>
        <a:off x="4691405" y="1259615"/>
        <a:ext cx="1753850" cy="716607"/>
      </dsp:txXfrm>
    </dsp:sp>
    <dsp:sp modelId="{3679D1B6-CC1B-4BA7-9C3D-93B46B71948F}">
      <dsp:nvSpPr>
        <dsp:cNvPr id="0" name=""/>
        <dsp:cNvSpPr/>
      </dsp:nvSpPr>
      <dsp:spPr>
        <a:xfrm>
          <a:off x="4357551" y="2220617"/>
          <a:ext cx="2155171" cy="12456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0DF40-E645-4E84-A8A0-CCD6D52E8DA2}">
      <dsp:nvSpPr>
        <dsp:cNvPr id="0" name=""/>
        <dsp:cNvSpPr/>
      </dsp:nvSpPr>
      <dsp:spPr>
        <a:xfrm>
          <a:off x="4490744" y="2347150"/>
          <a:ext cx="2155171" cy="124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هي التي تمتص لونين وتعكس لوناً واحدا</a:t>
          </a:r>
        </a:p>
      </dsp:txBody>
      <dsp:txXfrm>
        <a:off x="4527226" y="2383632"/>
        <a:ext cx="2082207" cy="1172636"/>
      </dsp:txXfrm>
    </dsp:sp>
    <dsp:sp modelId="{72E3DF6D-DFC8-4494-8A45-2114FEF0841B}">
      <dsp:nvSpPr>
        <dsp:cNvPr id="0" name=""/>
        <dsp:cNvSpPr/>
      </dsp:nvSpPr>
      <dsp:spPr>
        <a:xfrm>
          <a:off x="4233236" y="3814850"/>
          <a:ext cx="2403801" cy="1144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0A174-1D6A-4368-AD0D-DDAEC4188DC6}">
      <dsp:nvSpPr>
        <dsp:cNvPr id="0" name=""/>
        <dsp:cNvSpPr/>
      </dsp:nvSpPr>
      <dsp:spPr>
        <a:xfrm>
          <a:off x="4366429" y="3941384"/>
          <a:ext cx="2403801" cy="1144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يمتص الأخضر والأزرق و يعكس الأحمر</a:t>
          </a:r>
        </a:p>
      </dsp:txBody>
      <dsp:txXfrm>
        <a:off x="4399951" y="3974906"/>
        <a:ext cx="2336757" cy="1077484"/>
      </dsp:txXfrm>
    </dsp:sp>
    <dsp:sp modelId="{B8AA1CF8-834F-4C0A-B361-DC13736498E6}">
      <dsp:nvSpPr>
        <dsp:cNvPr id="0" name=""/>
        <dsp:cNvSpPr/>
      </dsp:nvSpPr>
      <dsp:spPr>
        <a:xfrm>
          <a:off x="4214842" y="5308012"/>
          <a:ext cx="2440591" cy="76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99734-B6CC-45EA-A76D-FF930C0C27DF}">
      <dsp:nvSpPr>
        <dsp:cNvPr id="0" name=""/>
        <dsp:cNvSpPr/>
      </dsp:nvSpPr>
      <dsp:spPr>
        <a:xfrm>
          <a:off x="4348035" y="5434545"/>
          <a:ext cx="2440591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الأحمر والأخضر والأزرق</a:t>
          </a:r>
        </a:p>
      </dsp:txBody>
      <dsp:txXfrm>
        <a:off x="4370330" y="5456840"/>
        <a:ext cx="2396001" cy="716607"/>
      </dsp:txXfrm>
    </dsp:sp>
    <dsp:sp modelId="{44CA6BD1-34EA-49A3-AF94-8BA1217BC3EA}">
      <dsp:nvSpPr>
        <dsp:cNvPr id="0" name=""/>
        <dsp:cNvSpPr/>
      </dsp:nvSpPr>
      <dsp:spPr>
        <a:xfrm>
          <a:off x="7211146" y="1110787"/>
          <a:ext cx="1689990" cy="761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42ED4-F1DC-4665-9A3F-E961F9E350D1}">
      <dsp:nvSpPr>
        <dsp:cNvPr id="0" name=""/>
        <dsp:cNvSpPr/>
      </dsp:nvSpPr>
      <dsp:spPr>
        <a:xfrm>
          <a:off x="7344339" y="1237320"/>
          <a:ext cx="1689990" cy="761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الأساسية</a:t>
          </a:r>
        </a:p>
      </dsp:txBody>
      <dsp:txXfrm>
        <a:off x="7366634" y="1259615"/>
        <a:ext cx="1645400" cy="716607"/>
      </dsp:txXfrm>
    </dsp:sp>
    <dsp:sp modelId="{D87BC9C4-9EAD-4BAC-9A53-8FA2AE10865C}">
      <dsp:nvSpPr>
        <dsp:cNvPr id="0" name=""/>
        <dsp:cNvSpPr/>
      </dsp:nvSpPr>
      <dsp:spPr>
        <a:xfrm>
          <a:off x="6840275" y="2220617"/>
          <a:ext cx="2431732" cy="12189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E22AB-FD0A-42DB-9C2C-1FBCBB224389}">
      <dsp:nvSpPr>
        <dsp:cNvPr id="0" name=""/>
        <dsp:cNvSpPr/>
      </dsp:nvSpPr>
      <dsp:spPr>
        <a:xfrm>
          <a:off x="6973468" y="2347150"/>
          <a:ext cx="2431732" cy="121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هي التي لها القدرة على امتصاص لون أساسي واحد وتعكس لونين</a:t>
          </a:r>
        </a:p>
      </dsp:txBody>
      <dsp:txXfrm>
        <a:off x="7009169" y="2382851"/>
        <a:ext cx="2360330" cy="1147534"/>
      </dsp:txXfrm>
    </dsp:sp>
    <dsp:sp modelId="{855B48EF-0ACD-4E1A-AD53-B078256B12AB}">
      <dsp:nvSpPr>
        <dsp:cNvPr id="0" name=""/>
        <dsp:cNvSpPr/>
      </dsp:nvSpPr>
      <dsp:spPr>
        <a:xfrm>
          <a:off x="6983979" y="3788186"/>
          <a:ext cx="2144323" cy="110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4B51-8E3A-4EF2-9BFF-B5FEA2499314}">
      <dsp:nvSpPr>
        <dsp:cNvPr id="0" name=""/>
        <dsp:cNvSpPr/>
      </dsp:nvSpPr>
      <dsp:spPr>
        <a:xfrm>
          <a:off x="7117172" y="3914719"/>
          <a:ext cx="2144323" cy="1105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ar-SA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الصبغة الصفراء حيث تمتص الضوء الأزرق وتعكس الأحمر والأخضر</a:t>
          </a:r>
        </a:p>
      </dsp:txBody>
      <dsp:txXfrm>
        <a:off x="7149537" y="3947084"/>
        <a:ext cx="2079593" cy="1040300"/>
      </dsp:txXfrm>
    </dsp:sp>
    <dsp:sp modelId="{03B4736B-3265-4A3F-BF12-11BDBFA7D386}">
      <dsp:nvSpPr>
        <dsp:cNvPr id="0" name=""/>
        <dsp:cNvSpPr/>
      </dsp:nvSpPr>
      <dsp:spPr>
        <a:xfrm>
          <a:off x="6921819" y="5241849"/>
          <a:ext cx="2268644" cy="79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FE522-5D56-44A0-A1A2-4FB5BDBA339D}">
      <dsp:nvSpPr>
        <dsp:cNvPr id="0" name=""/>
        <dsp:cNvSpPr/>
      </dsp:nvSpPr>
      <dsp:spPr>
        <a:xfrm>
          <a:off x="7055012" y="5368382"/>
          <a:ext cx="2268644" cy="79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الأصفر والأزرق الفاتح والأرجواني</a:t>
          </a:r>
        </a:p>
      </dsp:txBody>
      <dsp:txXfrm>
        <a:off x="7078267" y="5391637"/>
        <a:ext cx="2222134" cy="74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575;&#1605;&#1578;&#1589;&#1575;&#1589;%20&#1608;&#1575;&#1604;&#1578;&#1583;&#1575;&#1582;&#1604;%20&#1608;&#1575;&#1604;&#1581;&#1610;&#1608;&#1583;%20&#1604;&#1604;&#1590;&#1608;&#1569;%20_%20&#1575;&#1606;&#1593;&#1603;&#1575;&#1587;%20&#1608;%20&#1575;&#1606;&#1603;&#1587;&#1575;&#1585;%20&#1575;&#1604;&#1590;&#1608;&#1569;%20_%20&#1593;&#1604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:a16="http://schemas.microsoft.com/office/drawing/2014/main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338114" y="428604"/>
            <a:ext cx="27446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تجربة نيوتــن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524628" y="1571613"/>
            <a:ext cx="378618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مرر حزمة ضيقة من ضوء الشمس خلال منشور زجاجي</a:t>
            </a:r>
          </a:p>
        </p:txBody>
      </p:sp>
      <p:pic>
        <p:nvPicPr>
          <p:cNvPr id="16386" name="Picture 2" descr="http://www.lahyan.net/vb/uploaded/806/1330643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9" y="3643314"/>
            <a:ext cx="3442529" cy="3000396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5595934" y="4071942"/>
            <a:ext cx="470788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سمح للطيف النافذ من المنشور الأول بالسقوط على منشور آخر, وبدلا من زيادة الانتشار أعاد تراكب الألوان لتكوّن اللون </a:t>
            </a:r>
            <a:r>
              <a:rPr lang="ar-SA" sz="2400" dirty="0" err="1">
                <a:solidFill>
                  <a:schemeClr val="tx1"/>
                </a:solidFill>
                <a:cs typeface="PT Bold Heading" pitchFamily="2" charset="-78"/>
              </a:rPr>
              <a:t>الأبيض..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810248" y="2857497"/>
            <a:ext cx="44291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فلاحظ تكون ترتيب منظم للألوان أطلق عليها اسم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الطيــف </a:t>
            </a:r>
          </a:p>
        </p:txBody>
      </p:sp>
    </p:spTree>
    <p:extLst>
      <p:ext uri="{BB962C8B-B14F-4D97-AF65-F5344CB8AC3E}">
        <p14:creationId xmlns:p14="http://schemas.microsoft.com/office/powerpoint/2010/main" val="29544337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014914" y="1142985"/>
            <a:ext cx="820891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200" dirty="0">
                <a:cs typeface="PT Bold Heading" pitchFamily="2" charset="-78"/>
              </a:rPr>
              <a:t>إن اللون 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الأبيض</a:t>
            </a:r>
            <a:r>
              <a:rPr lang="ar-SA" sz="2200" dirty="0">
                <a:ln>
                  <a:solidFill>
                    <a:schemeClr val="tx1"/>
                  </a:solidFill>
                </a:ln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مركب من ألوان عدة وأن هناك خاصية أخرى للزجاج غير عدم انتظامه هي التي تؤدي إلى تحلل الضوء إلى مجموعة الألوان..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881951" y="285729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الاستنتاج..</a:t>
            </a:r>
            <a:endParaRPr lang="ar-SA" sz="36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381488" y="2071679"/>
            <a:ext cx="584006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- للضوء خصائص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موجية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ولكل لون طول موجي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محدد..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881158" y="4643447"/>
            <a:ext cx="851591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- تقع منطقة الضوء المرئي ضمن نطاق من الأطوال الموجية يتراوح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بين (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700-400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نانومتر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(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nm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12478" y="5567099"/>
            <a:ext cx="487884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أكبر طول موجي مرئي هو طول موجة الضوء </a:t>
            </a:r>
            <a:r>
              <a:rPr lang="ar-SA" sz="2200" dirty="0">
                <a:solidFill>
                  <a:srgbClr val="FF0000"/>
                </a:solidFill>
                <a:cs typeface="PT Bold Heading" pitchFamily="2" charset="-78"/>
              </a:rPr>
              <a:t>الأحمر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وأقلها </a:t>
            </a:r>
            <a:r>
              <a:rPr lang="ar-SA" sz="22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البنفسجي</a:t>
            </a:r>
            <a:r>
              <a:rPr lang="en-US" sz="2200" dirty="0">
                <a:cs typeface="PT Bold Heading" pitchFamily="2" charset="-78"/>
              </a:rPr>
              <a:t>                                 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59396" name="Picture 4" descr="_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61" y="2545558"/>
            <a:ext cx="5231445" cy="209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صورة 15" descr="5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113" y="2661819"/>
            <a:ext cx="5223652" cy="19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1375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نشاط 5 - ج الضوء المرئ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692696"/>
            <a:ext cx="8203197" cy="482453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135560" y="5805265"/>
            <a:ext cx="7848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للضوء خصائص موجيه ولكل لون طول موجي محدد </a:t>
            </a:r>
          </a:p>
        </p:txBody>
      </p:sp>
    </p:spTree>
    <p:extLst>
      <p:ext uri="{BB962C8B-B14F-4D97-AF65-F5344CB8AC3E}">
        <p14:creationId xmlns:p14="http://schemas.microsoft.com/office/powerpoint/2010/main" val="81417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 rot="20732297">
            <a:off x="5630725" y="1919557"/>
            <a:ext cx="47323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ما هي الألوان الأساسية ؟؟</a:t>
            </a:r>
          </a:p>
        </p:txBody>
      </p:sp>
      <p:sp>
        <p:nvSpPr>
          <p:cNvPr id="4" name="مستطيل 3"/>
          <p:cNvSpPr/>
          <p:nvPr/>
        </p:nvSpPr>
        <p:spPr>
          <a:xfrm rot="20732297">
            <a:off x="6681869" y="2734795"/>
            <a:ext cx="445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ماهي</a:t>
            </a:r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الألوان </a:t>
            </a:r>
            <a:r>
              <a:rPr lang="ar-SA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الثانوية ؟؟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 rot="20732297">
            <a:off x="5924161" y="3969446"/>
            <a:ext cx="44342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ماهي</a:t>
            </a:r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الألوان </a:t>
            </a:r>
            <a:r>
              <a:rPr lang="ar-SA" sz="36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المتتامة ؟؟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35448" y="407583"/>
            <a:ext cx="350046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cs typeface="PT Bold Heading" pitchFamily="2" charset="-78"/>
              </a:rPr>
              <a:t>مــزج </a:t>
            </a:r>
          </a:p>
          <a:p>
            <a:r>
              <a:rPr lang="ar-SA" sz="4800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cs typeface="PT Bold Heading" pitchFamily="2" charset="-78"/>
              </a:rPr>
              <a:t>الألــوان</a:t>
            </a:r>
          </a:p>
        </p:txBody>
      </p:sp>
      <p:pic>
        <p:nvPicPr>
          <p:cNvPr id="57347" name="Picture 3" descr="60187"/>
          <p:cNvPicPr>
            <a:picLocks noChangeAspect="1" noChangeArrowheads="1"/>
          </p:cNvPicPr>
          <p:nvPr/>
        </p:nvPicPr>
        <p:blipFill>
          <a:blip r:embed="rId3"/>
          <a:srcRect l="2420" t="20338" r="5646" b="5084"/>
          <a:stretch>
            <a:fillRect/>
          </a:stretch>
        </p:blipFill>
        <p:spPr bwMode="auto">
          <a:xfrm>
            <a:off x="436080" y="250021"/>
            <a:ext cx="35719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11970909911651569759jcartier_Pencil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57" y="1968659"/>
            <a:ext cx="1266012" cy="831348"/>
          </a:xfrm>
          <a:prstGeom prst="rect">
            <a:avLst/>
          </a:prstGeom>
        </p:spPr>
      </p:pic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3BD01E0A-81D1-49CD-87DF-CBD26E531CFA}"/>
              </a:ext>
            </a:extLst>
          </p:cNvPr>
          <p:cNvSpPr/>
          <p:nvPr/>
        </p:nvSpPr>
        <p:spPr>
          <a:xfrm>
            <a:off x="7306322" y="258883"/>
            <a:ext cx="4625266" cy="1313274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من خلال مقطع الفيديو </a:t>
            </a:r>
          </a:p>
          <a:p>
            <a:pPr algn="ctr"/>
            <a:r>
              <a:rPr lang="ar-SA" sz="3200" dirty="0" err="1">
                <a:latin typeface="Andalus" panose="02020603050405020304" pitchFamily="18" charset="-78"/>
                <a:cs typeface="Andalus" panose="02020603050405020304" pitchFamily="18" charset="-78"/>
              </a:rPr>
              <a:t>اجيبي</a:t>
            </a:r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على الأسئلة التالية 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1102892-2309-46EA-BFBA-A4ADF3837953}"/>
              </a:ext>
            </a:extLst>
          </p:cNvPr>
          <p:cNvSpPr/>
          <p:nvPr/>
        </p:nvSpPr>
        <p:spPr>
          <a:xfrm rot="20732297">
            <a:off x="5609874" y="5037621"/>
            <a:ext cx="604845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حددي الألوان التي تكونت منها ؟</a:t>
            </a:r>
          </a:p>
        </p:txBody>
      </p:sp>
    </p:spTree>
    <p:extLst>
      <p:ext uri="{BB962C8B-B14F-4D97-AF65-F5344CB8AC3E}">
        <p14:creationId xmlns:p14="http://schemas.microsoft.com/office/powerpoint/2010/main" val="96292970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50326" y="465591"/>
            <a:ext cx="490711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مزج أشعة الضوء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393981" y="1368025"/>
            <a:ext cx="7819802" cy="8002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300" dirty="0">
                <a:cs typeface="PT Bold Heading" pitchFamily="2" charset="-78"/>
              </a:rPr>
              <a:t>يمكن تشكيل الضوء الأبيض من الضوء الملون بطرائق مختلفة في عملية تسمى جمع </a:t>
            </a:r>
            <a:r>
              <a:rPr lang="ar-SA" sz="2300" dirty="0" err="1">
                <a:cs typeface="PT Bold Heading" pitchFamily="2" charset="-78"/>
              </a:rPr>
              <a:t>الألوان </a:t>
            </a:r>
            <a:r>
              <a:rPr lang="ar-SA" sz="2300" dirty="0">
                <a:cs typeface="PT Bold Heading" pitchFamily="2" charset="-78"/>
              </a:rPr>
              <a:t>..المستخدمة في أنابيب الألوان في </a:t>
            </a:r>
            <a:r>
              <a:rPr lang="ar-SA" sz="2300" dirty="0" err="1">
                <a:cs typeface="PT Bold Heading" pitchFamily="2" charset="-78"/>
              </a:rPr>
              <a:t>التلفاز...</a:t>
            </a:r>
            <a:endParaRPr lang="ar-SA" sz="2300" dirty="0">
              <a:cs typeface="PT Bold Heading" pitchFamily="2" charset="-78"/>
            </a:endParaRPr>
          </a:p>
        </p:txBody>
      </p:sp>
      <p:pic>
        <p:nvPicPr>
          <p:cNvPr id="56321" name="Picture 1" descr="WB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0025" y="2485903"/>
            <a:ext cx="5807444" cy="38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35048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63559" y="281812"/>
            <a:ext cx="856895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الألوان الأساسية : </a:t>
            </a:r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الأحمر والأخضر والأزرق  وتكوّن اللون </a:t>
            </a:r>
          </a:p>
          <a:p>
            <a:pPr algn="justLow"/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الأبيض عند مزجها جميعا .</a:t>
            </a:r>
          </a:p>
        </p:txBody>
      </p:sp>
      <p:pic>
        <p:nvPicPr>
          <p:cNvPr id="2053" name="Picture 5" descr="colors-in-css3-image-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259" y="792012"/>
            <a:ext cx="2519087" cy="166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158075" y="2475403"/>
            <a:ext cx="66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الألوان الثانوية: </a:t>
            </a:r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</a:t>
            </a:r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dk1"/>
                </a:solidFill>
                <a:cs typeface="PT Bold Heading" pitchFamily="2" charset="-78"/>
              </a:rPr>
              <a:t>الأرجواني و</a:t>
            </a:r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</a:t>
            </a:r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dk1"/>
                </a:solidFill>
                <a:cs typeface="PT Bold Heading" pitchFamily="2" charset="-78"/>
              </a:rPr>
              <a:t>الأصفر و الأزرق الفاتح </a:t>
            </a:r>
          </a:p>
          <a:p>
            <a:pPr algn="justLow"/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dk1"/>
                </a:solidFill>
                <a:cs typeface="PT Bold Heading" pitchFamily="2" charset="-78"/>
              </a:rPr>
              <a:t>وتنتج عن مزج لونين أساسين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92271" y="3727674"/>
            <a:ext cx="674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الألوان المتتامة: </a:t>
            </a:r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هي لون أساسي ولون ثانوي تنتج عند </a:t>
            </a:r>
          </a:p>
          <a:p>
            <a:pPr algn="justLow"/>
            <a:r>
              <a:rPr lang="ar-SA" sz="24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مزجها لون أبيض</a:t>
            </a:r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 </a:t>
            </a:r>
          </a:p>
        </p:txBody>
      </p:sp>
      <p:pic>
        <p:nvPicPr>
          <p:cNvPr id="10" name="Picture 2" descr="http://www.lahyan.net/vb/uploaded/806/1331198682.jpg"/>
          <p:cNvPicPr>
            <a:picLocks noChangeAspect="1" noChangeArrowheads="1"/>
          </p:cNvPicPr>
          <p:nvPr/>
        </p:nvPicPr>
        <p:blipFill>
          <a:blip r:embed="rId3" cstate="print"/>
          <a:srcRect t="70954" r="1164"/>
          <a:stretch>
            <a:fillRect/>
          </a:stretch>
        </p:blipFill>
        <p:spPr bwMode="auto">
          <a:xfrm>
            <a:off x="4563303" y="4670185"/>
            <a:ext cx="6780170" cy="1918873"/>
          </a:xfrm>
          <a:prstGeom prst="rect">
            <a:avLst/>
          </a:prstGeom>
          <a:noFill/>
        </p:spPr>
      </p:pic>
      <p:grpSp>
        <p:nvGrpSpPr>
          <p:cNvPr id="6" name="مجموعة 5"/>
          <p:cNvGrpSpPr/>
          <p:nvPr/>
        </p:nvGrpSpPr>
        <p:grpSpPr>
          <a:xfrm>
            <a:off x="7953388" y="1021892"/>
            <a:ext cx="3071834" cy="1208463"/>
            <a:chOff x="6167438" y="1071547"/>
            <a:chExt cx="3071834" cy="1208463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6167438" y="1071547"/>
              <a:ext cx="3071834" cy="1208463"/>
              <a:chOff x="6167438" y="1071547"/>
              <a:chExt cx="3071834" cy="1208463"/>
            </a:xfrm>
          </p:grpSpPr>
          <p:pic>
            <p:nvPicPr>
              <p:cNvPr id="2052" name="Picture 4" descr="14823"/>
              <p:cNvPicPr>
                <a:picLocks noChangeAspect="1" noChangeArrowheads="1"/>
              </p:cNvPicPr>
              <p:nvPr/>
            </p:nvPicPr>
            <p:blipFill>
              <a:blip r:embed="rId4"/>
              <a:srcRect t="31718"/>
              <a:stretch>
                <a:fillRect/>
              </a:stretch>
            </p:blipFill>
            <p:spPr bwMode="auto">
              <a:xfrm>
                <a:off x="6167438" y="1071547"/>
                <a:ext cx="3071834" cy="12084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" name="مربع نص 1"/>
              <p:cNvSpPr txBox="1"/>
              <p:nvPr/>
            </p:nvSpPr>
            <p:spPr>
              <a:xfrm>
                <a:off x="7194176" y="1465729"/>
                <a:ext cx="759212" cy="645459"/>
              </a:xfrm>
              <a:prstGeom prst="rect">
                <a:avLst/>
              </a:prstGeom>
              <a:solidFill>
                <a:srgbClr val="03FD53"/>
              </a:solidFill>
            </p:spPr>
            <p:txBody>
              <a:bodyPr wrap="square" rtlCol="1">
                <a:spAutoFit/>
              </a:bodyPr>
              <a:lstStyle/>
              <a:p>
                <a:endParaRPr lang="ar-SA" dirty="0"/>
              </a:p>
            </p:txBody>
          </p:sp>
        </p:grpSp>
        <p:sp>
          <p:nvSpPr>
            <p:cNvPr id="5" name="مستطيل 4"/>
            <p:cNvSpPr/>
            <p:nvPr/>
          </p:nvSpPr>
          <p:spPr>
            <a:xfrm>
              <a:off x="7247965" y="1168566"/>
              <a:ext cx="705423" cy="256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الأخضر</a:t>
              </a: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417712" y="2924673"/>
            <a:ext cx="3937525" cy="2787237"/>
            <a:chOff x="847163" y="2464009"/>
            <a:chExt cx="3937525" cy="2787237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63" y="2464009"/>
              <a:ext cx="3937525" cy="2787237"/>
            </a:xfrm>
            <a:prstGeom prst="rect">
              <a:avLst/>
            </a:prstGeom>
          </p:spPr>
        </p:pic>
        <p:sp>
          <p:nvSpPr>
            <p:cNvPr id="11" name="شكل بيضاوي 10"/>
            <p:cNvSpPr/>
            <p:nvPr/>
          </p:nvSpPr>
          <p:spPr>
            <a:xfrm>
              <a:off x="3904133" y="3684495"/>
              <a:ext cx="546843" cy="560838"/>
            </a:xfrm>
            <a:prstGeom prst="ellipse">
              <a:avLst/>
            </a:prstGeom>
            <a:solidFill>
              <a:srgbClr val="03FD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2582844" y="4576056"/>
              <a:ext cx="546843" cy="560838"/>
            </a:xfrm>
            <a:prstGeom prst="ellipse">
              <a:avLst/>
            </a:prstGeom>
            <a:solidFill>
              <a:srgbClr val="03FD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995081" y="3711389"/>
              <a:ext cx="1081045" cy="4168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شكل بيضاوي 17"/>
            <p:cNvSpPr/>
            <p:nvPr/>
          </p:nvSpPr>
          <p:spPr>
            <a:xfrm>
              <a:off x="954740" y="4670185"/>
              <a:ext cx="1081045" cy="416858"/>
            </a:xfrm>
            <a:prstGeom prst="ellipse">
              <a:avLst/>
            </a:prstGeom>
            <a:solidFill>
              <a:srgbClr val="00FF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دبوس زينة 13"/>
          <p:cNvSpPr/>
          <p:nvPr/>
        </p:nvSpPr>
        <p:spPr>
          <a:xfrm>
            <a:off x="0" y="154773"/>
            <a:ext cx="4355237" cy="2320630"/>
          </a:xfrm>
          <a:prstGeom prst="plaqu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التطبيق  </a:t>
            </a:r>
            <a:r>
              <a:rPr lang="en-US" sz="2800" dirty="0"/>
              <a:t>p:29  Q: 14</a:t>
            </a:r>
          </a:p>
          <a:p>
            <a:pPr algn="ctr"/>
            <a:r>
              <a:rPr lang="ar-SA" sz="2800" dirty="0"/>
              <a:t>مالون الضوء الذي يجب أن يتحد مع الضوء الأزرق للحصول على الضوء الأبيض ؟</a:t>
            </a:r>
          </a:p>
        </p:txBody>
      </p:sp>
    </p:spTree>
    <p:extLst>
      <p:ext uri="{BB962C8B-B14F-4D97-AF65-F5344CB8AC3E}">
        <p14:creationId xmlns:p14="http://schemas.microsoft.com/office/powerpoint/2010/main" val="25228634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 descr="http://www.lahyan.net/vb/uploaded/806/13306437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5724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22714" y="642919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5" name="سهم للأسفل 4"/>
          <p:cNvSpPr/>
          <p:nvPr/>
        </p:nvSpPr>
        <p:spPr>
          <a:xfrm rot="18759543">
            <a:off x="2918009" y="3476743"/>
            <a:ext cx="416859" cy="2043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 rot="18759543">
            <a:off x="3208977" y="3140902"/>
            <a:ext cx="416859" cy="2043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 rot="18759543">
            <a:off x="3063494" y="3308431"/>
            <a:ext cx="416859" cy="2043953"/>
          </a:xfrm>
          <a:prstGeom prst="downArrow">
            <a:avLst/>
          </a:prstGeom>
          <a:solidFill>
            <a:srgbClr val="03F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نشاط 7 - ب الانعكاس والامتصاص والنفا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7346" y="2032393"/>
            <a:ext cx="408840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272955" y="1760561"/>
            <a:ext cx="6933063" cy="4595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22714" y="642919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5" name="سهم للأسفل 4"/>
          <p:cNvSpPr/>
          <p:nvPr/>
        </p:nvSpPr>
        <p:spPr>
          <a:xfrm rot="18759543">
            <a:off x="2918009" y="3476743"/>
            <a:ext cx="416859" cy="2043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 rot="18759543">
            <a:off x="3208977" y="3140902"/>
            <a:ext cx="416859" cy="2043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 rot="18759543">
            <a:off x="3063494" y="3308431"/>
            <a:ext cx="416859" cy="2043953"/>
          </a:xfrm>
          <a:prstGeom prst="downArrow">
            <a:avLst/>
          </a:prstGeom>
          <a:solidFill>
            <a:srgbClr val="03F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8726052">
            <a:off x="1497078" y="2083421"/>
            <a:ext cx="740368" cy="199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كعب 8"/>
          <p:cNvSpPr/>
          <p:nvPr/>
        </p:nvSpPr>
        <p:spPr>
          <a:xfrm>
            <a:off x="4207714" y="3995349"/>
            <a:ext cx="2374711" cy="2193472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اوية مطوية 9"/>
          <p:cNvSpPr/>
          <p:nvPr/>
        </p:nvSpPr>
        <p:spPr>
          <a:xfrm>
            <a:off x="8038531" y="1760561"/>
            <a:ext cx="3739487" cy="4176215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الجسم امتص اللونين </a:t>
            </a:r>
          </a:p>
          <a:p>
            <a:pPr algn="ctr"/>
            <a:r>
              <a:rPr lang="ar-SA" sz="3200" dirty="0"/>
              <a:t>الأحمر و الأخضر </a:t>
            </a:r>
          </a:p>
          <a:p>
            <a:pPr algn="ctr"/>
            <a:endParaRPr lang="ar-SA" sz="3200" dirty="0"/>
          </a:p>
          <a:p>
            <a:pPr algn="ctr"/>
            <a:r>
              <a:rPr lang="ar-SA" sz="3200" dirty="0"/>
              <a:t>وعكس اللون الأزرق</a:t>
            </a:r>
          </a:p>
        </p:txBody>
      </p:sp>
    </p:spTree>
    <p:extLst>
      <p:ext uri="{BB962C8B-B14F-4D97-AF65-F5344CB8AC3E}">
        <p14:creationId xmlns:p14="http://schemas.microsoft.com/office/powerpoint/2010/main" val="1652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272955" y="1760561"/>
            <a:ext cx="6933063" cy="4595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22714" y="642919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5" name="سهم للأسفل 4"/>
          <p:cNvSpPr/>
          <p:nvPr/>
        </p:nvSpPr>
        <p:spPr>
          <a:xfrm rot="18759543">
            <a:off x="2918009" y="3476743"/>
            <a:ext cx="416859" cy="204395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للأسفل 5"/>
          <p:cNvSpPr/>
          <p:nvPr/>
        </p:nvSpPr>
        <p:spPr>
          <a:xfrm rot="18759543">
            <a:off x="3208977" y="3140902"/>
            <a:ext cx="416859" cy="20439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 rot="18759543">
            <a:off x="3063494" y="3308431"/>
            <a:ext cx="416859" cy="2043953"/>
          </a:xfrm>
          <a:prstGeom prst="downArrow">
            <a:avLst/>
          </a:prstGeom>
          <a:solidFill>
            <a:srgbClr val="03F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8726052">
            <a:off x="1497078" y="2083421"/>
            <a:ext cx="740368" cy="199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كعب 8"/>
          <p:cNvSpPr/>
          <p:nvPr/>
        </p:nvSpPr>
        <p:spPr>
          <a:xfrm>
            <a:off x="4207714" y="3995349"/>
            <a:ext cx="2374711" cy="2193472"/>
          </a:xfrm>
          <a:prstGeom prst="cube">
            <a:avLst/>
          </a:prstGeom>
          <a:solidFill>
            <a:srgbClr val="00F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زاوية مطوية 9"/>
          <p:cNvSpPr/>
          <p:nvPr/>
        </p:nvSpPr>
        <p:spPr>
          <a:xfrm>
            <a:off x="8038531" y="1760561"/>
            <a:ext cx="3739487" cy="4176215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الجسم امتص اللون</a:t>
            </a:r>
          </a:p>
          <a:p>
            <a:pPr algn="ctr"/>
            <a:r>
              <a:rPr lang="ar-SA" sz="3200" dirty="0"/>
              <a:t>الأحمر</a:t>
            </a:r>
          </a:p>
          <a:p>
            <a:pPr algn="ctr"/>
            <a:r>
              <a:rPr lang="ar-SA" sz="3200" dirty="0"/>
              <a:t>وعكس اللونين الأزرق و الأخضر</a:t>
            </a:r>
          </a:p>
        </p:txBody>
      </p:sp>
    </p:spTree>
    <p:extLst>
      <p:ext uri="{BB962C8B-B14F-4D97-AF65-F5344CB8AC3E}">
        <p14:creationId xmlns:p14="http://schemas.microsoft.com/office/powerpoint/2010/main" val="1415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272955" y="1760561"/>
            <a:ext cx="6933063" cy="4595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22714" y="642919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5" name="سهم للأسفل 4"/>
          <p:cNvSpPr/>
          <p:nvPr/>
        </p:nvSpPr>
        <p:spPr>
          <a:xfrm rot="18759543">
            <a:off x="2141331" y="2010424"/>
            <a:ext cx="1119956" cy="306485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كعب 8"/>
          <p:cNvSpPr/>
          <p:nvPr/>
        </p:nvSpPr>
        <p:spPr>
          <a:xfrm>
            <a:off x="4207714" y="3995349"/>
            <a:ext cx="2374711" cy="219347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/>
              <a:t>؟</a:t>
            </a:r>
          </a:p>
        </p:txBody>
      </p:sp>
      <p:sp>
        <p:nvSpPr>
          <p:cNvPr id="12" name="زاوية مطوية 11"/>
          <p:cNvSpPr/>
          <p:nvPr/>
        </p:nvSpPr>
        <p:spPr>
          <a:xfrm>
            <a:off x="8038531" y="1760561"/>
            <a:ext cx="3739487" cy="4176215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الجسم امتص اللونين </a:t>
            </a:r>
          </a:p>
          <a:p>
            <a:pPr algn="ctr"/>
            <a:r>
              <a:rPr lang="ar-SA" sz="3200" dirty="0"/>
              <a:t>الأزرق و الأخضر </a:t>
            </a:r>
          </a:p>
          <a:p>
            <a:pPr algn="ctr"/>
            <a:endParaRPr lang="ar-SA" sz="3200" dirty="0"/>
          </a:p>
          <a:p>
            <a:pPr algn="ctr"/>
            <a:r>
              <a:rPr lang="ar-SA" sz="3200" dirty="0"/>
              <a:t>وعكس اللون الأحمر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8739206" y="3027746"/>
            <a:ext cx="1364776" cy="764275"/>
          </a:xfrm>
          <a:prstGeom prst="rect">
            <a:avLst/>
          </a:prstGeom>
          <a:solidFill>
            <a:srgbClr val="D197A9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516203" y="3904728"/>
            <a:ext cx="2761486" cy="954107"/>
          </a:xfrm>
          <a:prstGeom prst="rect">
            <a:avLst/>
          </a:prstGeom>
          <a:solidFill>
            <a:srgbClr val="D197A9"/>
          </a:solidFill>
        </p:spPr>
        <p:txBody>
          <a:bodyPr wrap="square" rtlCol="1">
            <a:spAutoFit/>
          </a:bodyPr>
          <a:lstStyle/>
          <a:p>
            <a:r>
              <a:rPr lang="ar-SA" sz="2800" dirty="0"/>
              <a:t>و لا يعكس لون فيصبح أسود معتم</a:t>
            </a:r>
          </a:p>
        </p:txBody>
      </p:sp>
      <p:sp>
        <p:nvSpPr>
          <p:cNvPr id="14" name="مكعب 13"/>
          <p:cNvSpPr/>
          <p:nvPr/>
        </p:nvSpPr>
        <p:spPr>
          <a:xfrm>
            <a:off x="4207714" y="3995349"/>
            <a:ext cx="2374711" cy="2193472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/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4184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:a16="http://schemas.microsoft.com/office/drawing/2014/main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97" y="1714489"/>
            <a:ext cx="2428892" cy="14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97" y="3357571"/>
            <a:ext cx="2364358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36" y="5072099"/>
            <a:ext cx="225593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مستطيل 5"/>
          <p:cNvSpPr/>
          <p:nvPr/>
        </p:nvSpPr>
        <p:spPr>
          <a:xfrm>
            <a:off x="6211323" y="288078"/>
            <a:ext cx="521649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اللون بواسطة اختزال أشعة الضوء</a:t>
            </a:r>
            <a:endParaRPr lang="ar-SA" sz="3200" dirty="0">
              <a:ln>
                <a:solidFill>
                  <a:schemeClr val="tx1"/>
                </a:solidFill>
              </a:ln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62114" y="548486"/>
            <a:ext cx="4905808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* تستطيع الأجسام أن تعكس الضوء وتمرره وتمتصه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475143" y="1149688"/>
            <a:ext cx="5158926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* يعتمد الجسم على الأطوال الموجية التي امتصها الجسم والتي عكسها .</a:t>
            </a:r>
            <a:endParaRPr lang="en-US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11690" y="2099560"/>
            <a:ext cx="8775666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* إن المواد الملونة عبارة عن جزيئات لها القدرة على امتصاص أطوال </a:t>
            </a:r>
            <a:r>
              <a:rPr lang="ar-SA" sz="2400" dirty="0" err="1">
                <a:solidFill>
                  <a:schemeClr val="tx1"/>
                </a:solidFill>
                <a:cs typeface="PT Bold Heading" pitchFamily="2" charset="-78"/>
              </a:rPr>
              <a:t>موجية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معينة للضوء, وتسمح لأطوال </a:t>
            </a:r>
            <a:r>
              <a:rPr lang="ar-SA" sz="2400" dirty="0" err="1">
                <a:solidFill>
                  <a:schemeClr val="tx1"/>
                </a:solidFill>
                <a:cs typeface="PT Bold Heading" pitchFamily="2" charset="-78"/>
              </a:rPr>
              <a:t>موجية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أخرى بالنفاذ من خلالها أو تعكسها .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5"/>
          <a:srcRect l="9851" t="25461" r="49514" b="21777"/>
          <a:stretch/>
        </p:blipFill>
        <p:spPr>
          <a:xfrm>
            <a:off x="5158854" y="3049433"/>
            <a:ext cx="4954138" cy="3616657"/>
          </a:xfrm>
          <a:prstGeom prst="rect">
            <a:avLst/>
          </a:prstGeom>
        </p:spPr>
      </p:pic>
      <p:sp>
        <p:nvSpPr>
          <p:cNvPr id="5" name="إطار 4">
            <a:extLst>
              <a:ext uri="{FF2B5EF4-FFF2-40B4-BE49-F238E27FC236}">
                <a16:creationId xmlns:a16="http://schemas.microsoft.com/office/drawing/2014/main" id="{610D25DF-E437-40E8-A4BE-7475BDCF5487}"/>
              </a:ext>
            </a:extLst>
          </p:cNvPr>
          <p:cNvSpPr/>
          <p:nvPr/>
        </p:nvSpPr>
        <p:spPr>
          <a:xfrm>
            <a:off x="2845689" y="5646198"/>
            <a:ext cx="2090295" cy="1019892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الإجابة :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6948779" y="482112"/>
            <a:ext cx="4355237" cy="1305745"/>
          </a:xfrm>
          <a:prstGeom prst="plaqu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التطبيق  </a:t>
            </a:r>
            <a:r>
              <a:rPr lang="en-US" sz="2800" dirty="0"/>
              <a:t>p:35  Q: 45 - 46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1642" t="14908" r="49179" b="39405"/>
          <a:stretch/>
        </p:blipFill>
        <p:spPr>
          <a:xfrm>
            <a:off x="6738038" y="2261595"/>
            <a:ext cx="4776718" cy="31317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10746" t="33425" r="52873" b="55226"/>
          <a:stretch/>
        </p:blipFill>
        <p:spPr>
          <a:xfrm>
            <a:off x="518615" y="2497540"/>
            <a:ext cx="6073253" cy="106515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24067" t="55923" r="54216" b="37108"/>
          <a:stretch/>
        </p:blipFill>
        <p:spPr>
          <a:xfrm>
            <a:off x="1700283" y="3562694"/>
            <a:ext cx="4312693" cy="77806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18470" t="67869" r="54888" b="24167"/>
          <a:stretch/>
        </p:blipFill>
        <p:spPr>
          <a:xfrm>
            <a:off x="1470096" y="4299816"/>
            <a:ext cx="4773065" cy="8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42912" y="771525"/>
            <a:ext cx="9221658" cy="55848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إلى اليمين 5"/>
          <p:cNvSpPr/>
          <p:nvPr/>
        </p:nvSpPr>
        <p:spPr>
          <a:xfrm rot="1954388">
            <a:off x="232634" y="2219965"/>
            <a:ext cx="2743200" cy="6572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1642" t="61026" r="49179" b="16601"/>
          <a:stretch/>
        </p:blipFill>
        <p:spPr>
          <a:xfrm>
            <a:off x="6386513" y="407884"/>
            <a:ext cx="5385418" cy="172905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8619" t="64883" r="52314" b="20981"/>
          <a:stretch/>
        </p:blipFill>
        <p:spPr>
          <a:xfrm>
            <a:off x="169105" y="164543"/>
            <a:ext cx="6045958" cy="1389963"/>
          </a:xfrm>
          <a:prstGeom prst="rect">
            <a:avLst/>
          </a:prstGeom>
        </p:spPr>
      </p:pic>
      <p:cxnSp>
        <p:nvCxnSpPr>
          <p:cNvPr id="8" name="رابط مستقيم 7"/>
          <p:cNvCxnSpPr/>
          <p:nvPr/>
        </p:nvCxnSpPr>
        <p:spPr>
          <a:xfrm>
            <a:off x="1243014" y="2165518"/>
            <a:ext cx="871538" cy="591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1220853" y="2258468"/>
            <a:ext cx="871538" cy="5919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1181100" y="2334668"/>
            <a:ext cx="871538" cy="5919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كعب 10"/>
          <p:cNvSpPr/>
          <p:nvPr/>
        </p:nvSpPr>
        <p:spPr>
          <a:xfrm>
            <a:off x="6096000" y="3859389"/>
            <a:ext cx="2728913" cy="191452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ضلع عشري 11"/>
          <p:cNvSpPr/>
          <p:nvPr/>
        </p:nvSpPr>
        <p:spPr>
          <a:xfrm rot="728997">
            <a:off x="2714889" y="2613649"/>
            <a:ext cx="787135" cy="1585911"/>
          </a:xfrm>
          <a:prstGeom prst="dec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للأسفل 12"/>
          <p:cNvSpPr/>
          <p:nvPr/>
        </p:nvSpPr>
        <p:spPr>
          <a:xfrm rot="17611782">
            <a:off x="3878773" y="3258151"/>
            <a:ext cx="364587" cy="11934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ضلع عشري 13"/>
          <p:cNvSpPr/>
          <p:nvPr/>
        </p:nvSpPr>
        <p:spPr>
          <a:xfrm rot="728997">
            <a:off x="4620110" y="3467286"/>
            <a:ext cx="787135" cy="1585911"/>
          </a:xfrm>
          <a:prstGeom prst="dec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" name="مجموعة 18"/>
          <p:cNvGrpSpPr/>
          <p:nvPr/>
        </p:nvGrpSpPr>
        <p:grpSpPr>
          <a:xfrm>
            <a:off x="5365451" y="3953822"/>
            <a:ext cx="688550" cy="1074907"/>
            <a:chOff x="5407450" y="4043363"/>
            <a:chExt cx="688550" cy="1074907"/>
          </a:xfrm>
        </p:grpSpPr>
        <p:cxnSp>
          <p:nvCxnSpPr>
            <p:cNvPr id="16" name="رابط مستقيم 15"/>
            <p:cNvCxnSpPr/>
            <p:nvPr/>
          </p:nvCxnSpPr>
          <p:spPr>
            <a:xfrm flipH="1">
              <a:off x="5407450" y="4043363"/>
              <a:ext cx="688550" cy="10429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>
              <a:off x="5482882" y="4129088"/>
              <a:ext cx="613118" cy="9891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كعب 19"/>
          <p:cNvSpPr/>
          <p:nvPr/>
        </p:nvSpPr>
        <p:spPr>
          <a:xfrm>
            <a:off x="6131226" y="3854877"/>
            <a:ext cx="2728913" cy="1914525"/>
          </a:xfrm>
          <a:prstGeom prst="cub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2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356" y="878013"/>
            <a:ext cx="6796088" cy="5094162"/>
          </a:xfrm>
          <a:prstGeom prst="rect">
            <a:avLst/>
          </a:prstGeom>
        </p:spPr>
      </p:pic>
      <p:sp>
        <p:nvSpPr>
          <p:cNvPr id="4" name="مستطيل ذو زاوية واحدة مستديرة 3"/>
          <p:cNvSpPr/>
          <p:nvPr/>
        </p:nvSpPr>
        <p:spPr>
          <a:xfrm>
            <a:off x="3557588" y="2657475"/>
            <a:ext cx="3281362" cy="900112"/>
          </a:xfrm>
          <a:prstGeom prst="round1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اللون الأصفر</a:t>
            </a:r>
          </a:p>
        </p:txBody>
      </p:sp>
      <p:sp>
        <p:nvSpPr>
          <p:cNvPr id="5" name="مستطيل ذو زاوية واحدة مستديرة 4"/>
          <p:cNvSpPr/>
          <p:nvPr/>
        </p:nvSpPr>
        <p:spPr>
          <a:xfrm>
            <a:off x="2814638" y="3752850"/>
            <a:ext cx="3281362" cy="900112"/>
          </a:xfrm>
          <a:prstGeom prst="round1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اللون الأصفر</a:t>
            </a:r>
          </a:p>
        </p:txBody>
      </p:sp>
      <p:sp>
        <p:nvSpPr>
          <p:cNvPr id="6" name="مستطيل ذو زاوية واحدة مستديرة 5"/>
          <p:cNvSpPr/>
          <p:nvPr/>
        </p:nvSpPr>
        <p:spPr>
          <a:xfrm>
            <a:off x="3557588" y="5037137"/>
            <a:ext cx="3281362" cy="900112"/>
          </a:xfrm>
          <a:prstGeom prst="round1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اللون الأسود</a:t>
            </a:r>
          </a:p>
        </p:txBody>
      </p:sp>
    </p:spTree>
    <p:extLst>
      <p:ext uri="{BB962C8B-B14F-4D97-AF65-F5344CB8AC3E}">
        <p14:creationId xmlns:p14="http://schemas.microsoft.com/office/powerpoint/2010/main" val="44183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67043" y="285728"/>
            <a:ext cx="610134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الفرق بين المواد الملونة والصبغة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766868" y="1412777"/>
            <a:ext cx="214033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المواد الملونة 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145756" y="2204865"/>
            <a:ext cx="547137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2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تُستخلص من النباتات أو الحشرات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179064" y="3357563"/>
            <a:ext cx="191270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الصبغــة 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63552" y="4077073"/>
            <a:ext cx="813690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ar-SA" sz="32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تصنع</a:t>
            </a:r>
            <a:r>
              <a:rPr lang="ar-SA" sz="40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 </a:t>
            </a:r>
            <a:r>
              <a:rPr lang="ar-SA" sz="32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من المعادن المسحوقة ويمكن رؤية جسيماتها بواسطة المجهر . اذكري بعض الأمثلة لصبغات؟.</a:t>
            </a:r>
            <a:r>
              <a:rPr lang="en-US" sz="3200" dirty="0">
                <a:ln>
                  <a:solidFill>
                    <a:schemeClr val="bg1"/>
                  </a:solidFill>
                </a:ln>
                <a:cs typeface="PT Bold Heading" pitchFamily="2" charset="-78"/>
              </a:rPr>
              <a:t>p:23</a:t>
            </a:r>
            <a:endParaRPr lang="ar-SA" sz="3200" dirty="0">
              <a:ln>
                <a:solidFill>
                  <a:schemeClr val="bg1"/>
                </a:solidFill>
              </a:ln>
              <a:cs typeface="PT Bold Heading" pitchFamily="2" charset="-78"/>
            </a:endParaRPr>
          </a:p>
        </p:txBody>
      </p:sp>
      <p:sp>
        <p:nvSpPr>
          <p:cNvPr id="7" name="دبوس زينة 6"/>
          <p:cNvSpPr/>
          <p:nvPr/>
        </p:nvSpPr>
        <p:spPr>
          <a:xfrm>
            <a:off x="9004300" y="5903912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</p:spTree>
    <p:extLst>
      <p:ext uri="{BB962C8B-B14F-4D97-AF65-F5344CB8AC3E}">
        <p14:creationId xmlns:p14="http://schemas.microsoft.com/office/powerpoint/2010/main" val="11630144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81686" y="1214423"/>
            <a:ext cx="447189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** تستخدم الطابعة الملونة نقاطاً من صبغة الأصفر والأرجواني والأزرق الداكن لعمل صورة ملونة..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71876" y="4271973"/>
            <a:ext cx="767719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>
                <a:solidFill>
                  <a:schemeClr val="tx2"/>
                </a:solidFill>
                <a:cs typeface="PT Bold Heading" pitchFamily="2" charset="-78"/>
              </a:rPr>
              <a:t>وتكون الأصباغ المستخدمة مركبات مطحونة</a:t>
            </a:r>
          </a:p>
          <a:p>
            <a:pPr algn="justLow"/>
            <a:r>
              <a:rPr lang="ar-SA" sz="3200" dirty="0">
                <a:solidFill>
                  <a:schemeClr val="tx2"/>
                </a:solidFill>
                <a:cs typeface="PT Bold Heading" pitchFamily="2" charset="-78"/>
              </a:rPr>
              <a:t> مثل أكسيد التيتانيوم (أبيض) </a:t>
            </a:r>
            <a:r>
              <a:rPr lang="ar-SA" sz="3200" dirty="0" err="1">
                <a:solidFill>
                  <a:schemeClr val="tx2"/>
                </a:solidFill>
                <a:cs typeface="PT Bold Heading" pitchFamily="2" charset="-78"/>
              </a:rPr>
              <a:t>وأكسيدالكروم</a:t>
            </a:r>
            <a:r>
              <a:rPr lang="ar-SA" sz="3200" dirty="0">
                <a:solidFill>
                  <a:schemeClr val="tx2"/>
                </a:solidFill>
                <a:cs typeface="PT Bold Heading" pitchFamily="2" charset="-78"/>
              </a:rPr>
              <a:t>(أخضر) </a:t>
            </a:r>
          </a:p>
          <a:p>
            <a:pPr algn="justLow"/>
            <a:r>
              <a:rPr lang="ar-SA" sz="3200" dirty="0">
                <a:solidFill>
                  <a:schemeClr val="tx2"/>
                </a:solidFill>
                <a:cs typeface="PT Bold Heading" pitchFamily="2" charset="-78"/>
              </a:rPr>
              <a:t>وكبريتيد الكاديوم(أصفر)).</a:t>
            </a:r>
          </a:p>
        </p:txBody>
      </p:sp>
      <p:pic>
        <p:nvPicPr>
          <p:cNvPr id="90113" name="Picture 1" descr="Printer-Ink-Wast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896" y="1214423"/>
            <a:ext cx="3752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 descr="ink-running-costs-3005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0185" y="2221704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8063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953687672"/>
              </p:ext>
            </p:extLst>
          </p:nvPr>
        </p:nvGraphicFramePr>
        <p:xfrm>
          <a:off x="328613" y="188639"/>
          <a:ext cx="11401425" cy="619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1433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6" descr="http://www.Lahyan.net/vb/uploaded/806/1331301753.jpg"/>
          <p:cNvPicPr>
            <a:picLocks noChangeAspect="1" noChangeArrowheads="1"/>
          </p:cNvPicPr>
          <p:nvPr/>
        </p:nvPicPr>
        <p:blipFill rotWithShape="1">
          <a:blip r:embed="rId2" cstate="print"/>
          <a:srcRect t="139" b="50213"/>
          <a:stretch/>
        </p:blipFill>
        <p:spPr bwMode="auto">
          <a:xfrm>
            <a:off x="143028" y="185744"/>
            <a:ext cx="11905943" cy="61849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143125" y="442913"/>
            <a:ext cx="3157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( تمتص لون واحد )</a:t>
            </a:r>
          </a:p>
        </p:txBody>
      </p:sp>
    </p:spTree>
    <p:extLst>
      <p:ext uri="{BB962C8B-B14F-4D97-AF65-F5344CB8AC3E}">
        <p14:creationId xmlns:p14="http://schemas.microsoft.com/office/powerpoint/2010/main" val="3966373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6" descr="http://www.Lahyan.net/vb/uploaded/806/1331301753.jpg"/>
          <p:cNvPicPr>
            <a:picLocks noChangeAspect="1" noChangeArrowheads="1"/>
          </p:cNvPicPr>
          <p:nvPr/>
        </p:nvPicPr>
        <p:blipFill rotWithShape="1">
          <a:blip r:embed="rId2" cstate="print"/>
          <a:srcRect t="50352"/>
          <a:stretch/>
        </p:blipFill>
        <p:spPr bwMode="auto">
          <a:xfrm>
            <a:off x="379538" y="171450"/>
            <a:ext cx="11693400" cy="6074488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459831" y="628651"/>
            <a:ext cx="3157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( تمتص لونين )</a:t>
            </a:r>
          </a:p>
        </p:txBody>
      </p:sp>
    </p:spTree>
    <p:extLst>
      <p:ext uri="{BB962C8B-B14F-4D97-AF65-F5344CB8AC3E}">
        <p14:creationId xmlns:p14="http://schemas.microsoft.com/office/powerpoint/2010/main" val="172915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207" y="1243013"/>
            <a:ext cx="6872386" cy="1947862"/>
          </a:xfrm>
          <a:prstGeom prst="rect">
            <a:avLst/>
          </a:prstGeom>
        </p:spPr>
      </p:pic>
      <p:sp>
        <p:nvSpPr>
          <p:cNvPr id="4" name="دبوس زينة 3"/>
          <p:cNvSpPr/>
          <p:nvPr/>
        </p:nvSpPr>
        <p:spPr>
          <a:xfrm>
            <a:off x="1728788" y="428625"/>
            <a:ext cx="3100387" cy="785813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/>
              <a:t>التطبيق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10" y="3424237"/>
            <a:ext cx="7490929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الاستضاءة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الطبيعة الموجية للضوء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أساسيات الضوء</a:t>
            </a: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الأول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إطار 9"/>
          <p:cNvSpPr/>
          <p:nvPr/>
        </p:nvSpPr>
        <p:spPr>
          <a:xfrm>
            <a:off x="6207124" y="4098923"/>
            <a:ext cx="5902325" cy="2613819"/>
          </a:xfrm>
          <a:prstGeom prst="frame">
            <a:avLst>
              <a:gd name="adj1" fmla="val 75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أخضر</a:t>
            </a:r>
            <a:r>
              <a:rPr lang="ar-SA" sz="3600" dirty="0">
                <a:solidFill>
                  <a:schemeClr val="tx1"/>
                </a:solidFill>
              </a:rPr>
              <a:t> + </a:t>
            </a:r>
            <a:r>
              <a:rPr lang="ar-SA" sz="3600" dirty="0">
                <a:solidFill>
                  <a:srgbClr val="7030A0"/>
                </a:solidFill>
              </a:rPr>
              <a:t>ارجواني</a:t>
            </a:r>
          </a:p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أزرق</a:t>
            </a:r>
            <a:r>
              <a:rPr lang="ar-SA" sz="3600" dirty="0">
                <a:solidFill>
                  <a:schemeClr val="tx1"/>
                </a:solidFill>
              </a:rPr>
              <a:t> + </a:t>
            </a:r>
            <a:r>
              <a:rPr lang="ar-SA" sz="3600" dirty="0">
                <a:solidFill>
                  <a:srgbClr val="7030A0"/>
                </a:solidFill>
              </a:rPr>
              <a:t>أصفر</a:t>
            </a:r>
          </a:p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أحمر</a:t>
            </a:r>
            <a:r>
              <a:rPr lang="ar-SA" sz="3600" dirty="0">
                <a:solidFill>
                  <a:schemeClr val="tx1"/>
                </a:solidFill>
              </a:rPr>
              <a:t> + </a:t>
            </a:r>
            <a:r>
              <a:rPr lang="ar-SA" sz="3600" dirty="0">
                <a:solidFill>
                  <a:srgbClr val="7030A0"/>
                </a:solidFill>
              </a:rPr>
              <a:t>أزرق فاتح </a:t>
            </a:r>
          </a:p>
        </p:txBody>
      </p:sp>
      <p:sp>
        <p:nvSpPr>
          <p:cNvPr id="11" name="إطار 10"/>
          <p:cNvSpPr/>
          <p:nvPr/>
        </p:nvSpPr>
        <p:spPr>
          <a:xfrm>
            <a:off x="193675" y="4098924"/>
            <a:ext cx="5902325" cy="2613819"/>
          </a:xfrm>
          <a:prstGeom prst="frame">
            <a:avLst>
              <a:gd name="adj1" fmla="val 758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ارجواني</a:t>
            </a:r>
            <a:r>
              <a:rPr lang="ar-SA" sz="3600" dirty="0">
                <a:solidFill>
                  <a:schemeClr val="tx1"/>
                </a:solidFill>
              </a:rPr>
              <a:t> + </a:t>
            </a:r>
            <a:r>
              <a:rPr lang="ar-SA" sz="3600" dirty="0">
                <a:solidFill>
                  <a:srgbClr val="7030A0"/>
                </a:solidFill>
              </a:rPr>
              <a:t>أخضر</a:t>
            </a:r>
          </a:p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أصفر</a:t>
            </a:r>
            <a:r>
              <a:rPr lang="ar-SA" sz="3600" dirty="0">
                <a:solidFill>
                  <a:schemeClr val="tx1"/>
                </a:solidFill>
              </a:rPr>
              <a:t> + </a:t>
            </a:r>
            <a:r>
              <a:rPr lang="ar-SA" sz="3600" dirty="0">
                <a:solidFill>
                  <a:srgbClr val="7030A0"/>
                </a:solidFill>
              </a:rPr>
              <a:t>أزرق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3600" dirty="0">
                <a:solidFill>
                  <a:schemeClr val="accent2">
                    <a:lumMod val="50000"/>
                  </a:schemeClr>
                </a:solidFill>
              </a:rPr>
              <a:t>أزرق فاتح </a:t>
            </a:r>
            <a:r>
              <a:rPr lang="ar-SA" sz="3600" dirty="0">
                <a:solidFill>
                  <a:schemeClr val="tx1"/>
                </a:solidFill>
              </a:rPr>
              <a:t>+ </a:t>
            </a:r>
            <a:r>
              <a:rPr lang="ar-SA" sz="3600" dirty="0">
                <a:solidFill>
                  <a:srgbClr val="7030A0"/>
                </a:solidFill>
              </a:rPr>
              <a:t>أحمر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4038600" y="6227762"/>
            <a:ext cx="4114800" cy="365125"/>
          </a:xfrm>
        </p:spPr>
        <p:txBody>
          <a:bodyPr/>
          <a:lstStyle/>
          <a:p>
            <a:r>
              <a:rPr lang="ar-SA" dirty="0"/>
              <a:t>فيزياء 3                                        ابتهاج السعيد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2971005" y="170512"/>
            <a:ext cx="6472237" cy="1214437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المتتامة (</a:t>
            </a:r>
            <a:r>
              <a:rPr lang="ar-SA" sz="4800" dirty="0">
                <a:solidFill>
                  <a:schemeClr val="accent2">
                    <a:lumMod val="50000"/>
                  </a:schemeClr>
                </a:solidFill>
              </a:rPr>
              <a:t>أساسي</a:t>
            </a:r>
            <a:r>
              <a:rPr lang="ar-SA" sz="4800" dirty="0"/>
              <a:t> + </a:t>
            </a:r>
            <a:r>
              <a:rPr lang="ar-SA" sz="4800" dirty="0">
                <a:solidFill>
                  <a:srgbClr val="7030A0"/>
                </a:solidFill>
              </a:rPr>
              <a:t>ثانوي</a:t>
            </a:r>
            <a:r>
              <a:rPr lang="ar-SA" sz="4800" dirty="0"/>
              <a:t>) </a:t>
            </a:r>
          </a:p>
        </p:txBody>
      </p:sp>
      <p:sp>
        <p:nvSpPr>
          <p:cNvPr id="4" name="قوس كبير أيمن 3"/>
          <p:cNvSpPr/>
          <p:nvPr/>
        </p:nvSpPr>
        <p:spPr>
          <a:xfrm rot="16200000">
            <a:off x="5886737" y="-1467319"/>
            <a:ext cx="619125" cy="58547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دبوس زينة 4"/>
          <p:cNvSpPr/>
          <p:nvPr/>
        </p:nvSpPr>
        <p:spPr>
          <a:xfrm>
            <a:off x="6231621" y="1620982"/>
            <a:ext cx="5784057" cy="2127103"/>
          </a:xfrm>
          <a:prstGeom prst="plaqu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الأبيض نتيجة تراكب أضواء تعكس الألوان الثلاثة </a:t>
            </a:r>
          </a:p>
          <a:p>
            <a:pPr algn="ctr"/>
            <a:r>
              <a:rPr lang="ar-SA" sz="4400" dirty="0"/>
              <a:t>أو نتيجة دمج التالي  </a:t>
            </a:r>
          </a:p>
        </p:txBody>
      </p:sp>
      <p:sp>
        <p:nvSpPr>
          <p:cNvPr id="6" name="دبوس زينة 5"/>
          <p:cNvSpPr/>
          <p:nvPr/>
        </p:nvSpPr>
        <p:spPr>
          <a:xfrm>
            <a:off x="193675" y="1620982"/>
            <a:ext cx="5902324" cy="2127103"/>
          </a:xfrm>
          <a:prstGeom prst="plaqu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الأسود نتيجة تراكب صبغات تمتص الألوان الثلاثة</a:t>
            </a:r>
          </a:p>
          <a:p>
            <a:pPr algn="ctr"/>
            <a:r>
              <a:rPr lang="ar-SA" sz="4400" dirty="0"/>
              <a:t>أو نتيجة دمج التالي</a:t>
            </a:r>
          </a:p>
        </p:txBody>
      </p:sp>
      <p:cxnSp>
        <p:nvCxnSpPr>
          <p:cNvPr id="8" name="رابط كسهم مستقيم 7"/>
          <p:cNvCxnSpPr>
            <a:cxnSpLocks/>
            <a:stCxn id="5" idx="2"/>
          </p:cNvCxnSpPr>
          <p:nvPr/>
        </p:nvCxnSpPr>
        <p:spPr>
          <a:xfrm>
            <a:off x="9123650" y="3748085"/>
            <a:ext cx="0" cy="4746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3352800" y="3789361"/>
            <a:ext cx="1" cy="4746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0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208687" y="246931"/>
            <a:ext cx="518924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تطبيقات على الاصباغ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565748" y="1299790"/>
            <a:ext cx="7342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الطابعات </a:t>
            </a:r>
            <a:r>
              <a:rPr lang="ar-SA" b="1" dirty="0" err="1"/>
              <a:t>الملونة </a:t>
            </a:r>
            <a:r>
              <a:rPr lang="ar-SA" dirty="0" err="1"/>
              <a:t>:</a:t>
            </a:r>
            <a:endParaRPr lang="ar-SA" dirty="0"/>
          </a:p>
          <a:p>
            <a:r>
              <a:rPr lang="ar-SA" b="1" dirty="0"/>
              <a:t>أنّ الطابعة الملونة تستخدم نقاطا من صبغة الأصفر والأرجواني والأزرق الفاتح لعمل صورة ملونة </a:t>
            </a:r>
            <a:br>
              <a:rPr lang="ar-SA" b="1" dirty="0"/>
            </a:br>
            <a:r>
              <a:rPr lang="ar-SA" b="1" dirty="0"/>
              <a:t>تمزج الأصباغ بالطابعة لتكون محاليل معلقة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480992" y="2344777"/>
            <a:ext cx="73448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لماذا تبدو النباتات خضراء ؟</a:t>
            </a:r>
          </a:p>
          <a:p>
            <a:r>
              <a:rPr lang="ar-SA" sz="3200" b="1" dirty="0"/>
              <a:t>لماذا تبدو السماء مزرقة؟</a:t>
            </a:r>
          </a:p>
          <a:p>
            <a:r>
              <a:rPr lang="ar-SA" sz="3200" b="1" dirty="0"/>
              <a:t>لماذا تبدو الشمس </a:t>
            </a:r>
            <a:r>
              <a:rPr lang="ar-SA" sz="3200" b="1" dirty="0" err="1"/>
              <a:t>صفراء؟</a:t>
            </a:r>
            <a:endParaRPr lang="ar-SA" sz="3200" b="1" dirty="0"/>
          </a:p>
        </p:txBody>
      </p:sp>
      <p:pic>
        <p:nvPicPr>
          <p:cNvPr id="6" name="صورة 5" descr="1797501_low1_sun_sky_33160824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587" y="3945518"/>
            <a:ext cx="7502933" cy="2719325"/>
          </a:xfrm>
          <a:prstGeom prst="rect">
            <a:avLst/>
          </a:prstGeom>
        </p:spPr>
      </p:pic>
      <p:pic>
        <p:nvPicPr>
          <p:cNvPr id="7" name="صورة 6" descr="imagesCAUTQX6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456" y="2508939"/>
            <a:ext cx="4433292" cy="2685008"/>
          </a:xfrm>
          <a:prstGeom prst="rect">
            <a:avLst/>
          </a:prstGeom>
        </p:spPr>
      </p:pic>
      <p:pic>
        <p:nvPicPr>
          <p:cNvPr id="9" name="Picture 1" descr="Printer-Ink-Wast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678" y="135970"/>
            <a:ext cx="3752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10" name="دبوس زينة 9"/>
          <p:cNvSpPr/>
          <p:nvPr/>
        </p:nvSpPr>
        <p:spPr>
          <a:xfrm>
            <a:off x="472678" y="6029843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</p:spTree>
    <p:extLst>
      <p:ext uri="{BB962C8B-B14F-4D97-AF65-F5344CB8AC3E}">
        <p14:creationId xmlns:p14="http://schemas.microsoft.com/office/powerpoint/2010/main" val="41800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2968128"/>
            <a:ext cx="5894388" cy="21607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183014" y="5186010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  <p:sp>
        <p:nvSpPr>
          <p:cNvPr id="7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351367" y="351737"/>
            <a:ext cx="5315924" cy="172547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29- 30 -31 – 32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صفحة 34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7D21E0D-E6DC-41BD-ACD4-3E2EDED54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584278" y="2622967"/>
            <a:ext cx="5300420" cy="3719593"/>
          </a:xfrm>
          <a:prstGeom prst="rect">
            <a:avLst/>
          </a:prstGeom>
        </p:spPr>
      </p:pic>
      <p:sp>
        <p:nvSpPr>
          <p:cNvPr id="9" name="وسيلة شرح بيضاوية 1">
            <a:extLst>
              <a:ext uri="{FF2B5EF4-FFF2-40B4-BE49-F238E27FC236}">
                <a16:creationId xmlns:a16="http://schemas.microsoft.com/office/drawing/2014/main" id="{F73CA7E8-1BFB-4785-BBE1-D551D321A2C7}"/>
              </a:ext>
            </a:extLst>
          </p:cNvPr>
          <p:cNvSpPr/>
          <p:nvPr/>
        </p:nvSpPr>
        <p:spPr>
          <a:xfrm>
            <a:off x="716190" y="122395"/>
            <a:ext cx="4891533" cy="26688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r>
              <a:rPr lang="ar-SA" sz="3200" b="1" dirty="0"/>
              <a:t>لماذا تبدو النباتات خضراء ؟</a:t>
            </a:r>
          </a:p>
          <a:p>
            <a:r>
              <a:rPr lang="ar-SA" sz="3200" b="1" dirty="0"/>
              <a:t>لماذا تبدو السماء مزرقة؟</a:t>
            </a:r>
          </a:p>
          <a:p>
            <a:r>
              <a:rPr lang="ar-SA" sz="3200" b="1" dirty="0"/>
              <a:t>لماذا تبدو الشمس صفراء؟</a:t>
            </a:r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5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3014663" y="351737"/>
            <a:ext cx="8652628" cy="100557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 </a:t>
            </a:r>
          </a:p>
          <a:p>
            <a:pPr algn="ctr"/>
            <a:r>
              <a:rPr lang="ar-SA" sz="40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29- 30 -31 – 32  صفحة 34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94" y="1785937"/>
            <a:ext cx="6718697" cy="21288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51" y="3756026"/>
            <a:ext cx="6715240" cy="13446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4" y="1779585"/>
            <a:ext cx="2419706" cy="7029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721428"/>
            <a:ext cx="5695689" cy="129824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3" y="2678626"/>
            <a:ext cx="3262669" cy="86098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826" y="5251454"/>
            <a:ext cx="6096355" cy="8921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4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65738" y="158310"/>
            <a:ext cx="4891533" cy="266884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r>
              <a:rPr lang="ar-SA" sz="3200" b="1" dirty="0"/>
              <a:t>لماذا تبدو النباتات خضراء ؟</a:t>
            </a:r>
          </a:p>
          <a:p>
            <a:r>
              <a:rPr lang="ar-SA" sz="3200" b="1" kern="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لأن صبغة الكلوروفيل تمتص الضوء الأحمر و الضوء الأزرق </a:t>
            </a:r>
          </a:p>
          <a:p>
            <a:r>
              <a:rPr lang="ar-SA" sz="3200" b="1" kern="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فينعكس الضوء الأخضر</a:t>
            </a:r>
            <a:endParaRPr lang="ar-SA" sz="3200" kern="0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1310715" y="1278898"/>
            <a:ext cx="4891533" cy="2668844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r>
              <a:rPr lang="ar-SA" sz="3200" b="1" dirty="0"/>
              <a:t>لماذا تبدو السماء مزرقة؟</a:t>
            </a:r>
          </a:p>
          <a:p>
            <a:r>
              <a:rPr lang="ar-SA" sz="3200" b="1" kern="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لأن جزيئات الهواء تعكس (تشتت ) الضوء الأزرق و البنفسجي فتظهر السماء مائلة للزرقة بدرجات </a:t>
            </a:r>
            <a:r>
              <a:rPr lang="ar-SA" sz="3200" b="1" kern="0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متفاوته</a:t>
            </a:r>
            <a:endParaRPr lang="ar-SA" sz="3200" b="1" kern="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501279" y="3403533"/>
            <a:ext cx="4891533" cy="266884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r>
              <a:rPr lang="ar-SA" sz="3200" b="1" dirty="0"/>
              <a:t>لماذا تبدو الشمس صفراء؟</a:t>
            </a:r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3200" kern="0" dirty="0">
              <a:solidFill>
                <a:srgbClr val="FFC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SA" sz="3200" kern="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لأن جزيئات الهواء لا تشتت الضوء الأحمر و الأخضر </a:t>
            </a:r>
          </a:p>
        </p:txBody>
      </p:sp>
    </p:spTree>
    <p:extLst>
      <p:ext uri="{BB962C8B-B14F-4D97-AF65-F5344CB8AC3E}">
        <p14:creationId xmlns:p14="http://schemas.microsoft.com/office/powerpoint/2010/main" val="22353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55666" y="1387594"/>
            <a:ext cx="735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>
                <a:cs typeface="PT Bold Heading" pitchFamily="2" charset="-78"/>
              </a:rPr>
              <a:t>إنّ الضوء </a:t>
            </a:r>
            <a:r>
              <a:rPr lang="ar-SA" sz="2000" dirty="0" err="1">
                <a:cs typeface="PT Bold Heading" pitchFamily="2" charset="-78"/>
              </a:rPr>
              <a:t>يهتز</a:t>
            </a:r>
            <a:r>
              <a:rPr lang="ar-SA" sz="2000" dirty="0">
                <a:cs typeface="PT Bold Heading" pitchFamily="2" charset="-78"/>
              </a:rPr>
              <a:t> في أكثر من مستوى ، وعندما يوضع أمام الضوء مستقطب فهذا يعني أنّه لن </a:t>
            </a:r>
            <a:r>
              <a:rPr lang="ar-SA" sz="2000" dirty="0" err="1">
                <a:cs typeface="PT Bold Heading" pitchFamily="2" charset="-78"/>
              </a:rPr>
              <a:t>يهتز</a:t>
            </a:r>
            <a:r>
              <a:rPr lang="ar-SA" sz="2000" dirty="0">
                <a:cs typeface="PT Bold Heading" pitchFamily="2" charset="-78"/>
              </a:rPr>
              <a:t> إلا في مستوى واحد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56647" y="2535759"/>
            <a:ext cx="77735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Low"/>
            <a:r>
              <a:rPr lang="ar-SA" sz="2800" dirty="0">
                <a:cs typeface="PT Bold Heading" pitchFamily="2" charset="-78"/>
              </a:rPr>
              <a:t>أي أنّ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الاستقطاب</a:t>
            </a:r>
            <a:r>
              <a:rPr lang="ar-SA" sz="2800" dirty="0">
                <a:cs typeface="PT Bold Heading" pitchFamily="2" charset="-78"/>
              </a:rPr>
              <a:t> هو إنتاج ضوء يتذبذب في مستوى واحد . </a:t>
            </a:r>
          </a:p>
        </p:txBody>
      </p:sp>
      <p:pic>
        <p:nvPicPr>
          <p:cNvPr id="7" name="صورة 7" descr="u12l1e1.gif"/>
          <p:cNvPicPr>
            <a:picLocks noChangeAspect="1"/>
          </p:cNvPicPr>
          <p:nvPr/>
        </p:nvPicPr>
        <p:blipFill>
          <a:blip r:embed="rId2" cstate="print"/>
          <a:srcRect l="25990" t="16435" b="55273"/>
          <a:stretch>
            <a:fillRect/>
          </a:stretch>
        </p:blipFill>
        <p:spPr bwMode="auto">
          <a:xfrm flipH="1">
            <a:off x="480904" y="323708"/>
            <a:ext cx="2351083" cy="20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5" descr="EM-wav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6698" y="4480642"/>
            <a:ext cx="4023596" cy="23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7821442" y="161286"/>
            <a:ext cx="3097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استقطاب الضوء 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4" y="4233787"/>
            <a:ext cx="2143125" cy="2143125"/>
          </a:xfrm>
          <a:prstGeom prst="rect">
            <a:avLst/>
          </a:prstGeom>
        </p:spPr>
      </p:pic>
      <p:pic>
        <p:nvPicPr>
          <p:cNvPr id="6" name="Picture 2" descr="http://www.lahyan.net/vb/uploaded/806/13313019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5463" y="1411876"/>
            <a:ext cx="7235982" cy="4715870"/>
          </a:xfrm>
          <a:prstGeom prst="rect">
            <a:avLst/>
          </a:prstGeom>
          <a:noFill/>
        </p:spPr>
      </p:pic>
      <p:sp>
        <p:nvSpPr>
          <p:cNvPr id="14" name="مستطيل مستدير الزوايا 13"/>
          <p:cNvSpPr/>
          <p:nvPr/>
        </p:nvSpPr>
        <p:spPr>
          <a:xfrm>
            <a:off x="6864824" y="3953712"/>
            <a:ext cx="3316406" cy="10538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استقطاب بالترشيح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63880" y="5534500"/>
            <a:ext cx="3316406" cy="105385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استقطاب بالانعكاس 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424382" y="3219363"/>
            <a:ext cx="43056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طرق استقطاب الضوء :</a:t>
            </a:r>
          </a:p>
        </p:txBody>
      </p:sp>
    </p:spTree>
    <p:extLst>
      <p:ext uri="{BB962C8B-B14F-4D97-AF65-F5344CB8AC3E}">
        <p14:creationId xmlns:p14="http://schemas.microsoft.com/office/powerpoint/2010/main" val="17918870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33741" y="932776"/>
            <a:ext cx="8212934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600" dirty="0">
                <a:cs typeface="PT Bold Heading" pitchFamily="2" charset="-78"/>
              </a:rPr>
              <a:t>يمكن فهم الاستقطاب بالترشيح من خلال الحبل المستخدم كنموذج لموجات الضــوء..</a:t>
            </a:r>
          </a:p>
        </p:txBody>
      </p:sp>
      <p:pic>
        <p:nvPicPr>
          <p:cNvPr id="3" name="صورة 1" descr="1_2771047643e4fdbbd2.jpg"/>
          <p:cNvPicPr>
            <a:picLocks noChangeAspect="1"/>
          </p:cNvPicPr>
          <p:nvPr/>
        </p:nvPicPr>
        <p:blipFill>
          <a:blip r:embed="rId2" cstate="print"/>
          <a:srcRect l="10715" t="45145" r="51785" b="16991"/>
          <a:stretch>
            <a:fillRect/>
          </a:stretch>
        </p:blipFill>
        <p:spPr bwMode="auto">
          <a:xfrm>
            <a:off x="1919536" y="1628800"/>
            <a:ext cx="43204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6524628" y="1928803"/>
            <a:ext cx="371234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عندما تكون موازية للشق ( محور الاستقطاب ) </a:t>
            </a:r>
          </a:p>
          <a:p>
            <a:pPr algn="ctr"/>
            <a:r>
              <a:rPr lang="ar-SA" sz="4000" b="1" dirty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فإنها تعبر</a:t>
            </a:r>
          </a:p>
        </p:txBody>
      </p:sp>
      <p:pic>
        <p:nvPicPr>
          <p:cNvPr id="5" name="صورة 1" descr="1_2771047643e4fdbbd2.jpg"/>
          <p:cNvPicPr>
            <a:picLocks noChangeAspect="1"/>
          </p:cNvPicPr>
          <p:nvPr/>
        </p:nvPicPr>
        <p:blipFill>
          <a:blip r:embed="rId2" cstate="print"/>
          <a:srcRect l="47144" t="45145" r="9999" b="16991"/>
          <a:stretch>
            <a:fillRect/>
          </a:stretch>
        </p:blipFill>
        <p:spPr bwMode="auto">
          <a:xfrm>
            <a:off x="2024035" y="4000504"/>
            <a:ext cx="4270375" cy="19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6640208" y="4436382"/>
            <a:ext cx="378668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عندما تكون متعامدة للشق ( محور الاستقطاب )</a:t>
            </a:r>
          </a:p>
          <a:p>
            <a:pPr algn="ctr"/>
            <a:r>
              <a:rPr lang="ar-SA" sz="4000" b="1" dirty="0">
                <a:solidFill>
                  <a:srgbClr val="500050"/>
                </a:solidFill>
                <a:latin typeface="Calibri" pitchFamily="34" charset="0"/>
                <a:cs typeface="Traditional Arabic" pitchFamily="2" charset="-78"/>
              </a:rPr>
              <a:t> فلا تعبر</a:t>
            </a:r>
          </a:p>
        </p:txBody>
      </p:sp>
      <p:sp>
        <p:nvSpPr>
          <p:cNvPr id="7" name="مجسم مشطوف الحواف 6"/>
          <p:cNvSpPr/>
          <p:nvPr/>
        </p:nvSpPr>
        <p:spPr>
          <a:xfrm>
            <a:off x="6348696" y="191136"/>
            <a:ext cx="3015864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الاستقطاب بالترشيح</a:t>
            </a:r>
            <a:endParaRPr lang="ar-SA" sz="28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8265973"/>
      </p:ext>
    </p:extLst>
  </p:cSld>
  <p:clrMapOvr>
    <a:masterClrMapping/>
  </p:clrMapOvr>
  <p:transition spd="slow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استقطاب الضوء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1" y="1633502"/>
            <a:ext cx="70723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خماسي 2"/>
          <p:cNvSpPr/>
          <p:nvPr/>
        </p:nvSpPr>
        <p:spPr>
          <a:xfrm flipH="1">
            <a:off x="7609587" y="1841110"/>
            <a:ext cx="4256263" cy="2246769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الموجات التي تتمكن </a:t>
            </a:r>
          </a:p>
          <a:p>
            <a:pPr algn="justLow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من العبور هي فقط </a:t>
            </a:r>
          </a:p>
          <a:p>
            <a:pPr algn="justLow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المتذبذبة بصورة موازية </a:t>
            </a:r>
          </a:p>
          <a:p>
            <a:pPr algn="justLow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للمحور . فتنخفض شدة الضوء بمقدار النصف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09588" y="293916"/>
            <a:ext cx="425949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مرشح </a:t>
            </a:r>
            <a:r>
              <a:rPr lang="ar-SA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( فلتر) الاستقطاب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89712" y="823679"/>
            <a:ext cx="661110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هو وسط الاستقطاب الذي ينتج </a:t>
            </a:r>
            <a:r>
              <a:rPr lang="ar-SA" sz="2800" dirty="0" err="1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ضوءًاً</a:t>
            </a:r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 مستقطبًا..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669533" y="4342411"/>
            <a:ext cx="301076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محور الاستقطاب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93506" y="4819457"/>
            <a:ext cx="37224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2800" dirty="0">
                <a:ln>
                  <a:solidFill>
                    <a:schemeClr val="bg1"/>
                  </a:solidFill>
                </a:ln>
                <a:solidFill>
                  <a:srgbClr val="500050"/>
                </a:solidFill>
                <a:latin typeface="Calibri" pitchFamily="34" charset="0"/>
                <a:cs typeface="PT Bold Heading" pitchFamily="2" charset="-78"/>
              </a:rPr>
              <a:t>يمثل اتجاه وسط الاستقطاب</a:t>
            </a:r>
          </a:p>
        </p:txBody>
      </p:sp>
      <p:sp>
        <p:nvSpPr>
          <p:cNvPr id="12" name="مجسم مشطوف الحواف 11"/>
          <p:cNvSpPr/>
          <p:nvPr/>
        </p:nvSpPr>
        <p:spPr>
          <a:xfrm>
            <a:off x="319561" y="140173"/>
            <a:ext cx="3015864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الاستقطاب بالترشيح</a:t>
            </a:r>
            <a:endParaRPr lang="ar-SA" sz="28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57056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9" y="361192"/>
            <a:ext cx="2143125" cy="2143125"/>
          </a:xfrm>
          <a:prstGeom prst="rect">
            <a:avLst/>
          </a:prstGeom>
        </p:spPr>
      </p:pic>
      <p:sp>
        <p:nvSpPr>
          <p:cNvPr id="5" name="إطار 4"/>
          <p:cNvSpPr/>
          <p:nvPr/>
        </p:nvSpPr>
        <p:spPr>
          <a:xfrm>
            <a:off x="4038600" y="476678"/>
            <a:ext cx="7586437" cy="13667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كيف يعبر الضوء من خلال المرشح ؟ وماذا يحدث لموجات الضوء التي لا تعبر المرشح ؟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8396" t="20085" r="5298" b="26357"/>
          <a:stretch/>
        </p:blipFill>
        <p:spPr>
          <a:xfrm>
            <a:off x="132939" y="1978663"/>
            <a:ext cx="6864824" cy="3671249"/>
          </a:xfrm>
          <a:prstGeom prst="rect">
            <a:avLst/>
          </a:prstGeom>
        </p:spPr>
      </p:pic>
      <p:sp>
        <p:nvSpPr>
          <p:cNvPr id="6" name="مستطيل ذو زوايا قطرية مستديرة 5"/>
          <p:cNvSpPr/>
          <p:nvPr/>
        </p:nvSpPr>
        <p:spPr>
          <a:xfrm>
            <a:off x="6769290" y="2251881"/>
            <a:ext cx="5240740" cy="4104469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عندما ينتقل الضوء عابرًا جزيئات المرشح </a:t>
            </a:r>
          </a:p>
          <a:p>
            <a:pPr algn="ctr"/>
            <a:r>
              <a:rPr lang="ar-SA" sz="3200" dirty="0"/>
              <a:t>تمتص الإلكترونات الموجات الضوئية المتذبذبة في اتجاه تذبذب الالكترونات </a:t>
            </a:r>
          </a:p>
          <a:p>
            <a:pPr algn="ctr"/>
            <a:endParaRPr lang="ar-SA" sz="3200" dirty="0"/>
          </a:p>
          <a:p>
            <a:pPr algn="ctr"/>
            <a:r>
              <a:rPr lang="ar-SA" sz="3200" dirty="0"/>
              <a:t>و تسمح للموجات الضوئية المتذبذبة في اتجاه ما بالعبور خلالها </a:t>
            </a:r>
          </a:p>
        </p:txBody>
      </p:sp>
    </p:spTree>
    <p:extLst>
      <p:ext uri="{BB962C8B-B14F-4D97-AF65-F5344CB8AC3E}">
        <p14:creationId xmlns:p14="http://schemas.microsoft.com/office/powerpoint/2010/main" val="6744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جسم مشطوف الحواف 1"/>
          <p:cNvSpPr/>
          <p:nvPr/>
        </p:nvSpPr>
        <p:spPr>
          <a:xfrm>
            <a:off x="6318166" y="191136"/>
            <a:ext cx="3076921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الاستقطاب بالانعكاس</a:t>
            </a:r>
            <a:endParaRPr lang="ar-SA" sz="28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017181" y="1078131"/>
            <a:ext cx="6542345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 يحدث استقطاب جزئي للضوء في </a:t>
            </a:r>
            <a:r>
              <a:rPr lang="ar-SA" sz="2400" u="sng" dirty="0">
                <a:cs typeface="PT Bold Heading" pitchFamily="2" charset="-78"/>
              </a:rPr>
              <a:t>اتجاه سطح الزجاج </a:t>
            </a:r>
            <a:r>
              <a:rPr lang="ar-SA" sz="2400" dirty="0">
                <a:cs typeface="PT Bold Heading" pitchFamily="2" charset="-78"/>
              </a:rPr>
              <a:t>عند انعكاسه  ,</a:t>
            </a:r>
          </a:p>
          <a:p>
            <a:pPr algn="justLow"/>
            <a:endParaRPr lang="ar-SA" sz="2400" dirty="0">
              <a:cs typeface="PT Bold Heading" pitchFamily="2" charset="-78"/>
            </a:endParaRPr>
          </a:p>
          <a:p>
            <a:pPr algn="justLow"/>
            <a:r>
              <a:rPr lang="ar-SA" sz="2400" dirty="0">
                <a:cs typeface="PT Bold Heading" pitchFamily="2" charset="-78"/>
              </a:rPr>
              <a:t>أي أن الأشعة الضوئية المنعكسة تحتوي على كمية كبيرة من الضوء المتذبذب </a:t>
            </a:r>
            <a:r>
              <a:rPr lang="ar-SA" sz="2400" u="sng" dirty="0">
                <a:cs typeface="PT Bold Heading" pitchFamily="2" charset="-78"/>
              </a:rPr>
              <a:t>بشكل مواز لسطح الزجاج</a:t>
            </a:r>
            <a:r>
              <a:rPr lang="ar-SA" sz="2400" dirty="0">
                <a:cs typeface="PT Bold Heading" pitchFamily="2" charset="-78"/>
              </a:rPr>
              <a:t>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5" y="136544"/>
            <a:ext cx="4513789" cy="350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05" y="3405847"/>
            <a:ext cx="4606803" cy="33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دبوس زينة 5"/>
          <p:cNvSpPr/>
          <p:nvPr/>
        </p:nvSpPr>
        <p:spPr>
          <a:xfrm>
            <a:off x="5849004" y="3143061"/>
            <a:ext cx="5148064" cy="100012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 يقل توهج الطرق عند استخدام النظارات الشمسية </a:t>
            </a:r>
            <a:r>
              <a:rPr lang="ar-SA" sz="2200" dirty="0" err="1">
                <a:solidFill>
                  <a:schemeClr val="bg1"/>
                </a:solidFill>
                <a:cs typeface="PT Bold Heading" pitchFamily="2" charset="-78"/>
              </a:rPr>
              <a:t>المستقطبة؟!</a:t>
            </a:r>
            <a:r>
              <a:rPr lang="ar-SA" sz="2200" dirty="0">
                <a:solidFill>
                  <a:schemeClr val="bg1"/>
                </a:solidFill>
                <a:cs typeface="PT Bold Heading" pitchFamily="2" charset="-78"/>
              </a:rPr>
              <a:t>           </a:t>
            </a:r>
            <a:r>
              <a:rPr lang="ar-SA" sz="2200" dirty="0" err="1">
                <a:solidFill>
                  <a:schemeClr val="bg1"/>
                </a:solidFill>
                <a:cs typeface="PT Bold Heading" pitchFamily="2" charset="-78"/>
              </a:rPr>
              <a:t>عللي ؟؟</a:t>
            </a:r>
            <a:endParaRPr lang="ar-SA" sz="2200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40328" y="4281589"/>
            <a:ext cx="459452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>
              <a:defRPr/>
            </a:pPr>
            <a:r>
              <a:rPr lang="ar-SA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بسبب استقطاب الضوء المنعكس عن الطريق</a:t>
            </a:r>
          </a:p>
        </p:txBody>
      </p:sp>
      <p:sp>
        <p:nvSpPr>
          <p:cNvPr id="9" name="مخطط انسيابي: بطاقة 8"/>
          <p:cNvSpPr/>
          <p:nvPr/>
        </p:nvSpPr>
        <p:spPr>
          <a:xfrm>
            <a:off x="5876143" y="5065939"/>
            <a:ext cx="5522895" cy="1389212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-ضوء المصباح العادي غير مستقطب</a:t>
            </a:r>
          </a:p>
          <a:p>
            <a:pPr algn="ctr"/>
            <a:r>
              <a:rPr lang="ar-SA" sz="2800" dirty="0"/>
              <a:t>-الضوء المنعكس من الأسطح مستقطبة </a:t>
            </a:r>
          </a:p>
        </p:txBody>
      </p:sp>
    </p:spTree>
    <p:extLst>
      <p:ext uri="{BB962C8B-B14F-4D97-AF65-F5344CB8AC3E}">
        <p14:creationId xmlns:p14="http://schemas.microsoft.com/office/powerpoint/2010/main" val="14632296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2                                        ابتهاج السعيد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181A638-75EC-4C75-A45B-C359CC925F4C}"/>
              </a:ext>
            </a:extLst>
          </p:cNvPr>
          <p:cNvSpPr txBox="1"/>
          <p:nvPr/>
        </p:nvSpPr>
        <p:spPr>
          <a:xfrm>
            <a:off x="8136467" y="261617"/>
            <a:ext cx="2667000" cy="708025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الأهداف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4FC9E5-F96F-46BE-92E1-73091EA97C6C}"/>
              </a:ext>
            </a:extLst>
          </p:cNvPr>
          <p:cNvSpPr txBox="1"/>
          <p:nvPr/>
        </p:nvSpPr>
        <p:spPr>
          <a:xfrm>
            <a:off x="750512" y="461644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تصف كيف يثبت الحيود علميًا أن الضوء عبارة عن موجات 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7C314F7-1627-4C75-930C-D374FC9BEE61}"/>
              </a:ext>
            </a:extLst>
          </p:cNvPr>
          <p:cNvSpPr txBox="1"/>
          <p:nvPr/>
        </p:nvSpPr>
        <p:spPr>
          <a:xfrm>
            <a:off x="6368490" y="1376472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تتوقع تأثير ألوان الضوء المتراكبة و الأصباغ الممزوجة 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19348AE-0AD4-4FEE-96DA-6DF4E5B54382}"/>
              </a:ext>
            </a:extLst>
          </p:cNvPr>
          <p:cNvSpPr txBox="1"/>
          <p:nvPr/>
        </p:nvSpPr>
        <p:spPr>
          <a:xfrm>
            <a:off x="1295400" y="2134148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توضح ظاهرتي الاستقطاب و تأثير دوبلر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93886726-E6EC-412D-8186-2FA46840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466" y="3289114"/>
            <a:ext cx="266700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المفردات: </a:t>
            </a: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56EAE116-8C4C-4ACA-BE5A-C40B5711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4" y="3671913"/>
            <a:ext cx="320992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الحيود</a:t>
            </a:r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08" y="4391325"/>
            <a:ext cx="33528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اللون المتمم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9" y="4566073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اللون الثانوي</a:t>
            </a: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15CD5BCE-E760-40F8-8389-E67CE3F5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808" y="4386242"/>
            <a:ext cx="304059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اللون الأساسي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855" y="5421815"/>
            <a:ext cx="269954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الصبغة الأساسية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796" y="5456188"/>
            <a:ext cx="306625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الصبغة الثانوية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0" y="5642998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الاستقطاب</a:t>
            </a: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9" y="5212404"/>
            <a:ext cx="2052636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قانون </a:t>
            </a:r>
            <a:r>
              <a:rPr lang="ar-SA" altLang="ar-SA" sz="3600" dirty="0" err="1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مالوس</a:t>
            </a:r>
            <a:endParaRPr lang="ar-SA" altLang="ar-SA" sz="3600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703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419" y="506633"/>
            <a:ext cx="7249508" cy="2538057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908811" y="1311638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36</a:t>
            </a:r>
            <a:endParaRPr lang="ar-SA" sz="2800" b="1" dirty="0"/>
          </a:p>
        </p:txBody>
      </p:sp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31284" y="326463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sp>
        <p:nvSpPr>
          <p:cNvPr id="6" name="زاوية مطوية 5"/>
          <p:cNvSpPr/>
          <p:nvPr/>
        </p:nvSpPr>
        <p:spPr>
          <a:xfrm>
            <a:off x="586854" y="2455237"/>
            <a:ext cx="5281683" cy="167867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الرأسي 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لأن الوهج الناتج عن الاستقطاب المنعكس عن سطح الطريق موازٍ لسطح الطريق أي أفقيًا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8" y="4133912"/>
            <a:ext cx="5934004" cy="148647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908811" y="4585361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29</a:t>
            </a:r>
            <a:endParaRPr lang="ar-SA" sz="2800" b="1" dirty="0"/>
          </a:p>
        </p:txBody>
      </p:sp>
      <p:sp>
        <p:nvSpPr>
          <p:cNvPr id="9" name="زاوية مطوية 8"/>
          <p:cNvSpPr/>
          <p:nvPr/>
        </p:nvSpPr>
        <p:spPr>
          <a:xfrm>
            <a:off x="2168492" y="5338648"/>
            <a:ext cx="5281683" cy="101770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بالتحقق من تقليلها لانعكاس الضوء عن الأسطح المنعكسة مثل الطرق أو الزجاج</a:t>
            </a:r>
          </a:p>
        </p:txBody>
      </p:sp>
    </p:spTree>
    <p:extLst>
      <p:ext uri="{BB962C8B-B14F-4D97-AF65-F5344CB8AC3E}">
        <p14:creationId xmlns:p14="http://schemas.microsoft.com/office/powerpoint/2010/main" val="41368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1" descr="%25D8%25AA%25D8%25A7%25D8%25A8%25D8%25B9+%25D9%2586%25D8%25B8%25D8%25A7%25D8%25B1%25D9%2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19" y="655249"/>
            <a:ext cx="8199878" cy="48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1064524" y="996287"/>
            <a:ext cx="2033517" cy="141936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سيعبر الضوء خلال المرشح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278338" y="4042906"/>
            <a:ext cx="2033517" cy="141936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لن يعبر الضوء خلال المرشح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177419" y="2461668"/>
            <a:ext cx="2033517" cy="141936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err="1"/>
              <a:t>سيعبرجزء</a:t>
            </a:r>
            <a:r>
              <a:rPr lang="ar-SA" sz="2000" dirty="0"/>
              <a:t> بسيط من الضوء خلال المرشح</a:t>
            </a:r>
          </a:p>
        </p:txBody>
      </p:sp>
      <p:sp>
        <p:nvSpPr>
          <p:cNvPr id="9" name="مجسم مشطوف الحواف 8"/>
          <p:cNvSpPr/>
          <p:nvPr/>
        </p:nvSpPr>
        <p:spPr>
          <a:xfrm>
            <a:off x="8850144" y="505034"/>
            <a:ext cx="2653204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تحليل  الاستقطاب</a:t>
            </a:r>
            <a:endParaRPr lang="ar-SA" sz="2800" dirty="0">
              <a:cs typeface="PT Bold Heading" pitchFamily="2" charset="-78"/>
            </a:endParaRPr>
          </a:p>
        </p:txBody>
      </p:sp>
      <p:sp>
        <p:nvSpPr>
          <p:cNvPr id="10" name="سهم لأعلى 9"/>
          <p:cNvSpPr/>
          <p:nvPr/>
        </p:nvSpPr>
        <p:spPr>
          <a:xfrm>
            <a:off x="3262873" y="5172139"/>
            <a:ext cx="2729552" cy="139572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المحللات</a:t>
            </a:r>
          </a:p>
        </p:txBody>
      </p:sp>
    </p:spTree>
    <p:extLst>
      <p:ext uri="{BB962C8B-B14F-4D97-AF65-F5344CB8AC3E}">
        <p14:creationId xmlns:p14="http://schemas.microsoft.com/office/powerpoint/2010/main" val="30743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71481"/>
            <a:ext cx="2000232" cy="221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3000372"/>
            <a:ext cx="2082418" cy="21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4095735" y="1169244"/>
            <a:ext cx="7068133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 عند وضع مرشح استقطاب في مسار ضوء مستقطب فإن :</a:t>
            </a:r>
            <a:r>
              <a:rPr lang="ar-SA" sz="2400" b="1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latin typeface="Traditional Arabic" pitchFamily="18" charset="-78"/>
                <a:cs typeface="PT Bold Heading" pitchFamily="2" charset="-78"/>
              </a:rPr>
              <a:t> </a:t>
            </a:r>
            <a:endParaRPr lang="ar-SA" sz="2400" dirty="0">
              <a:ln>
                <a:solidFill>
                  <a:schemeClr val="tx1"/>
                </a:solidFill>
              </a:ln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381310" y="1999751"/>
            <a:ext cx="4514274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408A61"/>
                </a:solidFill>
                <a:cs typeface="PT Bold Heading" pitchFamily="2" charset="-78"/>
              </a:rPr>
              <a:t>1- 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إذا كان محور الاستقطاب لمرشحي الاستقطاب متوازيين فسينفذ الضوء 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4889655" y="3386965"/>
            <a:ext cx="429996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408A61"/>
                </a:solidFill>
                <a:cs typeface="PT Bold Heading" pitchFamily="2" charset="-78"/>
              </a:rPr>
              <a:t>2- </a:t>
            </a:r>
            <a:r>
              <a:rPr lang="ar-SA" sz="2400" dirty="0">
                <a:solidFill>
                  <a:schemeClr val="tx1"/>
                </a:solidFill>
                <a:cs typeface="PT Bold Heading" pitchFamily="2" charset="-78"/>
              </a:rPr>
              <a:t>إذا كان محور الاستقطاب لمرشحي الاستقطاب متعامدين فلن ينفذ الضوء </a:t>
            </a:r>
          </a:p>
        </p:txBody>
      </p:sp>
      <p:pic>
        <p:nvPicPr>
          <p:cNvPr id="14" name="صورة 2" descr="استقطاب الضوء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118" y="4935937"/>
            <a:ext cx="6031034" cy="140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جسم مشطوف الحواف 8"/>
          <p:cNvSpPr/>
          <p:nvPr/>
        </p:nvSpPr>
        <p:spPr>
          <a:xfrm>
            <a:off x="8850144" y="505034"/>
            <a:ext cx="2653204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تحليل  الاستقطاب</a:t>
            </a:r>
            <a:endParaRPr lang="ar-SA" sz="28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973155"/>
      </p:ext>
    </p:extLst>
  </p:cSld>
  <p:clrMapOvr>
    <a:masterClrMapping/>
  </p:clrMapOvr>
  <p:transition spd="slow"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صورة 8" descr="f24014.jpg"/>
          <p:cNvPicPr>
            <a:picLocks noChangeAspect="1"/>
          </p:cNvPicPr>
          <p:nvPr/>
        </p:nvPicPr>
        <p:blipFill>
          <a:blip r:embed="rId2" cstate="print"/>
          <a:srcRect t="13200" b="25467"/>
          <a:stretch>
            <a:fillRect/>
          </a:stretch>
        </p:blipFill>
        <p:spPr bwMode="auto">
          <a:xfrm>
            <a:off x="641445" y="357166"/>
            <a:ext cx="5454555" cy="23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2"/>
          <p:cNvSpPr txBox="1">
            <a:spLocks noChangeArrowheads="1"/>
          </p:cNvSpPr>
          <p:nvPr/>
        </p:nvSpPr>
        <p:spPr bwMode="auto">
          <a:xfrm>
            <a:off x="5381620" y="435099"/>
            <a:ext cx="3071834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قانون </a:t>
            </a:r>
            <a:r>
              <a:rPr lang="ar-SA" sz="4000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مالـوس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raditional Arabic" pitchFamily="2" charset="-78"/>
              <a:cs typeface="PT Bold Heading" pitchFamily="2" charset="-78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6400083" y="1606064"/>
            <a:ext cx="5103265" cy="76944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 مدى انخفاض شدة الضوء عندما تعبر من خلال مرشح استقطاب ثانٍ يسمى </a:t>
            </a:r>
            <a:r>
              <a:rPr lang="ar-SA" sz="2200" dirty="0" err="1">
                <a:cs typeface="PT Bold Heading" pitchFamily="2" charset="-78"/>
              </a:rPr>
              <a:t>بـ</a:t>
            </a:r>
            <a:r>
              <a:rPr lang="ar-SA" sz="2200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 قانون </a:t>
            </a:r>
            <a:r>
              <a:rPr lang="ar-SA" sz="2200" dirty="0" err="1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مالوس..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زاوية مطوية 4"/>
          <p:cNvSpPr>
            <a:spLocks noChangeArrowheads="1"/>
          </p:cNvSpPr>
          <p:nvPr/>
        </p:nvSpPr>
        <p:spPr bwMode="auto">
          <a:xfrm>
            <a:off x="7953389" y="2626771"/>
            <a:ext cx="2423812" cy="550962"/>
          </a:xfrm>
          <a:prstGeom prst="foldedCorner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ln w="0"/>
                <a:solidFill>
                  <a:schemeClr val="tx1"/>
                </a:solidFill>
                <a:latin typeface="Traditional Arabic" pitchFamily="2" charset="-78"/>
                <a:cs typeface="PT Bold Heading" pitchFamily="2" charset="-78"/>
              </a:rPr>
              <a:t>نص قانون </a:t>
            </a:r>
            <a:r>
              <a:rPr lang="ar-SA" sz="2400" dirty="0" err="1">
                <a:ln w="0"/>
                <a:solidFill>
                  <a:schemeClr val="tx1"/>
                </a:solidFill>
                <a:latin typeface="Traditional Arabic" pitchFamily="2" charset="-78"/>
                <a:cs typeface="PT Bold Heading" pitchFamily="2" charset="-78"/>
              </a:rPr>
              <a:t>مالوس</a:t>
            </a:r>
            <a:r>
              <a:rPr lang="ar-SA" sz="2400" dirty="0">
                <a:ln w="0"/>
                <a:solidFill>
                  <a:schemeClr val="tx1"/>
                </a:solidFill>
                <a:latin typeface="Traditional Arabic" pitchFamily="2" charset="-78"/>
                <a:cs typeface="PT Bold Heading" pitchFamily="2" charset="-78"/>
              </a:rPr>
              <a:t>:</a:t>
            </a:r>
            <a:endParaRPr lang="ar-SA" sz="2400" dirty="0">
              <a:ln w="0"/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105289" y="3347394"/>
            <a:ext cx="76962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 إن شدة الضوء الخارج من مرشح الاستقطاب الثاني يساوي شدة الضوء الخارج من مرشح الاستقطاب الأول مضروبا في مربع جيب تمام الزاوية المحصورة بين محوري استقطاب المرشحين.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7953389" y="4857761"/>
            <a:ext cx="1739579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200" u="sng" dirty="0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يعطى </a:t>
            </a:r>
            <a:r>
              <a:rPr lang="ar-SA" sz="2200" u="sng" dirty="0" err="1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بالعلاقة</a:t>
            </a:r>
            <a:r>
              <a:rPr lang="ar-SA" sz="2200" dirty="0" err="1">
                <a:solidFill>
                  <a:srgbClr val="00B050"/>
                </a:solidFill>
                <a:latin typeface="Traditional Arabic" pitchFamily="2" charset="-78"/>
                <a:cs typeface="PT Bold Heading" pitchFamily="2" charset="-78"/>
              </a:rPr>
              <a:t>:</a:t>
            </a:r>
            <a:endParaRPr lang="ar-SA" sz="2200" dirty="0">
              <a:solidFill>
                <a:srgbClr val="00B05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68722" y="5031693"/>
            <a:ext cx="39967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I</a:t>
            </a:r>
            <a:r>
              <a:rPr lang="en-US" sz="4000" baseline="-25000" dirty="0">
                <a:solidFill>
                  <a:srgbClr val="9EB160"/>
                </a:solidFill>
              </a:rPr>
              <a:t>2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 = I</a:t>
            </a:r>
            <a:r>
              <a:rPr lang="en-US" sz="4000" baseline="-25000" dirty="0">
                <a:solidFill>
                  <a:srgbClr val="9EB160"/>
                </a:solidFill>
              </a:rPr>
              <a:t>1</a:t>
            </a:r>
            <a:r>
              <a:rPr lang="en-US" sz="4000" dirty="0"/>
              <a:t>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cos </a:t>
            </a:r>
            <a:r>
              <a:rPr lang="en-US" sz="4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2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aditional Arabic" pitchFamily="2" charset="-78"/>
                <a:cs typeface="PT Bold Heading" pitchFamily="2" charset="-78"/>
              </a:rPr>
              <a:t> </a:t>
            </a:r>
            <a:r>
              <a:rPr lang="az-Cyrl-AZ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PT Bold Heading" pitchFamily="2" charset="-78"/>
              </a:rPr>
              <a:t>Ө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PT Bold Heading" pitchFamily="2" charset="-78"/>
              </a:rPr>
              <a:t> 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095472" y="6000769"/>
            <a:ext cx="7924800" cy="4308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**يسمى مرشح الاستقطاب الذي يستخدم قانون </a:t>
            </a:r>
            <a:r>
              <a:rPr lang="ar-SA" sz="2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مالوس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 بالمحلل</a:t>
            </a:r>
          </a:p>
        </p:txBody>
      </p:sp>
      <p:sp>
        <p:nvSpPr>
          <p:cNvPr id="11" name="مجسم مشطوف الحواف 10"/>
          <p:cNvSpPr/>
          <p:nvPr/>
        </p:nvSpPr>
        <p:spPr>
          <a:xfrm>
            <a:off x="8850144" y="505034"/>
            <a:ext cx="2653204" cy="695265"/>
          </a:xfrm>
          <a:prstGeom prst="beve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8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تحليل  الاستقطاب</a:t>
            </a:r>
            <a:endParaRPr lang="ar-SA" sz="2800" dirty="0">
              <a:cs typeface="PT Bold Heading" pitchFamily="2" charset="-78"/>
            </a:endParaRPr>
          </a:p>
        </p:txBody>
      </p:sp>
      <p:sp>
        <p:nvSpPr>
          <p:cNvPr id="3" name="دبوس زينة 2"/>
          <p:cNvSpPr/>
          <p:nvPr/>
        </p:nvSpPr>
        <p:spPr>
          <a:xfrm>
            <a:off x="518615" y="2892245"/>
            <a:ext cx="3261815" cy="156314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فيم يستخدم قانون </a:t>
            </a:r>
            <a:r>
              <a:rPr lang="ar-SA" sz="3600" dirty="0" err="1"/>
              <a:t>مالوس</a:t>
            </a:r>
            <a:r>
              <a:rPr lang="ar-SA" sz="3600" dirty="0"/>
              <a:t> ؟ </a:t>
            </a:r>
            <a:r>
              <a:rPr lang="en-US" sz="3600" dirty="0"/>
              <a:t>p25</a:t>
            </a:r>
            <a:endParaRPr lang="ar-SA" sz="3600" dirty="0"/>
          </a:p>
        </p:txBody>
      </p:sp>
      <p:sp>
        <p:nvSpPr>
          <p:cNvPr id="12" name="دبوس زينة 11"/>
          <p:cNvSpPr/>
          <p:nvPr/>
        </p:nvSpPr>
        <p:spPr>
          <a:xfrm>
            <a:off x="351620" y="5963386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</p:spTree>
    <p:extLst>
      <p:ext uri="{BB962C8B-B14F-4D97-AF65-F5344CB8AC3E}">
        <p14:creationId xmlns:p14="http://schemas.microsoft.com/office/powerpoint/2010/main" val="1367502082"/>
      </p:ext>
    </p:extLst>
  </p:cSld>
  <p:clrMapOvr>
    <a:masterClrMapping/>
  </p:clrMapOvr>
  <p:transition spd="slow"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فيزياء 2                                        ابتهاج السعيد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158310"/>
            <a:ext cx="4891533" cy="266884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59 صفحة 37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096000" y="2827154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7301552" y="158310"/>
            <a:ext cx="4314775" cy="112458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59 صفحة 37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452" y="1446094"/>
            <a:ext cx="4714875" cy="46482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0" y="5091066"/>
            <a:ext cx="8839999" cy="7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مربع نص 2"/>
          <p:cNvSpPr txBox="1">
            <a:spLocks noChangeArrowheads="1"/>
          </p:cNvSpPr>
          <p:nvPr/>
        </p:nvSpPr>
        <p:spPr bwMode="auto">
          <a:xfrm>
            <a:off x="4995855" y="110890"/>
            <a:ext cx="42203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سرعة الموجات الضوئية</a:t>
            </a:r>
          </a:p>
        </p:txBody>
      </p:sp>
      <p:sp>
        <p:nvSpPr>
          <p:cNvPr id="6" name="مخطط انسيابي: بطاقة 5"/>
          <p:cNvSpPr>
            <a:spLocks noChangeArrowheads="1"/>
          </p:cNvSpPr>
          <p:nvPr/>
        </p:nvSpPr>
        <p:spPr bwMode="auto">
          <a:xfrm>
            <a:off x="4399131" y="1085302"/>
            <a:ext cx="7040565" cy="1031915"/>
          </a:xfrm>
          <a:prstGeom prst="flowChartPunchedCard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عللي :يمكن وصف الضوء بوساطة النماذج </a:t>
            </a:r>
            <a:r>
              <a:rPr lang="ar-SA" sz="2400" dirty="0" err="1">
                <a:cs typeface="PT Bold Heading" pitchFamily="2" charset="-78"/>
              </a:rPr>
              <a:t>الرياضيةالمستخدمة</a:t>
            </a:r>
            <a:r>
              <a:rPr lang="ar-SA" sz="2400" dirty="0">
                <a:cs typeface="PT Bold Heading" pitchFamily="2" charset="-78"/>
              </a:rPr>
              <a:t> في وصف الموجات ؟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638001" y="4230988"/>
            <a:ext cx="634523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لألوان الضوء ترددات وأطوال </a:t>
            </a:r>
            <a:r>
              <a:rPr lang="ar-SA" sz="2400" dirty="0" err="1">
                <a:cs typeface="PT Bold Heading" pitchFamily="2" charset="-78"/>
              </a:rPr>
              <a:t>موجية</a:t>
            </a:r>
            <a:r>
              <a:rPr lang="ar-SA" sz="2400" dirty="0">
                <a:cs typeface="PT Bold Heading" pitchFamily="2" charset="-78"/>
              </a:rPr>
              <a:t> مختلفة ولكنها تنتقل في الفراغ بسرعة تساوي سرعة الضوء</a:t>
            </a:r>
          </a:p>
        </p:txBody>
      </p:sp>
      <p:pic>
        <p:nvPicPr>
          <p:cNvPr id="76801" name="Picture 1" descr="fig03"/>
          <p:cNvPicPr>
            <a:picLocks noChangeAspect="1" noChangeArrowheads="1"/>
          </p:cNvPicPr>
          <p:nvPr/>
        </p:nvPicPr>
        <p:blipFill>
          <a:blip r:embed="rId2"/>
          <a:srcRect t="9036"/>
          <a:stretch>
            <a:fillRect/>
          </a:stretch>
        </p:blipFill>
        <p:spPr bwMode="auto">
          <a:xfrm>
            <a:off x="503971" y="3118888"/>
            <a:ext cx="3752850" cy="19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360px-Sine_waves_different_frequenc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9745" y="4995782"/>
            <a:ext cx="5670875" cy="16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مجموعة 2"/>
          <p:cNvGrpSpPr/>
          <p:nvPr/>
        </p:nvGrpSpPr>
        <p:grpSpPr>
          <a:xfrm>
            <a:off x="654125" y="1409777"/>
            <a:ext cx="2212106" cy="1094241"/>
            <a:chOff x="2671184" y="1333748"/>
            <a:chExt cx="2212106" cy="1094241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4005246" y="1333748"/>
              <a:ext cx="878044" cy="1094241"/>
              <a:chOff x="10706987" y="1754836"/>
              <a:chExt cx="786805" cy="1094241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9" y="1754836"/>
                <a:ext cx="765543" cy="1094241"/>
                <a:chOff x="10515599" y="1754836"/>
                <a:chExt cx="978195" cy="1094241"/>
              </a:xfrm>
            </p:grpSpPr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C00000"/>
                      </a:solidFill>
                      <a:cs typeface="PT Bold Heading" pitchFamily="2" charset="-78"/>
                    </a:rPr>
                    <a:t>c</a:t>
                  </a:r>
                  <a:endParaRPr lang="ar-SA" sz="3600" dirty="0">
                    <a:solidFill>
                      <a:srgbClr val="C00000"/>
                    </a:solidFill>
                    <a:cs typeface="PT Bold Heading" pitchFamily="2" charset="-78"/>
                  </a:endParaRPr>
                </a:p>
              </p:txBody>
            </p:sp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9" y="220274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C00000"/>
                      </a:solidFill>
                      <a:cs typeface="PT Bold Heading" pitchFamily="2" charset="-78"/>
                    </a:rPr>
                    <a:t>f</a:t>
                  </a:r>
                  <a:endParaRPr lang="ar-SA" sz="3600" dirty="0">
                    <a:solidFill>
                      <a:srgbClr val="C00000"/>
                    </a:solidFill>
                  </a:endParaRPr>
                </a:p>
              </p:txBody>
            </p:sp>
          </p:grp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96633"/>
                <a:ext cx="70197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مربع نص 1"/>
            <p:cNvSpPr txBox="1"/>
            <p:nvPr/>
          </p:nvSpPr>
          <p:spPr>
            <a:xfrm>
              <a:off x="2671184" y="1525231"/>
              <a:ext cx="127747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l-GR" sz="3600" b="1" dirty="0">
                  <a:solidFill>
                    <a:srgbClr val="C00000"/>
                  </a:solidFill>
                  <a:latin typeface="Calibri" pitchFamily="34" charset="0"/>
                  <a:cs typeface="PT Bold Heading" pitchFamily="2" charset="-78"/>
                </a:rPr>
                <a:t>λ</a:t>
              </a:r>
              <a:r>
                <a:rPr lang="en-US" sz="3600" b="1" dirty="0">
                  <a:solidFill>
                    <a:srgbClr val="C00000"/>
                  </a:solidFill>
                  <a:latin typeface="Calibri" pitchFamily="34" charset="0"/>
                  <a:cs typeface="PT Bold Heading" pitchFamily="2" charset="-78"/>
                </a:rPr>
                <a:t> =</a:t>
              </a:r>
              <a:endParaRPr lang="ar-SA" sz="3600" dirty="0"/>
            </a:p>
          </p:txBody>
        </p:sp>
      </p:grpSp>
      <p:sp>
        <p:nvSpPr>
          <p:cNvPr id="4" name="مستطيل مستدير الزوايا 3"/>
          <p:cNvSpPr/>
          <p:nvPr/>
        </p:nvSpPr>
        <p:spPr>
          <a:xfrm>
            <a:off x="5889812" y="2366682"/>
            <a:ext cx="4666129" cy="10892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PT Bold Heading" pitchFamily="2" charset="-78"/>
              </a:rPr>
              <a:t>لأن الضوء له خصائص موجية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424933110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3575" y="860405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20" y="1476053"/>
            <a:ext cx="9200456" cy="73905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881102" y="1845580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28</a:t>
            </a:r>
            <a:endParaRPr lang="ar-SA" sz="28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64" y="2749047"/>
            <a:ext cx="7247852" cy="3607303"/>
          </a:xfrm>
          <a:prstGeom prst="rect">
            <a:avLst/>
          </a:prstGeom>
        </p:spPr>
      </p:pic>
      <p:sp>
        <p:nvSpPr>
          <p:cNvPr id="12" name="مخطط انسيابي: بطاقة 11"/>
          <p:cNvSpPr>
            <a:spLocks noChangeArrowheads="1"/>
          </p:cNvSpPr>
          <p:nvPr/>
        </p:nvSpPr>
        <p:spPr bwMode="auto">
          <a:xfrm>
            <a:off x="4478851" y="372110"/>
            <a:ext cx="7040565" cy="573286"/>
          </a:xfrm>
          <a:prstGeom prst="flowChartPunchedCard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كيف يمكن قياس تردد الضوء بدقة متناهية ؟ </a:t>
            </a:r>
            <a:r>
              <a:rPr lang="en-US" sz="2400" dirty="0">
                <a:cs typeface="PT Bold Heading" pitchFamily="2" charset="-78"/>
              </a:rPr>
              <a:t>p26</a:t>
            </a:r>
            <a:endParaRPr lang="ar-SA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4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مربع نص 2"/>
          <p:cNvSpPr txBox="1">
            <a:spLocks noChangeArrowheads="1"/>
          </p:cNvSpPr>
          <p:nvPr/>
        </p:nvSpPr>
        <p:spPr bwMode="auto">
          <a:xfrm>
            <a:off x="4995855" y="110890"/>
            <a:ext cx="42203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>
                <a:solidFill>
                  <a:srgbClr val="C00000"/>
                </a:solidFill>
                <a:latin typeface="Traditional Arabic" pitchFamily="2" charset="-78"/>
                <a:cs typeface="PT Bold Heading" pitchFamily="2" charset="-78"/>
              </a:rPr>
              <a:t>سرعة الموجات الضوئية</a:t>
            </a:r>
          </a:p>
        </p:txBody>
      </p:sp>
      <p:sp>
        <p:nvSpPr>
          <p:cNvPr id="15" name="دبوس زينة 14"/>
          <p:cNvSpPr/>
          <p:nvPr/>
        </p:nvSpPr>
        <p:spPr>
          <a:xfrm>
            <a:off x="472678" y="6029843"/>
            <a:ext cx="2681194" cy="635000"/>
          </a:xfrm>
          <a:prstGeom prst="plaqu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استراتيجية القراءة الموجهة </a:t>
            </a:r>
          </a:p>
        </p:txBody>
      </p:sp>
      <p:sp>
        <p:nvSpPr>
          <p:cNvPr id="16" name="مخطط انسيابي: بطاقة 15"/>
          <p:cNvSpPr>
            <a:spLocks noChangeArrowheads="1"/>
          </p:cNvSpPr>
          <p:nvPr/>
        </p:nvSpPr>
        <p:spPr bwMode="auto">
          <a:xfrm>
            <a:off x="4477708" y="1508590"/>
            <a:ext cx="7040565" cy="1490543"/>
          </a:xfrm>
          <a:prstGeom prst="flowChartPunchedCard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لماذا يتضمن تأثير دوبلر في الضوء السرعة المتجهة لكل من المصدر أو المراقب إحداهما بالنسبة للآخر فقط ( السرعة النسبية ) ؟ </a:t>
            </a:r>
            <a:r>
              <a:rPr lang="en-US" sz="2400" dirty="0">
                <a:cs typeface="PT Bold Heading" pitchFamily="2" charset="-78"/>
              </a:rPr>
              <a:t>p26</a:t>
            </a:r>
            <a:endParaRPr lang="ar-SA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200999"/>
      </p:ext>
    </p:extLst>
  </p:cSld>
  <p:clrMapOvr>
    <a:masterClrMapping/>
  </p:clrMapOvr>
  <p:transition spd="slow"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053505" y="177920"/>
            <a:ext cx="4156907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تردد الضـوء المراقــب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381489" y="3559181"/>
            <a:ext cx="555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ƒ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التردد الحقيقي للضوء المتولد من المصدر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66977" y="4130110"/>
            <a:ext cx="7164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v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السرعة النسبية على امتداد المحور بين المصدر والمراقب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10117" y="4702189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C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سرعة الضوء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12690" y="5457841"/>
            <a:ext cx="6583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الجمع (  + ) </a:t>
            </a:r>
            <a:r>
              <a:rPr lang="ar-SA" sz="24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 كل منها في اتجاه الآخر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87914" y="6072207"/>
            <a:ext cx="50514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الطرح  ( - 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تحركا مبتعدين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0" name="Picture 4" descr="http://upload.wikimedia.org/wikipedia/commons/thumb/e/e4/Redshift_blueshift.svg/270px-Redshift_blueshif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48" y="957268"/>
            <a:ext cx="417194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مجموعة 24"/>
          <p:cNvGrpSpPr/>
          <p:nvPr/>
        </p:nvGrpSpPr>
        <p:grpSpPr>
          <a:xfrm>
            <a:off x="6490401" y="1059356"/>
            <a:ext cx="3013967" cy="1094241"/>
            <a:chOff x="6490401" y="1059356"/>
            <a:chExt cx="3013967" cy="1094241"/>
          </a:xfrm>
        </p:grpSpPr>
        <p:sp>
          <p:nvSpPr>
            <p:cNvPr id="3" name="مستطيل 2"/>
            <p:cNvSpPr/>
            <p:nvPr/>
          </p:nvSpPr>
          <p:spPr>
            <a:xfrm>
              <a:off x="6490401" y="1285860"/>
              <a:ext cx="301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ƒ    = ƒ ( 1 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Calibri"/>
                </a:rPr>
                <a:t>+        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)</a:t>
              </a:r>
              <a:endParaRPr lang="ar-SA" sz="3200" dirty="0"/>
            </a:p>
          </p:txBody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8402461" y="1059356"/>
              <a:ext cx="721238" cy="1094241"/>
              <a:chOff x="10706987" y="1754836"/>
              <a:chExt cx="786805" cy="1094241"/>
            </a:xfrm>
          </p:grpSpPr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9" y="1754836"/>
                <a:ext cx="765543" cy="1094241"/>
                <a:chOff x="10515599" y="1754836"/>
                <a:chExt cx="978195" cy="1094241"/>
              </a:xfrm>
            </p:grpSpPr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tx2"/>
                      </a:solidFill>
                      <a:cs typeface="PT Bold Heading" pitchFamily="2" charset="-78"/>
                    </a:rPr>
                    <a:t>v</a:t>
                  </a:r>
                  <a:endParaRPr lang="ar-SA" sz="3600" dirty="0">
                    <a:solidFill>
                      <a:schemeClr val="tx2"/>
                    </a:solidFill>
                    <a:cs typeface="PT Bold Heading" pitchFamily="2" charset="-78"/>
                  </a:endParaRPr>
                </a:p>
              </p:txBody>
            </p:sp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9" y="220274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tx2"/>
                      </a:solidFill>
                      <a:cs typeface="PT Bold Heading" pitchFamily="2" charset="-78"/>
                    </a:rPr>
                    <a:t>C</a:t>
                  </a:r>
                  <a:endParaRPr lang="ar-SA" sz="3600" dirty="0"/>
                </a:p>
              </p:txBody>
            </p:sp>
          </p:grp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96633"/>
                <a:ext cx="70197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مربع نص 20"/>
            <p:cNvSpPr txBox="1"/>
            <p:nvPr/>
          </p:nvSpPr>
          <p:spPr>
            <a:xfrm>
              <a:off x="6635574" y="1719805"/>
              <a:ext cx="56650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dirty="0"/>
                <a:t>المراقب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6369648" y="2153467"/>
            <a:ext cx="3026791" cy="1094241"/>
            <a:chOff x="6369648" y="2167115"/>
            <a:chExt cx="3026791" cy="1094241"/>
          </a:xfrm>
        </p:grpSpPr>
        <p:sp>
          <p:nvSpPr>
            <p:cNvPr id="4" name="مستطيل 3"/>
            <p:cNvSpPr/>
            <p:nvPr/>
          </p:nvSpPr>
          <p:spPr>
            <a:xfrm>
              <a:off x="6369648" y="2373332"/>
              <a:ext cx="30267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ƒ    = ƒ ( 1 </a:t>
              </a:r>
              <a:r>
                <a:rPr lang="en-US" sz="3200" b="1" dirty="0">
                  <a:solidFill>
                    <a:srgbClr val="FF0000"/>
                  </a:solidFill>
                  <a:latin typeface="Calibri"/>
                  <a:cs typeface="Calibri"/>
                </a:rPr>
                <a:t>-          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)</a:t>
              </a:r>
              <a:endParaRPr lang="ar-SA" sz="3200" dirty="0"/>
            </a:p>
          </p:txBody>
        </p: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8322825" y="2167115"/>
              <a:ext cx="721238" cy="1094241"/>
              <a:chOff x="10706987" y="1754836"/>
              <a:chExt cx="786805" cy="1094241"/>
            </a:xfrm>
          </p:grpSpPr>
          <p:grpSp>
            <p:nvGrpSpPr>
              <p:cNvPr id="17" name="مجموعة 16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9" y="1754836"/>
                <a:ext cx="765543" cy="1094241"/>
                <a:chOff x="10515599" y="1754836"/>
                <a:chExt cx="978195" cy="1094241"/>
              </a:xfrm>
            </p:grpSpPr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tx2"/>
                      </a:solidFill>
                      <a:cs typeface="PT Bold Heading" pitchFamily="2" charset="-78"/>
                    </a:rPr>
                    <a:t>v</a:t>
                  </a:r>
                  <a:endParaRPr lang="ar-SA" sz="3600" dirty="0">
                    <a:solidFill>
                      <a:schemeClr val="tx2"/>
                    </a:solidFill>
                    <a:cs typeface="PT Bold Heading" pitchFamily="2" charset="-78"/>
                  </a:endParaRPr>
                </a:p>
              </p:txBody>
            </p:sp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9" y="2202746"/>
                  <a:ext cx="978195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tx2"/>
                      </a:solidFill>
                      <a:cs typeface="PT Bold Heading" pitchFamily="2" charset="-78"/>
                    </a:rPr>
                    <a:t>C</a:t>
                  </a:r>
                  <a:endParaRPr lang="ar-SA" sz="3600" dirty="0"/>
                </a:p>
              </p:txBody>
            </p:sp>
          </p:grpSp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96633"/>
                <a:ext cx="70197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مربع نص 21"/>
            <p:cNvSpPr txBox="1"/>
            <p:nvPr/>
          </p:nvSpPr>
          <p:spPr>
            <a:xfrm>
              <a:off x="6559676" y="2766657"/>
              <a:ext cx="56650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dirty="0"/>
                <a:t>المراقب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171566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38348" y="3929067"/>
            <a:ext cx="7715304" cy="8002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SA" sz="2300" dirty="0">
                <a:solidFill>
                  <a:schemeClr val="tx2"/>
                </a:solidFill>
                <a:cs typeface="PT Bold Heading" pitchFamily="2" charset="-78"/>
              </a:rPr>
              <a:t>كيف نسمع أصوات زميلاتنا في الفصل المجاور ( إذا كانت الأبواب مفتوحة ) ولكن لا نراهن مع أنّ الصوت والضوء كلاهما موجة 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95472" y="4929199"/>
            <a:ext cx="7929618" cy="14619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300" dirty="0">
                <a:solidFill>
                  <a:schemeClr val="tx1"/>
                </a:solidFill>
                <a:cs typeface="PT Bold Heading" pitchFamily="2" charset="-78"/>
              </a:rPr>
              <a:t>لأن الصوت يصل إلينا بانحرافه حول حافة الباب ، في حين يسير الضوء ال</a:t>
            </a:r>
            <a:r>
              <a:rPr lang="ar-SA" sz="2300" dirty="0">
                <a:cs typeface="PT Bold Heading" pitchFamily="2" charset="-78"/>
              </a:rPr>
              <a:t>ذ</a:t>
            </a:r>
            <a:r>
              <a:rPr lang="ar-SA" sz="2300" dirty="0">
                <a:solidFill>
                  <a:schemeClr val="tx1"/>
                </a:solidFill>
                <a:cs typeface="PT Bold Heading" pitchFamily="2" charset="-78"/>
              </a:rPr>
              <a:t>ي يجعلك ترين أياً منهن في خطوط مستقيمة فقط .</a:t>
            </a:r>
          </a:p>
          <a:p>
            <a:pPr algn="justLow"/>
            <a:endParaRPr lang="ar-SA" sz="2000" dirty="0">
              <a:solidFill>
                <a:schemeClr val="tx1"/>
              </a:solidFill>
              <a:cs typeface="PT Bold Heading" pitchFamily="2" charset="-78"/>
            </a:endParaRPr>
          </a:p>
          <a:p>
            <a:pPr algn="justLow"/>
            <a:r>
              <a:rPr lang="ar-SA" sz="2300" dirty="0">
                <a:solidFill>
                  <a:srgbClr val="CC0066"/>
                </a:solidFill>
                <a:cs typeface="PT Bold Heading" pitchFamily="2" charset="-78"/>
              </a:rPr>
              <a:t>  إنّ انحراف الضوء أقل وضوحا من انحراف الصوت .</a:t>
            </a:r>
          </a:p>
        </p:txBody>
      </p:sp>
      <p:sp>
        <p:nvSpPr>
          <p:cNvPr id="1026" name="AutoShape 2" descr="data:image/jpeg;base64,/9j/4AAQSkZJRgABAQAAAQABAAD/2wCEAAkGBhAQEA8QDxIPEBAPDw8NDA8QDw8NDw8PFBAVFBQQEhQXHCYeFxkjGRQUHy8gIycpLCwsFR4xNTAqNSYrLCkBCQoKDgwOFw8PFykcHBwpKSkpKSkpKSkpKSkpKSkpKSkpLCkpKSkpKSkpKSwpKSkpKSkpKSwpKSksKSkpKSkpKf/AABEIALwBDAMBIgACEQEDEQH/xAAbAAADAQEBAQEAAAAAAAAAAAACAwQFAQAGB//EADIQAAICAgAFAwMDAQkBAAAAAAABAgMEEQUSITFhE0FRFIGhIjJxBhVCgpGxwdHS8CP/xAAaAQADAQEBAQAAAAAAAAAAAAABAgMABAUG/8QAIxEAAwEAAgICAwADAAAAAAAAAAECEQMhEjFBUQQTIjJhgf/aAAwDAQACEQMRAD8A/HkHoXFjIgGR3kPcgcQ0jDYKUQ0NVZ30zB8TkJF2PeRcgyAGZdGvGCkLnitCca9o1aJqSBNOSmKjLnQerr0a1mJ8CZY5dpWtRGpaCxXvoz2RiaewK4tM1qoKyPk4aXixfaM6iJy6rT2iiVLjIbZTzRET8bT+zo4/7hz8oz7YMVysulX+kT6Z24LxeyOUWByFnIeVGyNdE7fYGNj7Y3K/Si/HxtR2ZudLqSXbGRlXdWTyRVYhDidCAxDQUK2yivHbLKsTQG8MlpNj4xQ6tFEIJJh0Yk7XqK359ibY6RC476LqW4vBZP8AVPovg3sbhFdEeabTkltt+xh8X/qLvGr7sTyddSNiXbBz8mupaWt/CPnMrLlN+Dl1rk9t7EMvMYRqtAYDQxgaHEOoNM9ynVEwRkWNixKQyJtGTHxGxQiDH1yDpWWNjUgvpwq2VVo2JnRMKiRVND6ZtFSqTC+j+DOGF8L+CvDyU9Jmi8GMluJhxqcTTwM5x7k03PaJufhnLMI7i7g/9TdrhC1dO5Jk8Pa9izzlX+zmuHPYOTiqceaPfRNjw9i7Alyvll2YzKweSSkv2vqcNw1/LH468aVGVLH1zL7k3o9zftx96kvdaZB9P3+518L8406HHjyYZSqK8TF20MjR1Nnh2FqLkyHIzjpbZm50OSOj57IRucVt3JmPZDZokfDOlAZThbNPH4a5dWix4yihnQ2GdXiJC7pJFN1nwZeTfp/IEtMza/p7g/1MptvUK+Xm+++n4NXiHE6MSLjWk5a7Lr18s+V4bxqymF0YPXqcnM/fSUv+xn2zcurbbB+p0+/RvNJdFHFONW3P9T0vZLojJmPkKkiynPRFvfYhoFoc4hxqKKdFbJXABwLJxEOAXOA0pVJ1442I2KObRiZYx1YzL4RH10oR3gyMpUMZGDNmOKvgYsBfAP2jIyIFNci/+zUe/ssP7Sk00LqmWVSQpcOl7Bxxpr2ZaedHRPNhXGpML6H4F1Notot+SqqKLq4r2BjylW/c38PJjatS7kFaTHV4XvF6FfH8yK+Hf8SnJ4U11Xb2Y3Fjzxdc+/sOwsuUf02Lcfk0ZcLU1z19ffp3RqS5Fj6ZxXxOX0YtWM/1VvuuxJZi6cj6Z4LkudL9cP3L5j8k+bgf3l2lHZP8ZOeRw/k6uN+cp/M9f8PmsbE5pfc1OI//ADrUF3a6l3BuH/um+0epl8Ubsm9LwkTf9UcWdtnzl8NspxOEPvJG3jcGUFzT79xHEM6MfHj3Y/vpD5hJdywWl3MjJvTet9W9eEczM6Uu3RfkzZQbLRwNiO0jubkrWof4mZdkPcvlWLdJ1R+N0Svk0jrj3+xyUR/p6FSYr40vYNJ5RFyQ+YvlJ4jAQgMaCSBkzolKUI+xMhY5oU0SYQ42DoWkiGROFoYuruKq7zNjsfXsnSQTVqyCyu9GVTWyyqtnO2kHGaddiKYTRmwgx6i9C+SN2aVfKV10xZkVORbTOQPNB1o04cPg/ZFFHAIS8fcipukjSoy5ID5M9MKqj0v6ca/a2dhwuyPk0aMyTX8FtN3yPP5Ln5HnnqTKqx5dnF/5Gnw9Ot7j0+UaFEo9OiNGiMH7LZdfmy+qw6p/K1f1OncXHjZqcNRmv3L2fyT53BHyNJb6vXjft/ma+PiwWmuj8FjjvudUXNNXPwc37fC9j0fG5PDJV0xqinzy6z8fyQLh8MdN2a5n7/7I+04nzKL5Y8z13+D4HivNzNzTb8otw/jefdViAqealpk8U4hKTaguny/9kfO3UNvb6s2ciwisn3PSjh4I9MlT5H8GTPGJ7qtGjeyK7qauTjXSEUU/ZJyiZofMRNknzrA/reiJE9kSiTFTOe+TRvAlmAhsxTIKgYelIU2dkA2P5gw65ANnmwNgdAwKMRsYgxQ6ETidYVUjK4GjjYonGqNWiHY8/n52ukdEcf2cqxiynGDrgiqqKPNvnouoRyvF8FcMLoHVJfwPVyIftt+hvBC68NMpqwUCsheBscxLsbeRm8UU1YiKq8ZLuQ13t9jSx6ZzFp2vbGUz9Da4xLqqV7dT2Pwt+5qYuNGK662hG39halfBzFo8GrTj67iJ5cIrprZDk8Xklv2+fYPGvKsX9EamqX0bitigLeKxjvXXSb/99z5K3jDa3vp7v5JLOJNRjt/qssT18Qi/+T6P8WalJfZCeJU39I+lyOOOScoNdusX2MTK/qCMulkVv3MVcQalKO+7/IGSvUW/7yOquX9VtV6+P9HZClLpGgqce3ukv46CsvgFPLuH+p85O6UH3aGw41JLWy619yxWkx139ON75Xsycjgc1s+gxOPpdHrqHLOjJPsB1aYmHxGRhtd0Q2Us+xyaot76f8EGThx100b9n2I5PlJwFTibduGvYmnheDeQjkxbIipI1L8LRHbjNGVIlUkUhTRTKsTKAxNoTIAbJC2YUoiUVslixsZHLS0qmadFmi2vJRjQsY6E2cN8GnRNm3HMGRzTIrKqUQfBKH8jVry2yiuUmT4lRr4mN2YjmV8DdsVXQ2W1Yr6FlWNFDZWwiTdDqdGYWKbeM4xMKrNGS4hpdzz+Typ9HXPEfRPO0SX8US7PZ87bxNvojiu5VzSK8X4TfdiXcx67NmebJ75npe5Pfnua0ukF7L3MmeZKfTshd2U4rlR7PFwTOJI83l5at+KLZ288lFduxNmZm7de0Eox+wGLdyqU/hdP5M2N2238no8K3kS+i1JRKlFOZd+rf3C+qek1/iRDl29n4FUZfK9ezF5p8jN4zSu1NGVemmMlfyy8MdYlJHLHK+F4/Q/szvXaCjmte4rKpcWSStPSjkVrRdw05cSetM99fvoY87RfrMLlMDZsO5AStRlfUs99WTcisvs0yS+pMFZIEryWCE06ieyoqstJ5WDpsm0iOysS4FskJcSiZJoVCI6FZ2uBVCo5qvB5kGuofCsOqobFHNVF5kKuBZRUIrY6NpCmWmNNXGml3NCvLSPn1cOrvOetLLjN6ee32EfU9erMuWZoS8psEcToZ0pNyWcchdKRl0Nt9TQlfGK2i88KklXO36LFYoLbJbMpzfgglkOTGqfKi8ycPLy/CNCV6jEj9fmeyK3J2x+HHmkvB0SvFaN+PHj/AEy3Mv5a1H3fVkFdvRi+J5G56+OghW9Dq/FWPRuStZRdZtIjdgxy3EjlMWvY1F7nzR37h42V7GbXfo9O3rtHNyR5LAp4auRLmRk3x0yivJ2hNz2R4qfG8HfZJOQqUwrWTyZ6U1pJvApTFymccgJSGEdBeqcd4qTAkwYTbGu4HnEuQPObBdKPUA9QS5nOY2A0vrRVCRFGw765xVOl08NFXIWriL1g6pE3HRWXrL65j4sihZoL6gi5bO6XKRd6gEskhlkBV7ZSeL7I8nOvSLK5uRTVXp9RGPHXUbblr7jZno5XW+yqd6iI9dyIvVcmUUobCF3hdUBk5PsKnfpEkrdsaUS45dVrKIzNXEkoQcvGzFp6tFeZk6hyj0t6O1vETXXc0m/lnuboSKY2U+h2cU/yyLfZRCz9LJLJnYWdxFkiNeyz9BuQSntEzmdjYK0Jo71NHndsROYv1BHG9h8sHTkImFzANjT0BvRUmLchkxMiyZJnnIBs9IFsYU42C2ebBbMKebOcxxsHYQFKmeUhKkEpEcKaO5xkLSXnOqYPEZXhb6xz1NiIsfVEXxSGfI2OqgXVJImg0gbMkR6+gbhZPK0tIn9TZJz7H1oPjhOrK6in1NEiloXZeJmsj/kx87tg8xOphwkVSw7IWItx37icu7bGp6iZ1lvUE9s1MbGYUrCZTOuZ1y8klvZRCYuyQuFhyyRF+yrfR5yOcwtyB5jE9HqYEmL5zrZsNoXOd2IcjqmK0ZMbIVILmAkwLozFyFthyFyLJiMHYLZ1gthFOMBsJsAIA+Y8pCthxFwOjENhAGuJXXEVsKPQqHLoDz6EWXiextwdO8Vz7EqY2sbMEdD60UwJ6xs56EZBvWFZcJ5xErNnlIZLC8LClSHY/ckUimlgZ0JleTelHS9zMcg8m3bJnIMTglUNUjrmJUjjkW+CejoTCnInjIZKQjRRPo85A8wDkDzGwUZzHVMS5HlI2A0bIDmO7FyMYapnXIQpBKQrkKYUhcgmwWwoDFsBhsBjigtg7OyBCAGJRVERAfB6AzIpgN9VEvqC52ieOjaOsvEuYrmOoZIXR8GU1Mkgx8ZgYrK+YTbcKlcKcwKQTI3mCUhKYSYxVFNbKOfoS1B2z6CMfRdk+oHMBKQPMOhNG7OOQHMC5DAGKQyUuhOmHzCjJnnIFyBbB2EUZzHuYXs7sxh0ZHJMWpHeYAdPM9zAtnNmAM5jzYCkecgYHTrYthbBkEADBCYAwDkWFzhKleTzpXy/wYADme5gvRXk76K8mMCmEg40Lz+A1QvP4AY5ELYUal5/Bx1+WAAuUzyYTpXn8HfRXkITikHBnlSvIyupeTDDYCr5lHpLXv8Agmsq6+4qCxWzmw3UvJ70l5GFA2C2N9FeQfSXkJgUw9nlUvISqXkARUmDsc6V5/ADqXkwBezuxnor5f4OOlefwYwHMd2F6K8/g8ql5MYA42O9JeQXSvP4MYVzHtjPRXn8HvRXkxhezzYz0V5OekvJjCtgsd6K8/gH0l5MA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data:image/jpeg;base64,/9j/4AAQSkZJRgABAQAAAQABAAD/2wCEAAkGBhAQEA8QDxIPEBAPDw8NDA8QDw8NDw8PFBAVFBQQEhQXHCYeFxkjGRQUHy8gIycpLCwsFR4xNTAqNSYrLCkBCQoKDgwOFw8PFykcHBwpKSkpKSkpKSkpKSkpKSkpKSkpLCkpKSkpKSkpKSwpKSkpKSkpKSwpKSksKSkpKSkpKf/AABEIALwBDAMBIgACEQEDEQH/xAAbAAADAQEBAQEAAAAAAAAAAAACAwQFAQAGB//EADIQAAICAgAFAwMDAQkBAAAAAAABAgMEEQUSITFhE0FRFIGhIjJxBhVCgpGxwdHS8CP/xAAaAQADAQEBAQAAAAAAAAAAAAABAgMABAUG/8QAIxEAAwEAAgICAwADAAAAAAAAAAECEQMhEjFBUQQTIjJhgf/aAAwDAQACEQMRAD8A/HkHoXFjIgGR3kPcgcQ0jDYKUQ0NVZ30zB8TkJF2PeRcgyAGZdGvGCkLnitCca9o1aJqSBNOSmKjLnQerr0a1mJ8CZY5dpWtRGpaCxXvoz2RiaewK4tM1qoKyPk4aXixfaM6iJy6rT2iiVLjIbZTzRET8bT+zo4/7hz8oz7YMVysulX+kT6Z24LxeyOUWByFnIeVGyNdE7fYGNj7Y3K/Si/HxtR2ZudLqSXbGRlXdWTyRVYhDidCAxDQUK2yivHbLKsTQG8MlpNj4xQ6tFEIJJh0Yk7XqK359ibY6RC476LqW4vBZP8AVPovg3sbhFdEeabTkltt+xh8X/qLvGr7sTyddSNiXbBz8mupaWt/CPnMrLlN+Dl1rk9t7EMvMYRqtAYDQxgaHEOoNM9ynVEwRkWNixKQyJtGTHxGxQiDH1yDpWWNjUgvpwq2VVo2JnRMKiRVND6ZtFSqTC+j+DOGF8L+CvDyU9Jmi8GMluJhxqcTTwM5x7k03PaJufhnLMI7i7g/9TdrhC1dO5Jk8Pa9izzlX+zmuHPYOTiqceaPfRNjw9i7Alyvll2YzKweSSkv2vqcNw1/LH468aVGVLH1zL7k3o9zftx96kvdaZB9P3+518L8406HHjyYZSqK8TF20MjR1Nnh2FqLkyHIzjpbZm50OSOj57IRucVt3JmPZDZokfDOlAZThbNPH4a5dWix4yihnQ2GdXiJC7pJFN1nwZeTfp/IEtMza/p7g/1MptvUK+Xm+++n4NXiHE6MSLjWk5a7Lr18s+V4bxqymF0YPXqcnM/fSUv+xn2zcurbbB+p0+/RvNJdFHFONW3P9T0vZLojJmPkKkiynPRFvfYhoFoc4hxqKKdFbJXABwLJxEOAXOA0pVJ1442I2KObRiZYx1YzL4RH10oR3gyMpUMZGDNmOKvgYsBfAP2jIyIFNci/+zUe/ssP7Sk00LqmWVSQpcOl7Bxxpr2ZaedHRPNhXGpML6H4F1Notot+SqqKLq4r2BjylW/c38PJjatS7kFaTHV4XvF6FfH8yK+Hf8SnJ4U11Xb2Y3Fjzxdc+/sOwsuUf02Lcfk0ZcLU1z19ffp3RqS5Fj6ZxXxOX0YtWM/1VvuuxJZi6cj6Z4LkudL9cP3L5j8k+bgf3l2lHZP8ZOeRw/k6uN+cp/M9f8PmsbE5pfc1OI//ADrUF3a6l3BuH/um+0epl8Ubsm9LwkTf9UcWdtnzl8NspxOEPvJG3jcGUFzT79xHEM6MfHj3Y/vpD5hJdywWl3MjJvTet9W9eEczM6Uu3RfkzZQbLRwNiO0jubkrWof4mZdkPcvlWLdJ1R+N0Svk0jrj3+xyUR/p6FSYr40vYNJ5RFyQ+YvlJ4jAQgMaCSBkzolKUI+xMhY5oU0SYQ42DoWkiGROFoYuruKq7zNjsfXsnSQTVqyCyu9GVTWyyqtnO2kHGaddiKYTRmwgx6i9C+SN2aVfKV10xZkVORbTOQPNB1o04cPg/ZFFHAIS8fcipukjSoy5ID5M9MKqj0v6ca/a2dhwuyPk0aMyTX8FtN3yPP5Ln5HnnqTKqx5dnF/5Gnw9Ot7j0+UaFEo9OiNGiMH7LZdfmy+qw6p/K1f1OncXHjZqcNRmv3L2fyT53BHyNJb6vXjft/ma+PiwWmuj8FjjvudUXNNXPwc37fC9j0fG5PDJV0xqinzy6z8fyQLh8MdN2a5n7/7I+04nzKL5Y8z13+D4HivNzNzTb8otw/jefdViAqealpk8U4hKTaguny/9kfO3UNvb6s2ciwisn3PSjh4I9MlT5H8GTPGJ7qtGjeyK7qauTjXSEUU/ZJyiZofMRNknzrA/reiJE9kSiTFTOe+TRvAlmAhsxTIKgYelIU2dkA2P5gw65ANnmwNgdAwKMRsYgxQ6ETidYVUjK4GjjYonGqNWiHY8/n52ukdEcf2cqxiynGDrgiqqKPNvnouoRyvF8FcMLoHVJfwPVyIftt+hvBC68NMpqwUCsheBscxLsbeRm8UU1YiKq8ZLuQ13t9jSx6ZzFp2vbGUz9Da4xLqqV7dT2Pwt+5qYuNGK662hG39halfBzFo8GrTj67iJ5cIrprZDk8Xklv2+fYPGvKsX9EamqX0bitigLeKxjvXXSb/99z5K3jDa3vp7v5JLOJNRjt/qssT18Qi/+T6P8WalJfZCeJU39I+lyOOOScoNdusX2MTK/qCMulkVv3MVcQalKO+7/IGSvUW/7yOquX9VtV6+P9HZClLpGgqce3ukv46CsvgFPLuH+p85O6UH3aGw41JLWy619yxWkx139ON75Xsycjgc1s+gxOPpdHrqHLOjJPsB1aYmHxGRhtd0Q2Us+xyaot76f8EGThx100b9n2I5PlJwFTibduGvYmnheDeQjkxbIipI1L8LRHbjNGVIlUkUhTRTKsTKAxNoTIAbJC2YUoiUVslixsZHLS0qmadFmi2vJRjQsY6E2cN8GnRNm3HMGRzTIrKqUQfBKH8jVry2yiuUmT4lRr4mN2YjmV8DdsVXQ2W1Yr6FlWNFDZWwiTdDqdGYWKbeM4xMKrNGS4hpdzz+Typ9HXPEfRPO0SX8US7PZ87bxNvojiu5VzSK8X4TfdiXcx67NmebJ75npe5Pfnua0ukF7L3MmeZKfTshd2U4rlR7PFwTOJI83l5at+KLZ288lFduxNmZm7de0Eox+wGLdyqU/hdP5M2N2238no8K3kS+i1JRKlFOZd+rf3C+qek1/iRDl29n4FUZfK9ezF5p8jN4zSu1NGVemmMlfyy8MdYlJHLHK+F4/Q/szvXaCjmte4rKpcWSStPSjkVrRdw05cSetM99fvoY87RfrMLlMDZsO5AStRlfUs99WTcisvs0yS+pMFZIEryWCE06ieyoqstJ5WDpsm0iOysS4FskJcSiZJoVCI6FZ2uBVCo5qvB5kGuofCsOqobFHNVF5kKuBZRUIrY6NpCmWmNNXGml3NCvLSPn1cOrvOetLLjN6ee32EfU9erMuWZoS8psEcToZ0pNyWcchdKRl0Nt9TQlfGK2i88KklXO36LFYoLbJbMpzfgglkOTGqfKi8ycPLy/CNCV6jEj9fmeyK3J2x+HHmkvB0SvFaN+PHj/AEy3Mv5a1H3fVkFdvRi+J5G56+OghW9Dq/FWPRuStZRdZtIjdgxy3EjlMWvY1F7nzR37h42V7GbXfo9O3rtHNyR5LAp4auRLmRk3x0yivJ2hNz2R4qfG8HfZJOQqUwrWTyZ6U1pJvApTFymccgJSGEdBeqcd4qTAkwYTbGu4HnEuQPObBdKPUA9QS5nOY2A0vrRVCRFGw765xVOl08NFXIWriL1g6pE3HRWXrL65j4sihZoL6gi5bO6XKRd6gEskhlkBV7ZSeL7I8nOvSLK5uRTVXp9RGPHXUbblr7jZno5XW+yqd6iI9dyIvVcmUUobCF3hdUBk5PsKnfpEkrdsaUS45dVrKIzNXEkoQcvGzFp6tFeZk6hyj0t6O1vETXXc0m/lnuboSKY2U+h2cU/yyLfZRCz9LJLJnYWdxFkiNeyz9BuQSntEzmdjYK0Jo71NHndsROYv1BHG9h8sHTkImFzANjT0BvRUmLchkxMiyZJnnIBs9IFsYU42C2ebBbMKebOcxxsHYQFKmeUhKkEpEcKaO5xkLSXnOqYPEZXhb6xz1NiIsfVEXxSGfI2OqgXVJImg0gbMkR6+gbhZPK0tIn9TZJz7H1oPjhOrK6in1NEiloXZeJmsj/kx87tg8xOphwkVSw7IWItx37icu7bGp6iZ1lvUE9s1MbGYUrCZTOuZ1y8klvZRCYuyQuFhyyRF+yrfR5yOcwtyB5jE9HqYEmL5zrZsNoXOd2IcjqmK0ZMbIVILmAkwLozFyFthyFyLJiMHYLZ1gthFOMBsJsAIA+Y8pCthxFwOjENhAGuJXXEVsKPQqHLoDz6EWXiextwdO8Vz7EqY2sbMEdD60UwJ6xs56EZBvWFZcJ5xErNnlIZLC8LClSHY/ckUimlgZ0JleTelHS9zMcg8m3bJnIMTglUNUjrmJUjjkW+CejoTCnInjIZKQjRRPo85A8wDkDzGwUZzHVMS5HlI2A0bIDmO7FyMYapnXIQpBKQrkKYUhcgmwWwoDFsBhsBjigtg7OyBCAGJRVERAfB6AzIpgN9VEvqC52ieOjaOsvEuYrmOoZIXR8GU1Mkgx8ZgYrK+YTbcKlcKcwKQTI3mCUhKYSYxVFNbKOfoS1B2z6CMfRdk+oHMBKQPMOhNG7OOQHMC5DAGKQyUuhOmHzCjJnnIFyBbB2EUZzHuYXs7sxh0ZHJMWpHeYAdPM9zAtnNmAM5jzYCkecgYHTrYthbBkEADBCYAwDkWFzhKleTzpXy/wYADme5gvRXk76K8mMCmEg40Lz+A1QvP4AY5ELYUal5/Bx1+WAAuUzyYTpXn8HfRXkITikHBnlSvIyupeTDDYCr5lHpLXv8Agmsq6+4qCxWzmw3UvJ70l5GFA2C2N9FeQfSXkJgUw9nlUvISqXkARUmDsc6V5/ADqXkwBezuxnor5f4OOlefwYwHMd2F6K8/g8ql5MYA42O9JeQXSvP4MYVzHtjPRXn8HvRXkxhezzYz0V5OekvJjCtgsd6K8/gH0l5MA//Z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809985" y="214290"/>
            <a:ext cx="4639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الطبيعة الموجية للضوء </a:t>
            </a:r>
          </a:p>
        </p:txBody>
      </p:sp>
      <p:pic>
        <p:nvPicPr>
          <p:cNvPr id="66561" name="Picture 1" descr="http://www.nano-arabia.com/wp-content/uploads/2014/09/Wavelengthslitwidthspectr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82" y="117156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220px-Doubleslit3D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58" y="1171560"/>
            <a:ext cx="27384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47201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166911" y="285729"/>
            <a:ext cx="731963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معادلة بدلالة الطول </a:t>
            </a:r>
            <a:r>
              <a:rPr lang="ar-SA" sz="36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الموجي </a:t>
            </a:r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( انزياح </a:t>
            </a:r>
            <a:r>
              <a:rPr lang="ar-SA" sz="36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دوبلر)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10051" y="3643315"/>
            <a:ext cx="5051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λ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 </a:t>
            </a:r>
            <a:r>
              <a:rPr lang="ar-SA" sz="32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الطول الموجي المراقب للضوء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616112" y="5214951"/>
            <a:ext cx="819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الطرح ( - 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 كل منها في اتجاه الآخر(اتجاه </a:t>
            </a:r>
            <a:r>
              <a:rPr lang="ar-SA" sz="240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بعضهما)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01880" y="5857893"/>
            <a:ext cx="743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نستخدم </a:t>
            </a:r>
            <a:r>
              <a:rPr lang="ar-SA" sz="24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الجمع (+)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إذا تحركا مبتعدين احدهما عن الآخر 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452927" y="4286257"/>
            <a:ext cx="50514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400" dirty="0">
                <a:solidFill>
                  <a:srgbClr val="0D0D0D"/>
                </a:solidFill>
                <a:cs typeface="PT Bold Heading" pitchFamily="2" charset="-78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λ</a:t>
            </a:r>
            <a:r>
              <a:rPr lang="en-US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 </a:t>
            </a:r>
            <a:r>
              <a:rPr lang="ar-SA" sz="2400" dirty="0">
                <a:solidFill>
                  <a:srgbClr val="0D0D0D"/>
                </a:solidFill>
                <a:latin typeface="Calibri" pitchFamily="34" charset="0"/>
                <a:cs typeface="PT Bold Heading" pitchFamily="2" charset="-78"/>
              </a:rPr>
              <a:t>   الطول الموجي الحقيقي للضوء المصدر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3" name="Picture 4" descr="http://upload.wikimedia.org/wikipedia/commons/thumb/e/e4/Redshift_blueshift.svg/270px-Redshift_blueshif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1214422"/>
            <a:ext cx="3143240" cy="19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مجموعة 2"/>
          <p:cNvGrpSpPr/>
          <p:nvPr/>
        </p:nvGrpSpPr>
        <p:grpSpPr>
          <a:xfrm>
            <a:off x="5826726" y="1098200"/>
            <a:ext cx="4240264" cy="1018815"/>
            <a:chOff x="5826726" y="1098200"/>
            <a:chExt cx="4240264" cy="1018815"/>
          </a:xfrm>
        </p:grpSpPr>
        <p:sp>
          <p:nvSpPr>
            <p:cNvPr id="10" name="مستطيل 9"/>
            <p:cNvSpPr/>
            <p:nvPr/>
          </p:nvSpPr>
          <p:spPr>
            <a:xfrm>
              <a:off x="5826726" y="1303866"/>
              <a:ext cx="42402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3200" b="1" dirty="0">
                  <a:solidFill>
                    <a:srgbClr val="0D0D0D"/>
                  </a:solidFill>
                </a:rPr>
                <a:t> 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∆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=(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1600" b="1" dirty="0">
                  <a:solidFill>
                    <a:srgbClr val="0D0D0D"/>
                  </a:solidFill>
                  <a:latin typeface="Calibri" pitchFamily="34" charset="0"/>
                </a:rPr>
                <a:t> 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 -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 ) =  +     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endParaRPr lang="ar-SA" sz="3200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7108637" y="1650627"/>
              <a:ext cx="56650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dirty="0"/>
                <a:t>المراقب</a:t>
              </a:r>
            </a:p>
          </p:txBody>
        </p: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9062947" y="1098200"/>
              <a:ext cx="597058" cy="1018815"/>
              <a:chOff x="10706987" y="1754836"/>
              <a:chExt cx="786805" cy="1051373"/>
            </a:xfrm>
          </p:grpSpPr>
          <p:grpSp>
            <p:nvGrpSpPr>
              <p:cNvPr id="19" name="مجموعة 18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9" y="1754836"/>
                <a:ext cx="765543" cy="1051373"/>
                <a:chOff x="10515599" y="1754836"/>
                <a:chExt cx="978195" cy="1051373"/>
              </a:xfrm>
            </p:grpSpPr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5" cy="60346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v</a:t>
                  </a:r>
                  <a:endParaRPr lang="ar-SA" sz="3200" dirty="0">
                    <a:cs typeface="PT Bold Heading" pitchFamily="2" charset="-78"/>
                  </a:endParaRPr>
                </a:p>
              </p:txBody>
            </p:sp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9" y="2202746"/>
                  <a:ext cx="978195" cy="60346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c</a:t>
                  </a:r>
                  <a:endParaRPr lang="ar-SA" sz="3200" dirty="0"/>
                </a:p>
              </p:txBody>
            </p:sp>
          </p:grpSp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96633"/>
                <a:ext cx="7019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مجموعة 3"/>
          <p:cNvGrpSpPr/>
          <p:nvPr/>
        </p:nvGrpSpPr>
        <p:grpSpPr>
          <a:xfrm>
            <a:off x="5906877" y="2107820"/>
            <a:ext cx="4160113" cy="1018815"/>
            <a:chOff x="5906877" y="2107820"/>
            <a:chExt cx="4160113" cy="1018815"/>
          </a:xfrm>
        </p:grpSpPr>
        <p:sp>
          <p:nvSpPr>
            <p:cNvPr id="11" name="مستطيل 10"/>
            <p:cNvSpPr/>
            <p:nvPr/>
          </p:nvSpPr>
          <p:spPr>
            <a:xfrm>
              <a:off x="5906877" y="2298292"/>
              <a:ext cx="41601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3200" b="1" dirty="0">
                  <a:solidFill>
                    <a:srgbClr val="0D0D0D"/>
                  </a:solidFill>
                </a:rPr>
                <a:t> 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∆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=(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1600" b="1" dirty="0">
                  <a:solidFill>
                    <a:srgbClr val="0D0D0D"/>
                  </a:solidFill>
                  <a:latin typeface="Calibri" pitchFamily="34" charset="0"/>
                </a:rPr>
                <a:t> 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 -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r>
                <a:rPr lang="en-US" sz="3200" b="1" dirty="0">
                  <a:solidFill>
                    <a:srgbClr val="0D0D0D"/>
                  </a:solidFill>
                  <a:latin typeface="Calibri" pitchFamily="34" charset="0"/>
                </a:rPr>
                <a:t>  ) =  -       </a:t>
              </a:r>
              <a:r>
                <a:rPr lang="el-GR" sz="3200" b="1" dirty="0">
                  <a:solidFill>
                    <a:srgbClr val="0D0D0D"/>
                  </a:solidFill>
                  <a:latin typeface="Calibri" pitchFamily="34" charset="0"/>
                </a:rPr>
                <a:t>λ</a:t>
              </a:r>
              <a:endParaRPr lang="ar-SA" sz="32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7263371" y="2616017"/>
              <a:ext cx="56650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dirty="0"/>
                <a:t>المراقب</a:t>
              </a: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9045317" y="2107820"/>
              <a:ext cx="597058" cy="1018815"/>
              <a:chOff x="10706987" y="1754836"/>
              <a:chExt cx="786805" cy="1051373"/>
            </a:xfrm>
          </p:grpSpPr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9" y="1754836"/>
                <a:ext cx="765543" cy="1051373"/>
                <a:chOff x="10515599" y="1754836"/>
                <a:chExt cx="978195" cy="1051373"/>
              </a:xfrm>
            </p:grpSpPr>
            <p:sp>
              <p:nvSpPr>
                <p:cNvPr id="26" name="مربع نص 25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5" cy="60346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v</a:t>
                  </a:r>
                  <a:endParaRPr lang="ar-SA" sz="3200" dirty="0">
                    <a:cs typeface="PT Bold Heading" pitchFamily="2" charset="-78"/>
                  </a:endParaRPr>
                </a:p>
              </p:txBody>
            </p:sp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9" y="2202746"/>
                  <a:ext cx="978195" cy="60346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c</a:t>
                  </a:r>
                  <a:endParaRPr lang="ar-SA" sz="3200" dirty="0"/>
                </a:p>
              </p:txBody>
            </p:sp>
          </p:grp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96633"/>
                <a:ext cx="7019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مربع نص 5"/>
          <p:cNvSpPr txBox="1"/>
          <p:nvPr/>
        </p:nvSpPr>
        <p:spPr>
          <a:xfrm>
            <a:off x="9008567" y="3839149"/>
            <a:ext cx="6414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FF0000"/>
                </a:solidFill>
              </a:rPr>
              <a:t>ألمراقب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1" y="26328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82970"/>
      </p:ext>
    </p:extLst>
  </p:cSld>
  <p:clrMapOvr>
    <a:masterClrMapping/>
  </p:clrMapOvr>
  <p:transition spd="slow">
    <p:cover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81400" y="1828800"/>
            <a:ext cx="6705600" cy="193899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** التغير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CC0066"/>
                </a:solidFill>
              </a:rPr>
              <a:t>الموجب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الطول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الموجي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&lt; ∆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λ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 يعني أن الضوء </a:t>
            </a:r>
            <a:r>
              <a:rPr lang="ar-SA" sz="2400" b="1" dirty="0">
                <a:solidFill>
                  <a:srgbClr val="FF0000"/>
                </a:solidFill>
              </a:rPr>
              <a:t>مزاح نحو الأحمر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ويحدث ذلك عندما تكون السرعة المتجهة النسبية للمصدر في </a:t>
            </a:r>
            <a:r>
              <a:rPr lang="ar-SA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اتجاه </a:t>
            </a:r>
            <a:r>
              <a:rPr lang="ar-SA" sz="2400" b="1" u="sng" dirty="0">
                <a:solidFill>
                  <a:srgbClr val="C00000"/>
                </a:solidFill>
              </a:rPr>
              <a:t>مبتعدا</a:t>
            </a:r>
            <a:r>
              <a:rPr lang="ar-SA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عن المراقب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وبالتالي يكون </a:t>
            </a:r>
            <a:r>
              <a:rPr lang="ar-SA" sz="2400" b="1" dirty="0">
                <a:solidFill>
                  <a:srgbClr val="00B050"/>
                </a:solidFill>
              </a:rPr>
              <a:t>التردد المراقب أقل </a:t>
            </a:r>
            <a:r>
              <a:rPr lang="ar-SA" sz="2400" b="1" dirty="0"/>
              <a:t>أي له تغيرا </a:t>
            </a:r>
            <a:r>
              <a:rPr lang="ar-SA" sz="2400" b="1" dirty="0">
                <a:solidFill>
                  <a:srgbClr val="00B050"/>
                </a:solidFill>
              </a:rPr>
              <a:t>سالبا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ar-SA" sz="2400" b="1" dirty="0">
                <a:solidFill>
                  <a:srgbClr val="D80ECE"/>
                </a:solidFill>
              </a:rPr>
              <a:t>بسبب العلاقة العكسية بين هذين المتغيرين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733800" y="4267200"/>
            <a:ext cx="6705600" cy="15700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** والتغير </a:t>
            </a:r>
            <a:r>
              <a:rPr lang="ar-SA" sz="2400" b="1" dirty="0">
                <a:solidFill>
                  <a:srgbClr val="CC0066"/>
                </a:solidFill>
              </a:rPr>
              <a:t>السالب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في الطول </a:t>
            </a:r>
            <a:r>
              <a:rPr lang="ar-SA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الموجي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 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&gt; ∆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λ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يعني أن الضوء </a:t>
            </a:r>
            <a:r>
              <a:rPr lang="ar-SA" sz="2400" b="1" dirty="0">
                <a:solidFill>
                  <a:srgbClr val="00B0F0"/>
                </a:solidFill>
              </a:rPr>
              <a:t>مزاح نحو الأزرق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ويحدث ذلك عندما تكون السرعة المتجهة النسبية للمصدر </a:t>
            </a:r>
            <a:r>
              <a:rPr lang="ar-SA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اتجاه </a:t>
            </a:r>
            <a:r>
              <a:rPr lang="ar-SA" sz="2400" b="1" u="sng" dirty="0">
                <a:solidFill>
                  <a:srgbClr val="C00000"/>
                </a:solidFill>
              </a:rPr>
              <a:t>مقتربا</a:t>
            </a:r>
            <a:r>
              <a:rPr lang="ar-SA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من المراقب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وبالتالي </a:t>
            </a:r>
            <a:r>
              <a:rPr lang="ar-SA" sz="2400" b="1" dirty="0">
                <a:solidFill>
                  <a:srgbClr val="00B050"/>
                </a:solidFill>
              </a:rPr>
              <a:t>يكون التردد المراقب أكبر </a:t>
            </a:r>
            <a:r>
              <a:rPr lang="ar-SA" sz="2400" b="1" dirty="0"/>
              <a:t>أي له تغيرا </a:t>
            </a:r>
            <a:r>
              <a:rPr lang="ar-SA" sz="2400" b="1" dirty="0">
                <a:solidFill>
                  <a:srgbClr val="00B050"/>
                </a:solidFill>
              </a:rPr>
              <a:t>موجبا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52599" y="1295400"/>
            <a:ext cx="1600199" cy="4953000"/>
            <a:chOff x="990600" y="4114800"/>
            <a:chExt cx="1508125" cy="1860550"/>
          </a:xfrm>
        </p:grpSpPr>
        <p:pic>
          <p:nvPicPr>
            <p:cNvPr id="7" name="Picture 5" descr="C:\Documents and Settings\MMURAD\Local Settings\Temporary Internet Files\Content.IE5\G89A2U4E\MC900441397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14800"/>
              <a:ext cx="533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:\Documents and Settings\MMURAD\Local Settings\Temporary Internet Files\Content.IE5\G89A2U4E\MC90044188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191000"/>
              <a:ext cx="1279525" cy="178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6248400" y="609600"/>
            <a:ext cx="1855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000" b="1" u="sng">
                <a:solidFill>
                  <a:srgbClr val="C00000"/>
                </a:solidFill>
              </a:rPr>
              <a:t>ملاحظة...</a:t>
            </a:r>
            <a:endParaRPr lang="ar-SA" altLang="ar-SA" sz="4000" u="sng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43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3575" y="860405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881102" y="1845580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28</a:t>
            </a:r>
            <a:endParaRPr lang="ar-SA" sz="2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64" y="487140"/>
            <a:ext cx="8568266" cy="148182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634" y="2537730"/>
            <a:ext cx="7655993" cy="31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03575" y="860405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881102" y="1845580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28</a:t>
            </a:r>
            <a:endParaRPr lang="ar-SA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14" y="275724"/>
            <a:ext cx="9007920" cy="21976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83" y="2787615"/>
            <a:ext cx="3446318" cy="1232950"/>
          </a:xfrm>
          <a:prstGeom prst="rect">
            <a:avLst/>
          </a:prstGeom>
        </p:spPr>
      </p:pic>
      <p:grpSp>
        <p:nvGrpSpPr>
          <p:cNvPr id="25" name="مجموعة 24"/>
          <p:cNvGrpSpPr/>
          <p:nvPr/>
        </p:nvGrpSpPr>
        <p:grpSpPr>
          <a:xfrm>
            <a:off x="1440045" y="3935287"/>
            <a:ext cx="4863773" cy="1032685"/>
            <a:chOff x="1440045" y="3935287"/>
            <a:chExt cx="4863773" cy="1032685"/>
          </a:xfrm>
        </p:grpSpPr>
        <p:sp>
          <p:nvSpPr>
            <p:cNvPr id="9" name="مربع نص 8"/>
            <p:cNvSpPr txBox="1"/>
            <p:nvPr/>
          </p:nvSpPr>
          <p:spPr>
            <a:xfrm>
              <a:off x="1440045" y="4159243"/>
              <a:ext cx="486377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/>
                <a:t>( 525 – 513 ) =             513</a:t>
              </a:r>
              <a:endParaRPr lang="ar-SA" sz="3200" dirty="0"/>
            </a:p>
          </p:txBody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4413725" y="3935287"/>
              <a:ext cx="1190950" cy="1032685"/>
              <a:chOff x="10706987" y="1754836"/>
              <a:chExt cx="1067196" cy="1032685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28248" y="1754836"/>
                <a:ext cx="1045935" cy="1032685"/>
                <a:chOff x="10515597" y="1754836"/>
                <a:chExt cx="1336474" cy="1032685"/>
              </a:xfrm>
            </p:grpSpPr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515599" y="1754836"/>
                  <a:ext cx="97819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v</a:t>
                  </a:r>
                  <a:endParaRPr lang="ar-SA" sz="3200" dirty="0">
                    <a:cs typeface="PT Bold Heading" pitchFamily="2" charset="-78"/>
                  </a:endParaRPr>
                </a:p>
              </p:txBody>
            </p:sp>
            <p:sp>
              <p:nvSpPr>
                <p:cNvPr id="16" name="مربع نص 15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15597" y="2202746"/>
                  <a:ext cx="133647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3*10</a:t>
                  </a:r>
                  <a:r>
                    <a:rPr lang="en-US" sz="3200" baseline="30000" dirty="0"/>
                    <a:t>8</a:t>
                  </a:r>
                  <a:endParaRPr lang="en-US" sz="3200" dirty="0"/>
                </a:p>
              </p:txBody>
            </p:sp>
          </p:grp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71179"/>
                <a:ext cx="1051448" cy="254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مجموعة 25"/>
          <p:cNvGrpSpPr/>
          <p:nvPr/>
        </p:nvGrpSpPr>
        <p:grpSpPr>
          <a:xfrm>
            <a:off x="1480132" y="5138600"/>
            <a:ext cx="4863773" cy="1050353"/>
            <a:chOff x="1480132" y="5138600"/>
            <a:chExt cx="4863773" cy="1050353"/>
          </a:xfrm>
        </p:grpSpPr>
        <p:sp>
          <p:nvSpPr>
            <p:cNvPr id="18" name="مربع نص 17"/>
            <p:cNvSpPr txBox="1"/>
            <p:nvPr/>
          </p:nvSpPr>
          <p:spPr>
            <a:xfrm>
              <a:off x="1480132" y="5257796"/>
              <a:ext cx="486377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/>
                <a:t>( 525 – 513 ) =  v</a:t>
              </a:r>
              <a:endParaRPr lang="ar-SA" sz="3200" dirty="0"/>
            </a:p>
          </p:txBody>
        </p: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E6BC7308-2CCC-4497-8C47-816FF385EE3F}"/>
                </a:ext>
              </a:extLst>
            </p:cNvPr>
            <p:cNvGrpSpPr/>
            <p:nvPr/>
          </p:nvGrpSpPr>
          <p:grpSpPr>
            <a:xfrm>
              <a:off x="2213833" y="5138600"/>
              <a:ext cx="1209614" cy="1050353"/>
              <a:chOff x="10706987" y="1767701"/>
              <a:chExt cx="1083921" cy="1050353"/>
            </a:xfrm>
          </p:grpSpPr>
          <p:grpSp>
            <p:nvGrpSpPr>
              <p:cNvPr id="20" name="مجموعة 19">
                <a:extLst>
                  <a:ext uri="{FF2B5EF4-FFF2-40B4-BE49-F238E27FC236}">
                    <a16:creationId xmlns:a16="http://schemas.microsoft.com/office/drawing/2014/main" id="{701D8A1A-8A31-468A-81AD-DBB8C50C49B1}"/>
                  </a:ext>
                </a:extLst>
              </p:cNvPr>
              <p:cNvGrpSpPr/>
              <p:nvPr/>
            </p:nvGrpSpPr>
            <p:grpSpPr>
              <a:xfrm>
                <a:off x="10744973" y="1767701"/>
                <a:ext cx="1045935" cy="1050353"/>
                <a:chOff x="10536967" y="1767701"/>
                <a:chExt cx="1336474" cy="1050353"/>
              </a:xfrm>
            </p:grpSpPr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58E4406C-FBED-4BA9-A488-37BD034E9F0B}"/>
                    </a:ext>
                  </a:extLst>
                </p:cNvPr>
                <p:cNvSpPr txBox="1"/>
                <p:nvPr/>
              </p:nvSpPr>
              <p:spPr>
                <a:xfrm>
                  <a:off x="10635492" y="2233279"/>
                  <a:ext cx="97819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513</a:t>
                  </a:r>
                  <a:endParaRPr lang="ar-SA" sz="3200" dirty="0">
                    <a:cs typeface="PT Bold Heading" pitchFamily="2" charset="-78"/>
                  </a:endParaRPr>
                </a:p>
              </p:txBody>
            </p:sp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C724222B-F897-4918-883D-CB7560E776E7}"/>
                    </a:ext>
                  </a:extLst>
                </p:cNvPr>
                <p:cNvSpPr txBox="1"/>
                <p:nvPr/>
              </p:nvSpPr>
              <p:spPr>
                <a:xfrm>
                  <a:off x="10536967" y="1767701"/>
                  <a:ext cx="133647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200" dirty="0">
                      <a:cs typeface="PT Bold Heading" pitchFamily="2" charset="-78"/>
                    </a:rPr>
                    <a:t>3*10</a:t>
                  </a:r>
                  <a:r>
                    <a:rPr lang="en-US" sz="3200" baseline="30000" dirty="0"/>
                    <a:t>8</a:t>
                  </a:r>
                  <a:endParaRPr lang="en-US" sz="3200" dirty="0"/>
                </a:p>
              </p:txBody>
            </p:sp>
          </p:grp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E2946737-6836-4860-A36F-98BC2EC6B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6987" y="2271179"/>
                <a:ext cx="1051448" cy="254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مربع نص 23"/>
          <p:cNvSpPr txBox="1"/>
          <p:nvPr/>
        </p:nvSpPr>
        <p:spPr>
          <a:xfrm>
            <a:off x="6096000" y="5771574"/>
            <a:ext cx="30664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v= 7.01*10</a:t>
            </a:r>
            <a:r>
              <a:rPr lang="en-US" sz="3200" baseline="30000" dirty="0"/>
              <a:t>6</a:t>
            </a:r>
            <a:r>
              <a:rPr lang="en-US" sz="3200" dirty="0"/>
              <a:t>m/s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7387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5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E743E95-4CA2-4E89-A0F3-918DC6092BDF}"/>
              </a:ext>
            </a:extLst>
          </p:cNvPr>
          <p:cNvSpPr/>
          <p:nvPr/>
        </p:nvSpPr>
        <p:spPr>
          <a:xfrm>
            <a:off x="908811" y="1311638"/>
            <a:ext cx="2519362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/>
              <a:t>P: 29</a:t>
            </a:r>
            <a:endParaRPr lang="ar-SA" sz="2800" b="1" dirty="0"/>
          </a:p>
        </p:txBody>
      </p:sp>
      <p:sp>
        <p:nvSpPr>
          <p:cNvPr id="5" name="مستطيل: زوايا قطرية مقصوصة 1">
            <a:extLst>
              <a:ext uri="{FF2B5EF4-FFF2-40B4-BE49-F238E27FC236}">
                <a16:creationId xmlns:a16="http://schemas.microsoft.com/office/drawing/2014/main" id="{6D345C3D-350C-4179-A625-A0705D8BD15A}"/>
              </a:ext>
            </a:extLst>
          </p:cNvPr>
          <p:cNvSpPr/>
          <p:nvPr/>
        </p:nvSpPr>
        <p:spPr>
          <a:xfrm>
            <a:off x="231284" y="326463"/>
            <a:ext cx="3874417" cy="73529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التطبيق </a:t>
            </a:r>
          </a:p>
        </p:txBody>
      </p:sp>
      <p:sp>
        <p:nvSpPr>
          <p:cNvPr id="6" name="زاوية مطوية 5"/>
          <p:cNvSpPr/>
          <p:nvPr/>
        </p:nvSpPr>
        <p:spPr>
          <a:xfrm>
            <a:off x="281551" y="2584468"/>
            <a:ext cx="5281683" cy="131355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نجد أن خطوط طيف الانبعاث الذري مزاحة باللون الأزرق 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34" y="246318"/>
            <a:ext cx="6239308" cy="318654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3280149"/>
            <a:ext cx="6482397" cy="31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819" t="2805" r="1591" b="5635"/>
          <a:stretch/>
        </p:blipFill>
        <p:spPr>
          <a:xfrm>
            <a:off x="221673" y="193964"/>
            <a:ext cx="11776364" cy="62761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5797" t="3614" r="26704" b="71121"/>
          <a:stretch/>
        </p:blipFill>
        <p:spPr>
          <a:xfrm>
            <a:off x="2888673" y="3325093"/>
            <a:ext cx="5264727" cy="15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1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3523" t="8262" r="5000" b="5635"/>
          <a:stretch/>
        </p:blipFill>
        <p:spPr>
          <a:xfrm>
            <a:off x="519545" y="249382"/>
            <a:ext cx="11152910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0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فيزياء 2                                        ابتهاج السعيد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158310"/>
            <a:ext cx="4891533" cy="266884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4 من أسئلة الاختبار المقنن صفحة 39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096000" y="2827154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7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65" y="1872795"/>
            <a:ext cx="8090995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09919" y="285729"/>
            <a:ext cx="53799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الحيود والنموذج الموجي للضوء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81224" y="1357299"/>
            <a:ext cx="738031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اكتشف العالم الإيطالي </a:t>
            </a:r>
            <a:r>
              <a:rPr lang="ar-SA" sz="24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جريمالدي</a:t>
            </a:r>
            <a:r>
              <a:rPr lang="ar-SA" sz="2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 ظاهرة الحيود عندما لاحظ أن حواف الظلال ليست حادة تمام وأن الظل أعرض مما ينبغي 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595670" y="2928934"/>
            <a:ext cx="4669868" cy="4462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300" dirty="0">
                <a:ln>
                  <a:solidFill>
                    <a:schemeClr val="bg1"/>
                  </a:solidFill>
                </a:ln>
                <a:solidFill>
                  <a:srgbClr val="CC0066"/>
                </a:solidFill>
                <a:cs typeface="PT Bold Heading" pitchFamily="2" charset="-78"/>
              </a:rPr>
              <a:t>كما لاحظ أيضا أن الظل محاط بحزم ملونة..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310050" y="3714753"/>
            <a:ext cx="323357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2300" dirty="0">
                <a:solidFill>
                  <a:schemeClr val="tx1"/>
                </a:solidFill>
                <a:cs typeface="PT Bold Heading" pitchFamily="2" charset="-78"/>
              </a:rPr>
              <a:t>وعرف هذه الظاهرة </a:t>
            </a:r>
            <a:r>
              <a:rPr lang="ar-SA" sz="2400" dirty="0" err="1">
                <a:solidFill>
                  <a:srgbClr val="C00000"/>
                </a:solidFill>
                <a:cs typeface="PT Bold Heading" pitchFamily="2" charset="-78"/>
              </a:rPr>
              <a:t>بالحيود</a:t>
            </a:r>
            <a:r>
              <a:rPr lang="ar-SA" sz="2400" dirty="0">
                <a:solidFill>
                  <a:srgbClr val="C00000"/>
                </a:solidFill>
                <a:cs typeface="PT Bold Heading" pitchFamily="2" charset="-78"/>
              </a:rPr>
              <a:t> </a:t>
            </a:r>
            <a:endParaRPr lang="ar-SA" sz="23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5537" name="Picture 1" descr="300px-Two-Slit_Dif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4500570"/>
            <a:ext cx="3000396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300px-Square_dif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512" y="4562480"/>
            <a:ext cx="2286752" cy="20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54663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10050" y="-14288"/>
            <a:ext cx="3659976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ظاهـــرة </a:t>
            </a:r>
            <a:r>
              <a:rPr lang="ar-SA" sz="38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الحيــــود</a:t>
            </a:r>
            <a:endParaRPr lang="ar-SA" sz="38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09984" y="1071546"/>
            <a:ext cx="459933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cs typeface="PT Bold Heading" pitchFamily="2" charset="-78"/>
              </a:rPr>
              <a:t>هي انحناء الضوء حول الحواجز </a:t>
            </a:r>
            <a:r>
              <a:rPr lang="en-US" sz="2800" dirty="0">
                <a:solidFill>
                  <a:srgbClr val="002060"/>
                </a:solidFill>
                <a:cs typeface="PT Bold Heading" pitchFamily="2" charset="-78"/>
              </a:rPr>
              <a:t>     </a:t>
            </a:r>
            <a:endParaRPr lang="ar-SA" sz="2800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02500" y="1712230"/>
            <a:ext cx="813690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chemeClr val="tx1"/>
                </a:solidFill>
                <a:cs typeface="PT Bold Heading" pitchFamily="2" charset="-78"/>
              </a:rPr>
              <a:t>لتفسير ظاهرة الحيود حاول </a:t>
            </a:r>
            <a:r>
              <a:rPr lang="ar-SA" sz="2200" dirty="0" err="1">
                <a:solidFill>
                  <a:schemeClr val="tx1"/>
                </a:solidFill>
                <a:cs typeface="PT Bold Heading" pitchFamily="2" charset="-78"/>
              </a:rPr>
              <a:t>الدنماركي</a:t>
            </a:r>
            <a:r>
              <a:rPr lang="ar-SA" sz="2200" dirty="0">
                <a:solidFill>
                  <a:schemeClr val="tx1"/>
                </a:solidFill>
                <a:cs typeface="PT Bold Heading" pitchFamily="2" charset="-78"/>
              </a:rPr>
              <a:t> (</a:t>
            </a:r>
            <a:r>
              <a:rPr lang="ar-SA" sz="2200" dirty="0" err="1">
                <a:solidFill>
                  <a:schemeClr val="tx1"/>
                </a:solidFill>
                <a:cs typeface="PT Bold Heading" pitchFamily="2" charset="-78"/>
              </a:rPr>
              <a:t>هيجنز</a:t>
            </a:r>
            <a:r>
              <a:rPr lang="ar-SA" sz="2200" dirty="0">
                <a:solidFill>
                  <a:schemeClr val="tx1"/>
                </a:solidFill>
                <a:cs typeface="PT Bold Heading" pitchFamily="2" charset="-78"/>
              </a:rPr>
              <a:t>) برهنة النموذج الموجي للضوء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238745" y="2344160"/>
            <a:ext cx="22252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/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مبدأ </a:t>
            </a:r>
            <a:r>
              <a:rPr lang="ar-SA" sz="3200" dirty="0" err="1">
                <a:ln>
                  <a:solidFill>
                    <a:schemeClr val="tx1"/>
                  </a:solidFill>
                </a:ln>
                <a:solidFill>
                  <a:srgbClr val="FF7171"/>
                </a:solidFill>
                <a:cs typeface="PT Bold Heading" pitchFamily="2" charset="-78"/>
              </a:rPr>
              <a:t>هيجنــز</a:t>
            </a:r>
            <a:endParaRPr lang="ar-SA" sz="3200" dirty="0">
              <a:ln>
                <a:solidFill>
                  <a:schemeClr val="tx1"/>
                </a:solidFill>
              </a:ln>
              <a:solidFill>
                <a:srgbClr val="FF7171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24034" y="2998501"/>
            <a:ext cx="8106124" cy="16158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>
                <a:solidFill>
                  <a:schemeClr val="tx1"/>
                </a:solidFill>
                <a:cs typeface="PT Bold Heading" pitchFamily="2" charset="-78"/>
              </a:rPr>
              <a:t>يمكن اعتبار النقاط كلها على مقدمة الموجة الضوئية وكأنها تمثل مصادر جديدة لموجات صغيرة وتنتشر هذه الموجات الصغيرة(</a:t>
            </a:r>
            <a:r>
              <a:rPr lang="ar-SA" sz="2200" dirty="0" err="1">
                <a:solidFill>
                  <a:schemeClr val="tx1"/>
                </a:solidFill>
                <a:cs typeface="PT Bold Heading" pitchFamily="2" charset="-78"/>
              </a:rPr>
              <a:t>المويجات</a:t>
            </a:r>
            <a:r>
              <a:rPr lang="ar-SA" sz="2200" dirty="0">
                <a:solidFill>
                  <a:schemeClr val="tx1"/>
                </a:solidFill>
                <a:cs typeface="PT Bold Heading" pitchFamily="2" charset="-78"/>
              </a:rPr>
              <a:t>)في جميع الاتجاهات بعضها خلف بعض.</a:t>
            </a:r>
            <a:r>
              <a:rPr lang="en-US" sz="2200" dirty="0">
                <a:solidFill>
                  <a:schemeClr val="tx1"/>
                </a:solidFill>
                <a:cs typeface="PT Bold Heading" pitchFamily="2" charset="-78"/>
              </a:rPr>
              <a:t>                                        </a:t>
            </a:r>
            <a:endParaRPr lang="ar-SA" sz="22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7" name="Picture 2" descr="http://www.phys4arab.net/uploood/freed/image/Huyge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6" y="4572032"/>
            <a:ext cx="3429024" cy="18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light-wa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7" y="4714908"/>
            <a:ext cx="279732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6" y="44256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030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لامتصاص والتداخل والحيود للضوء _ انعكاس و انكسار الضوء _ عل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629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810248" y="357167"/>
            <a:ext cx="3512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cs typeface="PT Bold Heading" pitchFamily="2" charset="-78"/>
              </a:rPr>
              <a:t>الألــــوان</a:t>
            </a:r>
            <a:endParaRPr lang="en-US" sz="60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95472" y="1714489"/>
            <a:ext cx="80648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شجعت نتائج العالم </a:t>
            </a:r>
            <a:r>
              <a:rPr lang="ar-SA" sz="28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جريمالدي</a:t>
            </a:r>
            <a:r>
              <a:rPr lang="ar-SA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 حول الحيود العالم نيوتن على أجراء تجارب على الألوان  .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63489" name="Picture 1" descr="diffr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298" y="3143249"/>
            <a:ext cx="4572032" cy="32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66495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63262</TotalTime>
  <Words>1855</Words>
  <Application>Microsoft Office PowerPoint</Application>
  <PresentationFormat>شاشة عريضة</PresentationFormat>
  <Paragraphs>314</Paragraphs>
  <Slides>59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7" baseType="lpstr">
      <vt:lpstr>Andalus</vt:lpstr>
      <vt:lpstr>Arabic Typesetting</vt:lpstr>
      <vt:lpstr>Arial</vt:lpstr>
      <vt:lpstr>Calibri</vt:lpstr>
      <vt:lpstr>Calibri Light</vt:lpstr>
      <vt:lpstr>Traditional Arabic</vt:lpstr>
      <vt:lpstr>Tw Cen MT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Ibtehag Issa Mohamad Alsaeed</cp:lastModifiedBy>
  <cp:revision>126</cp:revision>
  <dcterms:created xsi:type="dcterms:W3CDTF">2020-07-14T00:33:47Z</dcterms:created>
  <dcterms:modified xsi:type="dcterms:W3CDTF">2021-09-01T12:55:49Z</dcterms:modified>
</cp:coreProperties>
</file>