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media/image1.jpeg" ContentType="image/jpeg"/>
  <Override PartName="/ppt/theme/theme2.xml" ContentType="application/vnd.openxmlformats-officedocument.theme+xml"/>
  <Override PartName="/ppt/media/image2.jpeg" ContentType="image/jpeg"/>
  <Override PartName="/ppt/media/image3.jpeg" ContentType="image/jpeg"/>
  <Override PartName="/ppt/media/image4.jpeg" ContentType="image/jpeg"/>
  <Override PartName="/ppt/media/image5.jpeg" ContentType="image/jpeg"/>
  <Override PartName="/ppt/media/image6.jpeg" ContentType="image/jpeg"/>
  <Override PartName="/ppt/media/image7.jpeg" ContentType="image/jpeg"/>
  <Override PartName="/ppt/media/image8.jpeg" ContentType="image/jpeg"/>
  <Override PartName="/ppt/media/image9.jpeg" ContentType="image/jpeg"/>
  <Override PartName="/ppt/media/media1.mp4" ContentType="video/unknown"/>
  <Override PartName="/ppt/media/image10.jpeg" ContentType="image/jpeg"/>
  <Override PartName="/ppt/media/image11.jpeg" ContentType="image/jpeg"/>
  <Override PartName="/ppt/media/image12.jpeg" ContentType="image/jpeg"/>
  <Override PartName="/ppt/media/image13.jpeg" ContentType="image/jpeg"/>
  <Override PartName="/ppt/media/image14.jpeg" ContentType="image/jpeg"/>
  <Override PartName="/ppt/media/image15.jpeg" ContentType="image/jpeg"/>
  <Override PartName="/ppt/media/image16.jpeg" ContentType="image/jpeg"/>
  <Override PartName="/ppt/media/image17.jpeg" ContentType="image/jpeg"/>
  <Override PartName="/ppt/media/image18.jpeg" ContentType="image/jpeg"/>
  <Override PartName="/ppt/media/image19.jpeg" ContentType="image/jpeg"/>
  <Override PartName="/ppt/media/image20.jpeg" ContentType="image/jpeg"/>
  <Override PartName="/ppt/media/image21.jpeg" ContentType="image/jpeg"/>
  <Override PartName="/ppt/media/image22.jpeg" ContentType="image/jpeg"/>
  <Override PartName="/ppt/media/image23.jpeg" ContentType="image/jpeg"/>
  <Override PartName="/ppt/media/image24.jpeg" ContentType="image/jpeg"/>
  <Override PartName="/ppt/media/image25.jpeg" ContentType="image/jpeg"/>
  <Override PartName="/ppt/media/image26.jpeg" ContentType="image/jpeg"/>
  <Override PartName="/ppt/media/image27.jpeg" ContentType="image/jpeg"/>
  <Override PartName="/ppt/media/image28.jpeg" ContentType="image/jpeg"/>
  <Override PartName="/ppt/media/image29.jpeg" ContentType="image/jpeg"/>
  <Override PartName="/ppt/media/image30.jpeg" ContentType="image/jpeg"/>
  <Override PartName="/ppt/media/image31.jpeg" ContentType="image/jpeg"/>
  <Override PartName="/ppt/media/image32.jpeg" ContentType="image/jpeg"/>
  <Override PartName="/ppt/media/image33.jpeg" ContentType="image/jpeg"/>
  <Override PartName="/ppt/media/image34.jpeg" ContentType="image/jpeg"/>
  <Override PartName="/ppt/media/image35.jpeg" ContentType="image/jpeg"/>
  <Override PartName="/ppt/media/image36.jpeg" ContentType="image/jpeg"/>
  <Override PartName="/ppt/media/image37.jpeg" ContentType="image/jpeg"/>
  <Override PartName="/ppt/media/image38.jpeg" ContentType="image/jpeg"/>
  <Override PartName="/ppt/media/image39.jpeg" ContentType="image/jpeg"/>
  <Override PartName="/ppt/media/image40.jpeg" ContentType="image/jpeg"/>
  <Override PartName="/ppt/media/image41.jpeg" ContentType="image/jpeg"/>
  <Override PartName="/ppt/media/image42.jpeg" ContentType="image/jpeg"/>
  <Override PartName="/ppt/media/image43.jpeg" ContentType="image/jpeg"/>
  <Override PartName="/ppt/media/image44.jpeg" ContentType="image/jpeg"/>
  <Override PartName="/ppt/media/image45.jpeg" ContentType="image/jpeg"/>
  <Override PartName="/ppt/media/image46.jpeg" ContentType="image/jpeg"/>
  <Override PartName="/ppt/media/image47.jpeg" ContentType="image/jpeg"/>
  <Override PartName="/ppt/media/image48.jpeg" ContentType="image/jpeg"/>
  <Override PartName="/ppt/media/image49.jpeg" ContentType="image/jpeg"/>
  <Override PartName="/ppt/media/image50.jpeg" ContentType="image/jpeg"/>
  <Override PartName="/ppt/media/image51.jpeg" ContentType="image/jpeg"/>
  <Override PartName="/ppt/media/image52.jpeg" ContentType="image/jpeg"/>
  <Override PartName="/ppt/media/image53.jpeg" ContentType="image/jpeg"/>
  <Override PartName="/ppt/media/image54.jpeg" ContentType="image/jpeg"/>
  <Override PartName="/ppt/media/media2.mp4" ContentType="video/unknown"/>
  <Override PartName="/ppt/media/image55.jpeg" ContentType="image/jpeg"/>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 id="308" r:id="rId60"/>
    <p:sldId id="309" r:id="rId61"/>
    <p:sldId id="310" r:id="rId62"/>
    <p:sldId id="311" r:id="rId63"/>
    <p:sldId id="312" r:id="rId64"/>
    <p:sldId id="313" r:id="rId65"/>
    <p:sldId id="314" r:id="rId66"/>
    <p:sldId id="315" r:id="rId67"/>
    <p:sldId id="316" r:id="rId68"/>
    <p:sldId id="317" r:id="rId69"/>
    <p:sldId id="318" r:id="rId70"/>
    <p:sldId id="319" r:id="rId71"/>
    <p:sldId id="320" r:id="rId72"/>
    <p:sldId id="321" r:id="rId73"/>
    <p:sldId id="322" r:id="rId74"/>
    <p:sldId id="323" r:id="rId75"/>
    <p:sldId id="324" r:id="rId76"/>
    <p:sldId id="325" r:id="rId77"/>
    <p:sldId id="326" r:id="rId78"/>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584200" rtl="1"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mn-lt"/>
        <a:ea typeface="+mn-ea"/>
        <a:cs typeface="+mn-cs"/>
        <a:sym typeface="Helvetica Light"/>
      </a:defRPr>
    </a:lvl1pPr>
    <a:lvl2pPr marL="0" marR="0" indent="228600" algn="ctr" defTabSz="584200" rtl="1"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mn-lt"/>
        <a:ea typeface="+mn-ea"/>
        <a:cs typeface="+mn-cs"/>
        <a:sym typeface="Helvetica Light"/>
      </a:defRPr>
    </a:lvl2pPr>
    <a:lvl3pPr marL="0" marR="0" indent="457200" algn="ctr" defTabSz="584200" rtl="1"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mn-lt"/>
        <a:ea typeface="+mn-ea"/>
        <a:cs typeface="+mn-cs"/>
        <a:sym typeface="Helvetica Light"/>
      </a:defRPr>
    </a:lvl3pPr>
    <a:lvl4pPr marL="0" marR="0" indent="685800" algn="ctr" defTabSz="584200" rtl="1"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mn-lt"/>
        <a:ea typeface="+mn-ea"/>
        <a:cs typeface="+mn-cs"/>
        <a:sym typeface="Helvetica Light"/>
      </a:defRPr>
    </a:lvl4pPr>
    <a:lvl5pPr marL="0" marR="0" indent="914400" algn="ctr" defTabSz="584200" rtl="1"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mn-lt"/>
        <a:ea typeface="+mn-ea"/>
        <a:cs typeface="+mn-cs"/>
        <a:sym typeface="Helvetica Light"/>
      </a:defRPr>
    </a:lvl5pPr>
    <a:lvl6pPr marL="0" marR="0" indent="1143000" algn="ctr" defTabSz="584200" rtl="1"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mn-lt"/>
        <a:ea typeface="+mn-ea"/>
        <a:cs typeface="+mn-cs"/>
        <a:sym typeface="Helvetica Light"/>
      </a:defRPr>
    </a:lvl6pPr>
    <a:lvl7pPr marL="0" marR="0" indent="1371600" algn="ctr" defTabSz="584200" rtl="1"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mn-lt"/>
        <a:ea typeface="+mn-ea"/>
        <a:cs typeface="+mn-cs"/>
        <a:sym typeface="Helvetica Light"/>
      </a:defRPr>
    </a:lvl7pPr>
    <a:lvl8pPr marL="0" marR="0" indent="1600200" algn="ctr" defTabSz="584200" rtl="1"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mn-lt"/>
        <a:ea typeface="+mn-ea"/>
        <a:cs typeface="+mn-cs"/>
        <a:sym typeface="Helvetica Light"/>
      </a:defRPr>
    </a:lvl8pPr>
    <a:lvl9pPr marL="0" marR="0" indent="1828800" algn="ctr" defTabSz="584200" rtl="1"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mn-lt"/>
        <a:ea typeface="+mn-ea"/>
        <a:cs typeface="+mn-cs"/>
        <a:sym typeface="Helvetica Light"/>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b="def" i="def"/>
      <a:tcStyle>
        <a:tcBdr/>
        <a:fill>
          <a:solidFill>
            <a:srgbClr val="E3E5E8"/>
          </a:solidFill>
        </a:fill>
      </a:tcStyle>
    </a:band2H>
    <a:firstCol>
      <a:tcTxStyle b="on" i="of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398CCE"/>
          </a:solidFill>
        </a:fill>
      </a:tcStyle>
    </a:firstCol>
    <a:lastRow>
      <a:tcTxStyle b="off" i="off">
        <a:fontRef idx="minor">
          <a:srgbClr val="000000"/>
        </a:fontRef>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b="def" i="def"/>
      <a:tcStyle>
        <a:tcBdr/>
        <a:fill>
          <a:solidFill>
            <a:srgbClr val="E1E0DA"/>
          </a:solidFill>
        </a:fill>
      </a:tcStyle>
    </a:band2H>
    <a:firstCol>
      <a:tcTxStyle b="on" i="of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5AC831"/>
          </a:solidFill>
        </a:fill>
      </a:tcStyle>
    </a:firstCol>
    <a:lastRow>
      <a:tcTxStyle b="off" i="off">
        <a:fontRef idx="min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lastRow>
    <a:firstRow>
      <a:tcTxStyle b="on" i="of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2"/>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E6E3D7"/>
          </a:solidFill>
        </a:fill>
      </a:tcStyle>
    </a:wholeTbl>
    <a:band2H>
      <a:tcTxStyle b="def" i="def"/>
      <a:tcStyle>
        <a:tcBdr/>
        <a:fill>
          <a:solidFill>
            <a:srgbClr val="C3C2C2"/>
          </a:solidFill>
        </a:fill>
      </a:tcStyle>
    </a:band2H>
    <a:firstCol>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09C99"/>
          </a:solidFill>
        </a:fill>
      </a:tcStyle>
    </a:firstCol>
    <a:lastRow>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lastRow>
    <a:firstRow>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EBEBEB"/>
          </a:solidFill>
        </a:fill>
      </a:tcStyle>
    </a:wholeTbl>
    <a:band2H>
      <a:tcTxStyle b="def" i="def"/>
      <a:tcStyle>
        <a:tcBdr/>
        <a:fill>
          <a:solidFill>
            <a:srgbClr val="DCE5E6"/>
          </a:solidFill>
        </a:fill>
      </a:tcStyle>
    </a:band2H>
    <a:firstCol>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Col>
    <a:lastRow>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lastRow>
    <a:firstRow>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D0D1D2"/>
          </a:solidFill>
        </a:fill>
      </a:tcStyle>
    </a:wholeTbl>
    <a:band2H>
      <a:tcTxStyle b="def" i="def"/>
      <a:tcStyle>
        <a:tcBdr/>
        <a:fill>
          <a:solidFill>
            <a:srgbClr val="DEDEDF"/>
          </a:solidFill>
        </a:fill>
      </a:tcStyle>
    </a:band2H>
    <a:firstCol>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761"/>
          </a:solidFill>
        </a:fill>
      </a:tcStyle>
    </a:firstCol>
    <a:lastRow>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909398"/>
          </a:solidFill>
        </a:fill>
      </a:tcStyle>
    </a:lastRow>
    <a:firstRow>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67C85"/>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b="def" i="def"/>
      <a:tcStyle>
        <a:tcBdr/>
        <a:fill>
          <a:solidFill>
            <a:srgbClr val="EDEEEE"/>
          </a:solidFill>
        </a:fill>
      </a:tcStyle>
    </a:band2H>
    <a:firstCol>
      <a:tcTxStyle b="on" i="off">
        <a:font>
          <a:latin typeface="Helvetica"/>
          <a:ea typeface="Helvetica"/>
          <a:cs typeface="Helvetica"/>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 Id="rId45" Type="http://schemas.openxmlformats.org/officeDocument/2006/relationships/slide" Target="slides/slide38.xml"/><Relationship Id="rId46" Type="http://schemas.openxmlformats.org/officeDocument/2006/relationships/slide" Target="slides/slide39.xml"/><Relationship Id="rId47" Type="http://schemas.openxmlformats.org/officeDocument/2006/relationships/slide" Target="slides/slide40.xml"/><Relationship Id="rId48" Type="http://schemas.openxmlformats.org/officeDocument/2006/relationships/slide" Target="slides/slide41.xml"/><Relationship Id="rId49" Type="http://schemas.openxmlformats.org/officeDocument/2006/relationships/slide" Target="slides/slide42.xml"/><Relationship Id="rId50" Type="http://schemas.openxmlformats.org/officeDocument/2006/relationships/slide" Target="slides/slide43.xml"/><Relationship Id="rId51" Type="http://schemas.openxmlformats.org/officeDocument/2006/relationships/slide" Target="slides/slide44.xml"/><Relationship Id="rId52" Type="http://schemas.openxmlformats.org/officeDocument/2006/relationships/slide" Target="slides/slide45.xml"/><Relationship Id="rId53" Type="http://schemas.openxmlformats.org/officeDocument/2006/relationships/slide" Target="slides/slide46.xml"/><Relationship Id="rId54" Type="http://schemas.openxmlformats.org/officeDocument/2006/relationships/slide" Target="slides/slide47.xml"/><Relationship Id="rId55" Type="http://schemas.openxmlformats.org/officeDocument/2006/relationships/slide" Target="slides/slide48.xml"/><Relationship Id="rId56" Type="http://schemas.openxmlformats.org/officeDocument/2006/relationships/slide" Target="slides/slide49.xml"/><Relationship Id="rId57" Type="http://schemas.openxmlformats.org/officeDocument/2006/relationships/slide" Target="slides/slide50.xml"/><Relationship Id="rId58" Type="http://schemas.openxmlformats.org/officeDocument/2006/relationships/slide" Target="slides/slide51.xml"/><Relationship Id="rId59" Type="http://schemas.openxmlformats.org/officeDocument/2006/relationships/slide" Target="slides/slide52.xml"/><Relationship Id="rId60" Type="http://schemas.openxmlformats.org/officeDocument/2006/relationships/slide" Target="slides/slide53.xml"/><Relationship Id="rId61" Type="http://schemas.openxmlformats.org/officeDocument/2006/relationships/slide" Target="slides/slide54.xml"/><Relationship Id="rId62" Type="http://schemas.openxmlformats.org/officeDocument/2006/relationships/slide" Target="slides/slide55.xml"/><Relationship Id="rId63" Type="http://schemas.openxmlformats.org/officeDocument/2006/relationships/slide" Target="slides/slide56.xml"/><Relationship Id="rId64" Type="http://schemas.openxmlformats.org/officeDocument/2006/relationships/slide" Target="slides/slide57.xml"/><Relationship Id="rId65" Type="http://schemas.openxmlformats.org/officeDocument/2006/relationships/slide" Target="slides/slide58.xml"/><Relationship Id="rId66" Type="http://schemas.openxmlformats.org/officeDocument/2006/relationships/slide" Target="slides/slide59.xml"/><Relationship Id="rId67" Type="http://schemas.openxmlformats.org/officeDocument/2006/relationships/slide" Target="slides/slide60.xml"/><Relationship Id="rId68" Type="http://schemas.openxmlformats.org/officeDocument/2006/relationships/slide" Target="slides/slide61.xml"/><Relationship Id="rId69" Type="http://schemas.openxmlformats.org/officeDocument/2006/relationships/slide" Target="slides/slide62.xml"/><Relationship Id="rId70" Type="http://schemas.openxmlformats.org/officeDocument/2006/relationships/slide" Target="slides/slide63.xml"/><Relationship Id="rId71" Type="http://schemas.openxmlformats.org/officeDocument/2006/relationships/slide" Target="slides/slide64.xml"/><Relationship Id="rId72" Type="http://schemas.openxmlformats.org/officeDocument/2006/relationships/slide" Target="slides/slide65.xml"/><Relationship Id="rId73" Type="http://schemas.openxmlformats.org/officeDocument/2006/relationships/slide" Target="slides/slide66.xml"/><Relationship Id="rId74" Type="http://schemas.openxmlformats.org/officeDocument/2006/relationships/slide" Target="slides/slide67.xml"/><Relationship Id="rId75" Type="http://schemas.openxmlformats.org/officeDocument/2006/relationships/slide" Target="slides/slide68.xml"/><Relationship Id="rId76" Type="http://schemas.openxmlformats.org/officeDocument/2006/relationships/slide" Target="slides/slide69.xml"/><Relationship Id="rId77" Type="http://schemas.openxmlformats.org/officeDocument/2006/relationships/slide" Target="slides/slide70.xml"/><Relationship Id="rId78" Type="http://schemas.openxmlformats.org/officeDocument/2006/relationships/slide" Target="slides/slide71.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256" name="Shape 256"/>
          <p:cNvSpPr/>
          <p:nvPr>
            <p:ph type="sldImg"/>
          </p:nvPr>
        </p:nvSpPr>
        <p:spPr>
          <a:xfrm>
            <a:off x="1143000" y="685800"/>
            <a:ext cx="4572000" cy="3429000"/>
          </a:xfrm>
          <a:prstGeom prst="rect">
            <a:avLst/>
          </a:prstGeom>
        </p:spPr>
        <p:txBody>
          <a:bodyPr/>
          <a:lstStyle/>
          <a:p>
            <a:pPr/>
          </a:p>
        </p:txBody>
      </p:sp>
      <p:sp>
        <p:nvSpPr>
          <p:cNvPr id="257" name="Shape 257"/>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algn="r" defTabSz="457200" rtl="1" latinLnBrk="0">
      <a:lnSpc>
        <a:spcPct val="117999"/>
      </a:lnSpc>
      <a:defRPr sz="2200">
        <a:latin typeface="Helvetica Neue"/>
        <a:ea typeface="Helvetica Neue"/>
        <a:cs typeface="Helvetica Neue"/>
        <a:sym typeface="Helvetica Neue"/>
      </a:defRPr>
    </a:lvl1pPr>
    <a:lvl2pPr indent="228600" algn="r" defTabSz="457200" rtl="1" latinLnBrk="0">
      <a:lnSpc>
        <a:spcPct val="117999"/>
      </a:lnSpc>
      <a:defRPr sz="2200">
        <a:latin typeface="Helvetica Neue"/>
        <a:ea typeface="Helvetica Neue"/>
        <a:cs typeface="Helvetica Neue"/>
        <a:sym typeface="Helvetica Neue"/>
      </a:defRPr>
    </a:lvl2pPr>
    <a:lvl3pPr indent="457200" algn="r" defTabSz="457200" rtl="1" latinLnBrk="0">
      <a:lnSpc>
        <a:spcPct val="117999"/>
      </a:lnSpc>
      <a:defRPr sz="2200">
        <a:latin typeface="Helvetica Neue"/>
        <a:ea typeface="Helvetica Neue"/>
        <a:cs typeface="Helvetica Neue"/>
        <a:sym typeface="Helvetica Neue"/>
      </a:defRPr>
    </a:lvl3pPr>
    <a:lvl4pPr indent="685800" algn="r" defTabSz="457200" rtl="1" latinLnBrk="0">
      <a:lnSpc>
        <a:spcPct val="117999"/>
      </a:lnSpc>
      <a:defRPr sz="2200">
        <a:latin typeface="Helvetica Neue"/>
        <a:ea typeface="Helvetica Neue"/>
        <a:cs typeface="Helvetica Neue"/>
        <a:sym typeface="Helvetica Neue"/>
      </a:defRPr>
    </a:lvl4pPr>
    <a:lvl5pPr indent="914400" algn="r" defTabSz="457200" rtl="1" latinLnBrk="0">
      <a:lnSpc>
        <a:spcPct val="117999"/>
      </a:lnSpc>
      <a:defRPr sz="2200">
        <a:latin typeface="Helvetica Neue"/>
        <a:ea typeface="Helvetica Neue"/>
        <a:cs typeface="Helvetica Neue"/>
        <a:sym typeface="Helvetica Neue"/>
      </a:defRPr>
    </a:lvl5pPr>
    <a:lvl6pPr indent="1143000" algn="r" defTabSz="457200" rtl="1" latinLnBrk="0">
      <a:lnSpc>
        <a:spcPct val="117999"/>
      </a:lnSpc>
      <a:defRPr sz="2200">
        <a:latin typeface="Helvetica Neue"/>
        <a:ea typeface="Helvetica Neue"/>
        <a:cs typeface="Helvetica Neue"/>
        <a:sym typeface="Helvetica Neue"/>
      </a:defRPr>
    </a:lvl6pPr>
    <a:lvl7pPr indent="1371600" algn="r" defTabSz="457200" rtl="1" latinLnBrk="0">
      <a:lnSpc>
        <a:spcPct val="117999"/>
      </a:lnSpc>
      <a:defRPr sz="2200">
        <a:latin typeface="Helvetica Neue"/>
        <a:ea typeface="Helvetica Neue"/>
        <a:cs typeface="Helvetica Neue"/>
        <a:sym typeface="Helvetica Neue"/>
      </a:defRPr>
    </a:lvl7pPr>
    <a:lvl8pPr indent="1600200" algn="r" defTabSz="457200" rtl="1" latinLnBrk="0">
      <a:lnSpc>
        <a:spcPct val="117999"/>
      </a:lnSpc>
      <a:defRPr sz="2200">
        <a:latin typeface="Helvetica Neue"/>
        <a:ea typeface="Helvetica Neue"/>
        <a:cs typeface="Helvetica Neue"/>
        <a:sym typeface="Helvetica Neue"/>
      </a:defRPr>
    </a:lvl8pPr>
    <a:lvl9pPr indent="1828800" algn="r" defTabSz="457200" rtl="1" latinLnBrk="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 Id="rId3" Type="http://schemas.openxmlformats.org/officeDocument/2006/relationships/image" Target="../media/image2.png"/><Relationship Id="rId4" Type="http://schemas.openxmlformats.org/officeDocument/2006/relationships/image" Target="../media/image3.png"/></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 Id="rId3" Type="http://schemas.openxmlformats.org/officeDocument/2006/relationships/image" Target="../media/image2.png"/><Relationship Id="rId4" Type="http://schemas.openxmlformats.org/officeDocument/2006/relationships/image" Target="../media/image3.png"/></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 Id="rId3" Type="http://schemas.openxmlformats.org/officeDocument/2006/relationships/image" Target="../media/image2.png"/><Relationship Id="rId4" Type="http://schemas.openxmlformats.org/officeDocument/2006/relationships/image" Target="../media/image3.png"/></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 Id="rId3" Type="http://schemas.openxmlformats.org/officeDocument/2006/relationships/image" Target="../media/image2.png"/><Relationship Id="rId4" Type="http://schemas.openxmlformats.org/officeDocument/2006/relationships/image" Target="../media/image3.png"/></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 Id="rId3" Type="http://schemas.openxmlformats.org/officeDocument/2006/relationships/image" Target="../media/image2.png"/><Relationship Id="rId4" Type="http://schemas.openxmlformats.org/officeDocument/2006/relationships/image" Target="../media/image3.png"/></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amp; Subtitle">
    <p:spTree>
      <p:nvGrpSpPr>
        <p:cNvPr id="1" name=""/>
        <p:cNvGrpSpPr/>
        <p:nvPr/>
      </p:nvGrpSpPr>
      <p:grpSpPr>
        <a:xfrm>
          <a:off x="0" y="0"/>
          <a:ext cx="0" cy="0"/>
          <a:chOff x="0" y="0"/>
          <a:chExt cx="0" cy="0"/>
        </a:xfrm>
      </p:grpSpPr>
      <p:sp>
        <p:nvSpPr>
          <p:cNvPr id="11" name="نص العنوان"/>
          <p:cNvSpPr txBox="1"/>
          <p:nvPr>
            <p:ph type="title"/>
          </p:nvPr>
        </p:nvSpPr>
        <p:spPr>
          <a:xfrm>
            <a:off x="1270000" y="1638300"/>
            <a:ext cx="10464800" cy="3302000"/>
          </a:xfrm>
          <a:prstGeom prst="rect">
            <a:avLst/>
          </a:prstGeom>
        </p:spPr>
        <p:txBody>
          <a:bodyPr anchor="b"/>
          <a:lstStyle/>
          <a:p>
            <a:pPr/>
            <a:r>
              <a:t>نص العنوان</a:t>
            </a:r>
          </a:p>
        </p:txBody>
      </p:sp>
      <p:sp>
        <p:nvSpPr>
          <p:cNvPr id="12" name="مستوى النص الأول…"/>
          <p:cNvSpPr txBox="1"/>
          <p:nvPr>
            <p:ph type="body" sz="quarter" idx="1"/>
          </p:nvPr>
        </p:nvSpPr>
        <p:spPr>
          <a:xfrm>
            <a:off x="1270000" y="5029200"/>
            <a:ext cx="10464800" cy="1130300"/>
          </a:xfrm>
          <a:prstGeom prst="rect">
            <a:avLst/>
          </a:prstGeom>
        </p:spPr>
        <p:txBody>
          <a:bodyPr anchor="t"/>
          <a:lstStyle>
            <a:lvl1pPr marL="0" indent="0" algn="ctr" rtl="1">
              <a:spcBef>
                <a:spcPts val="0"/>
              </a:spcBef>
              <a:buSzTx/>
              <a:buNone/>
              <a:defRPr sz="3200"/>
            </a:lvl1pPr>
            <a:lvl2pPr marL="0" indent="228600" algn="ctr" rtl="1">
              <a:spcBef>
                <a:spcPts val="0"/>
              </a:spcBef>
              <a:buSzTx/>
              <a:buNone/>
              <a:defRPr sz="3200"/>
            </a:lvl2pPr>
            <a:lvl3pPr marL="0" indent="457200" algn="ctr" rtl="1">
              <a:spcBef>
                <a:spcPts val="0"/>
              </a:spcBef>
              <a:buSzTx/>
              <a:buNone/>
              <a:defRPr sz="3200"/>
            </a:lvl3pPr>
            <a:lvl4pPr marL="0" indent="685800" algn="ctr" rtl="1">
              <a:spcBef>
                <a:spcPts val="0"/>
              </a:spcBef>
              <a:buSzTx/>
              <a:buNone/>
              <a:defRPr sz="3200"/>
            </a:lvl4pPr>
            <a:lvl5pPr marL="0" indent="914400" algn="ctr" rtl="1">
              <a:spcBef>
                <a:spcPts val="0"/>
              </a:spcBef>
              <a:buSzTx/>
              <a:buNone/>
              <a:defRPr sz="3200"/>
            </a:lvl5pPr>
          </a:lstStyle>
          <a:p>
            <a:pPr/>
            <a:r>
              <a:t>مستوى النص الأول</a:t>
            </a:r>
          </a:p>
          <a:p>
            <a:pPr lvl="1"/>
            <a:r>
              <a:t>مستوى النص الثاني</a:t>
            </a:r>
          </a:p>
          <a:p>
            <a:pPr lvl="2"/>
            <a:r>
              <a:t>مستوى النص الثالث</a:t>
            </a:r>
          </a:p>
          <a:p>
            <a:pPr lvl="3"/>
            <a:r>
              <a:t>مستوى النص الرابع</a:t>
            </a:r>
          </a:p>
          <a:p>
            <a:pPr lvl="4"/>
            <a:r>
              <a:t>مستوى النص الخامس</a:t>
            </a:r>
          </a:p>
        </p:txBody>
      </p:sp>
      <p:sp>
        <p:nvSpPr>
          <p:cNvPr id="13" name="رقم الشريحة"/>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Quote">
    <p:spTree>
      <p:nvGrpSpPr>
        <p:cNvPr id="1" name=""/>
        <p:cNvGrpSpPr/>
        <p:nvPr/>
      </p:nvGrpSpPr>
      <p:grpSpPr>
        <a:xfrm>
          <a:off x="0" y="0"/>
          <a:ext cx="0" cy="0"/>
          <a:chOff x="0" y="0"/>
          <a:chExt cx="0" cy="0"/>
        </a:xfrm>
      </p:grpSpPr>
      <p:sp>
        <p:nvSpPr>
          <p:cNvPr id="93" name="–Johnny Appleseed"/>
          <p:cNvSpPr/>
          <p:nvPr>
            <p:ph type="body" sz="quarter" idx="21"/>
          </p:nvPr>
        </p:nvSpPr>
        <p:spPr>
          <a:xfrm>
            <a:off x="1270000" y="6362700"/>
            <a:ext cx="10464800" cy="469900"/>
          </a:xfrm>
          <a:prstGeom prst="rect">
            <a:avLst/>
          </a:prstGeom>
        </p:spPr>
        <p:txBody>
          <a:bodyPr anchor="t">
            <a:spAutoFit/>
          </a:bodyPr>
          <a:lstStyle>
            <a:lvl1pPr marL="0" indent="0" algn="ctr" rtl="1">
              <a:spcBef>
                <a:spcPts val="0"/>
              </a:spcBef>
              <a:buSzTx/>
              <a:buNone/>
              <a:defRPr sz="2400">
                <a:latin typeface="Helvetica"/>
                <a:ea typeface="Helvetica"/>
                <a:cs typeface="Helvetica"/>
                <a:sym typeface="Helvetica"/>
              </a:defRPr>
            </a:lvl1pPr>
          </a:lstStyle>
          <a:p>
            <a:pPr/>
            <a:r>
              <a:t>–Johnny Appleseed</a:t>
            </a:r>
          </a:p>
        </p:txBody>
      </p:sp>
      <p:sp>
        <p:nvSpPr>
          <p:cNvPr id="94" name="“Type a quote here.”"/>
          <p:cNvSpPr/>
          <p:nvPr>
            <p:ph type="body" sz="quarter" idx="22"/>
          </p:nvPr>
        </p:nvSpPr>
        <p:spPr>
          <a:xfrm>
            <a:off x="1270000" y="4267200"/>
            <a:ext cx="10464800" cy="685800"/>
          </a:xfrm>
          <a:prstGeom prst="rect">
            <a:avLst/>
          </a:prstGeom>
        </p:spPr>
        <p:txBody>
          <a:bodyPr>
            <a:spAutoFit/>
          </a:bodyPr>
          <a:lstStyle>
            <a:lvl1pPr marL="0" indent="0" algn="ctr" rtl="1">
              <a:spcBef>
                <a:spcPts val="0"/>
              </a:spcBef>
              <a:buSzTx/>
              <a:buNone/>
              <a:defRPr sz="3800"/>
            </a:lvl1pPr>
          </a:lstStyle>
          <a:p>
            <a:pPr/>
            <a:r>
              <a:t>“Type a quote here.” </a:t>
            </a:r>
          </a:p>
        </p:txBody>
      </p:sp>
      <p:sp>
        <p:nvSpPr>
          <p:cNvPr id="95" name="رقم الشريحة"/>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p:spTree>
      <p:nvGrpSpPr>
        <p:cNvPr id="1" name=""/>
        <p:cNvGrpSpPr/>
        <p:nvPr/>
      </p:nvGrpSpPr>
      <p:grpSpPr>
        <a:xfrm>
          <a:off x="0" y="0"/>
          <a:ext cx="0" cy="0"/>
          <a:chOff x="0" y="0"/>
          <a:chExt cx="0" cy="0"/>
        </a:xfrm>
      </p:grpSpPr>
      <p:sp>
        <p:nvSpPr>
          <p:cNvPr id="102" name="صورة"/>
          <p:cNvSpPr/>
          <p:nvPr>
            <p:ph type="pic" idx="21"/>
          </p:nvPr>
        </p:nvSpPr>
        <p:spPr>
          <a:xfrm>
            <a:off x="-812800" y="0"/>
            <a:ext cx="15232066" cy="10160000"/>
          </a:xfrm>
          <a:prstGeom prst="rect">
            <a:avLst/>
          </a:prstGeom>
        </p:spPr>
        <p:txBody>
          <a:bodyPr lIns="91439" tIns="45719" rIns="91439" bIns="45719" anchor="t">
            <a:noAutofit/>
          </a:bodyPr>
          <a:lstStyle/>
          <a:p>
            <a:pPr/>
          </a:p>
        </p:txBody>
      </p:sp>
      <p:sp>
        <p:nvSpPr>
          <p:cNvPr id="103" name="رقم الشريحة"/>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110" name="رقم الشريحة"/>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17" name="شكل"/>
          <p:cNvSpPr/>
          <p:nvPr/>
        </p:nvSpPr>
        <p:spPr>
          <a:xfrm>
            <a:off x="-13547" y="-11290"/>
            <a:ext cx="13031893" cy="148110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2" y="66"/>
                </a:moveTo>
                <a:lnTo>
                  <a:pt x="9513" y="0"/>
                </a:lnTo>
                <a:cubicBezTo>
                  <a:pt x="10276" y="3326"/>
                  <a:pt x="14325" y="12084"/>
                  <a:pt x="16368" y="12084"/>
                </a:cubicBezTo>
                <a:cubicBezTo>
                  <a:pt x="18412" y="12084"/>
                  <a:pt x="20679" y="5005"/>
                  <a:pt x="21578" y="1811"/>
                </a:cubicBezTo>
                <a:lnTo>
                  <a:pt x="21600" y="7013"/>
                </a:lnTo>
                <a:cubicBezTo>
                  <a:pt x="21218" y="8462"/>
                  <a:pt x="18771" y="14521"/>
                  <a:pt x="16099" y="14455"/>
                </a:cubicBezTo>
                <a:cubicBezTo>
                  <a:pt x="13427" y="14389"/>
                  <a:pt x="8252" y="5433"/>
                  <a:pt x="5568" y="6618"/>
                </a:cubicBezTo>
                <a:cubicBezTo>
                  <a:pt x="2807" y="6882"/>
                  <a:pt x="1010" y="15871"/>
                  <a:pt x="0" y="21600"/>
                </a:cubicBezTo>
                <a:lnTo>
                  <a:pt x="22" y="66"/>
                </a:lnTo>
                <a:close/>
              </a:path>
            </a:pathLst>
          </a:custGeom>
          <a:gradFill>
            <a:gsLst>
              <a:gs pos="0">
                <a:srgbClr val="00EBF8">
                  <a:alpha val="54998"/>
                </a:srgbClr>
              </a:gs>
              <a:gs pos="100000">
                <a:srgbClr val="0079AF">
                  <a:alpha val="44999"/>
                </a:srgbClr>
              </a:gs>
            </a:gsLst>
            <a:lin ang="16200000"/>
          </a:gradFill>
          <a:ln w="12700">
            <a:miter lim="400000"/>
          </a:ln>
        </p:spPr>
        <p:txBody>
          <a:bodyPr lIns="65023" tIns="65023" rIns="65023" bIns="65023"/>
          <a:lstStyle/>
          <a:p>
            <a:pPr algn="r" defTabSz="914400" rtl="0">
              <a:defRPr sz="2400">
                <a:latin typeface="Arial"/>
                <a:ea typeface="Arial"/>
                <a:cs typeface="Arial"/>
                <a:sym typeface="Arial"/>
              </a:defRPr>
            </a:pPr>
          </a:p>
        </p:txBody>
      </p:sp>
      <p:sp>
        <p:nvSpPr>
          <p:cNvPr id="118" name="شكل"/>
          <p:cNvSpPr/>
          <p:nvPr/>
        </p:nvSpPr>
        <p:spPr>
          <a:xfrm>
            <a:off x="6231466" y="-11290"/>
            <a:ext cx="6773335" cy="863591"/>
          </a:xfrm>
          <a:custGeom>
            <a:avLst/>
            <a:gdLst/>
            <a:ahLst/>
            <a:cxnLst>
              <a:cxn ang="0">
                <a:pos x="wd2" y="hd2"/>
              </a:cxn>
              <a:cxn ang="5400000">
                <a:pos x="wd2" y="hd2"/>
              </a:cxn>
              <a:cxn ang="10800000">
                <a:pos x="wd2" y="hd2"/>
              </a:cxn>
              <a:cxn ang="16200000">
                <a:pos x="wd2" y="hd2"/>
              </a:cxn>
            </a:cxnLst>
            <a:rect l="0" t="0" r="r" b="b"/>
            <a:pathLst>
              <a:path w="21600" h="20552" fill="norm" stroke="1" extrusionOk="0">
                <a:moveTo>
                  <a:pt x="0" y="0"/>
                </a:moveTo>
                <a:cubicBezTo>
                  <a:pt x="1253" y="3703"/>
                  <a:pt x="8410" y="19349"/>
                  <a:pt x="12010" y="20475"/>
                </a:cubicBezTo>
                <a:cubicBezTo>
                  <a:pt x="15610" y="21600"/>
                  <a:pt x="20002" y="10128"/>
                  <a:pt x="21600" y="6752"/>
                </a:cubicBezTo>
                <a:lnTo>
                  <a:pt x="21600" y="218"/>
                </a:lnTo>
                <a:lnTo>
                  <a:pt x="0" y="0"/>
                </a:lnTo>
                <a:close/>
              </a:path>
            </a:pathLst>
          </a:custGeom>
          <a:gradFill>
            <a:gsLst>
              <a:gs pos="0">
                <a:srgbClr val="009BE5">
                  <a:alpha val="29998"/>
                </a:srgbClr>
              </a:gs>
              <a:gs pos="19999">
                <a:srgbClr val="009BE5">
                  <a:alpha val="32998"/>
                </a:srgbClr>
              </a:gs>
              <a:gs pos="100000">
                <a:srgbClr val="00ADB6">
                  <a:alpha val="44999"/>
                </a:srgbClr>
              </a:gs>
            </a:gsLst>
            <a:lin ang="16200000"/>
          </a:gradFill>
          <a:ln w="12700">
            <a:miter lim="400000"/>
          </a:ln>
        </p:spPr>
        <p:txBody>
          <a:bodyPr lIns="65023" tIns="65023" rIns="65023" bIns="65023"/>
          <a:lstStyle/>
          <a:p>
            <a:pPr algn="r" defTabSz="914400" rtl="0">
              <a:defRPr sz="2400">
                <a:latin typeface="Arial"/>
                <a:ea typeface="Arial"/>
                <a:cs typeface="Arial"/>
                <a:sym typeface="Arial"/>
              </a:defRPr>
            </a:pPr>
          </a:p>
        </p:txBody>
      </p:sp>
      <p:grpSp>
        <p:nvGrpSpPr>
          <p:cNvPr id="121" name="تجميع"/>
          <p:cNvGrpSpPr/>
          <p:nvPr/>
        </p:nvGrpSpPr>
        <p:grpSpPr>
          <a:xfrm>
            <a:off x="-8671" y="-34679"/>
            <a:ext cx="13022141" cy="1491218"/>
            <a:chOff x="0" y="0"/>
            <a:chExt cx="13022140" cy="1491216"/>
          </a:xfrm>
        </p:grpSpPr>
        <p:pic>
          <p:nvPicPr>
            <p:cNvPr id="119" name="image.png" descr="image.png"/>
            <p:cNvPicPr>
              <a:picLocks noChangeAspect="1"/>
            </p:cNvPicPr>
            <p:nvPr/>
          </p:nvPicPr>
          <p:blipFill>
            <a:blip r:embed="rId3">
              <a:extLst/>
            </a:blip>
            <a:stretch>
              <a:fillRect/>
            </a:stretch>
          </p:blipFill>
          <p:spPr>
            <a:xfrm>
              <a:off x="0" y="0"/>
              <a:ext cx="12996131" cy="1491217"/>
            </a:xfrm>
            <a:prstGeom prst="rect">
              <a:avLst/>
            </a:prstGeom>
            <a:ln w="12700" cap="flat">
              <a:noFill/>
              <a:miter lim="400000"/>
            </a:ln>
            <a:effectLst/>
          </p:spPr>
        </p:pic>
        <p:pic>
          <p:nvPicPr>
            <p:cNvPr id="120" name="image.png" descr="image.png"/>
            <p:cNvPicPr>
              <a:picLocks noChangeAspect="1"/>
            </p:cNvPicPr>
            <p:nvPr/>
          </p:nvPicPr>
          <p:blipFill>
            <a:blip r:embed="rId4">
              <a:extLst/>
            </a:blip>
            <a:stretch>
              <a:fillRect/>
            </a:stretch>
          </p:blipFill>
          <p:spPr>
            <a:xfrm>
              <a:off x="0" y="104038"/>
              <a:ext cx="13022141" cy="1291811"/>
            </a:xfrm>
            <a:prstGeom prst="rect">
              <a:avLst/>
            </a:prstGeom>
            <a:ln w="12700" cap="flat">
              <a:noFill/>
              <a:miter lim="400000"/>
            </a:ln>
            <a:effectLst/>
          </p:spPr>
        </p:pic>
      </p:grpSp>
      <p:sp>
        <p:nvSpPr>
          <p:cNvPr id="122" name="رقم الشريحة"/>
          <p:cNvSpPr txBox="1"/>
          <p:nvPr>
            <p:ph type="sldNum" sz="quarter" idx="2"/>
          </p:nvPr>
        </p:nvSpPr>
        <p:spPr>
          <a:xfrm>
            <a:off x="11270826" y="9339463"/>
            <a:ext cx="1083735" cy="219969"/>
          </a:xfrm>
          <a:prstGeom prst="rect">
            <a:avLst/>
          </a:prstGeom>
        </p:spPr>
        <p:txBody>
          <a:bodyPr wrap="square" lIns="0" tIns="0" rIns="0" bIns="0" anchor="b"/>
          <a:lstStyle>
            <a:lvl1pPr algn="r" defTabSz="914400">
              <a:defRPr sz="1600">
                <a:solidFill>
                  <a:srgbClr val="045C75"/>
                </a:solidFill>
                <a:latin typeface="Constantia"/>
                <a:ea typeface="Constantia"/>
                <a:cs typeface="Constantia"/>
                <a:sym typeface="Constantia"/>
              </a:defRPr>
            </a:lvl1pPr>
          </a:lstStyle>
          <a:p>
            <a:pPr rtl="0">
              <a:defRPr/>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29" name="شكل"/>
          <p:cNvSpPr/>
          <p:nvPr/>
        </p:nvSpPr>
        <p:spPr>
          <a:xfrm>
            <a:off x="-13547" y="-11290"/>
            <a:ext cx="13031893" cy="148110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2" y="66"/>
                </a:moveTo>
                <a:lnTo>
                  <a:pt x="9513" y="0"/>
                </a:lnTo>
                <a:cubicBezTo>
                  <a:pt x="10276" y="3326"/>
                  <a:pt x="14325" y="12084"/>
                  <a:pt x="16368" y="12084"/>
                </a:cubicBezTo>
                <a:cubicBezTo>
                  <a:pt x="18412" y="12084"/>
                  <a:pt x="20679" y="5005"/>
                  <a:pt x="21578" y="1811"/>
                </a:cubicBezTo>
                <a:lnTo>
                  <a:pt x="21600" y="7013"/>
                </a:lnTo>
                <a:cubicBezTo>
                  <a:pt x="21218" y="8462"/>
                  <a:pt x="18771" y="14521"/>
                  <a:pt x="16099" y="14455"/>
                </a:cubicBezTo>
                <a:cubicBezTo>
                  <a:pt x="13427" y="14389"/>
                  <a:pt x="8252" y="5433"/>
                  <a:pt x="5568" y="6618"/>
                </a:cubicBezTo>
                <a:cubicBezTo>
                  <a:pt x="2807" y="6882"/>
                  <a:pt x="1010" y="15871"/>
                  <a:pt x="0" y="21600"/>
                </a:cubicBezTo>
                <a:lnTo>
                  <a:pt x="22" y="66"/>
                </a:lnTo>
                <a:close/>
              </a:path>
            </a:pathLst>
          </a:custGeom>
          <a:gradFill>
            <a:gsLst>
              <a:gs pos="0">
                <a:srgbClr val="00EBF8">
                  <a:alpha val="54998"/>
                </a:srgbClr>
              </a:gs>
              <a:gs pos="100000">
                <a:srgbClr val="0079AF">
                  <a:alpha val="44999"/>
                </a:srgbClr>
              </a:gs>
            </a:gsLst>
            <a:lin ang="16200000"/>
          </a:gradFill>
          <a:ln w="12700">
            <a:miter lim="400000"/>
          </a:ln>
        </p:spPr>
        <p:txBody>
          <a:bodyPr lIns="65023" tIns="65023" rIns="65023" bIns="65023"/>
          <a:lstStyle/>
          <a:p>
            <a:pPr algn="r" defTabSz="914400" rtl="0">
              <a:defRPr sz="2400">
                <a:latin typeface="Arial"/>
                <a:ea typeface="Arial"/>
                <a:cs typeface="Arial"/>
                <a:sym typeface="Arial"/>
              </a:defRPr>
            </a:pPr>
          </a:p>
        </p:txBody>
      </p:sp>
      <p:sp>
        <p:nvSpPr>
          <p:cNvPr id="130" name="شكل"/>
          <p:cNvSpPr/>
          <p:nvPr/>
        </p:nvSpPr>
        <p:spPr>
          <a:xfrm>
            <a:off x="6231466" y="-11290"/>
            <a:ext cx="6773335" cy="863591"/>
          </a:xfrm>
          <a:custGeom>
            <a:avLst/>
            <a:gdLst/>
            <a:ahLst/>
            <a:cxnLst>
              <a:cxn ang="0">
                <a:pos x="wd2" y="hd2"/>
              </a:cxn>
              <a:cxn ang="5400000">
                <a:pos x="wd2" y="hd2"/>
              </a:cxn>
              <a:cxn ang="10800000">
                <a:pos x="wd2" y="hd2"/>
              </a:cxn>
              <a:cxn ang="16200000">
                <a:pos x="wd2" y="hd2"/>
              </a:cxn>
            </a:cxnLst>
            <a:rect l="0" t="0" r="r" b="b"/>
            <a:pathLst>
              <a:path w="21600" h="20552" fill="norm" stroke="1" extrusionOk="0">
                <a:moveTo>
                  <a:pt x="0" y="0"/>
                </a:moveTo>
                <a:cubicBezTo>
                  <a:pt x="1253" y="3703"/>
                  <a:pt x="8410" y="19349"/>
                  <a:pt x="12010" y="20475"/>
                </a:cubicBezTo>
                <a:cubicBezTo>
                  <a:pt x="15610" y="21600"/>
                  <a:pt x="20002" y="10128"/>
                  <a:pt x="21600" y="6752"/>
                </a:cubicBezTo>
                <a:lnTo>
                  <a:pt x="21600" y="218"/>
                </a:lnTo>
                <a:lnTo>
                  <a:pt x="0" y="0"/>
                </a:lnTo>
                <a:close/>
              </a:path>
            </a:pathLst>
          </a:custGeom>
          <a:gradFill>
            <a:gsLst>
              <a:gs pos="0">
                <a:srgbClr val="009BE5">
                  <a:alpha val="29998"/>
                </a:srgbClr>
              </a:gs>
              <a:gs pos="19999">
                <a:srgbClr val="009BE5">
                  <a:alpha val="32998"/>
                </a:srgbClr>
              </a:gs>
              <a:gs pos="100000">
                <a:srgbClr val="00ADB6">
                  <a:alpha val="44999"/>
                </a:srgbClr>
              </a:gs>
            </a:gsLst>
            <a:lin ang="16200000"/>
          </a:gradFill>
          <a:ln w="12700">
            <a:miter lim="400000"/>
          </a:ln>
        </p:spPr>
        <p:txBody>
          <a:bodyPr lIns="65023" tIns="65023" rIns="65023" bIns="65023"/>
          <a:lstStyle/>
          <a:p>
            <a:pPr algn="r" defTabSz="914400" rtl="0">
              <a:defRPr sz="2400">
                <a:latin typeface="Arial"/>
                <a:ea typeface="Arial"/>
                <a:cs typeface="Arial"/>
                <a:sym typeface="Arial"/>
              </a:defRPr>
            </a:pPr>
          </a:p>
        </p:txBody>
      </p:sp>
      <p:grpSp>
        <p:nvGrpSpPr>
          <p:cNvPr id="133" name="تجميع"/>
          <p:cNvGrpSpPr/>
          <p:nvPr/>
        </p:nvGrpSpPr>
        <p:grpSpPr>
          <a:xfrm>
            <a:off x="-8671" y="-34679"/>
            <a:ext cx="13022141" cy="1491218"/>
            <a:chOff x="0" y="0"/>
            <a:chExt cx="13022140" cy="1491216"/>
          </a:xfrm>
        </p:grpSpPr>
        <p:pic>
          <p:nvPicPr>
            <p:cNvPr id="131" name="image.png" descr="image.png"/>
            <p:cNvPicPr>
              <a:picLocks noChangeAspect="1"/>
            </p:cNvPicPr>
            <p:nvPr/>
          </p:nvPicPr>
          <p:blipFill>
            <a:blip r:embed="rId3">
              <a:extLst/>
            </a:blip>
            <a:stretch>
              <a:fillRect/>
            </a:stretch>
          </p:blipFill>
          <p:spPr>
            <a:xfrm>
              <a:off x="0" y="0"/>
              <a:ext cx="12996131" cy="1491217"/>
            </a:xfrm>
            <a:prstGeom prst="rect">
              <a:avLst/>
            </a:prstGeom>
            <a:ln w="12700" cap="flat">
              <a:noFill/>
              <a:miter lim="400000"/>
            </a:ln>
            <a:effectLst/>
          </p:spPr>
        </p:pic>
        <p:pic>
          <p:nvPicPr>
            <p:cNvPr id="132" name="image.png" descr="image.png"/>
            <p:cNvPicPr>
              <a:picLocks noChangeAspect="1"/>
            </p:cNvPicPr>
            <p:nvPr/>
          </p:nvPicPr>
          <p:blipFill>
            <a:blip r:embed="rId4">
              <a:extLst/>
            </a:blip>
            <a:stretch>
              <a:fillRect/>
            </a:stretch>
          </p:blipFill>
          <p:spPr>
            <a:xfrm>
              <a:off x="0" y="104038"/>
              <a:ext cx="13022141" cy="1291811"/>
            </a:xfrm>
            <a:prstGeom prst="rect">
              <a:avLst/>
            </a:prstGeom>
            <a:ln w="12700" cap="flat">
              <a:noFill/>
              <a:miter lim="400000"/>
            </a:ln>
            <a:effectLst/>
          </p:spPr>
        </p:pic>
      </p:grpSp>
      <p:sp>
        <p:nvSpPr>
          <p:cNvPr id="134" name="رقم الشريحة"/>
          <p:cNvSpPr txBox="1"/>
          <p:nvPr>
            <p:ph type="sldNum" sz="quarter" idx="2"/>
          </p:nvPr>
        </p:nvSpPr>
        <p:spPr>
          <a:xfrm>
            <a:off x="11270826" y="9339463"/>
            <a:ext cx="1083735" cy="219969"/>
          </a:xfrm>
          <a:prstGeom prst="rect">
            <a:avLst/>
          </a:prstGeom>
        </p:spPr>
        <p:txBody>
          <a:bodyPr wrap="square" lIns="0" tIns="0" rIns="0" bIns="0" anchor="b"/>
          <a:lstStyle>
            <a:lvl1pPr algn="r" defTabSz="914400">
              <a:defRPr sz="1600">
                <a:solidFill>
                  <a:srgbClr val="045C75"/>
                </a:solidFill>
                <a:latin typeface="Constantia"/>
                <a:ea typeface="Constantia"/>
                <a:cs typeface="Constantia"/>
                <a:sym typeface="Constantia"/>
              </a:defRPr>
            </a:lvl1pPr>
          </a:lstStyle>
          <a:p>
            <a:pPr rtl="0">
              <a:defRPr/>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41" name="شكل"/>
          <p:cNvSpPr/>
          <p:nvPr/>
        </p:nvSpPr>
        <p:spPr>
          <a:xfrm>
            <a:off x="-13547" y="-11290"/>
            <a:ext cx="13031893" cy="148110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2" y="66"/>
                </a:moveTo>
                <a:lnTo>
                  <a:pt x="9513" y="0"/>
                </a:lnTo>
                <a:cubicBezTo>
                  <a:pt x="10276" y="3326"/>
                  <a:pt x="14325" y="12084"/>
                  <a:pt x="16368" y="12084"/>
                </a:cubicBezTo>
                <a:cubicBezTo>
                  <a:pt x="18412" y="12084"/>
                  <a:pt x="20679" y="5005"/>
                  <a:pt x="21578" y="1811"/>
                </a:cubicBezTo>
                <a:lnTo>
                  <a:pt x="21600" y="7013"/>
                </a:lnTo>
                <a:cubicBezTo>
                  <a:pt x="21218" y="8462"/>
                  <a:pt x="18771" y="14521"/>
                  <a:pt x="16099" y="14455"/>
                </a:cubicBezTo>
                <a:cubicBezTo>
                  <a:pt x="13427" y="14389"/>
                  <a:pt x="8252" y="5433"/>
                  <a:pt x="5568" y="6618"/>
                </a:cubicBezTo>
                <a:cubicBezTo>
                  <a:pt x="2807" y="6882"/>
                  <a:pt x="1010" y="15871"/>
                  <a:pt x="0" y="21600"/>
                </a:cubicBezTo>
                <a:lnTo>
                  <a:pt x="22" y="66"/>
                </a:lnTo>
                <a:close/>
              </a:path>
            </a:pathLst>
          </a:custGeom>
          <a:gradFill>
            <a:gsLst>
              <a:gs pos="0">
                <a:srgbClr val="00EBF8">
                  <a:alpha val="54998"/>
                </a:srgbClr>
              </a:gs>
              <a:gs pos="100000">
                <a:srgbClr val="0079AF">
                  <a:alpha val="44999"/>
                </a:srgbClr>
              </a:gs>
            </a:gsLst>
            <a:lin ang="16200000"/>
          </a:gradFill>
          <a:ln w="12700">
            <a:miter lim="400000"/>
          </a:ln>
        </p:spPr>
        <p:txBody>
          <a:bodyPr lIns="65023" tIns="65023" rIns="65023" bIns="65023"/>
          <a:lstStyle/>
          <a:p>
            <a:pPr algn="r" defTabSz="914400" rtl="0">
              <a:defRPr sz="2400">
                <a:latin typeface="Arial"/>
                <a:ea typeface="Arial"/>
                <a:cs typeface="Arial"/>
                <a:sym typeface="Arial"/>
              </a:defRPr>
            </a:pPr>
          </a:p>
        </p:txBody>
      </p:sp>
      <p:sp>
        <p:nvSpPr>
          <p:cNvPr id="142" name="شكل"/>
          <p:cNvSpPr/>
          <p:nvPr/>
        </p:nvSpPr>
        <p:spPr>
          <a:xfrm>
            <a:off x="6231466" y="-11290"/>
            <a:ext cx="6773335" cy="863591"/>
          </a:xfrm>
          <a:custGeom>
            <a:avLst/>
            <a:gdLst/>
            <a:ahLst/>
            <a:cxnLst>
              <a:cxn ang="0">
                <a:pos x="wd2" y="hd2"/>
              </a:cxn>
              <a:cxn ang="5400000">
                <a:pos x="wd2" y="hd2"/>
              </a:cxn>
              <a:cxn ang="10800000">
                <a:pos x="wd2" y="hd2"/>
              </a:cxn>
              <a:cxn ang="16200000">
                <a:pos x="wd2" y="hd2"/>
              </a:cxn>
            </a:cxnLst>
            <a:rect l="0" t="0" r="r" b="b"/>
            <a:pathLst>
              <a:path w="21600" h="20552" fill="norm" stroke="1" extrusionOk="0">
                <a:moveTo>
                  <a:pt x="0" y="0"/>
                </a:moveTo>
                <a:cubicBezTo>
                  <a:pt x="1253" y="3703"/>
                  <a:pt x="8410" y="19349"/>
                  <a:pt x="12010" y="20475"/>
                </a:cubicBezTo>
                <a:cubicBezTo>
                  <a:pt x="15610" y="21600"/>
                  <a:pt x="20002" y="10128"/>
                  <a:pt x="21600" y="6752"/>
                </a:cubicBezTo>
                <a:lnTo>
                  <a:pt x="21600" y="218"/>
                </a:lnTo>
                <a:lnTo>
                  <a:pt x="0" y="0"/>
                </a:lnTo>
                <a:close/>
              </a:path>
            </a:pathLst>
          </a:custGeom>
          <a:gradFill>
            <a:gsLst>
              <a:gs pos="0">
                <a:srgbClr val="009BE5">
                  <a:alpha val="29998"/>
                </a:srgbClr>
              </a:gs>
              <a:gs pos="19999">
                <a:srgbClr val="009BE5">
                  <a:alpha val="32998"/>
                </a:srgbClr>
              </a:gs>
              <a:gs pos="100000">
                <a:srgbClr val="00ADB6">
                  <a:alpha val="44999"/>
                </a:srgbClr>
              </a:gs>
            </a:gsLst>
            <a:lin ang="16200000"/>
          </a:gradFill>
          <a:ln w="12700">
            <a:miter lim="400000"/>
          </a:ln>
        </p:spPr>
        <p:txBody>
          <a:bodyPr lIns="65023" tIns="65023" rIns="65023" bIns="65023"/>
          <a:lstStyle/>
          <a:p>
            <a:pPr algn="r" defTabSz="914400" rtl="0">
              <a:defRPr sz="2400">
                <a:latin typeface="Arial"/>
                <a:ea typeface="Arial"/>
                <a:cs typeface="Arial"/>
                <a:sym typeface="Arial"/>
              </a:defRPr>
            </a:pPr>
          </a:p>
        </p:txBody>
      </p:sp>
      <p:grpSp>
        <p:nvGrpSpPr>
          <p:cNvPr id="145" name="تجميع"/>
          <p:cNvGrpSpPr/>
          <p:nvPr/>
        </p:nvGrpSpPr>
        <p:grpSpPr>
          <a:xfrm>
            <a:off x="-8671" y="-34679"/>
            <a:ext cx="13022141" cy="1491218"/>
            <a:chOff x="0" y="0"/>
            <a:chExt cx="13022140" cy="1491216"/>
          </a:xfrm>
        </p:grpSpPr>
        <p:pic>
          <p:nvPicPr>
            <p:cNvPr id="143" name="image.png" descr="image.png"/>
            <p:cNvPicPr>
              <a:picLocks noChangeAspect="1"/>
            </p:cNvPicPr>
            <p:nvPr/>
          </p:nvPicPr>
          <p:blipFill>
            <a:blip r:embed="rId3">
              <a:extLst/>
            </a:blip>
            <a:stretch>
              <a:fillRect/>
            </a:stretch>
          </p:blipFill>
          <p:spPr>
            <a:xfrm>
              <a:off x="0" y="0"/>
              <a:ext cx="12996131" cy="1491217"/>
            </a:xfrm>
            <a:prstGeom prst="rect">
              <a:avLst/>
            </a:prstGeom>
            <a:ln w="12700" cap="flat">
              <a:noFill/>
              <a:miter lim="400000"/>
            </a:ln>
            <a:effectLst/>
          </p:spPr>
        </p:pic>
        <p:pic>
          <p:nvPicPr>
            <p:cNvPr id="144" name="image.png" descr="image.png"/>
            <p:cNvPicPr>
              <a:picLocks noChangeAspect="1"/>
            </p:cNvPicPr>
            <p:nvPr/>
          </p:nvPicPr>
          <p:blipFill>
            <a:blip r:embed="rId4">
              <a:extLst/>
            </a:blip>
            <a:stretch>
              <a:fillRect/>
            </a:stretch>
          </p:blipFill>
          <p:spPr>
            <a:xfrm>
              <a:off x="0" y="104038"/>
              <a:ext cx="13022141" cy="1291811"/>
            </a:xfrm>
            <a:prstGeom prst="rect">
              <a:avLst/>
            </a:prstGeom>
            <a:ln w="12700" cap="flat">
              <a:noFill/>
              <a:miter lim="400000"/>
            </a:ln>
            <a:effectLst/>
          </p:spPr>
        </p:pic>
      </p:grpSp>
      <p:sp>
        <p:nvSpPr>
          <p:cNvPr id="146" name="رقم الشريحة"/>
          <p:cNvSpPr txBox="1"/>
          <p:nvPr>
            <p:ph type="sldNum" sz="quarter" idx="2"/>
          </p:nvPr>
        </p:nvSpPr>
        <p:spPr>
          <a:xfrm>
            <a:off x="11270826" y="9339463"/>
            <a:ext cx="1083735" cy="219969"/>
          </a:xfrm>
          <a:prstGeom prst="rect">
            <a:avLst/>
          </a:prstGeom>
        </p:spPr>
        <p:txBody>
          <a:bodyPr wrap="square" lIns="0" tIns="0" rIns="0" bIns="0" anchor="b"/>
          <a:lstStyle>
            <a:lvl1pPr algn="r" defTabSz="914400">
              <a:defRPr sz="1600">
                <a:solidFill>
                  <a:srgbClr val="045C75"/>
                </a:solidFill>
                <a:latin typeface="Constantia"/>
                <a:ea typeface="Constantia"/>
                <a:cs typeface="Constantia"/>
                <a:sym typeface="Constantia"/>
              </a:defRPr>
            </a:lvl1pPr>
          </a:lstStyle>
          <a:p>
            <a:pPr rtl="0">
              <a:defRPr/>
            </a:pPr>
            <a:fld id="{86CB4B4D-7CA3-9044-876B-883B54F8677D}" type="slidenum"/>
          </a:p>
        </p:txBody>
      </p:sp>
    </p:spTree>
  </p:cSld>
  <p:clrMapOvr>
    <a:masterClrMapping/>
  </p:clrMapOvr>
  <p:transition xmlns:p14="http://schemas.microsoft.com/office/powerpoint/2010/mai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53" name="شكل"/>
          <p:cNvSpPr/>
          <p:nvPr/>
        </p:nvSpPr>
        <p:spPr>
          <a:xfrm>
            <a:off x="-13547" y="-11290"/>
            <a:ext cx="13031893" cy="148110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2" y="66"/>
                </a:moveTo>
                <a:lnTo>
                  <a:pt x="9513" y="0"/>
                </a:lnTo>
                <a:cubicBezTo>
                  <a:pt x="10276" y="3326"/>
                  <a:pt x="14325" y="12084"/>
                  <a:pt x="16368" y="12084"/>
                </a:cubicBezTo>
                <a:cubicBezTo>
                  <a:pt x="18412" y="12084"/>
                  <a:pt x="20679" y="5005"/>
                  <a:pt x="21578" y="1811"/>
                </a:cubicBezTo>
                <a:lnTo>
                  <a:pt x="21600" y="7013"/>
                </a:lnTo>
                <a:cubicBezTo>
                  <a:pt x="21218" y="8462"/>
                  <a:pt x="18771" y="14521"/>
                  <a:pt x="16099" y="14455"/>
                </a:cubicBezTo>
                <a:cubicBezTo>
                  <a:pt x="13427" y="14389"/>
                  <a:pt x="8252" y="5433"/>
                  <a:pt x="5568" y="6618"/>
                </a:cubicBezTo>
                <a:cubicBezTo>
                  <a:pt x="2807" y="6882"/>
                  <a:pt x="1010" y="15871"/>
                  <a:pt x="0" y="21600"/>
                </a:cubicBezTo>
                <a:lnTo>
                  <a:pt x="22" y="66"/>
                </a:lnTo>
                <a:close/>
              </a:path>
            </a:pathLst>
          </a:custGeom>
          <a:gradFill>
            <a:gsLst>
              <a:gs pos="0">
                <a:srgbClr val="00EBF8">
                  <a:alpha val="54998"/>
                </a:srgbClr>
              </a:gs>
              <a:gs pos="100000">
                <a:srgbClr val="0079AF">
                  <a:alpha val="44999"/>
                </a:srgbClr>
              </a:gs>
            </a:gsLst>
            <a:lin ang="16200000"/>
          </a:gradFill>
          <a:ln w="12700">
            <a:miter lim="400000"/>
          </a:ln>
        </p:spPr>
        <p:txBody>
          <a:bodyPr lIns="65023" tIns="65023" rIns="65023" bIns="65023"/>
          <a:lstStyle/>
          <a:p>
            <a:pPr algn="r" defTabSz="914400" rtl="0">
              <a:defRPr sz="2400">
                <a:latin typeface="Arial"/>
                <a:ea typeface="Arial"/>
                <a:cs typeface="Arial"/>
                <a:sym typeface="Arial"/>
              </a:defRPr>
            </a:pPr>
          </a:p>
        </p:txBody>
      </p:sp>
      <p:sp>
        <p:nvSpPr>
          <p:cNvPr id="154" name="شكل"/>
          <p:cNvSpPr/>
          <p:nvPr/>
        </p:nvSpPr>
        <p:spPr>
          <a:xfrm>
            <a:off x="6231466" y="-11290"/>
            <a:ext cx="6773335" cy="863591"/>
          </a:xfrm>
          <a:custGeom>
            <a:avLst/>
            <a:gdLst/>
            <a:ahLst/>
            <a:cxnLst>
              <a:cxn ang="0">
                <a:pos x="wd2" y="hd2"/>
              </a:cxn>
              <a:cxn ang="5400000">
                <a:pos x="wd2" y="hd2"/>
              </a:cxn>
              <a:cxn ang="10800000">
                <a:pos x="wd2" y="hd2"/>
              </a:cxn>
              <a:cxn ang="16200000">
                <a:pos x="wd2" y="hd2"/>
              </a:cxn>
            </a:cxnLst>
            <a:rect l="0" t="0" r="r" b="b"/>
            <a:pathLst>
              <a:path w="21600" h="20552" fill="norm" stroke="1" extrusionOk="0">
                <a:moveTo>
                  <a:pt x="0" y="0"/>
                </a:moveTo>
                <a:cubicBezTo>
                  <a:pt x="1253" y="3703"/>
                  <a:pt x="8410" y="19349"/>
                  <a:pt x="12010" y="20475"/>
                </a:cubicBezTo>
                <a:cubicBezTo>
                  <a:pt x="15610" y="21600"/>
                  <a:pt x="20002" y="10128"/>
                  <a:pt x="21600" y="6752"/>
                </a:cubicBezTo>
                <a:lnTo>
                  <a:pt x="21600" y="218"/>
                </a:lnTo>
                <a:lnTo>
                  <a:pt x="0" y="0"/>
                </a:lnTo>
                <a:close/>
              </a:path>
            </a:pathLst>
          </a:custGeom>
          <a:gradFill>
            <a:gsLst>
              <a:gs pos="0">
                <a:srgbClr val="009BE5">
                  <a:alpha val="29998"/>
                </a:srgbClr>
              </a:gs>
              <a:gs pos="19999">
                <a:srgbClr val="009BE5">
                  <a:alpha val="32998"/>
                </a:srgbClr>
              </a:gs>
              <a:gs pos="100000">
                <a:srgbClr val="00ADB6">
                  <a:alpha val="44999"/>
                </a:srgbClr>
              </a:gs>
            </a:gsLst>
            <a:lin ang="16200000"/>
          </a:gradFill>
          <a:ln w="12700">
            <a:miter lim="400000"/>
          </a:ln>
        </p:spPr>
        <p:txBody>
          <a:bodyPr lIns="65023" tIns="65023" rIns="65023" bIns="65023"/>
          <a:lstStyle/>
          <a:p>
            <a:pPr algn="r" defTabSz="914400" rtl="0">
              <a:defRPr sz="2400">
                <a:latin typeface="Arial"/>
                <a:ea typeface="Arial"/>
                <a:cs typeface="Arial"/>
                <a:sym typeface="Arial"/>
              </a:defRPr>
            </a:pPr>
          </a:p>
        </p:txBody>
      </p:sp>
      <p:grpSp>
        <p:nvGrpSpPr>
          <p:cNvPr id="157" name="تجميع"/>
          <p:cNvGrpSpPr/>
          <p:nvPr/>
        </p:nvGrpSpPr>
        <p:grpSpPr>
          <a:xfrm>
            <a:off x="-8671" y="-34679"/>
            <a:ext cx="13022141" cy="1491218"/>
            <a:chOff x="0" y="0"/>
            <a:chExt cx="13022140" cy="1491216"/>
          </a:xfrm>
        </p:grpSpPr>
        <p:pic>
          <p:nvPicPr>
            <p:cNvPr id="155" name="image.png" descr="image.png"/>
            <p:cNvPicPr>
              <a:picLocks noChangeAspect="1"/>
            </p:cNvPicPr>
            <p:nvPr/>
          </p:nvPicPr>
          <p:blipFill>
            <a:blip r:embed="rId3">
              <a:extLst/>
            </a:blip>
            <a:stretch>
              <a:fillRect/>
            </a:stretch>
          </p:blipFill>
          <p:spPr>
            <a:xfrm>
              <a:off x="0" y="0"/>
              <a:ext cx="12996131" cy="1491217"/>
            </a:xfrm>
            <a:prstGeom prst="rect">
              <a:avLst/>
            </a:prstGeom>
            <a:ln w="12700" cap="flat">
              <a:noFill/>
              <a:miter lim="400000"/>
            </a:ln>
            <a:effectLst/>
          </p:spPr>
        </p:pic>
        <p:pic>
          <p:nvPicPr>
            <p:cNvPr id="156" name="image.png" descr="image.png"/>
            <p:cNvPicPr>
              <a:picLocks noChangeAspect="1"/>
            </p:cNvPicPr>
            <p:nvPr/>
          </p:nvPicPr>
          <p:blipFill>
            <a:blip r:embed="rId4">
              <a:extLst/>
            </a:blip>
            <a:stretch>
              <a:fillRect/>
            </a:stretch>
          </p:blipFill>
          <p:spPr>
            <a:xfrm>
              <a:off x="0" y="104038"/>
              <a:ext cx="13022141" cy="1291811"/>
            </a:xfrm>
            <a:prstGeom prst="rect">
              <a:avLst/>
            </a:prstGeom>
            <a:ln w="12700" cap="flat">
              <a:noFill/>
              <a:miter lim="400000"/>
            </a:ln>
            <a:effectLst/>
          </p:spPr>
        </p:pic>
      </p:grpSp>
      <p:sp>
        <p:nvSpPr>
          <p:cNvPr id="158" name="رقم الشريحة"/>
          <p:cNvSpPr txBox="1"/>
          <p:nvPr>
            <p:ph type="sldNum" sz="quarter" idx="2"/>
          </p:nvPr>
        </p:nvSpPr>
        <p:spPr>
          <a:xfrm>
            <a:off x="11270826" y="9339463"/>
            <a:ext cx="1083735" cy="219969"/>
          </a:xfrm>
          <a:prstGeom prst="rect">
            <a:avLst/>
          </a:prstGeom>
        </p:spPr>
        <p:txBody>
          <a:bodyPr wrap="square" lIns="0" tIns="0" rIns="0" bIns="0" anchor="b"/>
          <a:lstStyle>
            <a:lvl1pPr algn="r" defTabSz="914400">
              <a:defRPr sz="1600">
                <a:solidFill>
                  <a:srgbClr val="045C75"/>
                </a:solidFill>
                <a:latin typeface="Constantia"/>
                <a:ea typeface="Constantia"/>
                <a:cs typeface="Constantia"/>
                <a:sym typeface="Constantia"/>
              </a:defRPr>
            </a:lvl1pPr>
          </a:lstStyle>
          <a:p>
            <a:pPr rtl="0">
              <a:defRPr/>
            </a:pPr>
            <a:fld id="{86CB4B4D-7CA3-9044-876B-883B54F8677D}" type="slidenum"/>
          </a:p>
        </p:txBody>
      </p:sp>
    </p:spTree>
  </p:cSld>
  <p:clrMapOvr>
    <a:masterClrMapping/>
  </p:clrMapOvr>
  <p:transition xmlns:p14="http://schemas.microsoft.com/office/powerpoint/2010/main" spd="med" advClick="1"/>
</p:sldLayout>
</file>

<file path=ppt/slideLayouts/slideLayout1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65" name="شكل"/>
          <p:cNvSpPr/>
          <p:nvPr/>
        </p:nvSpPr>
        <p:spPr>
          <a:xfrm>
            <a:off x="-13547" y="-11290"/>
            <a:ext cx="13031893" cy="148110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2" y="66"/>
                </a:moveTo>
                <a:lnTo>
                  <a:pt x="9513" y="0"/>
                </a:lnTo>
                <a:cubicBezTo>
                  <a:pt x="10276" y="3326"/>
                  <a:pt x="14325" y="12084"/>
                  <a:pt x="16368" y="12084"/>
                </a:cubicBezTo>
                <a:cubicBezTo>
                  <a:pt x="18412" y="12084"/>
                  <a:pt x="20679" y="5005"/>
                  <a:pt x="21578" y="1811"/>
                </a:cubicBezTo>
                <a:lnTo>
                  <a:pt x="21600" y="7013"/>
                </a:lnTo>
                <a:cubicBezTo>
                  <a:pt x="21218" y="8462"/>
                  <a:pt x="18771" y="14521"/>
                  <a:pt x="16099" y="14455"/>
                </a:cubicBezTo>
                <a:cubicBezTo>
                  <a:pt x="13427" y="14389"/>
                  <a:pt x="8252" y="5433"/>
                  <a:pt x="5568" y="6618"/>
                </a:cubicBezTo>
                <a:cubicBezTo>
                  <a:pt x="2807" y="6882"/>
                  <a:pt x="1010" y="15871"/>
                  <a:pt x="0" y="21600"/>
                </a:cubicBezTo>
                <a:lnTo>
                  <a:pt x="22" y="66"/>
                </a:lnTo>
                <a:close/>
              </a:path>
            </a:pathLst>
          </a:custGeom>
          <a:gradFill>
            <a:gsLst>
              <a:gs pos="0">
                <a:srgbClr val="00EBF8">
                  <a:alpha val="54998"/>
                </a:srgbClr>
              </a:gs>
              <a:gs pos="100000">
                <a:srgbClr val="0079AF">
                  <a:alpha val="44999"/>
                </a:srgbClr>
              </a:gs>
            </a:gsLst>
            <a:lin ang="16200000"/>
          </a:gradFill>
          <a:ln w="12700">
            <a:miter lim="400000"/>
          </a:ln>
        </p:spPr>
        <p:txBody>
          <a:bodyPr lIns="65023" tIns="65023" rIns="65023" bIns="65023"/>
          <a:lstStyle/>
          <a:p>
            <a:pPr algn="r" defTabSz="914400" rtl="0">
              <a:defRPr sz="2400">
                <a:latin typeface="Arial"/>
                <a:ea typeface="Arial"/>
                <a:cs typeface="Arial"/>
                <a:sym typeface="Arial"/>
              </a:defRPr>
            </a:pPr>
          </a:p>
        </p:txBody>
      </p:sp>
      <p:sp>
        <p:nvSpPr>
          <p:cNvPr id="166" name="شكل"/>
          <p:cNvSpPr/>
          <p:nvPr/>
        </p:nvSpPr>
        <p:spPr>
          <a:xfrm>
            <a:off x="6231466" y="-11290"/>
            <a:ext cx="6773335" cy="863591"/>
          </a:xfrm>
          <a:custGeom>
            <a:avLst/>
            <a:gdLst/>
            <a:ahLst/>
            <a:cxnLst>
              <a:cxn ang="0">
                <a:pos x="wd2" y="hd2"/>
              </a:cxn>
              <a:cxn ang="5400000">
                <a:pos x="wd2" y="hd2"/>
              </a:cxn>
              <a:cxn ang="10800000">
                <a:pos x="wd2" y="hd2"/>
              </a:cxn>
              <a:cxn ang="16200000">
                <a:pos x="wd2" y="hd2"/>
              </a:cxn>
            </a:cxnLst>
            <a:rect l="0" t="0" r="r" b="b"/>
            <a:pathLst>
              <a:path w="21600" h="20552" fill="norm" stroke="1" extrusionOk="0">
                <a:moveTo>
                  <a:pt x="0" y="0"/>
                </a:moveTo>
                <a:cubicBezTo>
                  <a:pt x="1253" y="3703"/>
                  <a:pt x="8410" y="19349"/>
                  <a:pt x="12010" y="20475"/>
                </a:cubicBezTo>
                <a:cubicBezTo>
                  <a:pt x="15610" y="21600"/>
                  <a:pt x="20002" y="10128"/>
                  <a:pt x="21600" y="6752"/>
                </a:cubicBezTo>
                <a:lnTo>
                  <a:pt x="21600" y="218"/>
                </a:lnTo>
                <a:lnTo>
                  <a:pt x="0" y="0"/>
                </a:lnTo>
                <a:close/>
              </a:path>
            </a:pathLst>
          </a:custGeom>
          <a:gradFill>
            <a:gsLst>
              <a:gs pos="0">
                <a:srgbClr val="009BE5">
                  <a:alpha val="29998"/>
                </a:srgbClr>
              </a:gs>
              <a:gs pos="19999">
                <a:srgbClr val="009BE5">
                  <a:alpha val="32998"/>
                </a:srgbClr>
              </a:gs>
              <a:gs pos="100000">
                <a:srgbClr val="00ADB6">
                  <a:alpha val="44999"/>
                </a:srgbClr>
              </a:gs>
            </a:gsLst>
            <a:lin ang="16200000"/>
          </a:gradFill>
          <a:ln w="12700">
            <a:miter lim="400000"/>
          </a:ln>
        </p:spPr>
        <p:txBody>
          <a:bodyPr lIns="65023" tIns="65023" rIns="65023" bIns="65023"/>
          <a:lstStyle/>
          <a:p>
            <a:pPr algn="r" defTabSz="914400" rtl="0">
              <a:defRPr sz="2400">
                <a:latin typeface="Arial"/>
                <a:ea typeface="Arial"/>
                <a:cs typeface="Arial"/>
                <a:sym typeface="Arial"/>
              </a:defRPr>
            </a:pPr>
          </a:p>
        </p:txBody>
      </p:sp>
      <p:grpSp>
        <p:nvGrpSpPr>
          <p:cNvPr id="169" name="تجميع"/>
          <p:cNvGrpSpPr/>
          <p:nvPr/>
        </p:nvGrpSpPr>
        <p:grpSpPr>
          <a:xfrm>
            <a:off x="-8671" y="-34679"/>
            <a:ext cx="13022141" cy="1491218"/>
            <a:chOff x="0" y="0"/>
            <a:chExt cx="13022140" cy="1491216"/>
          </a:xfrm>
        </p:grpSpPr>
        <p:pic>
          <p:nvPicPr>
            <p:cNvPr id="167" name="image.png" descr="image.png"/>
            <p:cNvPicPr>
              <a:picLocks noChangeAspect="1"/>
            </p:cNvPicPr>
            <p:nvPr/>
          </p:nvPicPr>
          <p:blipFill>
            <a:blip r:embed="rId3">
              <a:extLst/>
            </a:blip>
            <a:stretch>
              <a:fillRect/>
            </a:stretch>
          </p:blipFill>
          <p:spPr>
            <a:xfrm>
              <a:off x="0" y="0"/>
              <a:ext cx="12996131" cy="1491217"/>
            </a:xfrm>
            <a:prstGeom prst="rect">
              <a:avLst/>
            </a:prstGeom>
            <a:ln w="12700" cap="flat">
              <a:noFill/>
              <a:miter lim="400000"/>
            </a:ln>
            <a:effectLst/>
          </p:spPr>
        </p:pic>
        <p:pic>
          <p:nvPicPr>
            <p:cNvPr id="168" name="image.png" descr="image.png"/>
            <p:cNvPicPr>
              <a:picLocks noChangeAspect="1"/>
            </p:cNvPicPr>
            <p:nvPr/>
          </p:nvPicPr>
          <p:blipFill>
            <a:blip r:embed="rId4">
              <a:extLst/>
            </a:blip>
            <a:stretch>
              <a:fillRect/>
            </a:stretch>
          </p:blipFill>
          <p:spPr>
            <a:xfrm>
              <a:off x="0" y="104038"/>
              <a:ext cx="13022141" cy="1291811"/>
            </a:xfrm>
            <a:prstGeom prst="rect">
              <a:avLst/>
            </a:prstGeom>
            <a:ln w="12700" cap="flat">
              <a:noFill/>
              <a:miter lim="400000"/>
            </a:ln>
            <a:effectLst/>
          </p:spPr>
        </p:pic>
      </p:grpSp>
      <p:sp>
        <p:nvSpPr>
          <p:cNvPr id="170" name="رقم الشريحة"/>
          <p:cNvSpPr txBox="1"/>
          <p:nvPr>
            <p:ph type="sldNum" sz="quarter" idx="2"/>
          </p:nvPr>
        </p:nvSpPr>
        <p:spPr>
          <a:xfrm>
            <a:off x="11270826" y="9339463"/>
            <a:ext cx="1083735" cy="219969"/>
          </a:xfrm>
          <a:prstGeom prst="rect">
            <a:avLst/>
          </a:prstGeom>
        </p:spPr>
        <p:txBody>
          <a:bodyPr wrap="square" lIns="0" tIns="0" rIns="0" bIns="0" anchor="b"/>
          <a:lstStyle>
            <a:lvl1pPr algn="r" defTabSz="914400">
              <a:defRPr sz="1600">
                <a:solidFill>
                  <a:srgbClr val="045C75"/>
                </a:solidFill>
                <a:latin typeface="Constantia"/>
                <a:ea typeface="Constantia"/>
                <a:cs typeface="Constantia"/>
                <a:sym typeface="Constantia"/>
              </a:defRPr>
            </a:lvl1pPr>
          </a:lstStyle>
          <a:p>
            <a:pPr rtl="0">
              <a:defRPr/>
            </a:pPr>
            <a:fld id="{86CB4B4D-7CA3-9044-876B-883B54F8677D}" type="slidenum"/>
          </a:p>
        </p:txBody>
      </p:sp>
    </p:spTree>
  </p:cSld>
  <p:clrMapOvr>
    <a:masterClrMapping/>
  </p:clrMapOvr>
  <p:transition xmlns:p14="http://schemas.microsoft.com/office/powerpoint/2010/main" spd="med" advClick="1"/>
</p:sldLayout>
</file>

<file path=ppt/slideLayouts/slideLayout1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فارغ">
    <p:spTree>
      <p:nvGrpSpPr>
        <p:cNvPr id="1" name=""/>
        <p:cNvGrpSpPr/>
        <p:nvPr/>
      </p:nvGrpSpPr>
      <p:grpSpPr>
        <a:xfrm>
          <a:off x="0" y="0"/>
          <a:ext cx="0" cy="0"/>
          <a:chOff x="0" y="0"/>
          <a:chExt cx="0" cy="0"/>
        </a:xfrm>
      </p:grpSpPr>
      <p:sp>
        <p:nvSpPr>
          <p:cNvPr id="177" name="رقم الشريحة"/>
          <p:cNvSpPr txBox="1"/>
          <p:nvPr>
            <p:ph type="sldNum" sz="quarter" idx="2"/>
          </p:nvPr>
        </p:nvSpPr>
        <p:spPr>
          <a:xfrm>
            <a:off x="650239" y="9115192"/>
            <a:ext cx="3034455" cy="369190"/>
          </a:xfrm>
          <a:prstGeom prst="rect">
            <a:avLst/>
          </a:prstGeom>
        </p:spPr>
        <p:txBody>
          <a:bodyPr wrap="square" lIns="65023" tIns="65023" rIns="65023" bIns="65023" anchor="ctr"/>
          <a:lstStyle>
            <a:lvl1pPr algn="l" defTabSz="914400">
              <a:defRPr sz="1600">
                <a:solidFill>
                  <a:srgbClr val="888888"/>
                </a:solidFill>
                <a:latin typeface="Calibri"/>
                <a:ea typeface="Calibri"/>
                <a:cs typeface="Calibri"/>
                <a:sym typeface="Calibri"/>
              </a:defRPr>
            </a:lvl1pPr>
          </a:lstStyle>
          <a:p>
            <a:pPr rtl="0">
              <a:defRPr/>
            </a:pPr>
            <a:fld id="{86CB4B4D-7CA3-9044-876B-883B54F8677D}" type="slidenum"/>
          </a:p>
        </p:txBody>
      </p:sp>
    </p:spTree>
  </p:cSld>
  <p:clrMapOvr>
    <a:masterClrMapping/>
  </p:clrMapOvr>
  <p:transition xmlns:p14="http://schemas.microsoft.com/office/powerpoint/2010/main" spd="med" advClick="1"/>
</p:sldLayout>
</file>

<file path=ppt/slideLayouts/slideLayout1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عنوان ومحتوى">
    <p:spTree>
      <p:nvGrpSpPr>
        <p:cNvPr id="1" name=""/>
        <p:cNvGrpSpPr/>
        <p:nvPr/>
      </p:nvGrpSpPr>
      <p:grpSpPr>
        <a:xfrm>
          <a:off x="0" y="0"/>
          <a:ext cx="0" cy="0"/>
          <a:chOff x="0" y="0"/>
          <a:chExt cx="0" cy="0"/>
        </a:xfrm>
      </p:grpSpPr>
      <p:sp>
        <p:nvSpPr>
          <p:cNvPr id="184" name="نص العنوان"/>
          <p:cNvSpPr txBox="1"/>
          <p:nvPr>
            <p:ph type="title"/>
          </p:nvPr>
        </p:nvSpPr>
        <p:spPr>
          <a:xfrm>
            <a:off x="650239" y="130952"/>
            <a:ext cx="11704322" cy="2144888"/>
          </a:xfrm>
          <a:prstGeom prst="rect">
            <a:avLst/>
          </a:prstGeom>
        </p:spPr>
        <p:txBody>
          <a:bodyPr lIns="65023" tIns="65023" rIns="65023" bIns="65023"/>
          <a:lstStyle>
            <a:lvl1pPr defTabSz="914400">
              <a:defRPr sz="6200">
                <a:latin typeface="Calibri"/>
                <a:ea typeface="Calibri"/>
                <a:cs typeface="Calibri"/>
                <a:sym typeface="Calibri"/>
              </a:defRPr>
            </a:lvl1pPr>
          </a:lstStyle>
          <a:p>
            <a:pPr rtl="0">
              <a:defRPr/>
            </a:pPr>
            <a:r>
              <a:t>نص العنوان</a:t>
            </a:r>
          </a:p>
        </p:txBody>
      </p:sp>
      <p:sp>
        <p:nvSpPr>
          <p:cNvPr id="185" name="مستوى النص الأول…"/>
          <p:cNvSpPr txBox="1"/>
          <p:nvPr>
            <p:ph type="body" idx="1"/>
          </p:nvPr>
        </p:nvSpPr>
        <p:spPr>
          <a:xfrm>
            <a:off x="650239" y="2275839"/>
            <a:ext cx="11704322" cy="7477761"/>
          </a:xfrm>
          <a:prstGeom prst="rect">
            <a:avLst/>
          </a:prstGeom>
        </p:spPr>
        <p:txBody>
          <a:bodyPr lIns="65023" tIns="65023" rIns="65023" bIns="65023" anchor="t"/>
          <a:lstStyle>
            <a:lvl1pPr marL="471487" indent="-471487" algn="r" defTabSz="914400">
              <a:spcBef>
                <a:spcPts val="700"/>
              </a:spcBef>
              <a:buSzPct val="100000"/>
              <a:buFont typeface="Arial"/>
              <a:defRPr sz="4400">
                <a:latin typeface="Calibri"/>
                <a:ea typeface="Calibri"/>
                <a:cs typeface="Calibri"/>
                <a:sym typeface="Calibri"/>
              </a:defRPr>
            </a:lvl1pPr>
            <a:lvl2pPr marL="906235" indent="-449035" algn="r" defTabSz="914400">
              <a:spcBef>
                <a:spcPts val="700"/>
              </a:spcBef>
              <a:buSzPct val="100000"/>
              <a:buFont typeface="Arial"/>
              <a:buChar char="–"/>
              <a:defRPr sz="4400">
                <a:latin typeface="Calibri"/>
                <a:ea typeface="Calibri"/>
                <a:cs typeface="Calibri"/>
                <a:sym typeface="Calibri"/>
              </a:defRPr>
            </a:lvl2pPr>
            <a:lvl3pPr indent="-419100" algn="r" defTabSz="914400">
              <a:spcBef>
                <a:spcPts val="700"/>
              </a:spcBef>
              <a:buSzPct val="100000"/>
              <a:buFont typeface="Arial"/>
              <a:defRPr sz="4400">
                <a:latin typeface="Calibri"/>
                <a:ea typeface="Calibri"/>
                <a:cs typeface="Calibri"/>
                <a:sym typeface="Calibri"/>
              </a:defRPr>
            </a:lvl3pPr>
            <a:lvl4pPr marL="1874520" indent="-502920" algn="r" defTabSz="914400">
              <a:spcBef>
                <a:spcPts val="700"/>
              </a:spcBef>
              <a:buSzPct val="100000"/>
              <a:buFont typeface="Arial"/>
              <a:buChar char="–"/>
              <a:defRPr sz="4400">
                <a:latin typeface="Calibri"/>
                <a:ea typeface="Calibri"/>
                <a:cs typeface="Calibri"/>
                <a:sym typeface="Calibri"/>
              </a:defRPr>
            </a:lvl4pPr>
            <a:lvl5pPr marL="2331720" indent="-502920" algn="r" defTabSz="914400">
              <a:spcBef>
                <a:spcPts val="700"/>
              </a:spcBef>
              <a:buSzPct val="100000"/>
              <a:buFont typeface="Arial"/>
              <a:buChar char="»"/>
              <a:defRPr sz="4400">
                <a:latin typeface="Calibri"/>
                <a:ea typeface="Calibri"/>
                <a:cs typeface="Calibri"/>
                <a:sym typeface="Calibri"/>
              </a:defRPr>
            </a:lvl5pPr>
          </a:lstStyle>
          <a:p>
            <a:pPr/>
            <a:r>
              <a:t>مستوى النص الأول</a:t>
            </a:r>
          </a:p>
          <a:p>
            <a:pPr lvl="1"/>
            <a:r>
              <a:t>مستوى النص الثاني</a:t>
            </a:r>
          </a:p>
          <a:p>
            <a:pPr lvl="2"/>
            <a:r>
              <a:t>مستوى النص الثالث</a:t>
            </a:r>
          </a:p>
          <a:p>
            <a:pPr lvl="3"/>
            <a:r>
              <a:t>مستوى النص الرابع</a:t>
            </a:r>
          </a:p>
          <a:p>
            <a:pPr lvl="4"/>
            <a:r>
              <a:t>مستوى النص الخامس</a:t>
            </a:r>
          </a:p>
        </p:txBody>
      </p:sp>
      <p:sp>
        <p:nvSpPr>
          <p:cNvPr id="186" name="رقم الشريحة"/>
          <p:cNvSpPr txBox="1"/>
          <p:nvPr>
            <p:ph type="sldNum" sz="quarter" idx="2"/>
          </p:nvPr>
        </p:nvSpPr>
        <p:spPr>
          <a:xfrm>
            <a:off x="650239" y="9115192"/>
            <a:ext cx="3034455" cy="369190"/>
          </a:xfrm>
          <a:prstGeom prst="rect">
            <a:avLst/>
          </a:prstGeom>
        </p:spPr>
        <p:txBody>
          <a:bodyPr wrap="square" lIns="65023" tIns="65023" rIns="65023" bIns="65023" anchor="ctr"/>
          <a:lstStyle>
            <a:lvl1pPr algn="l" defTabSz="914400">
              <a:defRPr sz="1600">
                <a:solidFill>
                  <a:srgbClr val="888888"/>
                </a:solidFill>
                <a:latin typeface="Calibri"/>
                <a:ea typeface="Calibri"/>
                <a:cs typeface="Calibri"/>
                <a:sym typeface="Calibri"/>
              </a:defRPr>
            </a:lvl1pPr>
          </a:lstStyle>
          <a:p>
            <a:pPr rtl="0">
              <a:defRPr/>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Horizontal">
    <p:spTree>
      <p:nvGrpSpPr>
        <p:cNvPr id="1" name=""/>
        <p:cNvGrpSpPr/>
        <p:nvPr/>
      </p:nvGrpSpPr>
      <p:grpSpPr>
        <a:xfrm>
          <a:off x="0" y="0"/>
          <a:ext cx="0" cy="0"/>
          <a:chOff x="0" y="0"/>
          <a:chExt cx="0" cy="0"/>
        </a:xfrm>
      </p:grpSpPr>
      <p:sp>
        <p:nvSpPr>
          <p:cNvPr id="20" name="صورة"/>
          <p:cNvSpPr/>
          <p:nvPr>
            <p:ph type="pic" idx="21"/>
          </p:nvPr>
        </p:nvSpPr>
        <p:spPr>
          <a:xfrm>
            <a:off x="1606550" y="635000"/>
            <a:ext cx="9779000" cy="6522729"/>
          </a:xfrm>
          <a:prstGeom prst="rect">
            <a:avLst/>
          </a:prstGeom>
        </p:spPr>
        <p:txBody>
          <a:bodyPr lIns="91439" tIns="45719" rIns="91439" bIns="45719" anchor="t">
            <a:noAutofit/>
          </a:bodyPr>
          <a:lstStyle/>
          <a:p>
            <a:pPr/>
          </a:p>
        </p:txBody>
      </p:sp>
      <p:sp>
        <p:nvSpPr>
          <p:cNvPr id="21" name="نص العنوان"/>
          <p:cNvSpPr txBox="1"/>
          <p:nvPr>
            <p:ph type="title"/>
          </p:nvPr>
        </p:nvSpPr>
        <p:spPr>
          <a:xfrm>
            <a:off x="1270000" y="6718300"/>
            <a:ext cx="10464800" cy="1422400"/>
          </a:xfrm>
          <a:prstGeom prst="rect">
            <a:avLst/>
          </a:prstGeom>
        </p:spPr>
        <p:txBody>
          <a:bodyPr anchor="b"/>
          <a:lstStyle/>
          <a:p>
            <a:pPr/>
            <a:r>
              <a:t>نص العنوان</a:t>
            </a:r>
          </a:p>
        </p:txBody>
      </p:sp>
      <p:sp>
        <p:nvSpPr>
          <p:cNvPr id="22" name="مستوى النص الأول…"/>
          <p:cNvSpPr txBox="1"/>
          <p:nvPr>
            <p:ph type="body" sz="quarter" idx="1"/>
          </p:nvPr>
        </p:nvSpPr>
        <p:spPr>
          <a:xfrm>
            <a:off x="1270000" y="8191500"/>
            <a:ext cx="10464800" cy="1130300"/>
          </a:xfrm>
          <a:prstGeom prst="rect">
            <a:avLst/>
          </a:prstGeom>
        </p:spPr>
        <p:txBody>
          <a:bodyPr anchor="t"/>
          <a:lstStyle>
            <a:lvl1pPr marL="0" indent="0" algn="ctr" rtl="1">
              <a:spcBef>
                <a:spcPts val="0"/>
              </a:spcBef>
              <a:buSzTx/>
              <a:buNone/>
              <a:defRPr sz="3200"/>
            </a:lvl1pPr>
            <a:lvl2pPr marL="0" indent="228600" algn="ctr" rtl="1">
              <a:spcBef>
                <a:spcPts val="0"/>
              </a:spcBef>
              <a:buSzTx/>
              <a:buNone/>
              <a:defRPr sz="3200"/>
            </a:lvl2pPr>
            <a:lvl3pPr marL="0" indent="457200" algn="ctr" rtl="1">
              <a:spcBef>
                <a:spcPts val="0"/>
              </a:spcBef>
              <a:buSzTx/>
              <a:buNone/>
              <a:defRPr sz="3200"/>
            </a:lvl3pPr>
            <a:lvl4pPr marL="0" indent="685800" algn="ctr" rtl="1">
              <a:spcBef>
                <a:spcPts val="0"/>
              </a:spcBef>
              <a:buSzTx/>
              <a:buNone/>
              <a:defRPr sz="3200"/>
            </a:lvl4pPr>
            <a:lvl5pPr marL="0" indent="914400" algn="ctr" rtl="1">
              <a:spcBef>
                <a:spcPts val="0"/>
              </a:spcBef>
              <a:buSzTx/>
              <a:buNone/>
              <a:defRPr sz="3200"/>
            </a:lvl5pPr>
          </a:lstStyle>
          <a:p>
            <a:pPr/>
            <a:r>
              <a:t>مستوى النص الأول</a:t>
            </a:r>
          </a:p>
          <a:p>
            <a:pPr lvl="1"/>
            <a:r>
              <a:t>مستوى النص الثاني</a:t>
            </a:r>
          </a:p>
          <a:p>
            <a:pPr lvl="2"/>
            <a:r>
              <a:t>مستوى النص الثالث</a:t>
            </a:r>
          </a:p>
          <a:p>
            <a:pPr lvl="3"/>
            <a:r>
              <a:t>مستوى النص الرابع</a:t>
            </a:r>
          </a:p>
          <a:p>
            <a:pPr lvl="4"/>
            <a:r>
              <a:t>مستوى النص الخامس</a:t>
            </a:r>
          </a:p>
        </p:txBody>
      </p:sp>
      <p:sp>
        <p:nvSpPr>
          <p:cNvPr id="23" name="رقم الشريحة"/>
          <p:cNvSpPr txBox="1"/>
          <p:nvPr>
            <p:ph type="sldNum" sz="quarter" idx="2"/>
          </p:nvPr>
        </p:nvSpPr>
        <p:spPr>
          <a:xfrm>
            <a:off x="6318812" y="9245600"/>
            <a:ext cx="354476" cy="375397"/>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p:spTree>
      <p:nvGrpSpPr>
        <p:cNvPr id="1" name=""/>
        <p:cNvGrpSpPr/>
        <p:nvPr/>
      </p:nvGrpSpPr>
      <p:grpSpPr>
        <a:xfrm>
          <a:off x="0" y="0"/>
          <a:ext cx="0" cy="0"/>
          <a:chOff x="0" y="0"/>
          <a:chExt cx="0" cy="0"/>
        </a:xfrm>
      </p:grpSpPr>
      <p:sp>
        <p:nvSpPr>
          <p:cNvPr id="193" name="رقم الشريحة"/>
          <p:cNvSpPr txBox="1"/>
          <p:nvPr>
            <p:ph type="sldNum" sz="quarter" idx="2"/>
          </p:nvPr>
        </p:nvSpPr>
        <p:spPr>
          <a:xfrm>
            <a:off x="650239" y="9115192"/>
            <a:ext cx="3034455" cy="369190"/>
          </a:xfrm>
          <a:prstGeom prst="rect">
            <a:avLst/>
          </a:prstGeom>
        </p:spPr>
        <p:txBody>
          <a:bodyPr wrap="square" lIns="65023" tIns="65023" rIns="65023" bIns="65023" anchor="ctr"/>
          <a:lstStyle>
            <a:lvl1pPr algn="l" defTabSz="914400">
              <a:defRPr sz="1600">
                <a:solidFill>
                  <a:srgbClr val="898989"/>
                </a:solidFill>
                <a:latin typeface="Calibri"/>
                <a:ea typeface="Calibri"/>
                <a:cs typeface="Calibri"/>
                <a:sym typeface="Calibri"/>
              </a:defRPr>
            </a:lvl1pPr>
          </a:lstStyle>
          <a:p>
            <a:pPr rtl="0">
              <a:defRPr/>
            </a:pPr>
            <a:fld id="{86CB4B4D-7CA3-9044-876B-883B54F8677D}" type="slidenum"/>
          </a:p>
        </p:txBody>
      </p:sp>
    </p:spTree>
  </p:cSld>
  <p:clrMapOvr>
    <a:masterClrMapping/>
  </p:clrMapOvr>
  <p:transition xmlns:p14="http://schemas.microsoft.com/office/powerpoint/2010/main" spd="med" advClick="1"/>
</p:sldLayout>
</file>

<file path=ppt/slideLayouts/slideLayout2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p:spTree>
      <p:nvGrpSpPr>
        <p:cNvPr id="1" name=""/>
        <p:cNvGrpSpPr/>
        <p:nvPr/>
      </p:nvGrpSpPr>
      <p:grpSpPr>
        <a:xfrm>
          <a:off x="0" y="0"/>
          <a:ext cx="0" cy="0"/>
          <a:chOff x="0" y="0"/>
          <a:chExt cx="0" cy="0"/>
        </a:xfrm>
      </p:grpSpPr>
      <p:sp>
        <p:nvSpPr>
          <p:cNvPr id="200" name="نص العنوان"/>
          <p:cNvSpPr txBox="1"/>
          <p:nvPr>
            <p:ph type="title"/>
          </p:nvPr>
        </p:nvSpPr>
        <p:spPr>
          <a:xfrm>
            <a:off x="975359" y="2623502"/>
            <a:ext cx="11054082" cy="2903538"/>
          </a:xfrm>
          <a:prstGeom prst="rect">
            <a:avLst/>
          </a:prstGeom>
        </p:spPr>
        <p:txBody>
          <a:bodyPr lIns="65023" tIns="65023" rIns="65023" bIns="65023">
            <a:noAutofit/>
          </a:bodyPr>
          <a:lstStyle>
            <a:lvl1pPr defTabSz="914400" rtl="0">
              <a:defRPr sz="1800">
                <a:latin typeface="Arial"/>
                <a:ea typeface="Arial"/>
                <a:cs typeface="Arial"/>
                <a:sym typeface="Arial"/>
              </a:defRPr>
            </a:lvl1pPr>
          </a:lstStyle>
          <a:p>
            <a:pPr/>
            <a:r>
              <a:t>نص العنوان</a:t>
            </a:r>
          </a:p>
        </p:txBody>
      </p:sp>
      <p:sp>
        <p:nvSpPr>
          <p:cNvPr id="201" name="مستوى النص الأول…"/>
          <p:cNvSpPr txBox="1"/>
          <p:nvPr>
            <p:ph type="body" sz="half" idx="1"/>
          </p:nvPr>
        </p:nvSpPr>
        <p:spPr>
          <a:xfrm>
            <a:off x="1950719" y="5527040"/>
            <a:ext cx="9103361" cy="4226561"/>
          </a:xfrm>
          <a:prstGeom prst="rect">
            <a:avLst/>
          </a:prstGeom>
        </p:spPr>
        <p:txBody>
          <a:bodyPr lIns="65023" tIns="65023" rIns="65023" bIns="65023" anchor="t">
            <a:noAutofit/>
          </a:bodyPr>
          <a:lstStyle>
            <a:lvl1pPr marL="0" indent="0" algn="ctr" defTabSz="914400">
              <a:spcBef>
                <a:spcPts val="600"/>
              </a:spcBef>
              <a:buSzTx/>
              <a:buNone/>
              <a:defRPr sz="1800">
                <a:solidFill>
                  <a:srgbClr val="888888"/>
                </a:solidFill>
                <a:latin typeface="Arial"/>
                <a:ea typeface="Arial"/>
                <a:cs typeface="Arial"/>
                <a:sym typeface="Arial"/>
              </a:defRPr>
            </a:lvl1pPr>
            <a:lvl2pPr marL="0" indent="0" algn="ctr" defTabSz="914400">
              <a:spcBef>
                <a:spcPts val="600"/>
              </a:spcBef>
              <a:buSzTx/>
              <a:buNone/>
              <a:defRPr sz="1800">
                <a:solidFill>
                  <a:srgbClr val="888888"/>
                </a:solidFill>
                <a:latin typeface="Arial"/>
                <a:ea typeface="Arial"/>
                <a:cs typeface="Arial"/>
                <a:sym typeface="Arial"/>
              </a:defRPr>
            </a:lvl2pPr>
            <a:lvl3pPr marL="0" indent="0" algn="ctr" defTabSz="914400">
              <a:spcBef>
                <a:spcPts val="600"/>
              </a:spcBef>
              <a:buSzTx/>
              <a:buNone/>
              <a:defRPr sz="1800">
                <a:solidFill>
                  <a:srgbClr val="888888"/>
                </a:solidFill>
                <a:latin typeface="Arial"/>
                <a:ea typeface="Arial"/>
                <a:cs typeface="Arial"/>
                <a:sym typeface="Arial"/>
              </a:defRPr>
            </a:lvl3pPr>
            <a:lvl4pPr marL="0" indent="0" algn="ctr" defTabSz="914400">
              <a:spcBef>
                <a:spcPts val="600"/>
              </a:spcBef>
              <a:buSzTx/>
              <a:buNone/>
              <a:defRPr sz="1800">
                <a:solidFill>
                  <a:srgbClr val="888888"/>
                </a:solidFill>
                <a:latin typeface="Arial"/>
                <a:ea typeface="Arial"/>
                <a:cs typeface="Arial"/>
                <a:sym typeface="Arial"/>
              </a:defRPr>
            </a:lvl4pPr>
            <a:lvl5pPr marL="0" indent="0" algn="ctr" defTabSz="914400">
              <a:spcBef>
                <a:spcPts val="600"/>
              </a:spcBef>
              <a:buSzTx/>
              <a:buNone/>
              <a:defRPr sz="1800">
                <a:solidFill>
                  <a:srgbClr val="888888"/>
                </a:solidFill>
                <a:latin typeface="Arial"/>
                <a:ea typeface="Arial"/>
                <a:cs typeface="Arial"/>
                <a:sym typeface="Arial"/>
              </a:defRPr>
            </a:lvl5pPr>
          </a:lstStyle>
          <a:p>
            <a:pPr/>
            <a:r>
              <a:t>مستوى النص الأول</a:t>
            </a:r>
          </a:p>
          <a:p>
            <a:pPr lvl="1"/>
            <a:r>
              <a:t>مستوى النص الثاني</a:t>
            </a:r>
          </a:p>
          <a:p>
            <a:pPr lvl="2"/>
            <a:r>
              <a:t>مستوى النص الثالث</a:t>
            </a:r>
          </a:p>
          <a:p>
            <a:pPr lvl="3"/>
            <a:r>
              <a:t>مستوى النص الرابع</a:t>
            </a:r>
          </a:p>
          <a:p>
            <a:pPr lvl="4"/>
            <a:r>
              <a:t>مستوى النص الخامس</a:t>
            </a:r>
          </a:p>
        </p:txBody>
      </p:sp>
      <p:sp>
        <p:nvSpPr>
          <p:cNvPr id="202" name="رقم الشريحة"/>
          <p:cNvSpPr txBox="1"/>
          <p:nvPr>
            <p:ph type="sldNum" sz="quarter" idx="2"/>
          </p:nvPr>
        </p:nvSpPr>
        <p:spPr>
          <a:xfrm>
            <a:off x="650239" y="9115174"/>
            <a:ext cx="3034455" cy="369190"/>
          </a:xfrm>
          <a:prstGeom prst="rect">
            <a:avLst/>
          </a:prstGeom>
        </p:spPr>
        <p:txBody>
          <a:bodyPr wrap="square" lIns="65023" tIns="65023" rIns="65023" bIns="65023" anchor="ctr"/>
          <a:lstStyle>
            <a:lvl1pPr algn="l" defTabSz="914400">
              <a:defRPr sz="1600">
                <a:solidFill>
                  <a:srgbClr val="898989"/>
                </a:solidFill>
                <a:latin typeface="Calibri"/>
                <a:ea typeface="Calibri"/>
                <a:cs typeface="Calibri"/>
                <a:sym typeface="Calibri"/>
              </a:defRPr>
            </a:lvl1pPr>
          </a:lstStyle>
          <a:p>
            <a:pPr rtl="0">
              <a:defRPr/>
            </a:pPr>
            <a:fld id="{86CB4B4D-7CA3-9044-876B-883B54F8677D}" type="slidenum"/>
          </a:p>
        </p:txBody>
      </p:sp>
    </p:spTree>
  </p:cSld>
  <p:clrMapOvr>
    <a:masterClrMapping/>
  </p:clrMapOvr>
  <p:transition xmlns:p14="http://schemas.microsoft.com/office/powerpoint/2010/main" spd="med" advClick="1"/>
</p:sldLayout>
</file>

<file path=ppt/slideLayouts/slideLayout2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p:spTree>
      <p:nvGrpSpPr>
        <p:cNvPr id="1" name=""/>
        <p:cNvGrpSpPr/>
        <p:nvPr/>
      </p:nvGrpSpPr>
      <p:grpSpPr>
        <a:xfrm>
          <a:off x="0" y="0"/>
          <a:ext cx="0" cy="0"/>
          <a:chOff x="0" y="0"/>
          <a:chExt cx="0" cy="0"/>
        </a:xfrm>
      </p:grpSpPr>
      <p:sp>
        <p:nvSpPr>
          <p:cNvPr id="209" name="نص العنوان"/>
          <p:cNvSpPr txBox="1"/>
          <p:nvPr>
            <p:ph type="title"/>
          </p:nvPr>
        </p:nvSpPr>
        <p:spPr>
          <a:xfrm>
            <a:off x="975359" y="2623502"/>
            <a:ext cx="11054082" cy="2903538"/>
          </a:xfrm>
          <a:prstGeom prst="rect">
            <a:avLst/>
          </a:prstGeom>
        </p:spPr>
        <p:txBody>
          <a:bodyPr lIns="65023" tIns="65023" rIns="65023" bIns="65023">
            <a:noAutofit/>
          </a:bodyPr>
          <a:lstStyle>
            <a:lvl1pPr defTabSz="914400" rtl="0">
              <a:defRPr sz="1800">
                <a:latin typeface="Arial"/>
                <a:ea typeface="Arial"/>
                <a:cs typeface="Arial"/>
                <a:sym typeface="Arial"/>
              </a:defRPr>
            </a:lvl1pPr>
          </a:lstStyle>
          <a:p>
            <a:pPr/>
            <a:r>
              <a:t>نص العنوان</a:t>
            </a:r>
          </a:p>
        </p:txBody>
      </p:sp>
      <p:sp>
        <p:nvSpPr>
          <p:cNvPr id="210" name="مستوى النص الأول…"/>
          <p:cNvSpPr txBox="1"/>
          <p:nvPr>
            <p:ph type="body" sz="half" idx="1"/>
          </p:nvPr>
        </p:nvSpPr>
        <p:spPr>
          <a:xfrm>
            <a:off x="1950719" y="5527040"/>
            <a:ext cx="9103361" cy="4226561"/>
          </a:xfrm>
          <a:prstGeom prst="rect">
            <a:avLst/>
          </a:prstGeom>
        </p:spPr>
        <p:txBody>
          <a:bodyPr lIns="65023" tIns="65023" rIns="65023" bIns="65023" anchor="t">
            <a:noAutofit/>
          </a:bodyPr>
          <a:lstStyle>
            <a:lvl1pPr marL="0" indent="0" algn="ctr" defTabSz="914400">
              <a:spcBef>
                <a:spcPts val="600"/>
              </a:spcBef>
              <a:buSzTx/>
              <a:buNone/>
              <a:defRPr sz="1800">
                <a:solidFill>
                  <a:srgbClr val="888888"/>
                </a:solidFill>
                <a:latin typeface="Arial"/>
                <a:ea typeface="Arial"/>
                <a:cs typeface="Arial"/>
                <a:sym typeface="Arial"/>
              </a:defRPr>
            </a:lvl1pPr>
            <a:lvl2pPr marL="0" indent="0" algn="ctr" defTabSz="914400">
              <a:spcBef>
                <a:spcPts val="600"/>
              </a:spcBef>
              <a:buSzTx/>
              <a:buNone/>
              <a:defRPr sz="1800">
                <a:solidFill>
                  <a:srgbClr val="888888"/>
                </a:solidFill>
                <a:latin typeface="Arial"/>
                <a:ea typeface="Arial"/>
                <a:cs typeface="Arial"/>
                <a:sym typeface="Arial"/>
              </a:defRPr>
            </a:lvl2pPr>
            <a:lvl3pPr marL="0" indent="0" algn="ctr" defTabSz="914400">
              <a:spcBef>
                <a:spcPts val="600"/>
              </a:spcBef>
              <a:buSzTx/>
              <a:buNone/>
              <a:defRPr sz="1800">
                <a:solidFill>
                  <a:srgbClr val="888888"/>
                </a:solidFill>
                <a:latin typeface="Arial"/>
                <a:ea typeface="Arial"/>
                <a:cs typeface="Arial"/>
                <a:sym typeface="Arial"/>
              </a:defRPr>
            </a:lvl3pPr>
            <a:lvl4pPr marL="0" indent="0" algn="ctr" defTabSz="914400">
              <a:spcBef>
                <a:spcPts val="600"/>
              </a:spcBef>
              <a:buSzTx/>
              <a:buNone/>
              <a:defRPr sz="1800">
                <a:solidFill>
                  <a:srgbClr val="888888"/>
                </a:solidFill>
                <a:latin typeface="Arial"/>
                <a:ea typeface="Arial"/>
                <a:cs typeface="Arial"/>
                <a:sym typeface="Arial"/>
              </a:defRPr>
            </a:lvl4pPr>
            <a:lvl5pPr marL="0" indent="0" algn="ctr" defTabSz="914400">
              <a:spcBef>
                <a:spcPts val="600"/>
              </a:spcBef>
              <a:buSzTx/>
              <a:buNone/>
              <a:defRPr sz="1800">
                <a:solidFill>
                  <a:srgbClr val="888888"/>
                </a:solidFill>
                <a:latin typeface="Arial"/>
                <a:ea typeface="Arial"/>
                <a:cs typeface="Arial"/>
                <a:sym typeface="Arial"/>
              </a:defRPr>
            </a:lvl5pPr>
          </a:lstStyle>
          <a:p>
            <a:pPr/>
            <a:r>
              <a:t>مستوى النص الأول</a:t>
            </a:r>
          </a:p>
          <a:p>
            <a:pPr lvl="1"/>
            <a:r>
              <a:t>مستوى النص الثاني</a:t>
            </a:r>
          </a:p>
          <a:p>
            <a:pPr lvl="2"/>
            <a:r>
              <a:t>مستوى النص الثالث</a:t>
            </a:r>
          </a:p>
          <a:p>
            <a:pPr lvl="3"/>
            <a:r>
              <a:t>مستوى النص الرابع</a:t>
            </a:r>
          </a:p>
          <a:p>
            <a:pPr lvl="4"/>
            <a:r>
              <a:t>مستوى النص الخامس</a:t>
            </a:r>
          </a:p>
        </p:txBody>
      </p:sp>
      <p:sp>
        <p:nvSpPr>
          <p:cNvPr id="211" name="رقم الشريحة"/>
          <p:cNvSpPr txBox="1"/>
          <p:nvPr>
            <p:ph type="sldNum" sz="quarter" idx="2"/>
          </p:nvPr>
        </p:nvSpPr>
        <p:spPr>
          <a:xfrm>
            <a:off x="650239" y="9115174"/>
            <a:ext cx="3034455" cy="369190"/>
          </a:xfrm>
          <a:prstGeom prst="rect">
            <a:avLst/>
          </a:prstGeom>
        </p:spPr>
        <p:txBody>
          <a:bodyPr wrap="square" lIns="65023" tIns="65023" rIns="65023" bIns="65023" anchor="ctr"/>
          <a:lstStyle>
            <a:lvl1pPr algn="l" defTabSz="914400">
              <a:defRPr sz="1600">
                <a:solidFill>
                  <a:srgbClr val="898989"/>
                </a:solidFill>
                <a:latin typeface="Calibri"/>
                <a:ea typeface="Calibri"/>
                <a:cs typeface="Calibri"/>
                <a:sym typeface="Calibri"/>
              </a:defRPr>
            </a:lvl1pPr>
          </a:lstStyle>
          <a:p>
            <a:pPr rtl="0">
              <a:defRPr/>
            </a:pPr>
            <a:fld id="{86CB4B4D-7CA3-9044-876B-883B54F8677D}" type="slidenum"/>
          </a:p>
        </p:txBody>
      </p:sp>
    </p:spTree>
  </p:cSld>
  <p:clrMapOvr>
    <a:masterClrMapping/>
  </p:clrMapOvr>
  <p:transition xmlns:p14="http://schemas.microsoft.com/office/powerpoint/2010/main" spd="med" advClick="1"/>
</p:sldLayout>
</file>

<file path=ppt/slideLayouts/slideLayout2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p:spTree>
      <p:nvGrpSpPr>
        <p:cNvPr id="1" name=""/>
        <p:cNvGrpSpPr/>
        <p:nvPr/>
      </p:nvGrpSpPr>
      <p:grpSpPr>
        <a:xfrm>
          <a:off x="0" y="0"/>
          <a:ext cx="0" cy="0"/>
          <a:chOff x="0" y="0"/>
          <a:chExt cx="0" cy="0"/>
        </a:xfrm>
      </p:grpSpPr>
      <p:sp>
        <p:nvSpPr>
          <p:cNvPr id="218" name="رقم الشريحة"/>
          <p:cNvSpPr txBox="1"/>
          <p:nvPr>
            <p:ph type="sldNum" sz="quarter" idx="2"/>
          </p:nvPr>
        </p:nvSpPr>
        <p:spPr>
          <a:xfrm>
            <a:off x="650239" y="9115192"/>
            <a:ext cx="3034455" cy="369190"/>
          </a:xfrm>
          <a:prstGeom prst="rect">
            <a:avLst/>
          </a:prstGeom>
        </p:spPr>
        <p:txBody>
          <a:bodyPr wrap="square" lIns="65023" tIns="65023" rIns="65023" bIns="65023" anchor="ctr"/>
          <a:lstStyle>
            <a:lvl1pPr algn="r" defTabSz="914400">
              <a:defRPr sz="1600">
                <a:solidFill>
                  <a:srgbClr val="898989"/>
                </a:solidFill>
                <a:latin typeface="Calibri"/>
                <a:ea typeface="Calibri"/>
                <a:cs typeface="Calibri"/>
                <a:sym typeface="Calibri"/>
              </a:defRPr>
            </a:lvl1pPr>
          </a:lstStyle>
          <a:p>
            <a:pPr rtl="0">
              <a:defRPr/>
            </a:pPr>
            <a:fld id="{86CB4B4D-7CA3-9044-876B-883B54F8677D}" type="slidenum"/>
          </a:p>
        </p:txBody>
      </p:sp>
    </p:spTree>
  </p:cSld>
  <p:clrMapOvr>
    <a:masterClrMapping/>
  </p:clrMapOvr>
  <p:transition xmlns:p14="http://schemas.microsoft.com/office/powerpoint/2010/main" spd="med" advClick="1"/>
</p:sldLayout>
</file>

<file path=ppt/slideLayouts/slideLayout2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عنوان ومحتوى">
    <p:spTree>
      <p:nvGrpSpPr>
        <p:cNvPr id="1" name=""/>
        <p:cNvGrpSpPr/>
        <p:nvPr/>
      </p:nvGrpSpPr>
      <p:grpSpPr>
        <a:xfrm>
          <a:off x="0" y="0"/>
          <a:ext cx="0" cy="0"/>
          <a:chOff x="0" y="0"/>
          <a:chExt cx="0" cy="0"/>
        </a:xfrm>
      </p:grpSpPr>
      <p:sp>
        <p:nvSpPr>
          <p:cNvPr id="225" name="نص العنوان"/>
          <p:cNvSpPr txBox="1"/>
          <p:nvPr>
            <p:ph type="title"/>
          </p:nvPr>
        </p:nvSpPr>
        <p:spPr>
          <a:xfrm>
            <a:off x="650239" y="130952"/>
            <a:ext cx="11704322" cy="2144888"/>
          </a:xfrm>
          <a:prstGeom prst="rect">
            <a:avLst/>
          </a:prstGeom>
        </p:spPr>
        <p:txBody>
          <a:bodyPr lIns="65023" tIns="65023" rIns="65023" bIns="65023"/>
          <a:lstStyle>
            <a:lvl1pPr defTabSz="914400">
              <a:defRPr sz="6200">
                <a:latin typeface="Calibri"/>
                <a:ea typeface="Calibri"/>
                <a:cs typeface="Calibri"/>
                <a:sym typeface="Calibri"/>
              </a:defRPr>
            </a:lvl1pPr>
          </a:lstStyle>
          <a:p>
            <a:pPr rtl="0">
              <a:defRPr/>
            </a:pPr>
            <a:r>
              <a:t>نص العنوان</a:t>
            </a:r>
          </a:p>
        </p:txBody>
      </p:sp>
      <p:sp>
        <p:nvSpPr>
          <p:cNvPr id="226" name="مستوى النص الأول…"/>
          <p:cNvSpPr txBox="1"/>
          <p:nvPr>
            <p:ph type="body" idx="1"/>
          </p:nvPr>
        </p:nvSpPr>
        <p:spPr>
          <a:xfrm>
            <a:off x="650239" y="2275839"/>
            <a:ext cx="11704322" cy="7477761"/>
          </a:xfrm>
          <a:prstGeom prst="rect">
            <a:avLst/>
          </a:prstGeom>
        </p:spPr>
        <p:txBody>
          <a:bodyPr lIns="65023" tIns="65023" rIns="65023" bIns="65023" anchor="t"/>
          <a:lstStyle>
            <a:lvl1pPr marL="471487" indent="-471487" algn="r" defTabSz="914400">
              <a:spcBef>
                <a:spcPts val="700"/>
              </a:spcBef>
              <a:buSzPct val="100000"/>
              <a:buFont typeface="Arial"/>
              <a:defRPr sz="4400">
                <a:latin typeface="Calibri"/>
                <a:ea typeface="Calibri"/>
                <a:cs typeface="Calibri"/>
                <a:sym typeface="Calibri"/>
              </a:defRPr>
            </a:lvl1pPr>
            <a:lvl2pPr marL="906235" indent="-449035" algn="r" defTabSz="914400">
              <a:spcBef>
                <a:spcPts val="700"/>
              </a:spcBef>
              <a:buSzPct val="100000"/>
              <a:buFont typeface="Arial"/>
              <a:buChar char="–"/>
              <a:defRPr sz="4400">
                <a:latin typeface="Calibri"/>
                <a:ea typeface="Calibri"/>
                <a:cs typeface="Calibri"/>
                <a:sym typeface="Calibri"/>
              </a:defRPr>
            </a:lvl2pPr>
            <a:lvl3pPr indent="-419100" algn="r" defTabSz="914400">
              <a:spcBef>
                <a:spcPts val="700"/>
              </a:spcBef>
              <a:buSzPct val="100000"/>
              <a:buFont typeface="Arial"/>
              <a:defRPr sz="4400">
                <a:latin typeface="Calibri"/>
                <a:ea typeface="Calibri"/>
                <a:cs typeface="Calibri"/>
                <a:sym typeface="Calibri"/>
              </a:defRPr>
            </a:lvl3pPr>
            <a:lvl4pPr marL="1874520" indent="-502920" algn="r" defTabSz="914400">
              <a:spcBef>
                <a:spcPts val="700"/>
              </a:spcBef>
              <a:buSzPct val="100000"/>
              <a:buFont typeface="Arial"/>
              <a:buChar char="–"/>
              <a:defRPr sz="4400">
                <a:latin typeface="Calibri"/>
                <a:ea typeface="Calibri"/>
                <a:cs typeface="Calibri"/>
                <a:sym typeface="Calibri"/>
              </a:defRPr>
            </a:lvl4pPr>
            <a:lvl5pPr marL="2331720" indent="-502920" algn="r" defTabSz="914400">
              <a:spcBef>
                <a:spcPts val="700"/>
              </a:spcBef>
              <a:buSzPct val="100000"/>
              <a:buFont typeface="Arial"/>
              <a:buChar char="»"/>
              <a:defRPr sz="4400">
                <a:latin typeface="Calibri"/>
                <a:ea typeface="Calibri"/>
                <a:cs typeface="Calibri"/>
                <a:sym typeface="Calibri"/>
              </a:defRPr>
            </a:lvl5pPr>
          </a:lstStyle>
          <a:p>
            <a:pPr/>
            <a:r>
              <a:t>مستوى النص الأول</a:t>
            </a:r>
          </a:p>
          <a:p>
            <a:pPr lvl="1"/>
            <a:r>
              <a:t>مستوى النص الثاني</a:t>
            </a:r>
          </a:p>
          <a:p>
            <a:pPr lvl="2"/>
            <a:r>
              <a:t>مستوى النص الثالث</a:t>
            </a:r>
          </a:p>
          <a:p>
            <a:pPr lvl="3"/>
            <a:r>
              <a:t>مستوى النص الرابع</a:t>
            </a:r>
          </a:p>
          <a:p>
            <a:pPr lvl="4"/>
            <a:r>
              <a:t>مستوى النص الخامس</a:t>
            </a:r>
          </a:p>
        </p:txBody>
      </p:sp>
      <p:sp>
        <p:nvSpPr>
          <p:cNvPr id="227" name="رقم الشريحة"/>
          <p:cNvSpPr txBox="1"/>
          <p:nvPr>
            <p:ph type="sldNum" sz="quarter" idx="2"/>
          </p:nvPr>
        </p:nvSpPr>
        <p:spPr>
          <a:xfrm>
            <a:off x="650239" y="9115192"/>
            <a:ext cx="3034455" cy="369190"/>
          </a:xfrm>
          <a:prstGeom prst="rect">
            <a:avLst/>
          </a:prstGeom>
        </p:spPr>
        <p:txBody>
          <a:bodyPr wrap="square" lIns="65023" tIns="65023" rIns="65023" bIns="65023" anchor="ctr"/>
          <a:lstStyle>
            <a:lvl1pPr algn="l" defTabSz="914400">
              <a:defRPr sz="1600">
                <a:solidFill>
                  <a:srgbClr val="888888"/>
                </a:solidFill>
                <a:latin typeface="Calibri"/>
                <a:ea typeface="Calibri"/>
                <a:cs typeface="Calibri"/>
                <a:sym typeface="Calibri"/>
              </a:defRPr>
            </a:lvl1pPr>
          </a:lstStyle>
          <a:p>
            <a:pPr rtl="0">
              <a:defRPr/>
            </a:pPr>
            <a:fld id="{86CB4B4D-7CA3-9044-876B-883B54F8677D}" type="slidenum"/>
          </a:p>
        </p:txBody>
      </p:sp>
    </p:spTree>
  </p:cSld>
  <p:clrMapOvr>
    <a:masterClrMapping/>
  </p:clrMapOvr>
  <p:transition xmlns:p14="http://schemas.microsoft.com/office/powerpoint/2010/main" spd="med" advClick="1"/>
</p:sldLayout>
</file>

<file path=ppt/slideLayouts/slideLayout2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p:spTree>
      <p:nvGrpSpPr>
        <p:cNvPr id="1" name=""/>
        <p:cNvGrpSpPr/>
        <p:nvPr/>
      </p:nvGrpSpPr>
      <p:grpSpPr>
        <a:xfrm>
          <a:off x="0" y="0"/>
          <a:ext cx="0" cy="0"/>
          <a:chOff x="0" y="0"/>
          <a:chExt cx="0" cy="0"/>
        </a:xfrm>
      </p:grpSpPr>
      <p:sp>
        <p:nvSpPr>
          <p:cNvPr id="234" name="رقم الشريحة"/>
          <p:cNvSpPr txBox="1"/>
          <p:nvPr>
            <p:ph type="sldNum" sz="quarter" idx="2"/>
          </p:nvPr>
        </p:nvSpPr>
        <p:spPr>
          <a:xfrm>
            <a:off x="650239" y="9115192"/>
            <a:ext cx="3034455" cy="369190"/>
          </a:xfrm>
          <a:prstGeom prst="rect">
            <a:avLst/>
          </a:prstGeom>
        </p:spPr>
        <p:txBody>
          <a:bodyPr wrap="square" lIns="65023" tIns="65023" rIns="65023" bIns="65023" anchor="ctr"/>
          <a:lstStyle>
            <a:lvl1pPr algn="r" defTabSz="914400">
              <a:defRPr sz="1600">
                <a:solidFill>
                  <a:srgbClr val="898989"/>
                </a:solidFill>
                <a:latin typeface="Calibri"/>
                <a:ea typeface="Calibri"/>
                <a:cs typeface="Calibri"/>
                <a:sym typeface="Calibri"/>
              </a:defRPr>
            </a:lvl1pPr>
          </a:lstStyle>
          <a:p>
            <a:pPr rtl="0">
              <a:defRPr/>
            </a:pPr>
            <a:fld id="{86CB4B4D-7CA3-9044-876B-883B54F8677D}" type="slidenum"/>
          </a:p>
        </p:txBody>
      </p:sp>
    </p:spTree>
  </p:cSld>
  <p:clrMapOvr>
    <a:masterClrMapping/>
  </p:clrMapOvr>
  <p:transition xmlns:p14="http://schemas.microsoft.com/office/powerpoint/2010/main" spd="med" advClick="1"/>
</p:sldLayout>
</file>

<file path=ppt/slideLayouts/slideLayout2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p:spTree>
      <p:nvGrpSpPr>
        <p:cNvPr id="1" name=""/>
        <p:cNvGrpSpPr/>
        <p:nvPr/>
      </p:nvGrpSpPr>
      <p:grpSpPr>
        <a:xfrm>
          <a:off x="0" y="0"/>
          <a:ext cx="0" cy="0"/>
          <a:chOff x="0" y="0"/>
          <a:chExt cx="0" cy="0"/>
        </a:xfrm>
      </p:grpSpPr>
      <p:sp>
        <p:nvSpPr>
          <p:cNvPr id="241" name="رقم الشريحة"/>
          <p:cNvSpPr txBox="1"/>
          <p:nvPr>
            <p:ph type="sldNum" sz="quarter" idx="2"/>
          </p:nvPr>
        </p:nvSpPr>
        <p:spPr>
          <a:xfrm>
            <a:off x="650239" y="9115192"/>
            <a:ext cx="3034455" cy="369190"/>
          </a:xfrm>
          <a:prstGeom prst="rect">
            <a:avLst/>
          </a:prstGeom>
        </p:spPr>
        <p:txBody>
          <a:bodyPr wrap="square" lIns="65023" tIns="65023" rIns="65023" bIns="65023" anchor="ctr"/>
          <a:lstStyle>
            <a:lvl1pPr algn="r" defTabSz="914400">
              <a:defRPr sz="1600">
                <a:solidFill>
                  <a:srgbClr val="898989"/>
                </a:solidFill>
                <a:latin typeface="Calibri"/>
                <a:ea typeface="Calibri"/>
                <a:cs typeface="Calibri"/>
                <a:sym typeface="Calibri"/>
              </a:defRPr>
            </a:lvl1pPr>
          </a:lstStyle>
          <a:p>
            <a:pPr rtl="0">
              <a:defRPr/>
            </a:pPr>
            <a:fld id="{86CB4B4D-7CA3-9044-876B-883B54F8677D}" type="slidenum"/>
          </a:p>
        </p:txBody>
      </p:sp>
    </p:spTree>
  </p:cSld>
  <p:clrMapOvr>
    <a:masterClrMapping/>
  </p:clrMapOvr>
  <p:transition xmlns:p14="http://schemas.microsoft.com/office/powerpoint/2010/main" spd="med" advClick="1"/>
</p:sldLayout>
</file>

<file path=ppt/slideLayouts/slideLayout2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Subtitle">
    <p:spTree>
      <p:nvGrpSpPr>
        <p:cNvPr id="1" name=""/>
        <p:cNvGrpSpPr/>
        <p:nvPr/>
      </p:nvGrpSpPr>
      <p:grpSpPr>
        <a:xfrm>
          <a:off x="0" y="0"/>
          <a:ext cx="0" cy="0"/>
          <a:chOff x="0" y="0"/>
          <a:chExt cx="0" cy="0"/>
        </a:xfrm>
      </p:grpSpPr>
      <p:sp>
        <p:nvSpPr>
          <p:cNvPr id="248" name="نص العنوان"/>
          <p:cNvSpPr txBox="1"/>
          <p:nvPr>
            <p:ph type="title"/>
          </p:nvPr>
        </p:nvSpPr>
        <p:spPr>
          <a:xfrm>
            <a:off x="1269999" y="1638300"/>
            <a:ext cx="10464801" cy="3302000"/>
          </a:xfrm>
          <a:prstGeom prst="rect">
            <a:avLst/>
          </a:prstGeom>
        </p:spPr>
        <p:txBody>
          <a:bodyPr anchor="b"/>
          <a:lstStyle>
            <a:lvl1pPr defTabSz="830862" rtl="0">
              <a:defRPr sz="7800"/>
            </a:lvl1pPr>
          </a:lstStyle>
          <a:p>
            <a:pPr/>
            <a:r>
              <a:t>نص العنوان</a:t>
            </a:r>
          </a:p>
        </p:txBody>
      </p:sp>
      <p:sp>
        <p:nvSpPr>
          <p:cNvPr id="249" name="مستوى النص الأول…"/>
          <p:cNvSpPr txBox="1"/>
          <p:nvPr>
            <p:ph type="body" sz="quarter" idx="1"/>
          </p:nvPr>
        </p:nvSpPr>
        <p:spPr>
          <a:xfrm>
            <a:off x="1269999" y="5029200"/>
            <a:ext cx="10464801" cy="1130300"/>
          </a:xfrm>
          <a:prstGeom prst="rect">
            <a:avLst/>
          </a:prstGeom>
        </p:spPr>
        <p:txBody>
          <a:bodyPr anchor="t"/>
          <a:lstStyle>
            <a:lvl1pPr marL="0" indent="0" algn="ctr" defTabSz="830862">
              <a:spcBef>
                <a:spcPts val="0"/>
              </a:spcBef>
              <a:buSzTx/>
              <a:buNone/>
              <a:defRPr sz="3000"/>
            </a:lvl1pPr>
            <a:lvl2pPr marL="0" indent="228600" algn="ctr" defTabSz="830862">
              <a:spcBef>
                <a:spcPts val="0"/>
              </a:spcBef>
              <a:buSzTx/>
              <a:buNone/>
              <a:defRPr sz="3000"/>
            </a:lvl2pPr>
            <a:lvl3pPr marL="0" indent="457200" algn="ctr" defTabSz="830862">
              <a:spcBef>
                <a:spcPts val="0"/>
              </a:spcBef>
              <a:buSzTx/>
              <a:buNone/>
              <a:defRPr sz="3000"/>
            </a:lvl3pPr>
            <a:lvl4pPr marL="0" indent="685800" algn="ctr" defTabSz="830862">
              <a:spcBef>
                <a:spcPts val="0"/>
              </a:spcBef>
              <a:buSzTx/>
              <a:buNone/>
              <a:defRPr sz="3000"/>
            </a:lvl4pPr>
            <a:lvl5pPr marL="0" indent="914400" algn="ctr" defTabSz="830862">
              <a:spcBef>
                <a:spcPts val="0"/>
              </a:spcBef>
              <a:buSzTx/>
              <a:buNone/>
              <a:defRPr sz="3000"/>
            </a:lvl5pPr>
          </a:lstStyle>
          <a:p>
            <a:pPr/>
            <a:r>
              <a:t>مستوى النص الأول</a:t>
            </a:r>
          </a:p>
          <a:p>
            <a:pPr lvl="1"/>
            <a:r>
              <a:t>مستوى النص الثاني</a:t>
            </a:r>
          </a:p>
          <a:p>
            <a:pPr lvl="2"/>
            <a:r>
              <a:t>مستوى النص الثالث</a:t>
            </a:r>
          </a:p>
          <a:p>
            <a:pPr lvl="3"/>
            <a:r>
              <a:t>مستوى النص الرابع</a:t>
            </a:r>
          </a:p>
          <a:p>
            <a:pPr lvl="4"/>
            <a:r>
              <a:t>مستوى النص الخامس</a:t>
            </a:r>
          </a:p>
        </p:txBody>
      </p:sp>
      <p:sp>
        <p:nvSpPr>
          <p:cNvPr id="250" name="رقم الشريحة"/>
          <p:cNvSpPr txBox="1"/>
          <p:nvPr>
            <p:ph type="sldNum" sz="quarter" idx="2"/>
          </p:nvPr>
        </p:nvSpPr>
        <p:spPr>
          <a:xfrm>
            <a:off x="6332155" y="9251949"/>
            <a:ext cx="327790" cy="340743"/>
          </a:xfrm>
          <a:prstGeom prst="rect">
            <a:avLst/>
          </a:prstGeom>
        </p:spPr>
        <p:txBody>
          <a:bodyPr/>
          <a:lstStyle>
            <a:lvl1pPr defTabSz="830862">
              <a:defRPr sz="1600"/>
            </a:lvl1pPr>
          </a:lstStyle>
          <a:p>
            <a:pPr rtl="0">
              <a:defRPr/>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Center">
    <p:spTree>
      <p:nvGrpSpPr>
        <p:cNvPr id="1" name=""/>
        <p:cNvGrpSpPr/>
        <p:nvPr/>
      </p:nvGrpSpPr>
      <p:grpSpPr>
        <a:xfrm>
          <a:off x="0" y="0"/>
          <a:ext cx="0" cy="0"/>
          <a:chOff x="0" y="0"/>
          <a:chExt cx="0" cy="0"/>
        </a:xfrm>
      </p:grpSpPr>
      <p:sp>
        <p:nvSpPr>
          <p:cNvPr id="30" name="نص العنوان"/>
          <p:cNvSpPr txBox="1"/>
          <p:nvPr>
            <p:ph type="title"/>
          </p:nvPr>
        </p:nvSpPr>
        <p:spPr>
          <a:xfrm>
            <a:off x="1270000" y="3225800"/>
            <a:ext cx="10464800" cy="3302000"/>
          </a:xfrm>
          <a:prstGeom prst="rect">
            <a:avLst/>
          </a:prstGeom>
        </p:spPr>
        <p:txBody>
          <a:bodyPr/>
          <a:lstStyle/>
          <a:p>
            <a:pPr/>
            <a:r>
              <a:t>نص العنوان</a:t>
            </a:r>
          </a:p>
        </p:txBody>
      </p:sp>
      <p:sp>
        <p:nvSpPr>
          <p:cNvPr id="31" name="رقم الشريحة"/>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Vertical">
    <p:spTree>
      <p:nvGrpSpPr>
        <p:cNvPr id="1" name=""/>
        <p:cNvGrpSpPr/>
        <p:nvPr/>
      </p:nvGrpSpPr>
      <p:grpSpPr>
        <a:xfrm>
          <a:off x="0" y="0"/>
          <a:ext cx="0" cy="0"/>
          <a:chOff x="0" y="0"/>
          <a:chExt cx="0" cy="0"/>
        </a:xfrm>
      </p:grpSpPr>
      <p:sp>
        <p:nvSpPr>
          <p:cNvPr id="38" name="صورة"/>
          <p:cNvSpPr/>
          <p:nvPr>
            <p:ph type="pic" idx="21"/>
          </p:nvPr>
        </p:nvSpPr>
        <p:spPr>
          <a:xfrm>
            <a:off x="2717800" y="635000"/>
            <a:ext cx="12357100" cy="8238067"/>
          </a:xfrm>
          <a:prstGeom prst="rect">
            <a:avLst/>
          </a:prstGeom>
        </p:spPr>
        <p:txBody>
          <a:bodyPr lIns="91439" tIns="45719" rIns="91439" bIns="45719" anchor="t">
            <a:noAutofit/>
          </a:bodyPr>
          <a:lstStyle/>
          <a:p>
            <a:pPr/>
          </a:p>
        </p:txBody>
      </p:sp>
      <p:sp>
        <p:nvSpPr>
          <p:cNvPr id="39" name="نص العنوان"/>
          <p:cNvSpPr txBox="1"/>
          <p:nvPr>
            <p:ph type="title"/>
          </p:nvPr>
        </p:nvSpPr>
        <p:spPr>
          <a:xfrm>
            <a:off x="952500" y="635000"/>
            <a:ext cx="5334000" cy="3987800"/>
          </a:xfrm>
          <a:prstGeom prst="rect">
            <a:avLst/>
          </a:prstGeom>
        </p:spPr>
        <p:txBody>
          <a:bodyPr anchor="b"/>
          <a:lstStyle>
            <a:lvl1pPr>
              <a:defRPr sz="6000"/>
            </a:lvl1pPr>
          </a:lstStyle>
          <a:p>
            <a:pPr/>
            <a:r>
              <a:t>نص العنوان</a:t>
            </a:r>
          </a:p>
        </p:txBody>
      </p:sp>
      <p:sp>
        <p:nvSpPr>
          <p:cNvPr id="40" name="مستوى النص الأول…"/>
          <p:cNvSpPr txBox="1"/>
          <p:nvPr>
            <p:ph type="body" sz="quarter" idx="1"/>
          </p:nvPr>
        </p:nvSpPr>
        <p:spPr>
          <a:xfrm>
            <a:off x="952500" y="4762500"/>
            <a:ext cx="5334000" cy="4102100"/>
          </a:xfrm>
          <a:prstGeom prst="rect">
            <a:avLst/>
          </a:prstGeom>
        </p:spPr>
        <p:txBody>
          <a:bodyPr anchor="t"/>
          <a:lstStyle>
            <a:lvl1pPr marL="0" indent="0" algn="ctr" rtl="1">
              <a:spcBef>
                <a:spcPts val="0"/>
              </a:spcBef>
              <a:buSzTx/>
              <a:buNone/>
              <a:defRPr sz="3200"/>
            </a:lvl1pPr>
            <a:lvl2pPr marL="0" indent="228600" algn="ctr" rtl="1">
              <a:spcBef>
                <a:spcPts val="0"/>
              </a:spcBef>
              <a:buSzTx/>
              <a:buNone/>
              <a:defRPr sz="3200"/>
            </a:lvl2pPr>
            <a:lvl3pPr marL="0" indent="457200" algn="ctr" rtl="1">
              <a:spcBef>
                <a:spcPts val="0"/>
              </a:spcBef>
              <a:buSzTx/>
              <a:buNone/>
              <a:defRPr sz="3200"/>
            </a:lvl3pPr>
            <a:lvl4pPr marL="0" indent="685800" algn="ctr" rtl="1">
              <a:spcBef>
                <a:spcPts val="0"/>
              </a:spcBef>
              <a:buSzTx/>
              <a:buNone/>
              <a:defRPr sz="3200"/>
            </a:lvl4pPr>
            <a:lvl5pPr marL="0" indent="914400" algn="ctr" rtl="1">
              <a:spcBef>
                <a:spcPts val="0"/>
              </a:spcBef>
              <a:buSzTx/>
              <a:buNone/>
              <a:defRPr sz="3200"/>
            </a:lvl5pPr>
          </a:lstStyle>
          <a:p>
            <a:pPr/>
            <a:r>
              <a:t>مستوى النص الأول</a:t>
            </a:r>
          </a:p>
          <a:p>
            <a:pPr lvl="1"/>
            <a:r>
              <a:t>مستوى النص الثاني</a:t>
            </a:r>
          </a:p>
          <a:p>
            <a:pPr lvl="2"/>
            <a:r>
              <a:t>مستوى النص الثالث</a:t>
            </a:r>
          </a:p>
          <a:p>
            <a:pPr lvl="3"/>
            <a:r>
              <a:t>مستوى النص الرابع</a:t>
            </a:r>
          </a:p>
          <a:p>
            <a:pPr lvl="4"/>
            <a:r>
              <a:t>مستوى النص الخامس</a:t>
            </a:r>
          </a:p>
        </p:txBody>
      </p:sp>
      <p:sp>
        <p:nvSpPr>
          <p:cNvPr id="41" name="رقم الشريحة"/>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Top">
    <p:spTree>
      <p:nvGrpSpPr>
        <p:cNvPr id="1" name=""/>
        <p:cNvGrpSpPr/>
        <p:nvPr/>
      </p:nvGrpSpPr>
      <p:grpSpPr>
        <a:xfrm>
          <a:off x="0" y="0"/>
          <a:ext cx="0" cy="0"/>
          <a:chOff x="0" y="0"/>
          <a:chExt cx="0" cy="0"/>
        </a:xfrm>
      </p:grpSpPr>
      <p:sp>
        <p:nvSpPr>
          <p:cNvPr id="48" name="نص العنوان"/>
          <p:cNvSpPr txBox="1"/>
          <p:nvPr>
            <p:ph type="title"/>
          </p:nvPr>
        </p:nvSpPr>
        <p:spPr>
          <a:prstGeom prst="rect">
            <a:avLst/>
          </a:prstGeom>
        </p:spPr>
        <p:txBody>
          <a:bodyPr/>
          <a:lstStyle/>
          <a:p>
            <a:pPr/>
            <a:r>
              <a:t>نص العنوان</a:t>
            </a:r>
          </a:p>
        </p:txBody>
      </p:sp>
      <p:sp>
        <p:nvSpPr>
          <p:cNvPr id="49" name="رقم الشريحة"/>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56" name="نص العنوان"/>
          <p:cNvSpPr txBox="1"/>
          <p:nvPr>
            <p:ph type="title"/>
          </p:nvPr>
        </p:nvSpPr>
        <p:spPr>
          <a:prstGeom prst="rect">
            <a:avLst/>
          </a:prstGeom>
        </p:spPr>
        <p:txBody>
          <a:bodyPr/>
          <a:lstStyle/>
          <a:p>
            <a:pPr/>
            <a:r>
              <a:t>نص العنوان</a:t>
            </a:r>
          </a:p>
        </p:txBody>
      </p:sp>
      <p:sp>
        <p:nvSpPr>
          <p:cNvPr id="57" name="مستوى النص الأول…"/>
          <p:cNvSpPr txBox="1"/>
          <p:nvPr>
            <p:ph type="body" idx="1"/>
          </p:nvPr>
        </p:nvSpPr>
        <p:spPr>
          <a:prstGeom prst="rect">
            <a:avLst/>
          </a:prstGeom>
        </p:spPr>
        <p:txBody>
          <a:bodyPr/>
          <a:lstStyle>
            <a:lvl1pPr algn="r" rtl="1">
              <a:defRPr/>
            </a:lvl1pPr>
            <a:lvl2pPr algn="r" rtl="1">
              <a:defRPr/>
            </a:lvl2pPr>
            <a:lvl3pPr algn="r" rtl="1">
              <a:defRPr/>
            </a:lvl3pPr>
            <a:lvl4pPr algn="r" rtl="1">
              <a:defRPr/>
            </a:lvl4pPr>
            <a:lvl5pPr algn="r" rtl="1">
              <a:defRPr/>
            </a:lvl5pPr>
          </a:lstStyle>
          <a:p>
            <a:pPr/>
            <a:r>
              <a:t>مستوى النص الأول</a:t>
            </a:r>
          </a:p>
          <a:p>
            <a:pPr lvl="1"/>
            <a:r>
              <a:t>مستوى النص الثاني</a:t>
            </a:r>
          </a:p>
          <a:p>
            <a:pPr lvl="2"/>
            <a:r>
              <a:t>مستوى النص الثالث</a:t>
            </a:r>
          </a:p>
          <a:p>
            <a:pPr lvl="3"/>
            <a:r>
              <a:t>مستوى النص الرابع</a:t>
            </a:r>
          </a:p>
          <a:p>
            <a:pPr lvl="4"/>
            <a:r>
              <a:t>مستوى النص الخامس</a:t>
            </a:r>
          </a:p>
        </p:txBody>
      </p:sp>
      <p:sp>
        <p:nvSpPr>
          <p:cNvPr id="58" name="رقم الشريحة"/>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Photo">
    <p:spTree>
      <p:nvGrpSpPr>
        <p:cNvPr id="1" name=""/>
        <p:cNvGrpSpPr/>
        <p:nvPr/>
      </p:nvGrpSpPr>
      <p:grpSpPr>
        <a:xfrm>
          <a:off x="0" y="0"/>
          <a:ext cx="0" cy="0"/>
          <a:chOff x="0" y="0"/>
          <a:chExt cx="0" cy="0"/>
        </a:xfrm>
      </p:grpSpPr>
      <p:sp>
        <p:nvSpPr>
          <p:cNvPr id="65" name="صورة"/>
          <p:cNvSpPr/>
          <p:nvPr>
            <p:ph type="pic" idx="21"/>
          </p:nvPr>
        </p:nvSpPr>
        <p:spPr>
          <a:xfrm>
            <a:off x="4533900" y="2603500"/>
            <a:ext cx="9429750" cy="6286500"/>
          </a:xfrm>
          <a:prstGeom prst="rect">
            <a:avLst/>
          </a:prstGeom>
        </p:spPr>
        <p:txBody>
          <a:bodyPr lIns="91439" tIns="45719" rIns="91439" bIns="45719" anchor="t">
            <a:noAutofit/>
          </a:bodyPr>
          <a:lstStyle/>
          <a:p>
            <a:pPr/>
          </a:p>
        </p:txBody>
      </p:sp>
      <p:sp>
        <p:nvSpPr>
          <p:cNvPr id="66" name="نص العنوان"/>
          <p:cNvSpPr txBox="1"/>
          <p:nvPr>
            <p:ph type="title"/>
          </p:nvPr>
        </p:nvSpPr>
        <p:spPr>
          <a:prstGeom prst="rect">
            <a:avLst/>
          </a:prstGeom>
        </p:spPr>
        <p:txBody>
          <a:bodyPr/>
          <a:lstStyle/>
          <a:p>
            <a:pPr/>
            <a:r>
              <a:t>نص العنوان</a:t>
            </a:r>
          </a:p>
        </p:txBody>
      </p:sp>
      <p:sp>
        <p:nvSpPr>
          <p:cNvPr id="67" name="مستوى النص الأول…"/>
          <p:cNvSpPr txBox="1"/>
          <p:nvPr>
            <p:ph type="body" sz="half" idx="1"/>
          </p:nvPr>
        </p:nvSpPr>
        <p:spPr>
          <a:xfrm>
            <a:off x="952500" y="2603500"/>
            <a:ext cx="5334000" cy="6286500"/>
          </a:xfrm>
          <a:prstGeom prst="rect">
            <a:avLst/>
          </a:prstGeom>
        </p:spPr>
        <p:txBody>
          <a:bodyPr/>
          <a:lstStyle>
            <a:lvl1pPr marL="342900" indent="-342900" algn="r" rtl="1">
              <a:spcBef>
                <a:spcPts val="3200"/>
              </a:spcBef>
              <a:defRPr sz="2800"/>
            </a:lvl1pPr>
            <a:lvl2pPr marL="685800" indent="-342900" algn="r" rtl="1">
              <a:spcBef>
                <a:spcPts val="3200"/>
              </a:spcBef>
              <a:defRPr sz="2800"/>
            </a:lvl2pPr>
            <a:lvl3pPr marL="1028700" indent="-342900" algn="r" rtl="1">
              <a:spcBef>
                <a:spcPts val="3200"/>
              </a:spcBef>
              <a:defRPr sz="2800"/>
            </a:lvl3pPr>
            <a:lvl4pPr marL="1371600" indent="-342900" algn="r" rtl="1">
              <a:spcBef>
                <a:spcPts val="3200"/>
              </a:spcBef>
              <a:defRPr sz="2800"/>
            </a:lvl4pPr>
            <a:lvl5pPr marL="1714500" indent="-342900" algn="r" rtl="1">
              <a:spcBef>
                <a:spcPts val="3200"/>
              </a:spcBef>
              <a:defRPr sz="2800"/>
            </a:lvl5pPr>
          </a:lstStyle>
          <a:p>
            <a:pPr/>
            <a:r>
              <a:t>مستوى النص الأول</a:t>
            </a:r>
          </a:p>
          <a:p>
            <a:pPr lvl="1"/>
            <a:r>
              <a:t>مستوى النص الثاني</a:t>
            </a:r>
          </a:p>
          <a:p>
            <a:pPr lvl="2"/>
            <a:r>
              <a:t>مستوى النص الثالث</a:t>
            </a:r>
          </a:p>
          <a:p>
            <a:pPr lvl="3"/>
            <a:r>
              <a:t>مستوى النص الرابع</a:t>
            </a:r>
          </a:p>
          <a:p>
            <a:pPr lvl="4"/>
            <a:r>
              <a:t>مستوى النص الخامس</a:t>
            </a:r>
          </a:p>
        </p:txBody>
      </p:sp>
      <p:sp>
        <p:nvSpPr>
          <p:cNvPr id="68" name="رقم الشريحة"/>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ullets">
    <p:spTree>
      <p:nvGrpSpPr>
        <p:cNvPr id="1" name=""/>
        <p:cNvGrpSpPr/>
        <p:nvPr/>
      </p:nvGrpSpPr>
      <p:grpSpPr>
        <a:xfrm>
          <a:off x="0" y="0"/>
          <a:ext cx="0" cy="0"/>
          <a:chOff x="0" y="0"/>
          <a:chExt cx="0" cy="0"/>
        </a:xfrm>
      </p:grpSpPr>
      <p:sp>
        <p:nvSpPr>
          <p:cNvPr id="75" name="مستوى النص الأول…"/>
          <p:cNvSpPr txBox="1"/>
          <p:nvPr>
            <p:ph type="body" idx="1"/>
          </p:nvPr>
        </p:nvSpPr>
        <p:spPr>
          <a:xfrm>
            <a:off x="952500" y="1270000"/>
            <a:ext cx="11099800" cy="7213600"/>
          </a:xfrm>
          <a:prstGeom prst="rect">
            <a:avLst/>
          </a:prstGeom>
        </p:spPr>
        <p:txBody>
          <a:bodyPr/>
          <a:lstStyle>
            <a:lvl1pPr algn="r" rtl="1">
              <a:defRPr/>
            </a:lvl1pPr>
            <a:lvl2pPr algn="r" rtl="1">
              <a:defRPr/>
            </a:lvl2pPr>
            <a:lvl3pPr algn="r" rtl="1">
              <a:defRPr/>
            </a:lvl3pPr>
            <a:lvl4pPr algn="r" rtl="1">
              <a:defRPr/>
            </a:lvl4pPr>
            <a:lvl5pPr algn="r" rtl="1">
              <a:defRPr/>
            </a:lvl5pPr>
          </a:lstStyle>
          <a:p>
            <a:pPr/>
            <a:r>
              <a:t>مستوى النص الأول</a:t>
            </a:r>
          </a:p>
          <a:p>
            <a:pPr lvl="1"/>
            <a:r>
              <a:t>مستوى النص الثاني</a:t>
            </a:r>
          </a:p>
          <a:p>
            <a:pPr lvl="2"/>
            <a:r>
              <a:t>مستوى النص الثالث</a:t>
            </a:r>
          </a:p>
          <a:p>
            <a:pPr lvl="3"/>
            <a:r>
              <a:t>مستوى النص الرابع</a:t>
            </a:r>
          </a:p>
          <a:p>
            <a:pPr lvl="4"/>
            <a:r>
              <a:t>مستوى النص الخامس</a:t>
            </a:r>
          </a:p>
        </p:txBody>
      </p:sp>
      <p:sp>
        <p:nvSpPr>
          <p:cNvPr id="76" name="رقم الشريحة"/>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3 Up">
    <p:spTree>
      <p:nvGrpSpPr>
        <p:cNvPr id="1" name=""/>
        <p:cNvGrpSpPr/>
        <p:nvPr/>
      </p:nvGrpSpPr>
      <p:grpSpPr>
        <a:xfrm>
          <a:off x="0" y="0"/>
          <a:ext cx="0" cy="0"/>
          <a:chOff x="0" y="0"/>
          <a:chExt cx="0" cy="0"/>
        </a:xfrm>
      </p:grpSpPr>
      <p:sp>
        <p:nvSpPr>
          <p:cNvPr id="83" name="صورة"/>
          <p:cNvSpPr/>
          <p:nvPr>
            <p:ph type="pic" sz="quarter" idx="21"/>
          </p:nvPr>
        </p:nvSpPr>
        <p:spPr>
          <a:xfrm>
            <a:off x="6680200" y="5026947"/>
            <a:ext cx="6057901" cy="4040705"/>
          </a:xfrm>
          <a:prstGeom prst="rect">
            <a:avLst/>
          </a:prstGeom>
        </p:spPr>
        <p:txBody>
          <a:bodyPr lIns="91439" tIns="45719" rIns="91439" bIns="45719" anchor="t">
            <a:noAutofit/>
          </a:bodyPr>
          <a:lstStyle/>
          <a:p>
            <a:pPr/>
          </a:p>
        </p:txBody>
      </p:sp>
      <p:sp>
        <p:nvSpPr>
          <p:cNvPr id="84" name="صورة"/>
          <p:cNvSpPr/>
          <p:nvPr>
            <p:ph type="pic" sz="quarter" idx="22"/>
          </p:nvPr>
        </p:nvSpPr>
        <p:spPr>
          <a:xfrm>
            <a:off x="6502400" y="886747"/>
            <a:ext cx="5867400" cy="3911601"/>
          </a:xfrm>
          <a:prstGeom prst="rect">
            <a:avLst/>
          </a:prstGeom>
        </p:spPr>
        <p:txBody>
          <a:bodyPr lIns="91439" tIns="45719" rIns="91439" bIns="45719" anchor="t">
            <a:noAutofit/>
          </a:bodyPr>
          <a:lstStyle/>
          <a:p>
            <a:pPr/>
          </a:p>
        </p:txBody>
      </p:sp>
      <p:sp>
        <p:nvSpPr>
          <p:cNvPr id="85" name="صورة"/>
          <p:cNvSpPr/>
          <p:nvPr>
            <p:ph type="pic" idx="23"/>
          </p:nvPr>
        </p:nvSpPr>
        <p:spPr>
          <a:xfrm>
            <a:off x="-2374900" y="889000"/>
            <a:ext cx="11976100" cy="7984067"/>
          </a:xfrm>
          <a:prstGeom prst="rect">
            <a:avLst/>
          </a:prstGeom>
        </p:spPr>
        <p:txBody>
          <a:bodyPr lIns="91439" tIns="45719" rIns="91439" bIns="45719" anchor="t">
            <a:noAutofit/>
          </a:bodyPr>
          <a:lstStyle/>
          <a:p>
            <a:pPr/>
          </a:p>
        </p:txBody>
      </p:sp>
      <p:sp>
        <p:nvSpPr>
          <p:cNvPr id="86" name="رقم الشريحة"/>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 Id="rId14" Type="http://schemas.openxmlformats.org/officeDocument/2006/relationships/slideLayout" Target="../slideLayouts/slideLayout13.xml"/><Relationship Id="rId15" Type="http://schemas.openxmlformats.org/officeDocument/2006/relationships/slideLayout" Target="../slideLayouts/slideLayout14.xml"/><Relationship Id="rId16" Type="http://schemas.openxmlformats.org/officeDocument/2006/relationships/slideLayout" Target="../slideLayouts/slideLayout15.xml"/><Relationship Id="rId17" Type="http://schemas.openxmlformats.org/officeDocument/2006/relationships/slideLayout" Target="../slideLayouts/slideLayout16.xml"/><Relationship Id="rId18" Type="http://schemas.openxmlformats.org/officeDocument/2006/relationships/slideLayout" Target="../slideLayouts/slideLayout17.xml"/><Relationship Id="rId19" Type="http://schemas.openxmlformats.org/officeDocument/2006/relationships/slideLayout" Target="../slideLayouts/slideLayout18.xml"/><Relationship Id="rId20" Type="http://schemas.openxmlformats.org/officeDocument/2006/relationships/slideLayout" Target="../slideLayouts/slideLayout19.xml"/><Relationship Id="rId21" Type="http://schemas.openxmlformats.org/officeDocument/2006/relationships/slideLayout" Target="../slideLayouts/slideLayout20.xml"/><Relationship Id="rId22" Type="http://schemas.openxmlformats.org/officeDocument/2006/relationships/slideLayout" Target="../slideLayouts/slideLayout21.xml"/><Relationship Id="rId23" Type="http://schemas.openxmlformats.org/officeDocument/2006/relationships/slideLayout" Target="../slideLayouts/slideLayout22.xml"/><Relationship Id="rId24" Type="http://schemas.openxmlformats.org/officeDocument/2006/relationships/slideLayout" Target="../slideLayouts/slideLayout23.xml"/><Relationship Id="rId25" Type="http://schemas.openxmlformats.org/officeDocument/2006/relationships/slideLayout" Target="../slideLayouts/slideLayout24.xml"/><Relationship Id="rId26" Type="http://schemas.openxmlformats.org/officeDocument/2006/relationships/slideLayout" Target="../slideLayouts/slideLayout25.xml"/><Relationship Id="rId27" Type="http://schemas.openxmlformats.org/officeDocument/2006/relationships/slideLayout" Target="../slideLayouts/slideLayout26.xml"/><Relationship Id="rId28"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FFFFFF"/>
        </a:solidFill>
      </p:bgPr>
    </p:bg>
    <p:spTree>
      <p:nvGrpSpPr>
        <p:cNvPr id="1" name=""/>
        <p:cNvGrpSpPr/>
        <p:nvPr/>
      </p:nvGrpSpPr>
      <p:grpSpPr>
        <a:xfrm>
          <a:off x="0" y="0"/>
          <a:ext cx="0" cy="0"/>
          <a:chOff x="0" y="0"/>
          <a:chExt cx="0" cy="0"/>
        </a:xfrm>
      </p:grpSpPr>
      <p:sp>
        <p:nvSpPr>
          <p:cNvPr id="2" name="نص العنوان"/>
          <p:cNvSpPr txBox="1"/>
          <p:nvPr>
            <p:ph type="title"/>
          </p:nvPr>
        </p:nvSpPr>
        <p:spPr>
          <a:xfrm>
            <a:off x="952500" y="444500"/>
            <a:ext cx="11099800" cy="2159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نص العنوان</a:t>
            </a:r>
          </a:p>
        </p:txBody>
      </p:sp>
      <p:sp>
        <p:nvSpPr>
          <p:cNvPr id="3" name="مستوى النص الأول…"/>
          <p:cNvSpPr txBox="1"/>
          <p:nvPr>
            <p:ph type="body" idx="1"/>
          </p:nvPr>
        </p:nvSpPr>
        <p:spPr>
          <a:xfrm>
            <a:off x="952500" y="2603500"/>
            <a:ext cx="11099800" cy="62865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lvl1pPr algn="l" rtl="0">
              <a:defRPr/>
            </a:lvl1pPr>
            <a:lvl2pPr algn="l" rtl="0">
              <a:defRPr/>
            </a:lvl2pPr>
            <a:lvl3pPr algn="l" rtl="0">
              <a:defRPr/>
            </a:lvl3pPr>
            <a:lvl4pPr algn="l" rtl="0">
              <a:defRPr/>
            </a:lvl4pPr>
            <a:lvl5pPr algn="l" rtl="0">
              <a:defRPr/>
            </a:lvl5pPr>
          </a:lstStyle>
          <a:p>
            <a:pPr/>
            <a:r>
              <a:t>مستوى النص الأول</a:t>
            </a:r>
          </a:p>
          <a:p>
            <a:pPr lvl="1"/>
            <a:r>
              <a:t>مستوى النص الثاني</a:t>
            </a:r>
          </a:p>
          <a:p>
            <a:pPr lvl="2"/>
            <a:r>
              <a:t>مستوى النص الثالث</a:t>
            </a:r>
          </a:p>
          <a:p>
            <a:pPr lvl="3"/>
            <a:r>
              <a:t>مستوى النص الرابع</a:t>
            </a:r>
          </a:p>
          <a:p>
            <a:pPr lvl="4"/>
            <a:r>
              <a:t>مستوى النص الخامس</a:t>
            </a:r>
          </a:p>
        </p:txBody>
      </p:sp>
      <p:sp>
        <p:nvSpPr>
          <p:cNvPr id="4" name="رقم الشريحة"/>
          <p:cNvSpPr txBox="1"/>
          <p:nvPr>
            <p:ph type="sldNum" sz="quarter" idx="2"/>
          </p:nvPr>
        </p:nvSpPr>
        <p:spPr>
          <a:xfrm>
            <a:off x="6318812" y="9251950"/>
            <a:ext cx="354476" cy="375397"/>
          </a:xfrm>
          <a:prstGeom prst="rect">
            <a:avLst/>
          </a:prstGeom>
          <a:ln w="12700">
            <a:miter lim="400000"/>
          </a:ln>
        </p:spPr>
        <p:txBody>
          <a:bodyPr wrap="none" lIns="50800" tIns="50800" rIns="50800" bIns="50800">
            <a:spAutoFit/>
          </a:bodyPr>
          <a:lstStyle>
            <a:lvl1pPr>
              <a:defRPr sz="1800"/>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Lst>
  <p:transition xmlns:p14="http://schemas.microsoft.com/office/powerpoint/2010/main" spd="med" advClick="1"/>
  <p:txStyles>
    <p:titleStyle>
      <a:lvl1pPr marL="0" marR="0" indent="0" algn="ctr" defTabSz="584200" rtl="1" latinLnBrk="0">
        <a:lnSpc>
          <a:spcPct val="100000"/>
        </a:lnSpc>
        <a:spcBef>
          <a:spcPts val="0"/>
        </a:spcBef>
        <a:spcAft>
          <a:spcPts val="0"/>
        </a:spcAft>
        <a:buClrTx/>
        <a:buSzTx/>
        <a:buFontTx/>
        <a:buNone/>
        <a:tabLst/>
        <a:defRPr b="0" baseline="0" cap="none" i="0" spc="0" strike="noStrike" sz="8000" u="none">
          <a:solidFill>
            <a:srgbClr val="000000"/>
          </a:solidFill>
          <a:uFillTx/>
          <a:latin typeface="+mn-lt"/>
          <a:ea typeface="+mn-ea"/>
          <a:cs typeface="+mn-cs"/>
          <a:sym typeface="Helvetica Light"/>
        </a:defRPr>
      </a:lvl1pPr>
      <a:lvl2pPr marL="0" marR="0" indent="228600" algn="ctr" defTabSz="584200" rtl="1" latinLnBrk="0">
        <a:lnSpc>
          <a:spcPct val="100000"/>
        </a:lnSpc>
        <a:spcBef>
          <a:spcPts val="0"/>
        </a:spcBef>
        <a:spcAft>
          <a:spcPts val="0"/>
        </a:spcAft>
        <a:buClrTx/>
        <a:buSzTx/>
        <a:buFontTx/>
        <a:buNone/>
        <a:tabLst/>
        <a:defRPr b="0" baseline="0" cap="none" i="0" spc="0" strike="noStrike" sz="8000" u="none">
          <a:solidFill>
            <a:srgbClr val="000000"/>
          </a:solidFill>
          <a:uFillTx/>
          <a:latin typeface="+mn-lt"/>
          <a:ea typeface="+mn-ea"/>
          <a:cs typeface="+mn-cs"/>
          <a:sym typeface="Helvetica Light"/>
        </a:defRPr>
      </a:lvl2pPr>
      <a:lvl3pPr marL="0" marR="0" indent="457200" algn="ctr" defTabSz="584200" rtl="1" latinLnBrk="0">
        <a:lnSpc>
          <a:spcPct val="100000"/>
        </a:lnSpc>
        <a:spcBef>
          <a:spcPts val="0"/>
        </a:spcBef>
        <a:spcAft>
          <a:spcPts val="0"/>
        </a:spcAft>
        <a:buClrTx/>
        <a:buSzTx/>
        <a:buFontTx/>
        <a:buNone/>
        <a:tabLst/>
        <a:defRPr b="0" baseline="0" cap="none" i="0" spc="0" strike="noStrike" sz="8000" u="none">
          <a:solidFill>
            <a:srgbClr val="000000"/>
          </a:solidFill>
          <a:uFillTx/>
          <a:latin typeface="+mn-lt"/>
          <a:ea typeface="+mn-ea"/>
          <a:cs typeface="+mn-cs"/>
          <a:sym typeface="Helvetica Light"/>
        </a:defRPr>
      </a:lvl3pPr>
      <a:lvl4pPr marL="0" marR="0" indent="685800" algn="ctr" defTabSz="584200" rtl="1" latinLnBrk="0">
        <a:lnSpc>
          <a:spcPct val="100000"/>
        </a:lnSpc>
        <a:spcBef>
          <a:spcPts val="0"/>
        </a:spcBef>
        <a:spcAft>
          <a:spcPts val="0"/>
        </a:spcAft>
        <a:buClrTx/>
        <a:buSzTx/>
        <a:buFontTx/>
        <a:buNone/>
        <a:tabLst/>
        <a:defRPr b="0" baseline="0" cap="none" i="0" spc="0" strike="noStrike" sz="8000" u="none">
          <a:solidFill>
            <a:srgbClr val="000000"/>
          </a:solidFill>
          <a:uFillTx/>
          <a:latin typeface="+mn-lt"/>
          <a:ea typeface="+mn-ea"/>
          <a:cs typeface="+mn-cs"/>
          <a:sym typeface="Helvetica Light"/>
        </a:defRPr>
      </a:lvl4pPr>
      <a:lvl5pPr marL="0" marR="0" indent="914400" algn="ctr" defTabSz="584200" rtl="1" latinLnBrk="0">
        <a:lnSpc>
          <a:spcPct val="100000"/>
        </a:lnSpc>
        <a:spcBef>
          <a:spcPts val="0"/>
        </a:spcBef>
        <a:spcAft>
          <a:spcPts val="0"/>
        </a:spcAft>
        <a:buClrTx/>
        <a:buSzTx/>
        <a:buFontTx/>
        <a:buNone/>
        <a:tabLst/>
        <a:defRPr b="0" baseline="0" cap="none" i="0" spc="0" strike="noStrike" sz="8000" u="none">
          <a:solidFill>
            <a:srgbClr val="000000"/>
          </a:solidFill>
          <a:uFillTx/>
          <a:latin typeface="+mn-lt"/>
          <a:ea typeface="+mn-ea"/>
          <a:cs typeface="+mn-cs"/>
          <a:sym typeface="Helvetica Light"/>
        </a:defRPr>
      </a:lvl5pPr>
      <a:lvl6pPr marL="0" marR="0" indent="1143000" algn="ctr" defTabSz="584200" rtl="1" latinLnBrk="0">
        <a:lnSpc>
          <a:spcPct val="100000"/>
        </a:lnSpc>
        <a:spcBef>
          <a:spcPts val="0"/>
        </a:spcBef>
        <a:spcAft>
          <a:spcPts val="0"/>
        </a:spcAft>
        <a:buClrTx/>
        <a:buSzTx/>
        <a:buFontTx/>
        <a:buNone/>
        <a:tabLst/>
        <a:defRPr b="0" baseline="0" cap="none" i="0" spc="0" strike="noStrike" sz="8000" u="none">
          <a:solidFill>
            <a:srgbClr val="000000"/>
          </a:solidFill>
          <a:uFillTx/>
          <a:latin typeface="+mn-lt"/>
          <a:ea typeface="+mn-ea"/>
          <a:cs typeface="+mn-cs"/>
          <a:sym typeface="Helvetica Light"/>
        </a:defRPr>
      </a:lvl6pPr>
      <a:lvl7pPr marL="0" marR="0" indent="1371600" algn="ctr" defTabSz="584200" rtl="1" latinLnBrk="0">
        <a:lnSpc>
          <a:spcPct val="100000"/>
        </a:lnSpc>
        <a:spcBef>
          <a:spcPts val="0"/>
        </a:spcBef>
        <a:spcAft>
          <a:spcPts val="0"/>
        </a:spcAft>
        <a:buClrTx/>
        <a:buSzTx/>
        <a:buFontTx/>
        <a:buNone/>
        <a:tabLst/>
        <a:defRPr b="0" baseline="0" cap="none" i="0" spc="0" strike="noStrike" sz="8000" u="none">
          <a:solidFill>
            <a:srgbClr val="000000"/>
          </a:solidFill>
          <a:uFillTx/>
          <a:latin typeface="+mn-lt"/>
          <a:ea typeface="+mn-ea"/>
          <a:cs typeface="+mn-cs"/>
          <a:sym typeface="Helvetica Light"/>
        </a:defRPr>
      </a:lvl7pPr>
      <a:lvl8pPr marL="0" marR="0" indent="1600200" algn="ctr" defTabSz="584200" rtl="1" latinLnBrk="0">
        <a:lnSpc>
          <a:spcPct val="100000"/>
        </a:lnSpc>
        <a:spcBef>
          <a:spcPts val="0"/>
        </a:spcBef>
        <a:spcAft>
          <a:spcPts val="0"/>
        </a:spcAft>
        <a:buClrTx/>
        <a:buSzTx/>
        <a:buFontTx/>
        <a:buNone/>
        <a:tabLst/>
        <a:defRPr b="0" baseline="0" cap="none" i="0" spc="0" strike="noStrike" sz="8000" u="none">
          <a:solidFill>
            <a:srgbClr val="000000"/>
          </a:solidFill>
          <a:uFillTx/>
          <a:latin typeface="+mn-lt"/>
          <a:ea typeface="+mn-ea"/>
          <a:cs typeface="+mn-cs"/>
          <a:sym typeface="Helvetica Light"/>
        </a:defRPr>
      </a:lvl8pPr>
      <a:lvl9pPr marL="0" marR="0" indent="1828800" algn="ctr" defTabSz="584200" rtl="1" latinLnBrk="0">
        <a:lnSpc>
          <a:spcPct val="100000"/>
        </a:lnSpc>
        <a:spcBef>
          <a:spcPts val="0"/>
        </a:spcBef>
        <a:spcAft>
          <a:spcPts val="0"/>
        </a:spcAft>
        <a:buClrTx/>
        <a:buSzTx/>
        <a:buFontTx/>
        <a:buNone/>
        <a:tabLst/>
        <a:defRPr b="0" baseline="0" cap="none" i="0" spc="0" strike="noStrike" sz="8000" u="none">
          <a:solidFill>
            <a:srgbClr val="000000"/>
          </a:solidFill>
          <a:uFillTx/>
          <a:latin typeface="+mn-lt"/>
          <a:ea typeface="+mn-ea"/>
          <a:cs typeface="+mn-cs"/>
          <a:sym typeface="Helvetica Light"/>
        </a:defRPr>
      </a:lvl9pPr>
    </p:titleStyle>
    <p:bodyStyle>
      <a:lvl1pPr marL="444500" marR="0" indent="-444500" algn="r" defTabSz="584200" rtl="1" latinLnBrk="0">
        <a:lnSpc>
          <a:spcPct val="100000"/>
        </a:lnSpc>
        <a:spcBef>
          <a:spcPts val="4200"/>
        </a:spcBef>
        <a:spcAft>
          <a:spcPts val="0"/>
        </a:spcAft>
        <a:buClrTx/>
        <a:buSzPct val="75000"/>
        <a:buFontTx/>
        <a:buChar char="•"/>
        <a:tabLst/>
        <a:defRPr b="0" baseline="0" cap="none" i="0" spc="0" strike="noStrike" sz="3600" u="none">
          <a:solidFill>
            <a:srgbClr val="000000"/>
          </a:solidFill>
          <a:uFillTx/>
          <a:latin typeface="+mn-lt"/>
          <a:ea typeface="+mn-ea"/>
          <a:cs typeface="+mn-cs"/>
          <a:sym typeface="Helvetica Light"/>
        </a:defRPr>
      </a:lvl1pPr>
      <a:lvl2pPr marL="889000" marR="0" indent="-444500" algn="r" defTabSz="584200" rtl="1" latinLnBrk="0">
        <a:lnSpc>
          <a:spcPct val="100000"/>
        </a:lnSpc>
        <a:spcBef>
          <a:spcPts val="4200"/>
        </a:spcBef>
        <a:spcAft>
          <a:spcPts val="0"/>
        </a:spcAft>
        <a:buClrTx/>
        <a:buSzPct val="75000"/>
        <a:buFontTx/>
        <a:buChar char="•"/>
        <a:tabLst/>
        <a:defRPr b="0" baseline="0" cap="none" i="0" spc="0" strike="noStrike" sz="3600" u="none">
          <a:solidFill>
            <a:srgbClr val="000000"/>
          </a:solidFill>
          <a:uFillTx/>
          <a:latin typeface="+mn-lt"/>
          <a:ea typeface="+mn-ea"/>
          <a:cs typeface="+mn-cs"/>
          <a:sym typeface="Helvetica Light"/>
        </a:defRPr>
      </a:lvl2pPr>
      <a:lvl3pPr marL="1333500" marR="0" indent="-444500" algn="r" defTabSz="584200" rtl="1" latinLnBrk="0">
        <a:lnSpc>
          <a:spcPct val="100000"/>
        </a:lnSpc>
        <a:spcBef>
          <a:spcPts val="4200"/>
        </a:spcBef>
        <a:spcAft>
          <a:spcPts val="0"/>
        </a:spcAft>
        <a:buClrTx/>
        <a:buSzPct val="75000"/>
        <a:buFontTx/>
        <a:buChar char="•"/>
        <a:tabLst/>
        <a:defRPr b="0" baseline="0" cap="none" i="0" spc="0" strike="noStrike" sz="3600" u="none">
          <a:solidFill>
            <a:srgbClr val="000000"/>
          </a:solidFill>
          <a:uFillTx/>
          <a:latin typeface="+mn-lt"/>
          <a:ea typeface="+mn-ea"/>
          <a:cs typeface="+mn-cs"/>
          <a:sym typeface="Helvetica Light"/>
        </a:defRPr>
      </a:lvl3pPr>
      <a:lvl4pPr marL="1778000" marR="0" indent="-444500" algn="r" defTabSz="584200" rtl="1" latinLnBrk="0">
        <a:lnSpc>
          <a:spcPct val="100000"/>
        </a:lnSpc>
        <a:spcBef>
          <a:spcPts val="4200"/>
        </a:spcBef>
        <a:spcAft>
          <a:spcPts val="0"/>
        </a:spcAft>
        <a:buClrTx/>
        <a:buSzPct val="75000"/>
        <a:buFontTx/>
        <a:buChar char="•"/>
        <a:tabLst/>
        <a:defRPr b="0" baseline="0" cap="none" i="0" spc="0" strike="noStrike" sz="3600" u="none">
          <a:solidFill>
            <a:srgbClr val="000000"/>
          </a:solidFill>
          <a:uFillTx/>
          <a:latin typeface="+mn-lt"/>
          <a:ea typeface="+mn-ea"/>
          <a:cs typeface="+mn-cs"/>
          <a:sym typeface="Helvetica Light"/>
        </a:defRPr>
      </a:lvl4pPr>
      <a:lvl5pPr marL="2222500" marR="0" indent="-444500" algn="r" defTabSz="584200" rtl="1" latinLnBrk="0">
        <a:lnSpc>
          <a:spcPct val="100000"/>
        </a:lnSpc>
        <a:spcBef>
          <a:spcPts val="4200"/>
        </a:spcBef>
        <a:spcAft>
          <a:spcPts val="0"/>
        </a:spcAft>
        <a:buClrTx/>
        <a:buSzPct val="75000"/>
        <a:buFontTx/>
        <a:buChar char="•"/>
        <a:tabLst/>
        <a:defRPr b="0" baseline="0" cap="none" i="0" spc="0" strike="noStrike" sz="3600" u="none">
          <a:solidFill>
            <a:srgbClr val="000000"/>
          </a:solidFill>
          <a:uFillTx/>
          <a:latin typeface="+mn-lt"/>
          <a:ea typeface="+mn-ea"/>
          <a:cs typeface="+mn-cs"/>
          <a:sym typeface="Helvetica Light"/>
        </a:defRPr>
      </a:lvl5pPr>
      <a:lvl6pPr marL="2667000" marR="0" indent="-444500" algn="r" defTabSz="584200" rtl="1" latinLnBrk="0">
        <a:lnSpc>
          <a:spcPct val="100000"/>
        </a:lnSpc>
        <a:spcBef>
          <a:spcPts val="4200"/>
        </a:spcBef>
        <a:spcAft>
          <a:spcPts val="0"/>
        </a:spcAft>
        <a:buClrTx/>
        <a:buSzPct val="75000"/>
        <a:buFontTx/>
        <a:buChar char="•"/>
        <a:tabLst/>
        <a:defRPr b="0" baseline="0" cap="none" i="0" spc="0" strike="noStrike" sz="3600" u="none">
          <a:solidFill>
            <a:srgbClr val="000000"/>
          </a:solidFill>
          <a:uFillTx/>
          <a:latin typeface="+mn-lt"/>
          <a:ea typeface="+mn-ea"/>
          <a:cs typeface="+mn-cs"/>
          <a:sym typeface="Helvetica Light"/>
        </a:defRPr>
      </a:lvl6pPr>
      <a:lvl7pPr marL="3111500" marR="0" indent="-444500" algn="r" defTabSz="584200" rtl="1" latinLnBrk="0">
        <a:lnSpc>
          <a:spcPct val="100000"/>
        </a:lnSpc>
        <a:spcBef>
          <a:spcPts val="4200"/>
        </a:spcBef>
        <a:spcAft>
          <a:spcPts val="0"/>
        </a:spcAft>
        <a:buClrTx/>
        <a:buSzPct val="75000"/>
        <a:buFontTx/>
        <a:buChar char="•"/>
        <a:tabLst/>
        <a:defRPr b="0" baseline="0" cap="none" i="0" spc="0" strike="noStrike" sz="3600" u="none">
          <a:solidFill>
            <a:srgbClr val="000000"/>
          </a:solidFill>
          <a:uFillTx/>
          <a:latin typeface="+mn-lt"/>
          <a:ea typeface="+mn-ea"/>
          <a:cs typeface="+mn-cs"/>
          <a:sym typeface="Helvetica Light"/>
        </a:defRPr>
      </a:lvl7pPr>
      <a:lvl8pPr marL="3556000" marR="0" indent="-444500" algn="r" defTabSz="584200" rtl="1" latinLnBrk="0">
        <a:lnSpc>
          <a:spcPct val="100000"/>
        </a:lnSpc>
        <a:spcBef>
          <a:spcPts val="4200"/>
        </a:spcBef>
        <a:spcAft>
          <a:spcPts val="0"/>
        </a:spcAft>
        <a:buClrTx/>
        <a:buSzPct val="75000"/>
        <a:buFontTx/>
        <a:buChar char="•"/>
        <a:tabLst/>
        <a:defRPr b="0" baseline="0" cap="none" i="0" spc="0" strike="noStrike" sz="3600" u="none">
          <a:solidFill>
            <a:srgbClr val="000000"/>
          </a:solidFill>
          <a:uFillTx/>
          <a:latin typeface="+mn-lt"/>
          <a:ea typeface="+mn-ea"/>
          <a:cs typeface="+mn-cs"/>
          <a:sym typeface="Helvetica Light"/>
        </a:defRPr>
      </a:lvl8pPr>
      <a:lvl9pPr marL="4000500" marR="0" indent="-444500" algn="r" defTabSz="584200" rtl="1" latinLnBrk="0">
        <a:lnSpc>
          <a:spcPct val="100000"/>
        </a:lnSpc>
        <a:spcBef>
          <a:spcPts val="4200"/>
        </a:spcBef>
        <a:spcAft>
          <a:spcPts val="0"/>
        </a:spcAft>
        <a:buClrTx/>
        <a:buSzPct val="75000"/>
        <a:buFontTx/>
        <a:buChar char="•"/>
        <a:tabLst/>
        <a:defRPr b="0" baseline="0" cap="none" i="0" spc="0" strike="noStrike" sz="3600" u="none">
          <a:solidFill>
            <a:srgbClr val="000000"/>
          </a:solidFill>
          <a:uFillTx/>
          <a:latin typeface="+mn-lt"/>
          <a:ea typeface="+mn-ea"/>
          <a:cs typeface="+mn-cs"/>
          <a:sym typeface="Helvetica Light"/>
        </a:defRPr>
      </a:lvl9pPr>
    </p:bodyStyle>
    <p:otherStyle>
      <a:lvl1pPr marL="0" marR="0" indent="0" algn="ctr" defTabSz="584200" rtl="1"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Light"/>
        </a:defRPr>
      </a:lvl1pPr>
      <a:lvl2pPr marL="0" marR="0" indent="228600" algn="ctr" defTabSz="584200" rtl="1"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Light"/>
        </a:defRPr>
      </a:lvl2pPr>
      <a:lvl3pPr marL="0" marR="0" indent="457200" algn="ctr" defTabSz="584200" rtl="1"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Light"/>
        </a:defRPr>
      </a:lvl3pPr>
      <a:lvl4pPr marL="0" marR="0" indent="685800" algn="ctr" defTabSz="584200" rtl="1"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Light"/>
        </a:defRPr>
      </a:lvl4pPr>
      <a:lvl5pPr marL="0" marR="0" indent="914400" algn="ctr" defTabSz="584200" rtl="1"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Light"/>
        </a:defRPr>
      </a:lvl5pPr>
      <a:lvl6pPr marL="0" marR="0" indent="1143000" algn="ctr" defTabSz="584200" rtl="1"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Light"/>
        </a:defRPr>
      </a:lvl6pPr>
      <a:lvl7pPr marL="0" marR="0" indent="1371600" algn="ctr" defTabSz="584200" rtl="1"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Light"/>
        </a:defRPr>
      </a:lvl7pPr>
      <a:lvl8pPr marL="0" marR="0" indent="1600200" algn="ctr" defTabSz="584200" rtl="1"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Light"/>
        </a:defRPr>
      </a:lvl8pPr>
      <a:lvl9pPr marL="0" marR="0" indent="1828800" algn="ctr" defTabSz="584200" rtl="1"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Light"/>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image" Target="../media/image2.jpeg"/><Relationship Id="rId3" Type="http://schemas.openxmlformats.org/officeDocument/2006/relationships/image" Target="../media/image5.png"/><Relationship Id="rId4" Type="http://schemas.openxmlformats.org/officeDocument/2006/relationships/image" Target="../media/image3.jpeg"/><Relationship Id="rId5" Type="http://schemas.openxmlformats.org/officeDocument/2006/relationships/image" Target="../media/image6.png"/></Relationships>

</file>

<file path=ppt/slides/_rels/slide10.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7.jpeg"/><Relationship Id="rId3" Type="http://schemas.openxmlformats.org/officeDocument/2006/relationships/image" Target="../media/image1.gif"/><Relationship Id="rId4" Type="http://schemas.openxmlformats.org/officeDocument/2006/relationships/image" Target="../media/image8.jpeg"/></Relationships>

</file>

<file path=ppt/slides/_rels/slide11.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0.png"/><Relationship Id="rId3" Type="http://schemas.openxmlformats.org/officeDocument/2006/relationships/image" Target="../media/image9.jpeg"/></Relationships>

</file>

<file path=ppt/slides/_rels/slide12.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video" Target="../media/media1.mp4"/><Relationship Id="rId3" Type="http://schemas.microsoft.com/office/2007/relationships/media" Target="../media/media1.mp4"/><Relationship Id="rId4" Type="http://schemas.openxmlformats.org/officeDocument/2006/relationships/image" Target="../media/image11.png"/></Relationships>

</file>

<file path=ppt/slides/_rels/slide13.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14.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2.png"/><Relationship Id="rId3" Type="http://schemas.openxmlformats.org/officeDocument/2006/relationships/image" Target="../media/image13.png"/><Relationship Id="rId4" Type="http://schemas.openxmlformats.org/officeDocument/2006/relationships/image" Target="../media/image14.png"/></Relationships>

</file>

<file path=ppt/slides/_rels/slide15.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0.jpeg"/><Relationship Id="rId3" Type="http://schemas.openxmlformats.org/officeDocument/2006/relationships/image" Target="../media/image11.jpeg"/><Relationship Id="rId4" Type="http://schemas.openxmlformats.org/officeDocument/2006/relationships/image" Target="../media/image12.jpeg"/><Relationship Id="rId5" Type="http://schemas.openxmlformats.org/officeDocument/2006/relationships/image" Target="../media/image15.png"/><Relationship Id="rId6" Type="http://schemas.openxmlformats.org/officeDocument/2006/relationships/image" Target="../media/image13.jpeg"/></Relationships>

</file>

<file path=ppt/slides/_rels/slide16.xml.rels><?xml version="1.0" encoding="UTF-8"?>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image" Target="../media/image16.png"/><Relationship Id="rId3" Type="http://schemas.openxmlformats.org/officeDocument/2006/relationships/image" Target="../media/image17.png"/></Relationships>

</file>

<file path=ppt/slides/_rels/slide17.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8.png"/></Relationships>

</file>

<file path=ppt/slides/_rels/slide18.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9.png"/><Relationship Id="rId3" Type="http://schemas.openxmlformats.org/officeDocument/2006/relationships/image" Target="../media/image14.jpeg"/><Relationship Id="rId4" Type="http://schemas.openxmlformats.org/officeDocument/2006/relationships/image" Target="../media/image20.png"/><Relationship Id="rId5" Type="http://schemas.openxmlformats.org/officeDocument/2006/relationships/image" Target="../media/image15.jpeg"/><Relationship Id="rId6" Type="http://schemas.openxmlformats.org/officeDocument/2006/relationships/image" Target="../media/image21.png"/><Relationship Id="rId7" Type="http://schemas.openxmlformats.org/officeDocument/2006/relationships/image" Target="../media/image16.jpeg"/><Relationship Id="rId8" Type="http://schemas.openxmlformats.org/officeDocument/2006/relationships/image" Target="../media/image17.jpeg"/></Relationships>

</file>

<file path=ppt/slides/_rels/slide19.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2.png"/></Relationships>

</file>

<file path=ppt/slides/_rels/slide2.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7.png"/></Relationships>

</file>

<file path=ppt/slides/_rels/slide20.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8.jpeg"/><Relationship Id="rId3" Type="http://schemas.openxmlformats.org/officeDocument/2006/relationships/image" Target="../media/image23.png"/></Relationships>

</file>

<file path=ppt/slides/_rels/slide21.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8.jpeg"/><Relationship Id="rId3" Type="http://schemas.openxmlformats.org/officeDocument/2006/relationships/image" Target="../media/image24.png"/></Relationships>

</file>

<file path=ppt/slides/_rels/slide22.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9.jpeg"/><Relationship Id="rId3" Type="http://schemas.openxmlformats.org/officeDocument/2006/relationships/image" Target="../media/image20.jpeg"/><Relationship Id="rId4" Type="http://schemas.openxmlformats.org/officeDocument/2006/relationships/image" Target="../media/image25.png"/></Relationships>

</file>

<file path=ppt/slides/_rels/slide23.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1.jpeg"/><Relationship Id="rId3" Type="http://schemas.openxmlformats.org/officeDocument/2006/relationships/image" Target="../media/image26.png"/></Relationships>

</file>

<file path=ppt/slides/_rels/slide24.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1.jpeg"/><Relationship Id="rId3" Type="http://schemas.openxmlformats.org/officeDocument/2006/relationships/image" Target="../media/image27.png"/></Relationships>

</file>

<file path=ppt/slides/_rels/slide25.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1.jpeg"/><Relationship Id="rId3" Type="http://schemas.openxmlformats.org/officeDocument/2006/relationships/image" Target="../media/image7.png"/><Relationship Id="rId4" Type="http://schemas.openxmlformats.org/officeDocument/2006/relationships/image" Target="../media/image28.png"/></Relationships>

</file>

<file path=ppt/slides/_rels/slide26.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2.jpeg"/></Relationships>

</file>

<file path=ppt/slides/_rels/slide27.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3.jpeg"/><Relationship Id="rId3" Type="http://schemas.openxmlformats.org/officeDocument/2006/relationships/image" Target="../media/image29.png"/></Relationships>

</file>

<file path=ppt/slides/_rels/slide28.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0.png"/><Relationship Id="rId3" Type="http://schemas.openxmlformats.org/officeDocument/2006/relationships/image" Target="../media/image31.png"/></Relationships>

</file>

<file path=ppt/slides/_rels/slide29.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4.jpeg"/><Relationship Id="rId3" Type="http://schemas.openxmlformats.org/officeDocument/2006/relationships/image" Target="../media/image32.png"/></Relationships>

</file>

<file path=ppt/slides/_rels/slide3.xml.rels><?xml version="1.0" encoding="UTF-8"?>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4.jpeg"/></Relationships>

</file>

<file path=ppt/slides/_rels/slide30.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4.jpeg"/><Relationship Id="rId3" Type="http://schemas.openxmlformats.org/officeDocument/2006/relationships/image" Target="../media/image33.png"/></Relationships>

</file>

<file path=ppt/slides/_rels/slide31.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1.jpeg"/></Relationships>

</file>

<file path=ppt/slides/_rels/slide32.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gif"/><Relationship Id="rId3" Type="http://schemas.openxmlformats.org/officeDocument/2006/relationships/image" Target="../media/image25.jpeg"/><Relationship Id="rId4" Type="http://schemas.openxmlformats.org/officeDocument/2006/relationships/image" Target="../media/image26.jpeg"/><Relationship Id="rId5" Type="http://schemas.openxmlformats.org/officeDocument/2006/relationships/image" Target="../media/image19.png"/></Relationships>

</file>

<file path=ppt/slides/_rels/slide33.xml.rels><?xml version="1.0" encoding="UTF-8"?>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image" Target="../media/image27.jpeg"/><Relationship Id="rId3" Type="http://schemas.openxmlformats.org/officeDocument/2006/relationships/image" Target="../media/image34.png"/></Relationships>

</file>

<file path=ppt/slides/_rels/slide34.xml.rels><?xml version="1.0" encoding="UTF-8"?>
<Relationships xmlns="http://schemas.openxmlformats.org/package/2006/relationships"><Relationship Id="rId1" Type="http://schemas.openxmlformats.org/officeDocument/2006/relationships/slideLayout" Target="../slideLayouts/slideLayout23.xml"/></Relationships>

</file>

<file path=ppt/slides/_rels/slide35.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8.jpeg"/><Relationship Id="rId3" Type="http://schemas.openxmlformats.org/officeDocument/2006/relationships/image" Target="../media/image29.jpeg"/></Relationships>

</file>

<file path=ppt/slides/_rels/slide36.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37.xml.rels><?xml version="1.0" encoding="UTF-8"?>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image" Target="../media/image2.jpeg"/><Relationship Id="rId3" Type="http://schemas.openxmlformats.org/officeDocument/2006/relationships/image" Target="../media/image5.png"/><Relationship Id="rId4" Type="http://schemas.openxmlformats.org/officeDocument/2006/relationships/image" Target="../media/image3.jpeg"/><Relationship Id="rId5" Type="http://schemas.openxmlformats.org/officeDocument/2006/relationships/image" Target="../media/image6.png"/></Relationships>

</file>

<file path=ppt/slides/_rels/slide38.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39.xml.rels><?xml version="1.0" encoding="UTF-8"?>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4.jpeg"/></Relationships>

</file>

<file path=ppt/slides/_rels/slide4.xml.rels><?xml version="1.0" encoding="UTF-8"?>
<Relationships xmlns="http://schemas.openxmlformats.org/package/2006/relationships"><Relationship Id="rId1" Type="http://schemas.openxmlformats.org/officeDocument/2006/relationships/slideLayout" Target="../slideLayouts/slideLayout22.xml"/></Relationships>

</file>

<file path=ppt/slides/_rels/slide40.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0.jpeg"/></Relationships>

</file>

<file path=ppt/slides/_rels/slide4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5.png"/><Relationship Id="rId3" Type="http://schemas.openxmlformats.org/officeDocument/2006/relationships/image" Target="../media/image31.jpeg"/><Relationship Id="rId4" Type="http://schemas.openxmlformats.org/officeDocument/2006/relationships/image" Target="../media/image32.jpeg"/></Relationships>

</file>

<file path=ppt/slides/_rels/slide42.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3.jpeg"/><Relationship Id="rId3" Type="http://schemas.openxmlformats.org/officeDocument/2006/relationships/image" Target="../media/image36.png"/><Relationship Id="rId4" Type="http://schemas.openxmlformats.org/officeDocument/2006/relationships/image" Target="../media/image34.jpeg"/><Relationship Id="rId5" Type="http://schemas.openxmlformats.org/officeDocument/2006/relationships/image" Target="../media/image37.png"/></Relationships>

</file>

<file path=ppt/slides/_rels/slide43.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5.jpeg"/><Relationship Id="rId3" Type="http://schemas.openxmlformats.org/officeDocument/2006/relationships/image" Target="../media/image36.jpeg"/><Relationship Id="rId4" Type="http://schemas.openxmlformats.org/officeDocument/2006/relationships/image" Target="../media/image37.jpeg"/><Relationship Id="rId5" Type="http://schemas.openxmlformats.org/officeDocument/2006/relationships/image" Target="../media/image38.png"/><Relationship Id="rId6" Type="http://schemas.openxmlformats.org/officeDocument/2006/relationships/image" Target="../media/image38.jpeg"/><Relationship Id="rId7" Type="http://schemas.openxmlformats.org/officeDocument/2006/relationships/image" Target="../media/image39.jpeg"/><Relationship Id="rId8" Type="http://schemas.openxmlformats.org/officeDocument/2006/relationships/image" Target="../media/image40.jpeg"/></Relationships>

</file>

<file path=ppt/slides/_rels/slide44.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5.jpeg"/><Relationship Id="rId3" Type="http://schemas.openxmlformats.org/officeDocument/2006/relationships/image" Target="../media/image41.jpeg"/><Relationship Id="rId4" Type="http://schemas.openxmlformats.org/officeDocument/2006/relationships/image" Target="../media/image39.png"/></Relationships>

</file>

<file path=ppt/slides/_rels/slide45.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0.png"/><Relationship Id="rId3" Type="http://schemas.openxmlformats.org/officeDocument/2006/relationships/image" Target="../media/image13.jpeg"/></Relationships>

</file>

<file path=ppt/slides/_rels/slide46.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2.jpeg"/><Relationship Id="rId3" Type="http://schemas.openxmlformats.org/officeDocument/2006/relationships/image" Target="../media/image43.jpeg"/></Relationships>

</file>

<file path=ppt/slides/_rels/slide47.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1.jpeg"/></Relationships>

</file>

<file path=ppt/slides/_rels/slide48.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4.jpeg"/><Relationship Id="rId3" Type="http://schemas.openxmlformats.org/officeDocument/2006/relationships/image" Target="../media/image41.png"/></Relationships>

</file>

<file path=ppt/slides/_rels/slide49.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5.xml.rels><?xml version="1.0" encoding="UTF-8"?>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image" Target="../media/image8.png"/></Relationships>

</file>

<file path=ppt/slides/_rels/slide50.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7.png"/><Relationship Id="rId3" Type="http://schemas.openxmlformats.org/officeDocument/2006/relationships/image" Target="../media/image42.png"/></Relationships>

</file>

<file path=ppt/slides/_rels/slide51.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7.png"/></Relationships>

</file>

<file path=ppt/slides/_rels/slide52.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5.jpeg"/><Relationship Id="rId3" Type="http://schemas.openxmlformats.org/officeDocument/2006/relationships/image" Target="../media/image43.png"/></Relationships>

</file>

<file path=ppt/slides/_rels/slide53.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4.png"/><Relationship Id="rId3" Type="http://schemas.openxmlformats.org/officeDocument/2006/relationships/image" Target="../media/image46.jpeg"/></Relationships>

</file>

<file path=ppt/slides/_rels/slide54.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7.jpeg"/><Relationship Id="rId3" Type="http://schemas.openxmlformats.org/officeDocument/2006/relationships/image" Target="../media/image13.jpeg"/><Relationship Id="rId4" Type="http://schemas.openxmlformats.org/officeDocument/2006/relationships/image" Target="../media/image45.png"/></Relationships>

</file>

<file path=ppt/slides/_rels/slide55.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6.jpeg"/><Relationship Id="rId3" Type="http://schemas.openxmlformats.org/officeDocument/2006/relationships/image" Target="../media/image46.png"/></Relationships>

</file>

<file path=ppt/slides/_rels/slide56.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8.jpeg"/><Relationship Id="rId3" Type="http://schemas.openxmlformats.org/officeDocument/2006/relationships/image" Target="../media/image47.png"/></Relationships>

</file>

<file path=ppt/slides/_rels/slide57.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7.jpeg"/><Relationship Id="rId3" Type="http://schemas.openxmlformats.org/officeDocument/2006/relationships/image" Target="../media/image3.gif"/></Relationships>

</file>

<file path=ppt/slides/_rels/slide58.xml.rels><?xml version="1.0" encoding="UTF-8"?>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48.png"/><Relationship Id="rId3" Type="http://schemas.openxmlformats.org/officeDocument/2006/relationships/image" Target="../media/image49.jpeg"/><Relationship Id="rId4" Type="http://schemas.openxmlformats.org/officeDocument/2006/relationships/image" Target="../media/image50.jpeg"/></Relationships>

</file>

<file path=ppt/slides/_rels/slide59.xml.rels><?xml version="1.0" encoding="UTF-8"?>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51.jpeg"/></Relationships>

</file>

<file path=ppt/slides/_rels/slide6.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7.png"/></Relationships>

</file>

<file path=ppt/slides/_rels/slide60.xml.rels><?xml version="1.0" encoding="UTF-8"?>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image" Target="../media/image2.jpeg"/><Relationship Id="rId3" Type="http://schemas.openxmlformats.org/officeDocument/2006/relationships/image" Target="../media/image5.png"/><Relationship Id="rId4" Type="http://schemas.openxmlformats.org/officeDocument/2006/relationships/image" Target="../media/image3.jpeg"/><Relationship Id="rId5" Type="http://schemas.openxmlformats.org/officeDocument/2006/relationships/image" Target="../media/image6.png"/></Relationships>

</file>

<file path=ppt/slides/_rels/slide61.xml.rels><?xml version="1.0" encoding="UTF-8"?>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4.jpeg"/></Relationships>

</file>

<file path=ppt/slides/_rels/slide62.xml.rels><?xml version="1.0" encoding="UTF-8"?>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image" Target="../media/image8.png"/></Relationships>

</file>

<file path=ppt/slides/_rels/slide63.xml.rels><?xml version="1.0" encoding="UTF-8"?>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image" Target="../media/image52.jpeg"/></Relationships>

</file>

<file path=ppt/slides/_rels/slide64.xml.rels><?xml version="1.0" encoding="UTF-8"?>
<Relationships xmlns="http://schemas.openxmlformats.org/package/2006/relationships"><Relationship Id="rId1" Type="http://schemas.openxmlformats.org/officeDocument/2006/relationships/slideLayout" Target="../slideLayouts/slideLayout18.xml"/></Relationships>

</file>

<file path=ppt/slides/_rels/slide65.xml.rels><?xml version="1.0" encoding="UTF-8"?>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53.jpeg"/></Relationships>

</file>

<file path=ppt/slides/_rels/slide66.xml.rels><?xml version="1.0" encoding="UTF-8"?>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49.png"/></Relationships>

</file>

<file path=ppt/slides/_rels/slide67.xml.rels><?xml version="1.0" encoding="UTF-8"?>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50.png"/></Relationships>

</file>

<file path=ppt/slides/_rels/slide68.xml.rels><?xml version="1.0" encoding="UTF-8"?>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54.jpeg"/></Relationships>

</file>

<file path=ppt/slides/_rels/slide69.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video" Target="../media/media2.mp4"/><Relationship Id="rId3" Type="http://schemas.microsoft.com/office/2007/relationships/media" Target="../media/media2.mp4"/><Relationship Id="rId4" Type="http://schemas.openxmlformats.org/officeDocument/2006/relationships/image" Target="../media/image51.png"/></Relationships>

</file>

<file path=ppt/slides/_rels/slide7.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7.png"/></Relationships>

</file>

<file path=ppt/slides/_rels/slide70.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3.jpeg"/><Relationship Id="rId3" Type="http://schemas.openxmlformats.org/officeDocument/2006/relationships/image" Target="../media/image55.jpeg"/></Relationships>

</file>

<file path=ppt/slides/_rels/slide71.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9.png"/><Relationship Id="rId3" Type="http://schemas.openxmlformats.org/officeDocument/2006/relationships/image" Target="../media/image5.jpeg"/><Relationship Id="rId4" Type="http://schemas.openxmlformats.org/officeDocument/2006/relationships/image" Target="../media/image6.jpeg"/></Relationships>

</file>

<file path=ppt/slides/_rels/slide9.xml.rels><?xml version="1.0" encoding="UTF-8"?>
<Relationships xmlns="http://schemas.openxmlformats.org/package/2006/relationships"><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9" name="اضغط مرتين للتحرير"/>
          <p:cNvSpPr txBox="1"/>
          <p:nvPr>
            <p:ph type="title"/>
          </p:nvPr>
        </p:nvSpPr>
        <p:spPr>
          <a:xfrm>
            <a:off x="975359" y="3029937"/>
            <a:ext cx="11054082" cy="2090668"/>
          </a:xfrm>
          <a:prstGeom prst="rect">
            <a:avLst/>
          </a:prstGeom>
        </p:spPr>
        <p:txBody>
          <a:bodyPr>
            <a:normAutofit fontScale="100000" lnSpcReduction="0"/>
          </a:bodyPr>
          <a:lstStyle/>
          <a:p>
            <a:pPr/>
          </a:p>
        </p:txBody>
      </p:sp>
      <p:sp>
        <p:nvSpPr>
          <p:cNvPr id="260" name="اضغط مرتين للتحرير"/>
          <p:cNvSpPr txBox="1"/>
          <p:nvPr>
            <p:ph type="body" sz="quarter" idx="1"/>
          </p:nvPr>
        </p:nvSpPr>
        <p:spPr>
          <a:xfrm>
            <a:off x="1950719" y="5527040"/>
            <a:ext cx="9103361" cy="2492587"/>
          </a:xfrm>
          <a:prstGeom prst="rect">
            <a:avLst/>
          </a:prstGeom>
        </p:spPr>
        <p:txBody>
          <a:bodyPr>
            <a:normAutofit fontScale="100000" lnSpcReduction="0"/>
          </a:bodyPr>
          <a:lstStyle/>
          <a:p>
            <a:pPr>
              <a:spcBef>
                <a:spcPts val="0"/>
              </a:spcBef>
            </a:pPr>
          </a:p>
        </p:txBody>
      </p:sp>
      <p:sp>
        <p:nvSpPr>
          <p:cNvPr id="261" name="مستطيل"/>
          <p:cNvSpPr/>
          <p:nvPr/>
        </p:nvSpPr>
        <p:spPr>
          <a:xfrm>
            <a:off x="-1" y="-1"/>
            <a:ext cx="13004801" cy="9753601"/>
          </a:xfrm>
          <a:prstGeom prst="rect">
            <a:avLst/>
          </a:prstGeom>
          <a:gradFill>
            <a:gsLst>
              <a:gs pos="0">
                <a:srgbClr val="BCBCBC"/>
              </a:gs>
              <a:gs pos="35000">
                <a:srgbClr val="D0D0D0"/>
              </a:gs>
              <a:gs pos="100000">
                <a:srgbClr val="EDEDED"/>
              </a:gs>
            </a:gsLst>
            <a:lin ang="16200038"/>
          </a:gradFill>
          <a:ln w="101600">
            <a:solidFill>
              <a:srgbClr val="77933C"/>
            </a:solidFill>
            <a:miter/>
          </a:ln>
          <a:effectLst>
            <a:outerShdw sx="100000" sy="100000" kx="0" ky="0" algn="b" rotWithShape="0" blurRad="88900" dist="25400" dir="5400000">
              <a:srgbClr val="000000">
                <a:alpha val="37650"/>
              </a:srgbClr>
            </a:outerShdw>
          </a:effectLst>
        </p:spPr>
        <p:txBody>
          <a:bodyPr lIns="65023" tIns="65023" rIns="65023" bIns="65023" anchor="ctr"/>
          <a:lstStyle/>
          <a:p>
            <a:pPr algn="r" defTabSz="914400" rtl="0">
              <a:defRPr sz="2400">
                <a:latin typeface="Arial"/>
                <a:ea typeface="Arial"/>
                <a:cs typeface="Arial"/>
                <a:sym typeface="Arial"/>
              </a:defRPr>
            </a:pPr>
          </a:p>
        </p:txBody>
      </p:sp>
      <p:sp>
        <p:nvSpPr>
          <p:cNvPr id="262" name="اختبري نفسك…"/>
          <p:cNvSpPr/>
          <p:nvPr/>
        </p:nvSpPr>
        <p:spPr>
          <a:xfrm>
            <a:off x="60959" y="970844"/>
            <a:ext cx="7604054" cy="2432438"/>
          </a:xfrm>
          <a:prstGeom prst="rect">
            <a:avLst/>
          </a:prstGeom>
          <a:solidFill>
            <a:srgbClr val="FFFFFF"/>
          </a:solidFill>
          <a:ln w="25400">
            <a:solidFill>
              <a:srgbClr val="FFFFFF"/>
            </a:solidFill>
          </a:ln>
          <a:extLst>
            <a:ext uri="{C572A759-6A51-4108-AA02-DFA0A04FC94B}">
              <ma14:wrappingTextBoxFlag xmlns:ma14="http://schemas.microsoft.com/office/mac/drawingml/2011/main" val="1"/>
            </a:ext>
          </a:extLst>
        </p:spPr>
        <p:txBody>
          <a:bodyPr lIns="65023" tIns="65023" rIns="65023" bIns="65023">
            <a:spAutoFit/>
          </a:bodyPr>
          <a:lstStyle/>
          <a:p>
            <a:pPr defTabSz="914400" rtl="0">
              <a:defRPr sz="4400">
                <a:latin typeface="Arial"/>
                <a:ea typeface="Arial"/>
                <a:cs typeface="Arial"/>
                <a:sym typeface="Arial"/>
              </a:defRPr>
            </a:pPr>
            <a:r>
              <a:rPr b="1">
                <a:latin typeface="Calibri"/>
                <a:ea typeface="Calibri"/>
                <a:cs typeface="Calibri"/>
                <a:sym typeface="Calibri"/>
              </a:rPr>
              <a:t>اختبري نفسك </a:t>
            </a:r>
            <a:endParaRPr b="1">
              <a:latin typeface="Calibri"/>
              <a:ea typeface="Calibri"/>
              <a:cs typeface="Calibri"/>
              <a:sym typeface="Calibri"/>
            </a:endParaRPr>
          </a:p>
          <a:p>
            <a:pPr defTabSz="914400" rtl="0">
              <a:defRPr sz="4400">
                <a:latin typeface="Arial"/>
                <a:ea typeface="Arial"/>
                <a:cs typeface="Arial"/>
                <a:sym typeface="Arial"/>
              </a:defRPr>
            </a:pPr>
            <a:r>
              <a:rPr b="1">
                <a:latin typeface="Calibri"/>
                <a:ea typeface="Calibri"/>
                <a:cs typeface="Calibri"/>
                <a:sym typeface="Calibri"/>
              </a:rPr>
              <a:t>وذلك بوضع سؤالاً لما اختزنته ذاكراتك من درسنا السابق</a:t>
            </a:r>
          </a:p>
        </p:txBody>
      </p:sp>
      <p:grpSp>
        <p:nvGrpSpPr>
          <p:cNvPr id="265" name="تجميع"/>
          <p:cNvGrpSpPr/>
          <p:nvPr/>
        </p:nvGrpSpPr>
        <p:grpSpPr>
          <a:xfrm>
            <a:off x="10482860" y="8575040"/>
            <a:ext cx="2201175" cy="989014"/>
            <a:chOff x="0" y="0"/>
            <a:chExt cx="2201173" cy="989013"/>
          </a:xfrm>
        </p:grpSpPr>
        <p:sp>
          <p:nvSpPr>
            <p:cNvPr id="263" name="مستطيل مستدير الزوايا"/>
            <p:cNvSpPr/>
            <p:nvPr/>
          </p:nvSpPr>
          <p:spPr>
            <a:xfrm>
              <a:off x="0" y="0"/>
              <a:ext cx="2201174" cy="989014"/>
            </a:xfrm>
            <a:prstGeom prst="roundRect">
              <a:avLst>
                <a:gd name="adj" fmla="val 11719"/>
              </a:avLst>
            </a:prstGeom>
            <a:solidFill>
              <a:srgbClr val="C0504D"/>
            </a:solidFill>
            <a:ln w="50800" cap="flat">
              <a:solidFill>
                <a:srgbClr val="FFFFFF"/>
              </a:solidFill>
              <a:prstDash val="solid"/>
              <a:round/>
            </a:ln>
            <a:effectLst>
              <a:outerShdw sx="100000" sy="100000" kx="0" ky="0" algn="b" rotWithShape="0" blurRad="50800" dist="25400" dir="5400000">
                <a:srgbClr val="000000">
                  <a:alpha val="37650"/>
                </a:srgbClr>
              </a:outerShdw>
            </a:effectLst>
          </p:spPr>
          <p:txBody>
            <a:bodyPr wrap="square" lIns="65023" tIns="65023" rIns="65023" bIns="65023" numCol="1" anchor="ctr">
              <a:noAutofit/>
            </a:bodyPr>
            <a:lstStyle/>
            <a:p>
              <a:pPr defTabSz="914400" rtl="0">
                <a:defRPr sz="1800">
                  <a:latin typeface="Arial"/>
                  <a:ea typeface="Arial"/>
                  <a:cs typeface="Arial"/>
                  <a:sym typeface="Arial"/>
                </a:defRPr>
              </a:pPr>
            </a:p>
          </p:txBody>
        </p:sp>
        <p:sp>
          <p:nvSpPr>
            <p:cNvPr id="264" name="مراجعة"/>
            <p:cNvSpPr txBox="1"/>
            <p:nvPr/>
          </p:nvSpPr>
          <p:spPr>
            <a:xfrm>
              <a:off x="48280" y="206946"/>
              <a:ext cx="2104614" cy="57512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65023" tIns="65023" rIns="65023" bIns="65023" numCol="1" anchor="ctr">
              <a:spAutoFit/>
            </a:bodyPr>
            <a:lstStyle>
              <a:lvl1pPr defTabSz="914400">
                <a:defRPr sz="2800">
                  <a:solidFill>
                    <a:srgbClr val="FFFFFF"/>
                  </a:solidFill>
                  <a:effectLst>
                    <a:outerShdw sx="100000" sy="100000" kx="0" ky="0" algn="b" rotWithShape="0" blurRad="63500" dist="0" dir="3600000">
                      <a:srgbClr val="000000">
                        <a:alpha val="70000"/>
                      </a:srgbClr>
                    </a:outerShdw>
                  </a:effectLst>
                  <a:latin typeface="Calibri"/>
                  <a:ea typeface="Calibri"/>
                  <a:cs typeface="Calibri"/>
                  <a:sym typeface="Calibri"/>
                </a:defRPr>
              </a:lvl1pPr>
            </a:lstStyle>
            <a:p>
              <a:pPr rtl="0">
                <a:defRPr>
                  <a:solidFill>
                    <a:srgbClr val="000000"/>
                  </a:solidFill>
                  <a:effectLst/>
                  <a:latin typeface="Arial"/>
                  <a:ea typeface="Arial"/>
                  <a:cs typeface="Arial"/>
                  <a:sym typeface="Arial"/>
                </a:defRPr>
              </a:pPr>
              <a:r>
                <a:rPr>
                  <a:solidFill>
                    <a:srgbClr val="FFFFFF"/>
                  </a:solidFill>
                  <a:effectLst>
                    <a:outerShdw sx="100000" sy="100000" kx="0" ky="0" algn="b" rotWithShape="0" blurRad="63500" dist="0" dir="3600000">
                      <a:srgbClr val="000000">
                        <a:alpha val="70000"/>
                      </a:srgbClr>
                    </a:outerShdw>
                  </a:effectLst>
                  <a:latin typeface="Calibri"/>
                  <a:ea typeface="Calibri"/>
                  <a:cs typeface="Calibri"/>
                  <a:sym typeface="Calibri"/>
                </a:rPr>
                <a:t>مراجعة   </a:t>
              </a:r>
            </a:p>
          </p:txBody>
        </p:sp>
      </p:grpSp>
      <p:pic>
        <p:nvPicPr>
          <p:cNvPr id="266" name="صورة ذات صلة" descr="صورة ذات صلة"/>
          <p:cNvPicPr>
            <a:picLocks noChangeAspect="1"/>
          </p:cNvPicPr>
          <p:nvPr/>
        </p:nvPicPr>
        <p:blipFill>
          <a:blip r:embed="rId2">
            <a:extLst/>
          </a:blip>
          <a:stretch>
            <a:fillRect/>
          </a:stretch>
        </p:blipFill>
        <p:spPr>
          <a:xfrm>
            <a:off x="2730416" y="4140872"/>
            <a:ext cx="2844801" cy="4777459"/>
          </a:xfrm>
          <a:prstGeom prst="rect">
            <a:avLst/>
          </a:prstGeom>
          <a:ln w="12700">
            <a:miter lim="400000"/>
          </a:ln>
        </p:spPr>
      </p:pic>
      <p:pic>
        <p:nvPicPr>
          <p:cNvPr id="267" name="نتيجة بحث الصور عن اختبر نفسك" descr="نتيجة بحث الصور عن اختبر نفسك"/>
          <p:cNvPicPr>
            <a:picLocks noChangeAspect="1"/>
          </p:cNvPicPr>
          <p:nvPr/>
        </p:nvPicPr>
        <p:blipFill>
          <a:blip r:embed="rId3">
            <a:extLst/>
          </a:blip>
          <a:stretch>
            <a:fillRect/>
          </a:stretch>
        </p:blipFill>
        <p:spPr>
          <a:xfrm>
            <a:off x="7548322" y="174902"/>
            <a:ext cx="5384801" cy="3727593"/>
          </a:xfrm>
          <a:prstGeom prst="rect">
            <a:avLst/>
          </a:prstGeom>
          <a:ln w="177800" cap="rnd">
            <a:solidFill>
              <a:srgbClr val="FFFFFF"/>
            </a:solidFill>
          </a:ln>
          <a:effectLst>
            <a:outerShdw sx="100000" sy="100000" kx="0" ky="0" algn="b" rotWithShape="0" blurRad="101600" dist="127000" dir="10500000">
              <a:srgbClr val="000000">
                <a:alpha val="20000"/>
              </a:srgbClr>
            </a:outerShdw>
          </a:effectLst>
        </p:spPr>
      </p:pic>
      <p:pic>
        <p:nvPicPr>
          <p:cNvPr id="268" name="نتيجة بحث الصور عن قدراتك تفوق" descr="نتيجة بحث الصور عن قدراتك تفوق"/>
          <p:cNvPicPr>
            <a:picLocks noChangeAspect="1"/>
          </p:cNvPicPr>
          <p:nvPr/>
        </p:nvPicPr>
        <p:blipFill>
          <a:blip r:embed="rId4">
            <a:extLst/>
          </a:blip>
          <a:stretch>
            <a:fillRect/>
          </a:stretch>
        </p:blipFill>
        <p:spPr>
          <a:xfrm>
            <a:off x="6864729" y="4469314"/>
            <a:ext cx="4066134" cy="3763628"/>
          </a:xfrm>
          <a:prstGeom prst="rect">
            <a:avLst/>
          </a:prstGeom>
          <a:ln w="12700">
            <a:miter lim="400000"/>
          </a:ln>
        </p:spPr>
      </p:pic>
      <p:pic>
        <p:nvPicPr>
          <p:cNvPr id="269" name="image4.png" descr="image4.png"/>
          <p:cNvPicPr>
            <a:picLocks noChangeAspect="1"/>
          </p:cNvPicPr>
          <p:nvPr/>
        </p:nvPicPr>
        <p:blipFill>
          <a:blip r:embed="rId5">
            <a:extLst/>
          </a:blip>
          <a:srcRect l="0" t="0" r="0" b="3661"/>
          <a:stretch>
            <a:fillRect/>
          </a:stretch>
        </p:blipFill>
        <p:spPr>
          <a:xfrm>
            <a:off x="126404" y="5195"/>
            <a:ext cx="13484894" cy="9743351"/>
          </a:xfrm>
          <a:prstGeom prst="rect">
            <a:avLst/>
          </a:prstGeom>
          <a:ln w="12700">
            <a:miter lim="400000"/>
          </a:ln>
        </p:spPr>
      </p:pic>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7" name="مويجات هيجينز و مصادر ضوئية جديدة:"/>
          <p:cNvSpPr txBox="1"/>
          <p:nvPr/>
        </p:nvSpPr>
        <p:spPr>
          <a:xfrm>
            <a:off x="5127154" y="85537"/>
            <a:ext cx="7782835" cy="818209"/>
          </a:xfrm>
          <a:prstGeom prst="rect">
            <a:avLst/>
          </a:prstGeom>
          <a:solidFill>
            <a:srgbClr val="F7FADB"/>
          </a:solidFill>
          <a:ln w="12700">
            <a:miter lim="400000"/>
          </a:ln>
          <a:extLst>
            <a:ext uri="{C572A759-6A51-4108-AA02-DFA0A04FC94B}">
              <ma14:wrappingTextBoxFlag xmlns:ma14="http://schemas.microsoft.com/office/mac/drawingml/2011/main" val="1"/>
            </a:ext>
          </a:extLst>
        </p:spPr>
        <p:txBody>
          <a:bodyPr lIns="38100" tIns="38100" rIns="38100" bIns="38100" anchor="b">
            <a:normAutofit fontScale="100000" lnSpcReduction="0"/>
          </a:bodyPr>
          <a:lstStyle>
            <a:lvl1pPr defTabSz="268731">
              <a:defRPr b="1" sz="3588">
                <a:solidFill>
                  <a:srgbClr val="FF4015"/>
                </a:solidFill>
                <a:latin typeface="Helvetica"/>
                <a:ea typeface="Helvetica"/>
                <a:cs typeface="Helvetica"/>
                <a:sym typeface="Helvetica"/>
              </a:defRPr>
            </a:lvl1pPr>
          </a:lstStyle>
          <a:p>
            <a:pPr rtl="0">
              <a:defRPr/>
            </a:pPr>
            <a:r>
              <a:t>مويجات هيجينز و مصادر ضوئية جديدة:</a:t>
            </a:r>
          </a:p>
        </p:txBody>
      </p:sp>
      <p:pic>
        <p:nvPicPr>
          <p:cNvPr id="318" name="00128926-FF5B-424B-8F55-4162220F713A-L0-001.jpeg" descr="00128926-FF5B-424B-8F55-4162220F713A-L0-001.jpeg"/>
          <p:cNvPicPr>
            <a:picLocks noChangeAspect="1"/>
          </p:cNvPicPr>
          <p:nvPr/>
        </p:nvPicPr>
        <p:blipFill>
          <a:blip r:embed="rId2">
            <a:extLst/>
          </a:blip>
          <a:srcRect l="0" t="4662" r="0" b="9324"/>
          <a:stretch>
            <a:fillRect/>
          </a:stretch>
        </p:blipFill>
        <p:spPr>
          <a:xfrm>
            <a:off x="673652" y="3088631"/>
            <a:ext cx="5780650" cy="3951693"/>
          </a:xfrm>
          <a:prstGeom prst="rect">
            <a:avLst/>
          </a:prstGeom>
          <a:ln w="12700">
            <a:miter lim="400000"/>
          </a:ln>
        </p:spPr>
      </p:pic>
      <p:sp>
        <p:nvSpPr>
          <p:cNvPr id="319" name="عندما يدخل ضوء عبر شق صغير فإنه يحيد كما أثبته العالم جريمالدي…"/>
          <p:cNvSpPr txBox="1"/>
          <p:nvPr/>
        </p:nvSpPr>
        <p:spPr>
          <a:xfrm>
            <a:off x="-56208" y="1324252"/>
            <a:ext cx="12989463" cy="2039992"/>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normAutofit fontScale="100000" lnSpcReduction="0"/>
          </a:bodyPr>
          <a:lstStyle/>
          <a:p>
            <a:pPr marL="216027" indent="-216027" algn="r" defTabSz="576072" rtl="0">
              <a:spcBef>
                <a:spcPts val="400"/>
              </a:spcBef>
              <a:buFont typeface="Arial"/>
              <a:defRPr sz="3465">
                <a:latin typeface="Calibri"/>
                <a:ea typeface="Calibri"/>
                <a:cs typeface="Calibri"/>
                <a:sym typeface="Calibri"/>
              </a:defRPr>
            </a:pPr>
            <a:r>
              <a:rPr b="1"/>
              <a:t>عندما يدخل ضوء عبر شق صغير فإنه يحيد كما أثبته العالم جريمالدي </a:t>
            </a:r>
            <a:endParaRPr b="1"/>
          </a:p>
          <a:p>
            <a:pPr marL="216027" indent="-216027" algn="r" defTabSz="576072" rtl="0">
              <a:spcBef>
                <a:spcPts val="400"/>
              </a:spcBef>
              <a:buFont typeface="Arial"/>
              <a:defRPr sz="3465">
                <a:latin typeface="Calibri"/>
                <a:ea typeface="Calibri"/>
                <a:cs typeface="Calibri"/>
                <a:sym typeface="Calibri"/>
              </a:defRPr>
            </a:pPr>
            <a:r>
              <a:rPr b="1"/>
              <a:t> لكن وجد العالم هيجنز ان موجات الضوء تنتشر خلف بعضها مشكلة مويجات صغيرة متوافقة تسير خلف بعضها.</a:t>
            </a:r>
          </a:p>
        </p:txBody>
      </p:sp>
      <p:sp>
        <p:nvSpPr>
          <p:cNvPr id="320" name="خط"/>
          <p:cNvSpPr/>
          <p:nvPr/>
        </p:nvSpPr>
        <p:spPr>
          <a:xfrm flipV="1">
            <a:off x="1831099" y="6250215"/>
            <a:ext cx="1" cy="1621024"/>
          </a:xfrm>
          <a:prstGeom prst="line">
            <a:avLst/>
          </a:prstGeom>
          <a:ln w="25400">
            <a:solidFill>
              <a:srgbClr val="000000"/>
            </a:solidFill>
            <a:bevel/>
            <a:tailEnd type="triangle"/>
          </a:ln>
          <a:effectLst>
            <a:outerShdw sx="100000" sy="100000" kx="0" ky="0" algn="b" rotWithShape="0" blurRad="50800" dist="25400" dir="5400000">
              <a:srgbClr val="000000">
                <a:alpha val="38000"/>
              </a:srgbClr>
            </a:outerShdw>
          </a:effectLst>
        </p:spPr>
        <p:txBody>
          <a:bodyPr lIns="65023" tIns="65023" rIns="65023" bIns="65023"/>
          <a:lstStyle/>
          <a:p>
            <a:pPr algn="r" defTabSz="650240" rtl="0">
              <a:defRPr sz="1600">
                <a:latin typeface="Helvetica"/>
                <a:ea typeface="Helvetica"/>
                <a:cs typeface="Helvetica"/>
                <a:sym typeface="Helvetica"/>
              </a:defRPr>
            </a:pPr>
          </a:p>
        </p:txBody>
      </p:sp>
      <p:sp>
        <p:nvSpPr>
          <p:cNvPr id="321" name="خط"/>
          <p:cNvSpPr/>
          <p:nvPr/>
        </p:nvSpPr>
        <p:spPr>
          <a:xfrm flipV="1">
            <a:off x="4690928" y="6284572"/>
            <a:ext cx="1" cy="1180179"/>
          </a:xfrm>
          <a:prstGeom prst="line">
            <a:avLst/>
          </a:prstGeom>
          <a:ln w="25400">
            <a:solidFill>
              <a:srgbClr val="000000"/>
            </a:solidFill>
            <a:bevel/>
            <a:tailEnd type="triangle"/>
          </a:ln>
          <a:effectLst>
            <a:outerShdw sx="100000" sy="100000" kx="0" ky="0" algn="b" rotWithShape="0" blurRad="50800" dist="25400" dir="5400000">
              <a:srgbClr val="000000">
                <a:alpha val="38000"/>
              </a:srgbClr>
            </a:outerShdw>
          </a:effectLst>
        </p:spPr>
        <p:txBody>
          <a:bodyPr lIns="65023" tIns="65023" rIns="65023" bIns="65023"/>
          <a:lstStyle/>
          <a:p>
            <a:pPr algn="r" defTabSz="650240" rtl="0">
              <a:defRPr sz="1600">
                <a:latin typeface="Helvetica"/>
                <a:ea typeface="Helvetica"/>
                <a:cs typeface="Helvetica"/>
                <a:sym typeface="Helvetica"/>
              </a:defRPr>
            </a:pPr>
          </a:p>
        </p:txBody>
      </p:sp>
      <p:sp>
        <p:nvSpPr>
          <p:cNvPr id="322" name="مقدمات الموجة"/>
          <p:cNvSpPr txBox="1"/>
          <p:nvPr/>
        </p:nvSpPr>
        <p:spPr>
          <a:xfrm>
            <a:off x="264175" y="7919046"/>
            <a:ext cx="3133849" cy="741333"/>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lvl1pPr algn="r" defTabSz="1300480">
              <a:defRPr b="1" sz="3800">
                <a:solidFill>
                  <a:srgbClr val="D71A16"/>
                </a:solidFill>
                <a:latin typeface="Calibri"/>
                <a:ea typeface="Calibri"/>
                <a:cs typeface="Calibri"/>
                <a:sym typeface="Calibri"/>
              </a:defRPr>
            </a:lvl1pPr>
          </a:lstStyle>
          <a:p>
            <a:pPr rtl="0">
              <a:defRPr/>
            </a:pPr>
            <a:r>
              <a:t>مقدمات الموجة</a:t>
            </a:r>
          </a:p>
        </p:txBody>
      </p:sp>
      <p:sp>
        <p:nvSpPr>
          <p:cNvPr id="323" name="مويجات صغيرة…"/>
          <p:cNvSpPr txBox="1"/>
          <p:nvPr/>
        </p:nvSpPr>
        <p:spPr>
          <a:xfrm>
            <a:off x="4286100" y="7330350"/>
            <a:ext cx="1761194" cy="2078470"/>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p>
            <a:pPr algn="r" defTabSz="1300480" rtl="0">
              <a:defRPr b="1" sz="3800">
                <a:solidFill>
                  <a:srgbClr val="D71A16"/>
                </a:solidFill>
                <a:latin typeface="Calibri"/>
                <a:ea typeface="Calibri"/>
                <a:cs typeface="Calibri"/>
                <a:sym typeface="Calibri"/>
              </a:defRPr>
            </a:pPr>
            <a:r>
              <a:t>مويجات صغيرة</a:t>
            </a:r>
          </a:p>
          <a:p>
            <a:pPr algn="r" defTabSz="1300480" rtl="0">
              <a:defRPr b="1" sz="3800">
                <a:solidFill>
                  <a:srgbClr val="D71A16"/>
                </a:solidFill>
                <a:latin typeface="Calibri"/>
                <a:ea typeface="Calibri"/>
                <a:cs typeface="Calibri"/>
                <a:sym typeface="Calibri"/>
              </a:defRPr>
            </a:pPr>
            <a:r>
              <a:t>متوافقة </a:t>
            </a:r>
          </a:p>
        </p:txBody>
      </p:sp>
      <p:sp>
        <p:nvSpPr>
          <p:cNvPr id="324" name="كل ما كان الشق أكثر ضيقاً يظهر حيود  المويجات بشكل أوضح"/>
          <p:cNvSpPr txBox="1"/>
          <p:nvPr/>
        </p:nvSpPr>
        <p:spPr>
          <a:xfrm>
            <a:off x="4036815" y="10363233"/>
            <a:ext cx="5228087" cy="941073"/>
          </a:xfrm>
          <a:prstGeom prst="rect">
            <a:avLst/>
          </a:prstGeom>
          <a:gradFill>
            <a:gsLst>
              <a:gs pos="0">
                <a:srgbClr val="FBFBFB"/>
              </a:gs>
              <a:gs pos="100000">
                <a:srgbClr val="BEBEBE"/>
              </a:gs>
            </a:gsLst>
            <a:lin ang="5400000"/>
          </a:gradFill>
          <a:ln w="12700">
            <a:miter lim="400000"/>
          </a:ln>
          <a:effectLst>
            <a:outerShdw sx="100000" sy="100000" kx="0" ky="0" algn="b" rotWithShape="0" blurRad="381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b="1" sz="2400"/>
            </a:lvl1pPr>
          </a:lstStyle>
          <a:p>
            <a:pPr>
              <a:defRPr b="0"/>
            </a:pPr>
            <a:r>
              <a:rPr b="1"/>
              <a:t>كل ما كان الشق أكثر ضيقاً يظهر حيود  المويجات بشكل أوضح</a:t>
            </a:r>
          </a:p>
        </p:txBody>
      </p:sp>
      <p:pic>
        <p:nvPicPr>
          <p:cNvPr id="325" name="11E0F881-0705-4354-9DCB-7BAFE93133D6-L0-001.gif" descr="11E0F881-0705-4354-9DCB-7BAFE93133D6-L0-001.gif"/>
          <p:cNvPicPr>
            <a:picLocks noChangeAspect="0"/>
          </p:cNvPicPr>
          <p:nvPr/>
        </p:nvPicPr>
        <p:blipFill>
          <a:blip r:embed="rId3">
            <a:extLst/>
          </a:blip>
          <a:stretch>
            <a:fillRect/>
          </a:stretch>
        </p:blipFill>
        <p:spPr>
          <a:xfrm>
            <a:off x="8142484" y="3927092"/>
            <a:ext cx="4431373" cy="3101962"/>
          </a:xfrm>
          <a:prstGeom prst="rect">
            <a:avLst/>
          </a:prstGeom>
          <a:ln w="12700">
            <a:miter lim="400000"/>
          </a:ln>
        </p:spPr>
      </p:pic>
      <p:pic>
        <p:nvPicPr>
          <p:cNvPr id="326" name="images (1).jpg" descr="images (1).jpg"/>
          <p:cNvPicPr>
            <a:picLocks noChangeAspect="1"/>
          </p:cNvPicPr>
          <p:nvPr/>
        </p:nvPicPr>
        <p:blipFill>
          <a:blip r:embed="rId4">
            <a:extLst/>
          </a:blip>
          <a:srcRect l="10010" t="11640" r="10010" b="11640"/>
          <a:stretch>
            <a:fillRect/>
          </a:stretch>
        </p:blipFill>
        <p:spPr>
          <a:xfrm>
            <a:off x="7081589" y="4603003"/>
            <a:ext cx="1590031" cy="2061096"/>
          </a:xfrm>
          <a:prstGeom prst="rect">
            <a:avLst/>
          </a:prstGeom>
          <a:ln w="12700">
            <a:miter lim="400000"/>
          </a:ln>
        </p:spPr>
      </p:pic>
      <p:sp>
        <p:nvSpPr>
          <p:cNvPr id="327" name="مستطيل"/>
          <p:cNvSpPr/>
          <p:nvPr/>
        </p:nvSpPr>
        <p:spPr>
          <a:xfrm>
            <a:off x="10998628" y="3636277"/>
            <a:ext cx="3968704" cy="4648201"/>
          </a:xfrm>
          <a:prstGeom prst="rect">
            <a:avLst/>
          </a:prstGeom>
          <a:solidFill>
            <a:srgbClr val="FFFFFF"/>
          </a:solidFill>
          <a:ln w="25400">
            <a:solidFill>
              <a:srgbClr val="FFFFFF"/>
            </a:solidFill>
            <a:miter lim="400000"/>
          </a:ln>
        </p:spPr>
        <p:txBody>
          <a:bodyPr lIns="50800" tIns="50800" rIns="50800" bIns="50800" anchor="ctr"/>
          <a:lstStyle/>
          <a:p>
            <a:pPr rtl="0">
              <a:defRPr sz="2400">
                <a:solidFill>
                  <a:srgbClr val="FFFFFF"/>
                </a:solidFill>
              </a:defRPr>
            </a:pPr>
          </a:p>
        </p:txBody>
      </p:sp>
      <p:sp>
        <p:nvSpPr>
          <p:cNvPr id="328" name="خط"/>
          <p:cNvSpPr/>
          <p:nvPr/>
        </p:nvSpPr>
        <p:spPr>
          <a:xfrm flipV="1">
            <a:off x="11017679" y="3924300"/>
            <a:ext cx="1" cy="3107546"/>
          </a:xfrm>
          <a:prstGeom prst="line">
            <a:avLst/>
          </a:prstGeom>
          <a:ln w="114300">
            <a:solidFill>
              <a:srgbClr val="000000"/>
            </a:solidFill>
            <a:miter lim="400000"/>
          </a:ln>
        </p:spPr>
        <p:txBody>
          <a:bodyPr lIns="50800" tIns="50800" rIns="50800" bIns="50800" anchor="ctr"/>
          <a:lstStyle/>
          <a:p>
            <a:pPr>
              <a:defRPr sz="2400"/>
            </a:pPr>
          </a:p>
        </p:txBody>
      </p:sp>
      <p:sp>
        <p:nvSpPr>
          <p:cNvPr id="329" name="كل مقدمات الموجة عندما ترسم بهذا الشكل  هي عبارة عن موجات تنتشر في بعدين…"/>
          <p:cNvSpPr txBox="1"/>
          <p:nvPr/>
        </p:nvSpPr>
        <p:spPr>
          <a:xfrm>
            <a:off x="-782944" y="10757211"/>
            <a:ext cx="5228087" cy="2262288"/>
          </a:xfrm>
          <a:prstGeom prst="rect">
            <a:avLst/>
          </a:prstGeom>
          <a:gradFill>
            <a:gsLst>
              <a:gs pos="0">
                <a:srgbClr val="FBFBFB"/>
              </a:gs>
              <a:gs pos="100000">
                <a:srgbClr val="BEBEBE"/>
              </a:gs>
            </a:gsLst>
            <a:lin ang="5400000"/>
          </a:gradFill>
          <a:ln w="12700">
            <a:miter lim="400000"/>
          </a:ln>
          <a:effectLst>
            <a:outerShdw sx="100000" sy="100000" kx="0" ky="0" algn="b" rotWithShape="0" blurRad="381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a:defRPr sz="2400"/>
            </a:pPr>
            <a:r>
              <a:rPr b="1"/>
              <a:t>كل مقدمات الموجة عندما ترسم بهذا الشكل  هي عبارة عن موجات تنتشر في بعدين </a:t>
            </a:r>
            <a:endParaRPr b="1"/>
          </a:p>
          <a:p>
            <a:pPr>
              <a:defRPr sz="2400"/>
            </a:pPr>
            <a:r>
              <a:rPr b="1"/>
              <a:t>و نحن دائما نرسمها قمم و قيعان اي تنتشر في بعد واحد فهذه الخطوط هي القمم و المتقطعة بينها تمثل قيعان</a:t>
            </a:r>
          </a:p>
        </p:txBody>
      </p:sp>
      <p:sp>
        <p:nvSpPr>
          <p:cNvPr id="330" name="خط"/>
          <p:cNvSpPr/>
          <p:nvPr/>
        </p:nvSpPr>
        <p:spPr>
          <a:xfrm flipV="1">
            <a:off x="1283873" y="4050376"/>
            <a:ext cx="1" cy="2028196"/>
          </a:xfrm>
          <a:prstGeom prst="line">
            <a:avLst/>
          </a:prstGeom>
          <a:ln w="63500">
            <a:solidFill>
              <a:srgbClr val="5E30EB"/>
            </a:solidFill>
            <a:custDash>
              <a:ds d="200000" sp="200000"/>
            </a:custDash>
            <a:miter lim="400000"/>
          </a:ln>
        </p:spPr>
        <p:txBody>
          <a:bodyPr lIns="50800" tIns="50800" rIns="50800" bIns="50800" anchor="ctr"/>
          <a:lstStyle/>
          <a:p>
            <a:pPr>
              <a:defRPr sz="2400"/>
            </a:pPr>
          </a:p>
        </p:txBody>
      </p:sp>
      <p:sp>
        <p:nvSpPr>
          <p:cNvPr id="331" name="خط"/>
          <p:cNvSpPr/>
          <p:nvPr/>
        </p:nvSpPr>
        <p:spPr>
          <a:xfrm flipV="1">
            <a:off x="1831099" y="4079750"/>
            <a:ext cx="1" cy="1969447"/>
          </a:xfrm>
          <a:prstGeom prst="line">
            <a:avLst/>
          </a:prstGeom>
          <a:ln w="63500">
            <a:solidFill>
              <a:srgbClr val="5E30EB"/>
            </a:solidFill>
            <a:custDash>
              <a:ds d="200000" sp="200000"/>
            </a:custDash>
            <a:miter lim="400000"/>
          </a:ln>
        </p:spPr>
        <p:txBody>
          <a:bodyPr lIns="50800" tIns="50800" rIns="50800" bIns="50800" anchor="ctr"/>
          <a:lstStyle/>
          <a:p>
            <a:pPr>
              <a:defRPr sz="2400"/>
            </a:pPr>
          </a:p>
        </p:txBody>
      </p:sp>
      <p:sp>
        <p:nvSpPr>
          <p:cNvPr id="332" name="خط"/>
          <p:cNvSpPr/>
          <p:nvPr/>
        </p:nvSpPr>
        <p:spPr>
          <a:xfrm flipV="1">
            <a:off x="2141512" y="4050376"/>
            <a:ext cx="1" cy="2028196"/>
          </a:xfrm>
          <a:prstGeom prst="line">
            <a:avLst/>
          </a:prstGeom>
          <a:ln w="63500">
            <a:solidFill>
              <a:srgbClr val="5E30EB"/>
            </a:solidFill>
            <a:custDash>
              <a:ds d="200000" sp="200000"/>
            </a:custDash>
            <a:miter lim="400000"/>
          </a:ln>
        </p:spPr>
        <p:txBody>
          <a:bodyPr lIns="50800" tIns="50800" rIns="50800" bIns="50800" anchor="ctr"/>
          <a:lstStyle/>
          <a:p>
            <a:pPr>
              <a:defRPr sz="2400"/>
            </a:pPr>
          </a:p>
        </p:txBody>
      </p:sp>
      <p:sp>
        <p:nvSpPr>
          <p:cNvPr id="333" name="خط"/>
          <p:cNvSpPr/>
          <p:nvPr/>
        </p:nvSpPr>
        <p:spPr>
          <a:xfrm flipV="1">
            <a:off x="2630328" y="4050376"/>
            <a:ext cx="1" cy="2028196"/>
          </a:xfrm>
          <a:prstGeom prst="line">
            <a:avLst/>
          </a:prstGeom>
          <a:ln w="63500">
            <a:solidFill>
              <a:srgbClr val="5E30EB"/>
            </a:solidFill>
            <a:custDash>
              <a:ds d="200000" sp="200000"/>
            </a:custDash>
            <a:miter lim="400000"/>
          </a:ln>
        </p:spPr>
        <p:txBody>
          <a:bodyPr lIns="50800" tIns="50800" rIns="50800" bIns="50800" anchor="ctr"/>
          <a:lstStyle/>
          <a:p>
            <a:pPr>
              <a:defRPr sz="2400"/>
            </a:pPr>
          </a:p>
        </p:txBody>
      </p:sp>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5" name="تجربة المنشور..( انكسار و تحليل و تجميع الضوء)"/>
          <p:cNvSpPr/>
          <p:nvPr/>
        </p:nvSpPr>
        <p:spPr>
          <a:xfrm>
            <a:off x="-487582" y="1568277"/>
            <a:ext cx="13979964" cy="1307122"/>
          </a:xfrm>
          <a:prstGeom prst="wedgeEllipseCallout">
            <a:avLst>
              <a:gd name="adj1" fmla="val 41751"/>
              <a:gd name="adj2" fmla="val -44010"/>
            </a:avLst>
          </a:prstGeom>
          <a:gradFill>
            <a:gsLst>
              <a:gs pos="0">
                <a:srgbClr val="C8B2E9"/>
              </a:gs>
              <a:gs pos="35000">
                <a:srgbClr val="D8C9EE"/>
              </a:gs>
              <a:gs pos="100000">
                <a:srgbClr val="F0EAF9"/>
              </a:gs>
            </a:gsLst>
            <a:lin ang="16200000"/>
          </a:gradFill>
          <a:ln w="12700">
            <a:solidFill>
              <a:srgbClr val="7D60A0"/>
            </a:solidFill>
            <a:bevel/>
          </a:ln>
          <a:effectLst>
            <a:outerShdw sx="100000" sy="100000" kx="0" ky="0" algn="b" rotWithShape="0" blurRad="50800" dist="25400" dir="5400000">
              <a:srgbClr val="000000">
                <a:alpha val="38000"/>
              </a:srgbClr>
            </a:outerShdw>
          </a:effectLst>
          <a:extLst>
            <a:ext uri="{C572A759-6A51-4108-AA02-DFA0A04FC94B}">
              <ma14:wrappingTextBoxFlag xmlns:ma14="http://schemas.microsoft.com/office/mac/drawingml/2011/main" val="1"/>
            </a:ext>
          </a:extLst>
        </p:spPr>
        <p:txBody>
          <a:bodyPr lIns="65023" tIns="65023" rIns="65023" bIns="65023" anchor="ctr"/>
          <a:lstStyle>
            <a:lvl1pPr defTabSz="914400">
              <a:defRPr b="1" sz="4800">
                <a:solidFill>
                  <a:srgbClr val="578C2E"/>
                </a:solidFill>
                <a:latin typeface="Calibri"/>
                <a:ea typeface="Calibri"/>
                <a:cs typeface="Calibri"/>
                <a:sym typeface="Calibri"/>
              </a:defRPr>
            </a:lvl1pPr>
          </a:lstStyle>
          <a:p>
            <a:pPr rtl="0">
              <a:defRPr/>
            </a:pPr>
            <a:r>
              <a:t>تجربة المنشور..( انكسار و تحليل و تجميع الضوء)</a:t>
            </a:r>
          </a:p>
        </p:txBody>
      </p:sp>
      <p:sp>
        <p:nvSpPr>
          <p:cNvPr id="336" name="استقصاء"/>
          <p:cNvSpPr/>
          <p:nvPr/>
        </p:nvSpPr>
        <p:spPr>
          <a:xfrm>
            <a:off x="33280" y="8811397"/>
            <a:ext cx="4108226" cy="973620"/>
          </a:xfrm>
          <a:prstGeom prst="roundRect">
            <a:avLst>
              <a:gd name="adj" fmla="val 17625"/>
            </a:avLst>
          </a:prstGeom>
          <a:blipFill>
            <a:blip r:embed="rId2"/>
          </a:blipFill>
          <a:ln w="12700">
            <a:miter lim="400000"/>
          </a:ln>
          <a:effectLst>
            <a:outerShdw sx="100000" sy="100000" kx="0" ky="0" algn="b" rotWithShape="0" blurRad="381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lstStyle>
            <a:lvl1pPr>
              <a:defRPr b="1" sz="3000">
                <a:solidFill>
                  <a:srgbClr val="FFFFFF"/>
                </a:solidFill>
                <a:latin typeface="Helvetica"/>
                <a:ea typeface="Helvetica"/>
                <a:cs typeface="Helvetica"/>
                <a:sym typeface="Helvetica"/>
              </a:defRPr>
            </a:lvl1pPr>
          </a:lstStyle>
          <a:p>
            <a:pPr rtl="0">
              <a:defRPr/>
            </a:pPr>
            <a:r>
              <a:t>استقصاء</a:t>
            </a:r>
          </a:p>
        </p:txBody>
      </p:sp>
      <p:pic>
        <p:nvPicPr>
          <p:cNvPr id="337" name="BF102A94-2CCE-49BB-8CED-77207CFB19D5-L0-001.jpeg" descr="BF102A94-2CCE-49BB-8CED-77207CFB19D5-L0-001.jpeg"/>
          <p:cNvPicPr>
            <a:picLocks noChangeAspect="1"/>
          </p:cNvPicPr>
          <p:nvPr/>
        </p:nvPicPr>
        <p:blipFill>
          <a:blip r:embed="rId3">
            <a:extLst/>
          </a:blip>
          <a:srcRect l="38932" t="36410" r="5309" b="15030"/>
          <a:stretch>
            <a:fillRect/>
          </a:stretch>
        </p:blipFill>
        <p:spPr>
          <a:xfrm>
            <a:off x="1316632" y="3277716"/>
            <a:ext cx="10371519" cy="4934301"/>
          </a:xfrm>
          <a:prstGeom prst="rect">
            <a:avLst/>
          </a:prstGeom>
          <a:ln w="12700">
            <a:miter lim="400000"/>
          </a:ln>
        </p:spPr>
      </p:pic>
      <p:sp>
        <p:nvSpPr>
          <p:cNvPr id="338" name="قادت دراسات جريمالدي العالم نيوتن لدراسة الضوء و أكد ان الضوء موجة"/>
          <p:cNvSpPr/>
          <p:nvPr/>
        </p:nvSpPr>
        <p:spPr>
          <a:xfrm>
            <a:off x="5155148" y="9986480"/>
            <a:ext cx="4211178" cy="1905001"/>
          </a:xfrm>
          <a:prstGeom prst="roundRect">
            <a:avLst>
              <a:gd name="adj" fmla="val 10000"/>
            </a:avLst>
          </a:prstGeom>
          <a:solidFill>
            <a:srgbClr val="FFFFFF"/>
          </a:solidFill>
          <a:ln w="12700">
            <a:miter lim="400000"/>
          </a:ln>
          <a:effectLst>
            <a:outerShdw sx="100000" sy="100000" kx="0" ky="0" algn="b" rotWithShape="0" blurRad="381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lstStyle>
            <a:lvl1pPr>
              <a:defRPr sz="2400"/>
            </a:lvl1pPr>
          </a:lstStyle>
          <a:p>
            <a:pPr rtl="0">
              <a:defRPr/>
            </a:pPr>
            <a:r>
              <a:t>قادت دراسات جريمالدي العالم نيوتن لدراسة الضوء و أكد ان الضوء موجة</a:t>
            </a:r>
          </a:p>
        </p:txBody>
      </p:sp>
      <p:sp>
        <p:nvSpPr>
          <p:cNvPr id="339" name="تجارب نيوتن في الضوء:"/>
          <p:cNvSpPr txBox="1"/>
          <p:nvPr/>
        </p:nvSpPr>
        <p:spPr>
          <a:xfrm>
            <a:off x="3799886" y="299102"/>
            <a:ext cx="8754471" cy="167843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normAutofit fontScale="100000" lnSpcReduction="0"/>
          </a:bodyPr>
          <a:lstStyle>
            <a:lvl1pPr algn="r" defTabSz="321310">
              <a:defRPr b="1" sz="4675">
                <a:solidFill>
                  <a:srgbClr val="982ABC"/>
                </a:solidFill>
                <a:latin typeface="Helvetica"/>
                <a:ea typeface="Helvetica"/>
                <a:cs typeface="Helvetica"/>
                <a:sym typeface="Helvetica"/>
              </a:defRPr>
            </a:lvl1pPr>
          </a:lstStyle>
          <a:p>
            <a:pPr rtl="0">
              <a:defRPr/>
            </a:pPr>
            <a:r>
              <a:t>تجارب نيوتن في الضوء:</a:t>
            </a:r>
          </a:p>
        </p:txBody>
      </p:sp>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1" name="قرص نيوتن"/>
          <p:cNvSpPr txBox="1"/>
          <p:nvPr/>
        </p:nvSpPr>
        <p:spPr>
          <a:xfrm>
            <a:off x="786758" y="5506987"/>
            <a:ext cx="3211755" cy="113789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normAutofit fontScale="100000" lnSpcReduction="0"/>
          </a:bodyPr>
          <a:lstStyle>
            <a:lvl1pPr algn="r" defTabSz="379729">
              <a:defRPr b="1" sz="5200">
                <a:solidFill>
                  <a:srgbClr val="A2110D"/>
                </a:solidFill>
                <a:latin typeface="Helvetica"/>
                <a:ea typeface="Helvetica"/>
                <a:cs typeface="Helvetica"/>
                <a:sym typeface="Helvetica"/>
              </a:defRPr>
            </a:lvl1pPr>
          </a:lstStyle>
          <a:p>
            <a:pPr rtl="0">
              <a:defRPr/>
            </a:pPr>
            <a:r>
              <a:t>قرص نيوتن</a:t>
            </a:r>
          </a:p>
        </p:txBody>
      </p:sp>
      <p:pic>
        <p:nvPicPr>
          <p:cNvPr id="342" name="IMG_3138.mp4" descr="IMG_3138.mp4"/>
          <p:cNvPicPr>
            <a:picLocks noChangeAspect="0"/>
          </p:cNvPicPr>
          <p:nvPr>
            <a:videoFile r:link="rId2"/>
            <p:extLst>
              <p:ext uri="{DAA4B4D4-6D71-4841-9C94-3DE7FCFB9230}">
                <p14:media xmlns:p14="http://schemas.microsoft.com/office/powerpoint/2010/main" r:embed="rId3"/>
              </p:ext>
            </p:extLst>
          </p:nvPr>
        </p:nvPicPr>
        <p:blipFill>
          <a:blip r:embed="rId4">
            <a:extLst/>
          </a:blip>
          <a:stretch>
            <a:fillRect/>
          </a:stretch>
        </p:blipFill>
        <p:spPr>
          <a:xfrm>
            <a:off x="4650349" y="4554153"/>
            <a:ext cx="6309501" cy="4732125"/>
          </a:xfrm>
          <a:prstGeom prst="rect">
            <a:avLst/>
          </a:prstGeom>
          <a:ln w="12700">
            <a:miter lim="400000"/>
          </a:ln>
        </p:spPr>
      </p:pic>
      <p:sp>
        <p:nvSpPr>
          <p:cNvPr id="343" name="نتائج تجربة المنشور:"/>
          <p:cNvSpPr txBox="1"/>
          <p:nvPr/>
        </p:nvSpPr>
        <p:spPr>
          <a:xfrm>
            <a:off x="6105507" y="-109557"/>
            <a:ext cx="6764513" cy="83663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normAutofit fontScale="100000" lnSpcReduction="0"/>
          </a:bodyPr>
          <a:lstStyle>
            <a:lvl1pPr algn="r" defTabSz="327152">
              <a:defRPr b="1" sz="4480">
                <a:solidFill>
                  <a:srgbClr val="A2110D"/>
                </a:solidFill>
                <a:latin typeface="Helvetica"/>
                <a:ea typeface="Helvetica"/>
                <a:cs typeface="Helvetica"/>
                <a:sym typeface="Helvetica"/>
              </a:defRPr>
            </a:lvl1pPr>
          </a:lstStyle>
          <a:p>
            <a:pPr rtl="0">
              <a:defRPr/>
            </a:pPr>
            <a:r>
              <a:t>نتائج تجربة المنشور:</a:t>
            </a:r>
          </a:p>
        </p:txBody>
      </p:sp>
      <p:sp>
        <p:nvSpPr>
          <p:cNvPr id="344" name="ان الضوء الأبيض مكون من سبعة ألوان تسمى بألوان الطيف السبعة"/>
          <p:cNvSpPr/>
          <p:nvPr/>
        </p:nvSpPr>
        <p:spPr>
          <a:xfrm>
            <a:off x="31891" y="777044"/>
            <a:ext cx="12941018" cy="888868"/>
          </a:xfrm>
          <a:prstGeom prst="wedgeEllipseCallout">
            <a:avLst>
              <a:gd name="adj1" fmla="val 41391"/>
              <a:gd name="adj2" fmla="val -41490"/>
            </a:avLst>
          </a:prstGeom>
          <a:gradFill>
            <a:gsLst>
              <a:gs pos="0">
                <a:srgbClr val="C8B2E9"/>
              </a:gs>
              <a:gs pos="35000">
                <a:srgbClr val="D8C9EE"/>
              </a:gs>
              <a:gs pos="100000">
                <a:srgbClr val="F0EAF9"/>
              </a:gs>
            </a:gsLst>
            <a:lin ang="16200000"/>
          </a:gradFill>
          <a:ln w="12700">
            <a:solidFill>
              <a:srgbClr val="7D60A0"/>
            </a:solidFill>
            <a:bevel/>
          </a:ln>
          <a:effectLst>
            <a:outerShdw sx="100000" sy="100000" kx="0" ky="0" algn="b" rotWithShape="0" blurRad="50800" dist="25400" dir="5400000">
              <a:srgbClr val="000000">
                <a:alpha val="38000"/>
              </a:srgbClr>
            </a:outerShdw>
          </a:effectLst>
          <a:extLst>
            <a:ext uri="{C572A759-6A51-4108-AA02-DFA0A04FC94B}">
              <ma14:wrappingTextBoxFlag xmlns:ma14="http://schemas.microsoft.com/office/mac/drawingml/2011/main" val="1"/>
            </a:ext>
          </a:extLst>
        </p:spPr>
        <p:txBody>
          <a:bodyPr lIns="65023" tIns="65023" rIns="65023" bIns="65023" anchor="ctr"/>
          <a:lstStyle>
            <a:lvl1pPr defTabSz="914400">
              <a:defRPr sz="4000">
                <a:latin typeface="Calibri"/>
                <a:ea typeface="Calibri"/>
                <a:cs typeface="Calibri"/>
                <a:sym typeface="Calibri"/>
              </a:defRPr>
            </a:lvl1pPr>
          </a:lstStyle>
          <a:p>
            <a:pPr rtl="0">
              <a:defRPr/>
            </a:pPr>
            <a:r>
              <a:t>ان الضوء الأبيض مكون من سبعة ألوان تسمى بألوان الطيف السبعة</a:t>
            </a:r>
          </a:p>
        </p:txBody>
      </p:sp>
      <p:sp>
        <p:nvSpPr>
          <p:cNvPr id="345" name="العالم نيوتن أول من سمى ألوان الطيف بهذا الاسم.."/>
          <p:cNvSpPr txBox="1"/>
          <p:nvPr/>
        </p:nvSpPr>
        <p:spPr>
          <a:xfrm>
            <a:off x="321766" y="3332499"/>
            <a:ext cx="12361268" cy="888715"/>
          </a:xfrm>
          <a:prstGeom prst="rect">
            <a:avLst/>
          </a:prstGeom>
          <a:solidFill>
            <a:srgbClr val="FFE2D6"/>
          </a:solidFill>
          <a:ln w="12700">
            <a:miter lim="400000"/>
          </a:ln>
          <a:extLst>
            <a:ext uri="{C572A759-6A51-4108-AA02-DFA0A04FC94B}">
              <ma14:wrappingTextBoxFlag xmlns:ma14="http://schemas.microsoft.com/office/mac/drawingml/2011/main" val="1"/>
            </a:ext>
          </a:extLst>
        </p:spPr>
        <p:txBody>
          <a:bodyPr lIns="50800" tIns="50800" rIns="50800" bIns="50800" anchor="b">
            <a:normAutofit fontScale="100000" lnSpcReduction="0"/>
          </a:bodyPr>
          <a:lstStyle>
            <a:lvl1pPr algn="r" defTabSz="344677">
              <a:defRPr b="1" sz="4719">
                <a:solidFill>
                  <a:srgbClr val="3A87FE"/>
                </a:solidFill>
                <a:latin typeface="Helvetica"/>
                <a:ea typeface="Helvetica"/>
                <a:cs typeface="Helvetica"/>
                <a:sym typeface="Helvetica"/>
              </a:defRPr>
            </a:lvl1pPr>
          </a:lstStyle>
          <a:p>
            <a:pPr rtl="0">
              <a:defRPr/>
            </a:pPr>
            <a:r>
              <a:t>العالم نيوتن أول من سمى ألوان الطيف بهذا الاسم..</a:t>
            </a:r>
          </a:p>
        </p:txBody>
      </p:sp>
      <p:sp>
        <p:nvSpPr>
          <p:cNvPr id="346" name="كما أن الضوء يحيد كذلك ينكسر"/>
          <p:cNvSpPr/>
          <p:nvPr/>
        </p:nvSpPr>
        <p:spPr>
          <a:xfrm>
            <a:off x="292983" y="2057946"/>
            <a:ext cx="12941017" cy="888869"/>
          </a:xfrm>
          <a:prstGeom prst="wedgeEllipseCallout">
            <a:avLst>
              <a:gd name="adj1" fmla="val 41391"/>
              <a:gd name="adj2" fmla="val -41490"/>
            </a:avLst>
          </a:prstGeom>
          <a:gradFill>
            <a:gsLst>
              <a:gs pos="0">
                <a:srgbClr val="C8B2E9"/>
              </a:gs>
              <a:gs pos="35000">
                <a:srgbClr val="D8C9EE"/>
              </a:gs>
              <a:gs pos="100000">
                <a:srgbClr val="F0EAF9"/>
              </a:gs>
            </a:gsLst>
            <a:lin ang="16200000"/>
          </a:gradFill>
          <a:ln w="12700">
            <a:solidFill>
              <a:srgbClr val="7D60A0"/>
            </a:solidFill>
            <a:bevel/>
          </a:ln>
          <a:effectLst>
            <a:outerShdw sx="100000" sy="100000" kx="0" ky="0" algn="b" rotWithShape="0" blurRad="50800" dist="25400" dir="5400000">
              <a:srgbClr val="000000">
                <a:alpha val="38000"/>
              </a:srgbClr>
            </a:outerShdw>
          </a:effectLst>
          <a:extLst>
            <a:ext uri="{C572A759-6A51-4108-AA02-DFA0A04FC94B}">
              <ma14:wrappingTextBoxFlag xmlns:ma14="http://schemas.microsoft.com/office/mac/drawingml/2011/main" val="1"/>
            </a:ext>
          </a:extLst>
        </p:spPr>
        <p:txBody>
          <a:bodyPr lIns="65023" tIns="65023" rIns="65023" bIns="65023" anchor="ctr"/>
          <a:lstStyle>
            <a:lvl1pPr defTabSz="914400">
              <a:defRPr sz="4000">
                <a:latin typeface="Calibri"/>
                <a:ea typeface="Calibri"/>
                <a:cs typeface="Calibri"/>
                <a:sym typeface="Calibri"/>
              </a:defRPr>
            </a:lvl1pPr>
          </a:lstStyle>
          <a:p>
            <a:pPr rtl="0">
              <a:defRPr/>
            </a:pPr>
            <a:r>
              <a:t>كما أن الضوء يحيد كذلك ينكسر </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mediacall" nodeType="afterEffect" presetSubtype="0" presetID="1" grpId="1" fill="hold">
                                  <p:stCondLst>
                                    <p:cond delay="0"/>
                                  </p:stCondLst>
                                  <p:childTnLst>
                                    <p:cmd type="call" cmd="playFrom(0.0)">
                                      <p:cBhvr>
                                        <p:cTn id="6" dur="34031" fill="hold"/>
                                        <p:tgtEl>
                                          <p:spTgt spid="342"/>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100000">
                <p:cTn id="7" fill="hold" display="0">
                  <p:stCondLst>
                    <p:cond delay="indefinite"/>
                  </p:stCondLst>
                </p:cTn>
                <p:tgtEl>
                  <p:spTgt spid="342"/>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8" name="صححي الخطأ في الجمل التالية:"/>
          <p:cNvSpPr txBox="1"/>
          <p:nvPr/>
        </p:nvSpPr>
        <p:spPr>
          <a:xfrm>
            <a:off x="4144787" y="232700"/>
            <a:ext cx="8754470" cy="152754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normAutofit fontScale="100000" lnSpcReduction="0"/>
          </a:bodyPr>
          <a:lstStyle>
            <a:lvl1pPr algn="r" defTabSz="286258">
              <a:defRPr b="1" sz="4165">
                <a:solidFill>
                  <a:srgbClr val="76BB40"/>
                </a:solidFill>
                <a:latin typeface="Helvetica"/>
                <a:ea typeface="Helvetica"/>
                <a:cs typeface="Helvetica"/>
                <a:sym typeface="Helvetica"/>
              </a:defRPr>
            </a:lvl1pPr>
          </a:lstStyle>
          <a:p>
            <a:pPr rtl="0">
              <a:defRPr/>
            </a:pPr>
            <a:r>
              <a:t>صححي الخطأ في الجمل التالية:</a:t>
            </a:r>
          </a:p>
        </p:txBody>
      </p:sp>
      <p:sp>
        <p:nvSpPr>
          <p:cNvPr id="349" name="١- الصوت و الضوء يحيدان حول المداخل الواسعة."/>
          <p:cNvSpPr/>
          <p:nvPr/>
        </p:nvSpPr>
        <p:spPr>
          <a:xfrm>
            <a:off x="541725" y="2327407"/>
            <a:ext cx="11761889" cy="182251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3231"/>
                </a:moveTo>
                <a:lnTo>
                  <a:pt x="0" y="8369"/>
                </a:lnTo>
                <a:cubicBezTo>
                  <a:pt x="0" y="3747"/>
                  <a:pt x="581" y="0"/>
                  <a:pt x="1297" y="0"/>
                </a:cubicBezTo>
                <a:lnTo>
                  <a:pt x="20303" y="0"/>
                </a:lnTo>
                <a:cubicBezTo>
                  <a:pt x="21019" y="0"/>
                  <a:pt x="21600" y="3747"/>
                  <a:pt x="21600" y="8369"/>
                </a:cubicBezTo>
                <a:lnTo>
                  <a:pt x="21600" y="13231"/>
                </a:lnTo>
                <a:cubicBezTo>
                  <a:pt x="21600" y="17853"/>
                  <a:pt x="21019" y="21600"/>
                  <a:pt x="20303" y="21600"/>
                </a:cubicBezTo>
                <a:lnTo>
                  <a:pt x="1297" y="21600"/>
                </a:lnTo>
                <a:cubicBezTo>
                  <a:pt x="581" y="21600"/>
                  <a:pt x="0" y="17853"/>
                  <a:pt x="0" y="13231"/>
                </a:cubicBezTo>
                <a:close/>
              </a:path>
            </a:pathLst>
          </a:custGeom>
          <a:gradFill>
            <a:gsLst>
              <a:gs pos="0">
                <a:srgbClr val="F9D3E0"/>
              </a:gs>
              <a:gs pos="100000">
                <a:srgbClr val="F0EAF9"/>
              </a:gs>
            </a:gsLst>
            <a:lin ang="16200000"/>
          </a:gradFill>
          <a:ln w="12700">
            <a:solidFill>
              <a:srgbClr val="FFE2D6"/>
            </a:solidFill>
            <a:bevel/>
          </a:ln>
          <a:effectLst>
            <a:outerShdw sx="100000" sy="100000" kx="0" ky="0" algn="b" rotWithShape="0" blurRad="50800" dist="25400" dir="5400000">
              <a:srgbClr val="000000">
                <a:alpha val="38000"/>
              </a:srgbClr>
            </a:outerShdw>
          </a:effectLst>
          <a:extLst>
            <a:ext uri="{C572A759-6A51-4108-AA02-DFA0A04FC94B}">
              <ma14:wrappingTextBoxFlag xmlns:ma14="http://schemas.microsoft.com/office/mac/drawingml/2011/main" val="1"/>
            </a:ext>
          </a:extLst>
        </p:spPr>
        <p:txBody>
          <a:bodyPr lIns="65023" tIns="65023" rIns="65023" bIns="65023" anchor="ctr"/>
          <a:lstStyle>
            <a:lvl1pPr algn="r" defTabSz="914400">
              <a:defRPr sz="4800">
                <a:latin typeface="Calibri"/>
                <a:ea typeface="Calibri"/>
                <a:cs typeface="Calibri"/>
                <a:sym typeface="Calibri"/>
              </a:defRPr>
            </a:lvl1pPr>
          </a:lstStyle>
          <a:p>
            <a:pPr rtl="0">
              <a:defRPr/>
            </a:pPr>
            <a:r>
              <a:t>١- الصوت و الضوء يحيدان حول المداخل الواسعة.</a:t>
            </a:r>
          </a:p>
        </p:txBody>
      </p:sp>
      <p:sp>
        <p:nvSpPr>
          <p:cNvPr id="350" name="٢- عند مرور الضوء من خلال فتحة صغيرة من باب غرفة مظلمة فإنه يكمل خطه المستقيم."/>
          <p:cNvSpPr/>
          <p:nvPr/>
        </p:nvSpPr>
        <p:spPr>
          <a:xfrm>
            <a:off x="711372" y="5127847"/>
            <a:ext cx="11980008" cy="182251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3231"/>
                </a:moveTo>
                <a:lnTo>
                  <a:pt x="0" y="8369"/>
                </a:lnTo>
                <a:cubicBezTo>
                  <a:pt x="0" y="3747"/>
                  <a:pt x="570" y="0"/>
                  <a:pt x="1273" y="0"/>
                </a:cubicBezTo>
                <a:lnTo>
                  <a:pt x="20327" y="0"/>
                </a:lnTo>
                <a:cubicBezTo>
                  <a:pt x="21030" y="0"/>
                  <a:pt x="21600" y="3747"/>
                  <a:pt x="21600" y="8369"/>
                </a:cubicBezTo>
                <a:lnTo>
                  <a:pt x="21600" y="13231"/>
                </a:lnTo>
                <a:cubicBezTo>
                  <a:pt x="21600" y="17853"/>
                  <a:pt x="21030" y="21600"/>
                  <a:pt x="20327" y="21600"/>
                </a:cubicBezTo>
                <a:lnTo>
                  <a:pt x="1273" y="21600"/>
                </a:lnTo>
                <a:cubicBezTo>
                  <a:pt x="570" y="21600"/>
                  <a:pt x="0" y="17853"/>
                  <a:pt x="0" y="13231"/>
                </a:cubicBezTo>
                <a:close/>
              </a:path>
            </a:pathLst>
          </a:custGeom>
          <a:gradFill>
            <a:gsLst>
              <a:gs pos="0">
                <a:srgbClr val="F9D3E0"/>
              </a:gs>
              <a:gs pos="100000">
                <a:srgbClr val="F0EAF9"/>
              </a:gs>
            </a:gsLst>
            <a:lin ang="16200000"/>
          </a:gradFill>
          <a:ln w="12700">
            <a:solidFill>
              <a:srgbClr val="FFE2D6"/>
            </a:solidFill>
            <a:bevel/>
          </a:ln>
          <a:effectLst>
            <a:outerShdw sx="100000" sy="100000" kx="0" ky="0" algn="b" rotWithShape="0" blurRad="50800" dist="25400" dir="5400000">
              <a:srgbClr val="000000">
                <a:alpha val="38000"/>
              </a:srgbClr>
            </a:outerShdw>
          </a:effectLst>
          <a:extLst>
            <a:ext uri="{C572A759-6A51-4108-AA02-DFA0A04FC94B}">
              <ma14:wrappingTextBoxFlag xmlns:ma14="http://schemas.microsoft.com/office/mac/drawingml/2011/main" val="1"/>
            </a:ext>
          </a:extLst>
        </p:spPr>
        <p:txBody>
          <a:bodyPr lIns="65023" tIns="65023" rIns="65023" bIns="65023" anchor="ctr"/>
          <a:lstStyle>
            <a:lvl1pPr algn="r" defTabSz="914400">
              <a:defRPr sz="4800">
                <a:latin typeface="Calibri"/>
                <a:ea typeface="Calibri"/>
                <a:cs typeface="Calibri"/>
                <a:sym typeface="Calibri"/>
              </a:defRPr>
            </a:lvl1pPr>
          </a:lstStyle>
          <a:p>
            <a:pPr rtl="0">
              <a:defRPr/>
            </a:pPr>
            <a:r>
              <a:t>٢- عند مرور الضوء من خلال فتحة صغيرة من باب غرفة مظلمة فإنه يكمل خطه المستقيم.</a:t>
            </a:r>
          </a:p>
        </p:txBody>
      </p:sp>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52" name="C:\Users\adel\Desktop\بدون عنوان.png" descr="C:\Users\adel\Desktop\بدون عنوان.png"/>
          <p:cNvPicPr>
            <a:picLocks noChangeAspect="1"/>
          </p:cNvPicPr>
          <p:nvPr/>
        </p:nvPicPr>
        <p:blipFill>
          <a:blip r:embed="rId2">
            <a:extLst/>
          </a:blip>
          <a:srcRect l="2139" t="0" r="4535" b="0"/>
          <a:stretch>
            <a:fillRect/>
          </a:stretch>
        </p:blipFill>
        <p:spPr>
          <a:xfrm>
            <a:off x="558601" y="2673151"/>
            <a:ext cx="11887446" cy="4407458"/>
          </a:xfrm>
          <a:prstGeom prst="rect">
            <a:avLst/>
          </a:prstGeom>
          <a:ln w="12700">
            <a:miter lim="400000"/>
          </a:ln>
        </p:spPr>
      </p:pic>
      <p:sp>
        <p:nvSpPr>
          <p:cNvPr id="353" name="١-مم يتكون الطيف الكهرومغناطيسي؟…"/>
          <p:cNvSpPr txBox="1"/>
          <p:nvPr/>
        </p:nvSpPr>
        <p:spPr>
          <a:xfrm>
            <a:off x="6692365" y="7149722"/>
            <a:ext cx="6289757" cy="2531991"/>
          </a:xfrm>
          <a:prstGeom prst="rect">
            <a:avLst/>
          </a:prstGeom>
          <a:solidFill>
            <a:srgbClr val="FEFCDD"/>
          </a:solidFill>
          <a:ln w="12700">
            <a:miter lim="400000"/>
          </a:ln>
          <a:extLst>
            <a:ext uri="{C572A759-6A51-4108-AA02-DFA0A04FC94B}">
              <ma14:wrappingTextBoxFlag xmlns:ma14="http://schemas.microsoft.com/office/mac/drawingml/2011/main" val="1"/>
            </a:ext>
          </a:extLst>
        </p:spPr>
        <p:txBody>
          <a:bodyPr lIns="65023" tIns="65023" rIns="65023" bIns="65023" anchor="ctr"/>
          <a:lstStyle/>
          <a:p>
            <a:pPr algn="r" defTabSz="914400" rtl="0">
              <a:defRPr sz="4000">
                <a:latin typeface="Constantia"/>
                <a:ea typeface="Constantia"/>
                <a:cs typeface="Constantia"/>
                <a:sym typeface="Constantia"/>
              </a:defRPr>
            </a:pPr>
            <a:r>
              <a:rPr b="1">
                <a:solidFill>
                  <a:srgbClr val="F24A47"/>
                </a:solidFill>
              </a:rPr>
              <a:t>١-مم يتكون الطيف الكهرومغناطيسي؟</a:t>
            </a:r>
            <a:endParaRPr b="1">
              <a:solidFill>
                <a:srgbClr val="F24A47"/>
              </a:solidFill>
            </a:endParaRPr>
          </a:p>
          <a:p>
            <a:pPr algn="r" defTabSz="914400" rtl="0">
              <a:defRPr sz="4000">
                <a:latin typeface="Constantia"/>
                <a:ea typeface="Constantia"/>
                <a:cs typeface="Constantia"/>
                <a:sym typeface="Constantia"/>
              </a:defRPr>
            </a:pPr>
            <a:r>
              <a:rPr b="1">
                <a:solidFill>
                  <a:srgbClr val="F24A47"/>
                </a:solidFill>
              </a:rPr>
              <a:t> </a:t>
            </a:r>
            <a:r>
              <a:rPr b="1">
                <a:solidFill>
                  <a:srgbClr val="4A2EE2"/>
                </a:solidFill>
              </a:rPr>
              <a:t>٢- ما الاختلاف بين كل نوع و آخر؟</a:t>
            </a:r>
            <a:endParaRPr b="1">
              <a:solidFill>
                <a:srgbClr val="4A2EE2"/>
              </a:solidFill>
            </a:endParaRPr>
          </a:p>
          <a:p>
            <a:pPr algn="r" defTabSz="914400" rtl="0">
              <a:defRPr sz="13600">
                <a:latin typeface="Constantia"/>
                <a:ea typeface="Constantia"/>
                <a:cs typeface="Constantia"/>
                <a:sym typeface="Constantia"/>
              </a:defRPr>
            </a:pPr>
            <a:r>
              <a:rPr b="1" sz="4000">
                <a:solidFill>
                  <a:srgbClr val="F24A47"/>
                </a:solidFill>
              </a:rPr>
              <a:t> </a:t>
            </a:r>
            <a:r>
              <a:rPr b="1" sz="4000">
                <a:solidFill>
                  <a:srgbClr val="578C2E"/>
                </a:solidFill>
              </a:rPr>
              <a:t>٣- هل نستطيع رؤية جميع الأنواع؟</a:t>
            </a:r>
          </a:p>
        </p:txBody>
      </p:sp>
      <p:sp>
        <p:nvSpPr>
          <p:cNvPr id="354" name="استراتيجية قراءة الصورة"/>
          <p:cNvSpPr/>
          <p:nvPr/>
        </p:nvSpPr>
        <p:spPr>
          <a:xfrm>
            <a:off x="-46391" y="9020812"/>
            <a:ext cx="4489510" cy="789082"/>
          </a:xfrm>
          <a:prstGeom prst="roundRect">
            <a:avLst>
              <a:gd name="adj" fmla="val 25466"/>
            </a:avLst>
          </a:prstGeom>
          <a:blipFill>
            <a:blip r:embed="rId3"/>
          </a:blipFill>
          <a:ln w="12700">
            <a:miter lim="400000"/>
          </a:ln>
          <a:effectLst>
            <a:outerShdw sx="100000" sy="100000" kx="0" ky="0" algn="b" rotWithShape="0" blurRad="381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lstStyle>
            <a:lvl1pPr>
              <a:defRPr b="1" sz="3000">
                <a:solidFill>
                  <a:srgbClr val="FFFFFF"/>
                </a:solidFill>
                <a:latin typeface="Helvetica"/>
                <a:ea typeface="Helvetica"/>
                <a:cs typeface="Helvetica"/>
                <a:sym typeface="Helvetica"/>
              </a:defRPr>
            </a:lvl1pPr>
          </a:lstStyle>
          <a:p>
            <a:pPr rtl="0">
              <a:defRPr/>
            </a:pPr>
            <a:r>
              <a:t>استراتيجية قراءة الصورة</a:t>
            </a:r>
          </a:p>
        </p:txBody>
      </p:sp>
      <p:pic>
        <p:nvPicPr>
          <p:cNvPr id="355" name="382D4DDF-E17E-4902-A9B6-0ACA74EC128A-L0-001.png" descr="382D4DDF-E17E-4902-A9B6-0ACA74EC128A-L0-001.png"/>
          <p:cNvPicPr>
            <a:picLocks noChangeAspect="1"/>
          </p:cNvPicPr>
          <p:nvPr/>
        </p:nvPicPr>
        <p:blipFill>
          <a:blip r:embed="rId4">
            <a:extLst/>
          </a:blip>
          <a:srcRect l="7990" t="45338" r="6715" b="41031"/>
          <a:stretch>
            <a:fillRect/>
          </a:stretch>
        </p:blipFill>
        <p:spPr>
          <a:xfrm>
            <a:off x="442515" y="1119541"/>
            <a:ext cx="12119740" cy="1452602"/>
          </a:xfrm>
          <a:prstGeom prst="rect">
            <a:avLst/>
          </a:prstGeom>
          <a:ln w="12700">
            <a:miter lim="400000"/>
          </a:ln>
        </p:spPr>
      </p:pic>
      <p:sp>
        <p:nvSpPr>
          <p:cNvPr id="356" name="نعرف جميعا ان الضوء موجة كهرومغناطيسية لكن هل تعرفين أنواعها؟"/>
          <p:cNvSpPr/>
          <p:nvPr/>
        </p:nvSpPr>
        <p:spPr>
          <a:xfrm>
            <a:off x="4116330" y="10104185"/>
            <a:ext cx="4211178" cy="1905001"/>
          </a:xfrm>
          <a:prstGeom prst="roundRect">
            <a:avLst>
              <a:gd name="adj" fmla="val 10000"/>
            </a:avLst>
          </a:prstGeom>
          <a:solidFill>
            <a:srgbClr val="FFFFFF"/>
          </a:solidFill>
          <a:ln w="12700">
            <a:miter lim="400000"/>
          </a:ln>
          <a:effectLst>
            <a:outerShdw sx="100000" sy="100000" kx="0" ky="0" algn="b" rotWithShape="0" blurRad="381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lstStyle>
            <a:lvl1pPr>
              <a:defRPr sz="2400"/>
            </a:lvl1pPr>
          </a:lstStyle>
          <a:p>
            <a:pPr rtl="0">
              <a:defRPr/>
            </a:pPr>
            <a:r>
              <a:t>نعرف جميعا ان الضوء موجة كهرومغناطيسية لكن هل تعرفين أنواعها؟</a:t>
            </a:r>
          </a:p>
        </p:txBody>
      </p:sp>
      <p:sp>
        <p:nvSpPr>
          <p:cNvPr id="357" name="الطيف الكهرومغناطيسي"/>
          <p:cNvSpPr txBox="1"/>
          <p:nvPr/>
        </p:nvSpPr>
        <p:spPr>
          <a:xfrm>
            <a:off x="2144733" y="-99900"/>
            <a:ext cx="7790786" cy="1724519"/>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nchor="ctr">
            <a:spAutoFit/>
          </a:bodyPr>
          <a:lstStyle>
            <a:lvl1pPr algn="r" defTabSz="914400">
              <a:defRPr b="1" sz="6000" u="sng">
                <a:solidFill>
                  <a:srgbClr val="C00000"/>
                </a:solidFill>
                <a:latin typeface="Constantia"/>
                <a:ea typeface="Constantia"/>
                <a:cs typeface="Constantia"/>
                <a:sym typeface="Constantia"/>
              </a:defRPr>
            </a:lvl1pPr>
          </a:lstStyle>
          <a:p>
            <a:pPr rtl="0">
              <a:defRPr b="0" u="none">
                <a:solidFill>
                  <a:srgbClr val="000000"/>
                </a:solidFill>
              </a:defRPr>
            </a:pPr>
            <a:r>
              <a:rPr b="1" u="sng">
                <a:solidFill>
                  <a:srgbClr val="C00000"/>
                </a:solidFill>
              </a:rPr>
              <a:t>الطيف الكهرومغناطيسي</a:t>
            </a:r>
            <a:endParaRPr b="1" u="sng">
              <a:solidFill>
                <a:srgbClr val="C00000"/>
              </a:solidFill>
            </a:endParaRPr>
          </a:p>
        </p:txBody>
      </p:sp>
    </p:spTree>
  </p:cSld>
  <p:clrMapOvr>
    <a:masterClrMapping/>
  </p:clrMapOvr>
  <p:transition xmlns:p14="http://schemas.microsoft.com/office/powerpoint/2010/main" spd="med" advClick="1"/>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59" name="6B6B1AE1-3528-4F63-B64A-E0ED078D81C1-L0-001.jpeg" descr="6B6B1AE1-3528-4F63-B64A-E0ED078D81C1-L0-001.jpeg"/>
          <p:cNvPicPr>
            <a:picLocks noChangeAspect="1"/>
          </p:cNvPicPr>
          <p:nvPr/>
        </p:nvPicPr>
        <p:blipFill>
          <a:blip r:embed="rId2">
            <a:extLst/>
          </a:blip>
          <a:srcRect l="4775" t="4144" r="58241" b="13070"/>
          <a:stretch>
            <a:fillRect/>
          </a:stretch>
        </p:blipFill>
        <p:spPr>
          <a:xfrm>
            <a:off x="424356" y="2628090"/>
            <a:ext cx="2701955" cy="5909221"/>
          </a:xfrm>
          <a:prstGeom prst="rect">
            <a:avLst/>
          </a:prstGeom>
          <a:ln w="12700">
            <a:miter lim="400000"/>
          </a:ln>
        </p:spPr>
      </p:pic>
      <p:pic>
        <p:nvPicPr>
          <p:cNvPr id="360" name="EC616A41-94C5-4C46-AC1C-EBB61E670E69-L0-001.jpeg" descr="EC616A41-94C5-4C46-AC1C-EBB61E670E69-L0-001.jpeg"/>
          <p:cNvPicPr>
            <a:picLocks noChangeAspect="1"/>
          </p:cNvPicPr>
          <p:nvPr/>
        </p:nvPicPr>
        <p:blipFill>
          <a:blip r:embed="rId3">
            <a:extLst/>
          </a:blip>
          <a:srcRect l="68198" t="0" r="0" b="16321"/>
          <a:stretch>
            <a:fillRect/>
          </a:stretch>
        </p:blipFill>
        <p:spPr>
          <a:xfrm>
            <a:off x="10608799" y="1667184"/>
            <a:ext cx="2224863" cy="4686671"/>
          </a:xfrm>
          <a:prstGeom prst="rect">
            <a:avLst/>
          </a:prstGeom>
          <a:ln w="12700">
            <a:miter lim="400000"/>
          </a:ln>
        </p:spPr>
      </p:pic>
      <p:pic>
        <p:nvPicPr>
          <p:cNvPr id="361" name="C3DD3619-10BE-484D-911A-4DD8CC758FF3-L0-001.jpeg" descr="C3DD3619-10BE-484D-911A-4DD8CC758FF3-L0-001.jpeg"/>
          <p:cNvPicPr>
            <a:picLocks noChangeAspect="1"/>
          </p:cNvPicPr>
          <p:nvPr/>
        </p:nvPicPr>
        <p:blipFill>
          <a:blip r:embed="rId4">
            <a:extLst/>
          </a:blip>
          <a:srcRect l="17305" t="14698" r="17305" b="27431"/>
          <a:stretch>
            <a:fillRect/>
          </a:stretch>
        </p:blipFill>
        <p:spPr>
          <a:xfrm>
            <a:off x="7246269" y="6448665"/>
            <a:ext cx="5431799" cy="3201643"/>
          </a:xfrm>
          <a:prstGeom prst="rect">
            <a:avLst/>
          </a:prstGeom>
          <a:ln w="12700">
            <a:miter lim="400000"/>
          </a:ln>
        </p:spPr>
      </p:pic>
      <p:pic>
        <p:nvPicPr>
          <p:cNvPr id="362" name="EC616A41-94C5-4C46-AC1C-EBB61E670E69-L0-001.jpeg" descr="EC616A41-94C5-4C46-AC1C-EBB61E670E69-L0-001.jpeg"/>
          <p:cNvPicPr>
            <a:picLocks noChangeAspect="1"/>
          </p:cNvPicPr>
          <p:nvPr/>
        </p:nvPicPr>
        <p:blipFill>
          <a:blip r:embed="rId3">
            <a:extLst/>
          </a:blip>
          <a:srcRect l="31927" t="0" r="31927" b="15609"/>
          <a:stretch>
            <a:fillRect/>
          </a:stretch>
        </p:blipFill>
        <p:spPr>
          <a:xfrm>
            <a:off x="8005730" y="1707665"/>
            <a:ext cx="2464094" cy="4605809"/>
          </a:xfrm>
          <a:prstGeom prst="rect">
            <a:avLst/>
          </a:prstGeom>
          <a:ln w="12700">
            <a:miter lim="400000"/>
          </a:ln>
        </p:spPr>
      </p:pic>
      <p:pic>
        <p:nvPicPr>
          <p:cNvPr id="363" name="6B6B1AE1-3528-4F63-B64A-E0ED078D81C1-L0-001.jpeg" descr="6B6B1AE1-3528-4F63-B64A-E0ED078D81C1-L0-001.jpeg"/>
          <p:cNvPicPr>
            <a:picLocks noChangeAspect="1"/>
          </p:cNvPicPr>
          <p:nvPr/>
        </p:nvPicPr>
        <p:blipFill>
          <a:blip r:embed="rId2">
            <a:extLst/>
          </a:blip>
          <a:srcRect l="58345" t="4462" r="5087" b="13707"/>
          <a:stretch>
            <a:fillRect/>
          </a:stretch>
        </p:blipFill>
        <p:spPr>
          <a:xfrm>
            <a:off x="3539076" y="2685439"/>
            <a:ext cx="2650328" cy="5794416"/>
          </a:xfrm>
          <a:prstGeom prst="rect">
            <a:avLst/>
          </a:prstGeom>
          <a:ln w="12700">
            <a:miter lim="400000"/>
          </a:ln>
        </p:spPr>
      </p:pic>
      <p:sp>
        <p:nvSpPr>
          <p:cNvPr id="364" name="الأشعة السينية تجعلنا نخترق الاجسام فنرى ما داخلها…"/>
          <p:cNvSpPr/>
          <p:nvPr/>
        </p:nvSpPr>
        <p:spPr>
          <a:xfrm>
            <a:off x="2658243" y="9798221"/>
            <a:ext cx="7688314" cy="2133017"/>
          </a:xfrm>
          <a:prstGeom prst="rect">
            <a:avLst/>
          </a:prstGeom>
          <a:solidFill>
            <a:srgbClr val="FFFFFF"/>
          </a:solidFill>
          <a:ln w="25400">
            <a:solidFill>
              <a:srgbClr val="85888D"/>
            </a:solidFill>
            <a:miter lim="400000"/>
          </a:ln>
          <a:extLst>
            <a:ext uri="{C572A759-6A51-4108-AA02-DFA0A04FC94B}">
              <ma14:wrappingTextBoxFlag xmlns:ma14="http://schemas.microsoft.com/office/mac/drawingml/2011/main" val="1"/>
            </a:ext>
          </a:extLst>
        </p:spPr>
        <p:txBody>
          <a:bodyPr lIns="50800" tIns="50800" rIns="50800" bIns="50800" anchor="ctr"/>
          <a:lstStyle/>
          <a:p>
            <a:pPr>
              <a:defRPr sz="2400"/>
            </a:pPr>
            <a:r>
              <a:t>الأشعة السينية تجعلنا نخترق الاجسام فنرى ما داخلها</a:t>
            </a:r>
          </a:p>
          <a:p>
            <a:pPr>
              <a:defRPr sz="2400"/>
            </a:pPr>
            <a:r>
              <a:t>اما الفوق بنفسجية نرى الاجسام بشكل اكثر سطوعاً </a:t>
            </a:r>
          </a:p>
          <a:p>
            <a:pPr>
              <a:defRPr sz="2400"/>
            </a:pPr>
            <a:r>
              <a:t>اما تحت الحمراء فإننا سنستطيع التمييز بين الاجسام باختلاف درجة حرارتها</a:t>
            </a:r>
          </a:p>
        </p:txBody>
      </p:sp>
      <p:sp>
        <p:nvSpPr>
          <p:cNvPr id="365" name="استراتيجية قراءة الصورة"/>
          <p:cNvSpPr/>
          <p:nvPr/>
        </p:nvSpPr>
        <p:spPr>
          <a:xfrm>
            <a:off x="15939" y="8748012"/>
            <a:ext cx="4489509" cy="1028010"/>
          </a:xfrm>
          <a:prstGeom prst="roundRect">
            <a:avLst>
              <a:gd name="adj" fmla="val 19547"/>
            </a:avLst>
          </a:prstGeom>
          <a:blipFill>
            <a:blip r:embed="rId5"/>
          </a:blipFill>
          <a:ln w="12700">
            <a:miter lim="400000"/>
          </a:ln>
          <a:effectLst>
            <a:outerShdw sx="100000" sy="100000" kx="0" ky="0" algn="b" rotWithShape="0" blurRad="381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lstStyle>
            <a:lvl1pPr>
              <a:defRPr b="1" sz="3000">
                <a:solidFill>
                  <a:srgbClr val="FFFFFF"/>
                </a:solidFill>
                <a:latin typeface="Helvetica"/>
                <a:ea typeface="Helvetica"/>
                <a:cs typeface="Helvetica"/>
                <a:sym typeface="Helvetica"/>
              </a:defRPr>
            </a:lvl1pPr>
          </a:lstStyle>
          <a:p>
            <a:pPr rtl="0">
              <a:defRPr/>
            </a:pPr>
            <a:r>
              <a:t>استراتيجية قراءة الصورة</a:t>
            </a:r>
          </a:p>
        </p:txBody>
      </p:sp>
      <p:sp>
        <p:nvSpPr>
          <p:cNvPr id="366" name="ماذا لو كنّا نمتلك رؤية سينية و فوق بنفسجية و تحت حمراء؟!!؟"/>
          <p:cNvSpPr/>
          <p:nvPr/>
        </p:nvSpPr>
        <p:spPr>
          <a:xfrm>
            <a:off x="-527180" y="-80323"/>
            <a:ext cx="9197491" cy="191078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1937"/>
                </a:moveTo>
                <a:lnTo>
                  <a:pt x="0" y="9663"/>
                </a:lnTo>
                <a:cubicBezTo>
                  <a:pt x="0" y="4326"/>
                  <a:pt x="899" y="0"/>
                  <a:pt x="2008" y="0"/>
                </a:cubicBezTo>
                <a:lnTo>
                  <a:pt x="19592" y="0"/>
                </a:lnTo>
                <a:cubicBezTo>
                  <a:pt x="20701" y="0"/>
                  <a:pt x="21600" y="4326"/>
                  <a:pt x="21600" y="9663"/>
                </a:cubicBezTo>
                <a:lnTo>
                  <a:pt x="21600" y="11937"/>
                </a:lnTo>
                <a:cubicBezTo>
                  <a:pt x="21600" y="17274"/>
                  <a:pt x="20701" y="21600"/>
                  <a:pt x="19592" y="21600"/>
                </a:cubicBezTo>
                <a:lnTo>
                  <a:pt x="2008" y="21600"/>
                </a:lnTo>
                <a:cubicBezTo>
                  <a:pt x="899" y="21600"/>
                  <a:pt x="0" y="17274"/>
                  <a:pt x="0" y="11937"/>
                </a:cubicBezTo>
                <a:close/>
              </a:path>
            </a:pathLst>
          </a:custGeom>
          <a:gradFill>
            <a:gsLst>
              <a:gs pos="0">
                <a:srgbClr val="C8B2E9"/>
              </a:gs>
              <a:gs pos="35000">
                <a:srgbClr val="D8C9EE"/>
              </a:gs>
              <a:gs pos="100000">
                <a:srgbClr val="F0EAF9"/>
              </a:gs>
            </a:gsLst>
            <a:lin ang="16200000"/>
          </a:gradFill>
          <a:ln w="12700">
            <a:solidFill>
              <a:srgbClr val="7D60A0"/>
            </a:solidFill>
            <a:bevel/>
          </a:ln>
          <a:effectLst>
            <a:outerShdw sx="100000" sy="100000" kx="0" ky="0" algn="b" rotWithShape="0" blurRad="50800" dist="25400" dir="5400000">
              <a:srgbClr val="000000">
                <a:alpha val="38000"/>
              </a:srgbClr>
            </a:outerShdw>
          </a:effectLst>
          <a:extLst>
            <a:ext uri="{C572A759-6A51-4108-AA02-DFA0A04FC94B}">
              <ma14:wrappingTextBoxFlag xmlns:ma14="http://schemas.microsoft.com/office/mac/drawingml/2011/main" val="1"/>
            </a:ext>
          </a:extLst>
        </p:spPr>
        <p:txBody>
          <a:bodyPr lIns="65023" tIns="65023" rIns="65023" bIns="65023" anchor="ctr"/>
          <a:lstStyle/>
          <a:p>
            <a:pPr defTabSz="914400" rtl="0">
              <a:defRPr sz="4800">
                <a:latin typeface="Calibri"/>
                <a:ea typeface="Calibri"/>
                <a:cs typeface="Calibri"/>
                <a:sym typeface="Calibri"/>
              </a:defRPr>
            </a:pPr>
            <a:r>
              <a:t>ماذا لو كنّا نمتلك رؤية سينية و فوق بنفسجية و تحت حمراء؟!!</a:t>
            </a:r>
            <a:r>
              <a:t>؟</a:t>
            </a:r>
          </a:p>
        </p:txBody>
      </p:sp>
      <p:pic>
        <p:nvPicPr>
          <p:cNvPr id="367" name="9E26CA2B-A0F5-4283-A7CA-9D04BACAA38D-L0-001.jpeg" descr="9E26CA2B-A0F5-4283-A7CA-9D04BACAA38D-L0-001.jpeg"/>
          <p:cNvPicPr>
            <a:picLocks noChangeAspect="1"/>
          </p:cNvPicPr>
          <p:nvPr/>
        </p:nvPicPr>
        <p:blipFill>
          <a:blip r:embed="rId6">
            <a:extLst/>
          </a:blip>
          <a:stretch>
            <a:fillRect/>
          </a:stretch>
        </p:blipFill>
        <p:spPr>
          <a:xfrm>
            <a:off x="9060905" y="-18807"/>
            <a:ext cx="1802362" cy="1591207"/>
          </a:xfrm>
          <a:prstGeom prst="rect">
            <a:avLst/>
          </a:prstGeom>
          <a:ln w="12700">
            <a:miter lim="400000"/>
          </a:ln>
        </p:spPr>
      </p:pic>
    </p:spTree>
  </p:cSld>
  <p:clrMapOvr>
    <a:masterClrMapping/>
  </p:clrMapOvr>
  <p:transition xmlns:p14="http://schemas.microsoft.com/office/powerpoint/2010/main" spd="med" advClick="1"/>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69" name="استنتاج خصائص الطيف المرئي"/>
          <p:cNvSpPr txBox="1"/>
          <p:nvPr>
            <p:ph type="title"/>
          </p:nvPr>
        </p:nvSpPr>
        <p:spPr>
          <a:xfrm>
            <a:off x="360607" y="-159758"/>
            <a:ext cx="12283586" cy="1618223"/>
          </a:xfrm>
          <a:prstGeom prst="rect">
            <a:avLst/>
          </a:prstGeom>
        </p:spPr>
        <p:txBody>
          <a:bodyPr/>
          <a:lstStyle/>
          <a:p>
            <a:pPr rtl="0">
              <a:defRPr b="1">
                <a:solidFill>
                  <a:schemeClr val="accent5"/>
                </a:solidFill>
              </a:defRPr>
            </a:pPr>
            <a:r>
              <a:t>استنتاج </a:t>
            </a:r>
            <a:r>
              <a:rPr>
                <a:solidFill>
                  <a:schemeClr val="accent4"/>
                </a:solidFill>
              </a:rPr>
              <a:t>خصائص</a:t>
            </a:r>
            <a:r>
              <a:t> </a:t>
            </a:r>
            <a:r>
              <a:rPr>
                <a:solidFill>
                  <a:schemeClr val="accent2"/>
                </a:solidFill>
              </a:rPr>
              <a:t>الطيف</a:t>
            </a:r>
            <a:r>
              <a:t> </a:t>
            </a:r>
            <a:r>
              <a:rPr>
                <a:solidFill>
                  <a:schemeClr val="accent6"/>
                </a:solidFill>
              </a:rPr>
              <a:t>المرئي</a:t>
            </a:r>
          </a:p>
        </p:txBody>
      </p:sp>
      <p:sp>
        <p:nvSpPr>
          <p:cNvPr id="370" name="ألوان الطيف سماها نيوتن و تعني ضوء ،كل ما كان اللون طوله الموجي كبير ينعكس الى أعيننا أسرع و لا يمتص فالأحمر أوضح من البنفسجي فالبنفسجي نادراً ما يظهر، لذلك نرى طفايات الحريق و لوحات المحلات التجارية باللون الأحمر لأنها تظهر و لا تمتص"/>
          <p:cNvSpPr txBox="1"/>
          <p:nvPr/>
        </p:nvSpPr>
        <p:spPr>
          <a:xfrm>
            <a:off x="2285967" y="9947539"/>
            <a:ext cx="8880007" cy="1143001"/>
          </a:xfrm>
          <a:prstGeom prst="rect">
            <a:avLst/>
          </a:prstGeom>
          <a:ln w="12700">
            <a:miter lim="400000"/>
          </a:ln>
          <a:extLst>
            <a:ext uri="{C572A759-6A51-4108-AA02-DFA0A04FC94B}">
              <ma14:wrappingTextBoxFlag xmlns:ma14="http://schemas.microsoft.com/office/mac/drawingml/2011/main" val="1"/>
            </a:ext>
          </a:extLst>
        </p:spPr>
        <p:txBody>
          <a:bodyPr lIns="45719" rIns="45719" anchor="ctr">
            <a:normAutofit fontScale="100000" lnSpcReduction="0"/>
          </a:bodyPr>
          <a:lstStyle/>
          <a:p>
            <a:pPr defTabSz="484631" rtl="0">
              <a:defRPr sz="1960">
                <a:latin typeface="Calibri"/>
                <a:ea typeface="Calibri"/>
                <a:cs typeface="Calibri"/>
                <a:sym typeface="Calibri"/>
              </a:defRPr>
            </a:pPr>
            <a:r>
              <a:t>ألوان الطيف سماها نيوتن و تعني ضوء ،</a:t>
            </a:r>
            <a:r>
              <a:t>كل ما كان اللون طوله الموجي كبير ينعكس الى أعيننا أسرع و لا يمتص فالأحمر أوضح من البنفسجي فالبنفسجي نادراً ما يظهر، لذلك نرى طفايات الحريق و لوحات المحلات التجارية باللون الأحمر لأنها تظهر و لا تمتص  </a:t>
            </a:r>
          </a:p>
        </p:txBody>
      </p:sp>
      <p:pic>
        <p:nvPicPr>
          <p:cNvPr id="371" name="9B523647-A3DA-4591-9A27-A6F4C17CBB07-L0-001.png" descr="9B523647-A3DA-4591-9A27-A6F4C17CBB07-L0-001.png"/>
          <p:cNvPicPr>
            <a:picLocks noChangeAspect="1"/>
          </p:cNvPicPr>
          <p:nvPr/>
        </p:nvPicPr>
        <p:blipFill>
          <a:blip r:embed="rId2">
            <a:extLst/>
          </a:blip>
          <a:srcRect l="11302" t="0" r="23672" b="54715"/>
          <a:stretch>
            <a:fillRect/>
          </a:stretch>
        </p:blipFill>
        <p:spPr>
          <a:xfrm>
            <a:off x="151777" y="1434253"/>
            <a:ext cx="12701286" cy="2706654"/>
          </a:xfrm>
          <a:prstGeom prst="rect">
            <a:avLst/>
          </a:prstGeom>
          <a:ln w="12700">
            <a:miter lim="400000"/>
          </a:ln>
        </p:spPr>
      </p:pic>
      <p:sp>
        <p:nvSpPr>
          <p:cNvPr id="372" name="مستطيل"/>
          <p:cNvSpPr/>
          <p:nvPr/>
        </p:nvSpPr>
        <p:spPr>
          <a:xfrm>
            <a:off x="98247" y="2457013"/>
            <a:ext cx="1220953" cy="671642"/>
          </a:xfrm>
          <a:prstGeom prst="rect">
            <a:avLst/>
          </a:prstGeom>
          <a:solidFill>
            <a:srgbClr val="651A8C"/>
          </a:solidFill>
          <a:ln w="12700">
            <a:solidFill>
              <a:srgbClr val="A6AAA9"/>
            </a:solidFill>
            <a:custDash>
              <a:ds d="100000" sp="200000"/>
            </a:custDash>
            <a:miter lim="400000"/>
          </a:ln>
          <a:effectLst>
            <a:outerShdw sx="100000" sy="100000" kx="0" ky="0" algn="b" rotWithShape="0" blurRad="25400" dist="25400" dir="2388334">
              <a:srgbClr val="000000">
                <a:alpha val="79310"/>
              </a:srgbClr>
            </a:outerShdw>
          </a:effectLst>
        </p:spPr>
        <p:txBody>
          <a:bodyPr lIns="50800" tIns="50800" rIns="50800" bIns="50800" anchor="ctr"/>
          <a:lstStyle/>
          <a:p>
            <a:pPr>
              <a:defRPr sz="2400">
                <a:solidFill>
                  <a:srgbClr val="FFFFFF"/>
                </a:solidFill>
              </a:defRPr>
            </a:pPr>
          </a:p>
        </p:txBody>
      </p:sp>
      <p:sp>
        <p:nvSpPr>
          <p:cNvPr id="373" name="١-مم يتكون الطيف المرئي؟…"/>
          <p:cNvSpPr txBox="1"/>
          <p:nvPr/>
        </p:nvSpPr>
        <p:spPr>
          <a:xfrm>
            <a:off x="-59715" y="3952838"/>
            <a:ext cx="12803148" cy="4623657"/>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nchor="ctr"/>
          <a:lstStyle/>
          <a:p>
            <a:pPr algn="r" defTabSz="914400" rtl="0">
              <a:defRPr sz="13600">
                <a:latin typeface="Constantia"/>
                <a:ea typeface="Constantia"/>
                <a:cs typeface="Constantia"/>
                <a:sym typeface="Constantia"/>
              </a:defRPr>
            </a:pPr>
            <a:r>
              <a:rPr b="1" sz="5500">
                <a:solidFill>
                  <a:srgbClr val="F24A47"/>
                </a:solidFill>
              </a:rPr>
              <a:t>١-مم يتكون الطيف المرئي؟</a:t>
            </a:r>
            <a:endParaRPr b="1" sz="5500">
              <a:solidFill>
                <a:srgbClr val="F24A47"/>
              </a:solidFill>
            </a:endParaRPr>
          </a:p>
          <a:p>
            <a:pPr algn="r" defTabSz="914400" rtl="0">
              <a:defRPr sz="13600">
                <a:latin typeface="Constantia"/>
                <a:ea typeface="Constantia"/>
                <a:cs typeface="Constantia"/>
                <a:sym typeface="Constantia"/>
              </a:defRPr>
            </a:pPr>
            <a:r>
              <a:rPr b="1" sz="5500">
                <a:solidFill>
                  <a:srgbClr val="F24A47"/>
                </a:solidFill>
              </a:rPr>
              <a:t> </a:t>
            </a:r>
            <a:r>
              <a:rPr b="1" sz="5500">
                <a:solidFill>
                  <a:srgbClr val="4A2EE2"/>
                </a:solidFill>
              </a:rPr>
              <a:t>٢- ما لون الضوء الذي لديه أكبر طول موجي- أقصر طول موجي؟</a:t>
            </a:r>
            <a:endParaRPr b="1" sz="5500">
              <a:solidFill>
                <a:srgbClr val="4A2EE2"/>
              </a:solidFill>
            </a:endParaRPr>
          </a:p>
          <a:p>
            <a:pPr algn="r" defTabSz="914400" rtl="0">
              <a:defRPr sz="13600">
                <a:latin typeface="Constantia"/>
                <a:ea typeface="Constantia"/>
                <a:cs typeface="Constantia"/>
                <a:sym typeface="Constantia"/>
              </a:defRPr>
            </a:pPr>
            <a:r>
              <a:rPr b="1" sz="5500">
                <a:solidFill>
                  <a:srgbClr val="F24A47"/>
                </a:solidFill>
              </a:rPr>
              <a:t> </a:t>
            </a:r>
            <a:r>
              <a:rPr b="1" sz="5500">
                <a:solidFill>
                  <a:srgbClr val="578C2E"/>
                </a:solidFill>
              </a:rPr>
              <a:t>٣- كم تتراوح الأطوال الموجية في الطيف المرئي؟</a:t>
            </a:r>
          </a:p>
        </p:txBody>
      </p:sp>
      <p:sp>
        <p:nvSpPr>
          <p:cNvPr id="374" name="استراتيجية قراءة الصورة"/>
          <p:cNvSpPr/>
          <p:nvPr/>
        </p:nvSpPr>
        <p:spPr>
          <a:xfrm>
            <a:off x="15939" y="8748012"/>
            <a:ext cx="4489509" cy="1028010"/>
          </a:xfrm>
          <a:prstGeom prst="roundRect">
            <a:avLst>
              <a:gd name="adj" fmla="val 19547"/>
            </a:avLst>
          </a:prstGeom>
          <a:blipFill>
            <a:blip r:embed="rId3"/>
          </a:blipFill>
          <a:ln w="12700">
            <a:miter lim="400000"/>
          </a:ln>
          <a:effectLst>
            <a:outerShdw sx="100000" sy="100000" kx="0" ky="0" algn="b" rotWithShape="0" blurRad="381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lstStyle>
            <a:lvl1pPr>
              <a:defRPr b="1" sz="3000">
                <a:solidFill>
                  <a:srgbClr val="FFFFFF"/>
                </a:solidFill>
                <a:latin typeface="Helvetica"/>
                <a:ea typeface="Helvetica"/>
                <a:cs typeface="Helvetica"/>
                <a:sym typeface="Helvetica"/>
              </a:defRPr>
            </a:lvl1pPr>
          </a:lstStyle>
          <a:p>
            <a:pPr rtl="0">
              <a:defRPr/>
            </a:pPr>
            <a:r>
              <a:t>استراتيجية قراءة الصورة</a:t>
            </a:r>
          </a:p>
        </p:txBody>
      </p:sp>
      <p:sp>
        <p:nvSpPr>
          <p:cNvPr id="375" name="نحول من نانو الى متر"/>
          <p:cNvSpPr/>
          <p:nvPr/>
        </p:nvSpPr>
        <p:spPr>
          <a:xfrm>
            <a:off x="118976" y="9790526"/>
            <a:ext cx="1905001" cy="1905001"/>
          </a:xfrm>
          <a:prstGeom prst="rect">
            <a:avLst/>
          </a:prstGeom>
          <a:ln w="25400">
            <a:solidFill>
              <a:srgbClr val="85888D"/>
            </a:solidFill>
            <a:miter lim="400000"/>
          </a:ln>
          <a:extLst>
            <a:ext uri="{C572A759-6A51-4108-AA02-DFA0A04FC94B}">
              <ma14:wrappingTextBoxFlag xmlns:ma14="http://schemas.microsoft.com/office/mac/drawingml/2011/main" val="1"/>
            </a:ext>
          </a:extLst>
        </p:spPr>
        <p:txBody>
          <a:bodyPr lIns="50800" tIns="50800" rIns="50800" bIns="50800" anchor="ctr"/>
          <a:lstStyle>
            <a:lvl1pPr>
              <a:defRPr sz="2400"/>
            </a:lvl1pPr>
          </a:lstStyle>
          <a:p>
            <a:pPr/>
            <a:r>
              <a:t>نحول من نانو الى متر </a:t>
            </a:r>
          </a:p>
        </p:txBody>
      </p:sp>
    </p:spTree>
  </p:cSld>
  <p:clrMapOvr>
    <a:masterClrMapping/>
  </p:clrMapOvr>
  <p:transition xmlns:p14="http://schemas.microsoft.com/office/powerpoint/2010/main" spd="med" advClick="1"/>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77" name="lights" descr="lights"/>
          <p:cNvPicPr>
            <a:picLocks noChangeAspect="1"/>
          </p:cNvPicPr>
          <p:nvPr/>
        </p:nvPicPr>
        <p:blipFill>
          <a:blip r:embed="rId2">
            <a:extLst/>
          </a:blip>
          <a:stretch>
            <a:fillRect/>
          </a:stretch>
        </p:blipFill>
        <p:spPr>
          <a:xfrm>
            <a:off x="-1" y="5475111"/>
            <a:ext cx="4768428" cy="4278489"/>
          </a:xfrm>
          <a:prstGeom prst="rect">
            <a:avLst/>
          </a:prstGeom>
          <a:ln w="12700">
            <a:miter lim="400000"/>
          </a:ln>
        </p:spPr>
      </p:pic>
      <p:pic>
        <p:nvPicPr>
          <p:cNvPr id="378" name="lights" descr="lights"/>
          <p:cNvPicPr>
            <a:picLocks noChangeAspect="1"/>
          </p:cNvPicPr>
          <p:nvPr/>
        </p:nvPicPr>
        <p:blipFill>
          <a:blip r:embed="rId2">
            <a:extLst/>
          </a:blip>
          <a:stretch>
            <a:fillRect/>
          </a:stretch>
        </p:blipFill>
        <p:spPr>
          <a:xfrm>
            <a:off x="8636086" y="3394812"/>
            <a:ext cx="4660054" cy="4181406"/>
          </a:xfrm>
          <a:prstGeom prst="rect">
            <a:avLst/>
          </a:prstGeom>
          <a:ln w="12700">
            <a:miter lim="400000"/>
          </a:ln>
        </p:spPr>
      </p:pic>
      <p:pic>
        <p:nvPicPr>
          <p:cNvPr id="379" name="lights" descr="lights"/>
          <p:cNvPicPr>
            <a:picLocks noChangeAspect="1"/>
          </p:cNvPicPr>
          <p:nvPr/>
        </p:nvPicPr>
        <p:blipFill>
          <a:blip r:embed="rId2">
            <a:extLst/>
          </a:blip>
          <a:stretch>
            <a:fillRect/>
          </a:stretch>
        </p:blipFill>
        <p:spPr>
          <a:xfrm>
            <a:off x="-1" y="-1"/>
            <a:ext cx="4768428" cy="4278490"/>
          </a:xfrm>
          <a:prstGeom prst="rect">
            <a:avLst/>
          </a:prstGeom>
          <a:ln w="12700">
            <a:miter lim="400000"/>
          </a:ln>
        </p:spPr>
      </p:pic>
      <p:pic>
        <p:nvPicPr>
          <p:cNvPr id="380" name="lights" descr="lights"/>
          <p:cNvPicPr>
            <a:picLocks noChangeAspect="1"/>
          </p:cNvPicPr>
          <p:nvPr/>
        </p:nvPicPr>
        <p:blipFill>
          <a:blip r:embed="rId2">
            <a:extLst/>
          </a:blip>
          <a:stretch>
            <a:fillRect/>
          </a:stretch>
        </p:blipFill>
        <p:spPr>
          <a:xfrm>
            <a:off x="7929315" y="-1"/>
            <a:ext cx="5075485" cy="4551681"/>
          </a:xfrm>
          <a:prstGeom prst="rect">
            <a:avLst/>
          </a:prstGeom>
          <a:ln w="12700">
            <a:miter lim="400000"/>
          </a:ln>
        </p:spPr>
      </p:pic>
      <p:sp>
        <p:nvSpPr>
          <p:cNvPr id="381" name="الألوان"/>
          <p:cNvSpPr txBox="1"/>
          <p:nvPr/>
        </p:nvSpPr>
        <p:spPr>
          <a:xfrm>
            <a:off x="-2926081" y="3728042"/>
            <a:ext cx="11270828" cy="2670049"/>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nchor="ctr">
            <a:spAutoFit/>
          </a:bodyPr>
          <a:lstStyle/>
          <a:p>
            <a:pPr algn="r" defTabSz="914400" rtl="0">
              <a:defRPr sz="13600">
                <a:latin typeface="Constantia"/>
                <a:ea typeface="Constantia"/>
                <a:cs typeface="Constantia"/>
                <a:sym typeface="Constantia"/>
              </a:defRPr>
            </a:pPr>
            <a:r>
              <a:rPr b="1" u="sng">
                <a:solidFill>
                  <a:srgbClr val="C00000"/>
                </a:solidFill>
              </a:rPr>
              <a:t>الألوان</a:t>
            </a:r>
            <a:endParaRPr b="1" u="sng">
              <a:solidFill>
                <a:srgbClr val="C00000"/>
              </a:solidFill>
            </a:endParaRPr>
          </a:p>
          <a:p>
            <a:pPr algn="r" defTabSz="914400" rtl="0">
              <a:defRPr sz="3400">
                <a:latin typeface="Constantia"/>
                <a:ea typeface="Constantia"/>
                <a:cs typeface="Constantia"/>
                <a:sym typeface="Constantia"/>
              </a:defRPr>
            </a:pPr>
            <a:r>
              <a:rPr b="1"/>
              <a:t>                                                          </a:t>
            </a:r>
          </a:p>
        </p:txBody>
      </p:sp>
    </p:spTree>
  </p:cSld>
  <p:clrMapOvr>
    <a:masterClrMapping/>
  </p:clrMapOvr>
  <p:transition xmlns:p14="http://schemas.microsoft.com/office/powerpoint/2010/main" spd="med" advClick="1"/>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83" name="ماذا لو كانت حياتنا بدون ألوان ؟"/>
          <p:cNvSpPr txBox="1"/>
          <p:nvPr/>
        </p:nvSpPr>
        <p:spPr>
          <a:xfrm>
            <a:off x="4006295" y="-25976"/>
            <a:ext cx="8754471" cy="167843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normAutofit fontScale="100000" lnSpcReduction="0"/>
          </a:bodyPr>
          <a:lstStyle>
            <a:lvl1pPr algn="r" defTabSz="327152">
              <a:defRPr b="1" sz="4704">
                <a:solidFill>
                  <a:srgbClr val="A2110D"/>
                </a:solidFill>
                <a:latin typeface="Helvetica"/>
                <a:ea typeface="Helvetica"/>
                <a:cs typeface="Helvetica"/>
                <a:sym typeface="Helvetica"/>
              </a:defRPr>
            </a:lvl1pPr>
          </a:lstStyle>
          <a:p>
            <a:pPr rtl="0">
              <a:defRPr/>
            </a:pPr>
            <a:r>
              <a:t>ماذا لو كانت حياتنا بدون ألوان ؟</a:t>
            </a:r>
          </a:p>
        </p:txBody>
      </p:sp>
      <p:pic>
        <p:nvPicPr>
          <p:cNvPr id="384" name="A91DA347-8066-4163-A1CA-2E531A65EF6A-L0-001.png" descr="A91DA347-8066-4163-A1CA-2E531A65EF6A-L0-001.png"/>
          <p:cNvPicPr>
            <a:picLocks noChangeAspect="1"/>
          </p:cNvPicPr>
          <p:nvPr/>
        </p:nvPicPr>
        <p:blipFill>
          <a:blip r:embed="rId2">
            <a:extLst/>
          </a:blip>
          <a:srcRect l="0" t="13571" r="2228" b="10838"/>
          <a:stretch>
            <a:fillRect/>
          </a:stretch>
        </p:blipFill>
        <p:spPr>
          <a:xfrm>
            <a:off x="7628170" y="4686944"/>
            <a:ext cx="5498770" cy="3188418"/>
          </a:xfrm>
          <a:prstGeom prst="rect">
            <a:avLst/>
          </a:prstGeom>
          <a:ln w="12700">
            <a:miter lim="400000"/>
          </a:ln>
        </p:spPr>
      </p:pic>
      <p:pic>
        <p:nvPicPr>
          <p:cNvPr id="385" name="44E24F68-7B7A-4D15-B916-E91D8B639154-L0-001.jpeg" descr="44E24F68-7B7A-4D15-B916-E91D8B639154-L0-001.jpeg"/>
          <p:cNvPicPr>
            <a:picLocks noChangeAspect="1"/>
          </p:cNvPicPr>
          <p:nvPr/>
        </p:nvPicPr>
        <p:blipFill>
          <a:blip r:embed="rId3">
            <a:extLst/>
          </a:blip>
          <a:stretch>
            <a:fillRect/>
          </a:stretch>
        </p:blipFill>
        <p:spPr>
          <a:xfrm>
            <a:off x="8552578" y="1177793"/>
            <a:ext cx="4231878" cy="2539128"/>
          </a:xfrm>
          <a:prstGeom prst="rect">
            <a:avLst/>
          </a:prstGeom>
          <a:ln w="12700">
            <a:miter lim="400000"/>
          </a:ln>
        </p:spPr>
      </p:pic>
      <p:sp>
        <p:nvSpPr>
          <p:cNvPr id="386" name="استراتيجيه…"/>
          <p:cNvSpPr/>
          <p:nvPr/>
        </p:nvSpPr>
        <p:spPr>
          <a:xfrm>
            <a:off x="9307630" y="8228151"/>
            <a:ext cx="3630249" cy="1511761"/>
          </a:xfrm>
          <a:prstGeom prst="rect">
            <a:avLst/>
          </a:prstGeom>
          <a:blipFill>
            <a:blip r:embed="rId4"/>
          </a:blipFill>
          <a:ln w="12700">
            <a:miter lim="400000"/>
          </a:ln>
          <a:effectLst>
            <a:outerShdw sx="100000" sy="100000" kx="0" ky="0" algn="b" rotWithShape="0" blurRad="38100" dist="25400" dir="5400000">
              <a:srgbClr val="000000">
                <a:alpha val="50000"/>
              </a:srgbClr>
            </a:outerShdw>
          </a:effectLst>
          <a:extLst>
            <a:ext uri="{C572A759-6A51-4108-AA02-DFA0A04FC94B}">
              <ma14:wrappingTextBoxFlag xmlns:ma14="http://schemas.microsoft.com/office/mac/drawingml/2011/main" val="1"/>
            </a:ext>
          </a:extLst>
        </p:spPr>
        <p:txBody>
          <a:bodyPr lIns="45719" rIns="45719">
            <a:spAutoFit/>
          </a:bodyPr>
          <a:lstStyle/>
          <a:p>
            <a:pPr rtl="0">
              <a:defRPr sz="4100">
                <a:solidFill>
                  <a:srgbClr val="FFFFFF"/>
                </a:solidFill>
              </a:defRPr>
            </a:pPr>
            <a:r>
              <a:rPr>
                <a:effectLst>
                  <a:outerShdw sx="100000" sy="100000" kx="0" ky="0" algn="b" rotWithShape="0" blurRad="12700" dist="25400" dir="2700000">
                    <a:srgbClr val="DDDDDD"/>
                  </a:outerShdw>
                </a:effectLst>
              </a:rPr>
              <a:t>استراتيجيه </a:t>
            </a:r>
            <a:endParaRPr>
              <a:effectLst>
                <a:outerShdw sx="100000" sy="100000" kx="0" ky="0" algn="b" rotWithShape="0" blurRad="12700" dist="25400" dir="2700000">
                  <a:srgbClr val="DDDDDD"/>
                </a:outerShdw>
              </a:effectLst>
            </a:endParaRPr>
          </a:p>
          <a:p>
            <a:pPr rtl="0">
              <a:defRPr sz="4100">
                <a:solidFill>
                  <a:srgbClr val="FFFFFF"/>
                </a:solidFill>
              </a:defRPr>
            </a:pPr>
            <a:r>
              <a:rPr>
                <a:effectLst>
                  <a:outerShdw sx="100000" sy="100000" kx="0" ky="0" algn="b" rotWithShape="0" blurRad="12700" dist="25400" dir="2700000">
                    <a:srgbClr val="DDDDDD"/>
                  </a:outerShdw>
                </a:effectLst>
              </a:rPr>
              <a:t>(ماذا لو)</a:t>
            </a:r>
          </a:p>
        </p:txBody>
      </p:sp>
      <p:pic>
        <p:nvPicPr>
          <p:cNvPr id="387" name="2D919389-76B5-4B12-A0B3-BB19FDAE767D-L0-001.jpeg" descr="2D919389-76B5-4B12-A0B3-BB19FDAE767D-L0-001.jpeg"/>
          <p:cNvPicPr>
            <a:picLocks noChangeAspect="1"/>
          </p:cNvPicPr>
          <p:nvPr/>
        </p:nvPicPr>
        <p:blipFill>
          <a:blip r:embed="rId5">
            <a:extLst/>
          </a:blip>
          <a:srcRect l="5185" t="0" r="5185" b="0"/>
          <a:stretch>
            <a:fillRect/>
          </a:stretch>
        </p:blipFill>
        <p:spPr>
          <a:xfrm>
            <a:off x="4710032" y="995245"/>
            <a:ext cx="2865463" cy="3589143"/>
          </a:xfrm>
          <a:prstGeom prst="rect">
            <a:avLst/>
          </a:prstGeom>
          <a:ln w="12700">
            <a:miter lim="400000"/>
          </a:ln>
        </p:spPr>
      </p:pic>
      <p:pic>
        <p:nvPicPr>
          <p:cNvPr id="388" name="3D86AABD-CBC8-47F9-91F7-FE381AF600FE-L0-001.png" descr="3D86AABD-CBC8-47F9-91F7-FE381AF600FE-L0-001.png"/>
          <p:cNvPicPr>
            <a:picLocks noChangeAspect="1"/>
          </p:cNvPicPr>
          <p:nvPr/>
        </p:nvPicPr>
        <p:blipFill>
          <a:blip r:embed="rId6">
            <a:extLst/>
          </a:blip>
          <a:srcRect l="16975" t="0" r="16975" b="0"/>
          <a:stretch>
            <a:fillRect/>
          </a:stretch>
        </p:blipFill>
        <p:spPr>
          <a:xfrm>
            <a:off x="3852601" y="4507470"/>
            <a:ext cx="3707742" cy="4210198"/>
          </a:xfrm>
          <a:prstGeom prst="rect">
            <a:avLst/>
          </a:prstGeom>
          <a:ln w="12700">
            <a:miter lim="400000"/>
          </a:ln>
        </p:spPr>
      </p:pic>
      <p:pic>
        <p:nvPicPr>
          <p:cNvPr id="389" name="AD62AA89-712D-4E55-ADAB-FB8A355B64EE-L0-001.jpeg" descr="AD62AA89-712D-4E55-ADAB-FB8A355B64EE-L0-001.jpeg"/>
          <p:cNvPicPr>
            <a:picLocks noChangeAspect="1"/>
          </p:cNvPicPr>
          <p:nvPr/>
        </p:nvPicPr>
        <p:blipFill>
          <a:blip r:embed="rId7">
            <a:extLst/>
          </a:blip>
          <a:srcRect l="0" t="0" r="10892" b="0"/>
          <a:stretch>
            <a:fillRect/>
          </a:stretch>
        </p:blipFill>
        <p:spPr>
          <a:xfrm>
            <a:off x="210376" y="4605903"/>
            <a:ext cx="3484396" cy="4565863"/>
          </a:xfrm>
          <a:prstGeom prst="rect">
            <a:avLst/>
          </a:prstGeom>
          <a:ln w="12700">
            <a:miter lim="400000"/>
          </a:ln>
        </p:spPr>
      </p:pic>
      <p:pic>
        <p:nvPicPr>
          <p:cNvPr id="390" name="2EF34336-35BC-4A91-9918-549B19159E73-L0-001.jpeg" descr="2EF34336-35BC-4A91-9918-549B19159E73-L0-001.jpeg"/>
          <p:cNvPicPr>
            <a:picLocks noChangeAspect="1"/>
          </p:cNvPicPr>
          <p:nvPr/>
        </p:nvPicPr>
        <p:blipFill>
          <a:blip r:embed="rId8">
            <a:extLst/>
          </a:blip>
          <a:srcRect l="18648" t="0" r="18648" b="0"/>
          <a:stretch>
            <a:fillRect/>
          </a:stretch>
        </p:blipFill>
        <p:spPr>
          <a:xfrm>
            <a:off x="350424" y="276450"/>
            <a:ext cx="3630022" cy="4341987"/>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92" name="image.png" descr="image.png"/>
          <p:cNvPicPr>
            <a:picLocks noChangeAspect="1"/>
          </p:cNvPicPr>
          <p:nvPr/>
        </p:nvPicPr>
        <p:blipFill>
          <a:blip r:embed="rId2">
            <a:extLst/>
          </a:blip>
          <a:stretch>
            <a:fillRect/>
          </a:stretch>
        </p:blipFill>
        <p:spPr>
          <a:xfrm>
            <a:off x="76378" y="57283"/>
            <a:ext cx="12852044" cy="9639034"/>
          </a:xfrm>
          <a:prstGeom prst="rect">
            <a:avLst/>
          </a:prstGeom>
          <a:ln w="12700">
            <a:miter lim="400000"/>
          </a:ln>
          <a:effectLst>
            <a:outerShdw sx="100000" sy="100000" kx="0" ky="0" algn="b" rotWithShape="0" blurRad="63500" dist="17960" dir="2700000">
              <a:srgbClr val="094377"/>
            </a:outerShdw>
          </a:effectLst>
        </p:spPr>
      </p:pic>
      <p:sp>
        <p:nvSpPr>
          <p:cNvPr id="393" name="مزج الألوان.."/>
          <p:cNvSpPr txBox="1"/>
          <p:nvPr/>
        </p:nvSpPr>
        <p:spPr>
          <a:xfrm>
            <a:off x="-1793871" y="3424870"/>
            <a:ext cx="12896428" cy="2416049"/>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nchor="ctr"/>
          <a:lstStyle>
            <a:lvl1pPr algn="r" defTabSz="914400">
              <a:defRPr b="1" sz="13600">
                <a:latin typeface="Constantia"/>
                <a:ea typeface="Constantia"/>
                <a:cs typeface="Constantia"/>
                <a:sym typeface="Constantia"/>
              </a:defRPr>
            </a:lvl1pPr>
          </a:lstStyle>
          <a:p>
            <a:pPr rtl="0">
              <a:defRPr b="0"/>
            </a:pPr>
            <a:r>
              <a:rPr b="1"/>
              <a:t>مزج الألوان..</a:t>
            </a:r>
          </a:p>
        </p:txBody>
      </p:sp>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71" name="image10.png" descr="image10.png"/>
          <p:cNvPicPr>
            <a:picLocks noChangeAspect="1"/>
          </p:cNvPicPr>
          <p:nvPr/>
        </p:nvPicPr>
        <p:blipFill>
          <a:blip r:embed="rId2">
            <a:extLst/>
          </a:blip>
          <a:stretch>
            <a:fillRect/>
          </a:stretch>
        </p:blipFill>
        <p:spPr>
          <a:xfrm flipH="1">
            <a:off x="334023" y="4772469"/>
            <a:ext cx="2922413" cy="3026150"/>
          </a:xfrm>
          <a:prstGeom prst="rect">
            <a:avLst/>
          </a:prstGeom>
          <a:ln w="12700">
            <a:miter lim="400000"/>
          </a:ln>
        </p:spPr>
      </p:pic>
      <p:sp>
        <p:nvSpPr>
          <p:cNvPr id="272" name="درسنا في وقت سابق أن الإنسان لا يستطيع سماع جميع الأصوات فهل هذا الكلام ينطبق أيضاً على الضوء؟"/>
          <p:cNvSpPr/>
          <p:nvPr/>
        </p:nvSpPr>
        <p:spPr>
          <a:xfrm>
            <a:off x="2151276" y="325901"/>
            <a:ext cx="10154520" cy="4939764"/>
          </a:xfrm>
          <a:prstGeom prst="wedgeEllipseCallout">
            <a:avLst>
              <a:gd name="adj1" fmla="val -38226"/>
              <a:gd name="adj2" fmla="val 74661"/>
            </a:avLst>
          </a:prstGeom>
          <a:solidFill>
            <a:srgbClr val="FFFFFF"/>
          </a:solidFill>
          <a:ln w="25400">
            <a:solidFill>
              <a:srgbClr val="4F81BD"/>
            </a:solidFill>
            <a:bevel/>
          </a:ln>
          <a:effectLst>
            <a:outerShdw sx="100000" sy="100000" kx="0" ky="0" algn="b" rotWithShape="0" blurRad="38100" dist="23000" dir="5400000">
              <a:srgbClr val="000000">
                <a:alpha val="35000"/>
              </a:srgbClr>
            </a:outerShdw>
          </a:effectLst>
          <a:extLst>
            <a:ext uri="{C572A759-6A51-4108-AA02-DFA0A04FC94B}">
              <ma14:wrappingTextBoxFlag xmlns:ma14="http://schemas.microsoft.com/office/mac/drawingml/2011/main" val="1"/>
            </a:ext>
          </a:extLst>
        </p:spPr>
        <p:txBody>
          <a:bodyPr lIns="45719" rIns="45719" anchor="ctr"/>
          <a:lstStyle>
            <a:lvl1pPr marL="342900" indent="-342900" algn="r" defTabSz="914400">
              <a:spcBef>
                <a:spcPts val="1100"/>
              </a:spcBef>
              <a:buFont typeface="Arial"/>
              <a:defRPr b="1" sz="4500">
                <a:solidFill>
                  <a:srgbClr val="FF0000"/>
                </a:solidFill>
              </a:defRPr>
            </a:lvl1pPr>
          </a:lstStyle>
          <a:p>
            <a:pPr rtl="0">
              <a:defRPr/>
            </a:pPr>
            <a:r>
              <a:t>درسنا في وقت سابق أن الإنسان لا يستطيع سماع جميع الأصوات فهل هذا الكلام ينطبق أيضاً على الضوء؟ </a:t>
            </a:r>
          </a:p>
        </p:txBody>
      </p:sp>
    </p:spTree>
  </p:cSld>
  <p:clrMapOvr>
    <a:masterClrMapping/>
  </p:clrMapOvr>
  <p:transition xmlns:p14="http://schemas.microsoft.com/office/powerpoint/2010/main" spd="med" advClick="1"/>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95" name="D5CAD886-8410-4AFD-8F06-A3C5EF8B019B-L0-001.jpeg" descr="D5CAD886-8410-4AFD-8F06-A3C5EF8B019B-L0-001.jpeg"/>
          <p:cNvPicPr>
            <a:picLocks noChangeAspect="1"/>
          </p:cNvPicPr>
          <p:nvPr/>
        </p:nvPicPr>
        <p:blipFill>
          <a:blip r:embed="rId2">
            <a:extLst/>
          </a:blip>
          <a:stretch>
            <a:fillRect/>
          </a:stretch>
        </p:blipFill>
        <p:spPr>
          <a:xfrm>
            <a:off x="3552580" y="3032980"/>
            <a:ext cx="6847254" cy="5135440"/>
          </a:xfrm>
          <a:prstGeom prst="rect">
            <a:avLst/>
          </a:prstGeom>
          <a:ln w="12700">
            <a:miter lim="400000"/>
          </a:ln>
        </p:spPr>
      </p:pic>
      <p:sp>
        <p:nvSpPr>
          <p:cNvPr id="396" name="لماذا تظهر هذه الالوان على شاشة التلفاز؟"/>
          <p:cNvSpPr txBox="1"/>
          <p:nvPr>
            <p:ph type="ctrTitle"/>
          </p:nvPr>
        </p:nvSpPr>
        <p:spPr>
          <a:xfrm>
            <a:off x="1547058" y="1261763"/>
            <a:ext cx="10464801" cy="1386666"/>
          </a:xfrm>
          <a:prstGeom prst="rect">
            <a:avLst/>
          </a:prstGeom>
        </p:spPr>
        <p:txBody>
          <a:bodyPr/>
          <a:lstStyle>
            <a:lvl1pPr algn="r" defTabSz="420624">
              <a:defRPr sz="5760">
                <a:solidFill>
                  <a:srgbClr val="A2110D"/>
                </a:solidFill>
              </a:defRPr>
            </a:lvl1pPr>
          </a:lstStyle>
          <a:p>
            <a:pPr rtl="0">
              <a:defRPr/>
            </a:pPr>
            <a:r>
              <a:t>لماذا تظهر هذه الالوان على شاشة التلفاز؟ </a:t>
            </a:r>
          </a:p>
        </p:txBody>
      </p:sp>
      <p:sp>
        <p:nvSpPr>
          <p:cNvPr id="397" name="أولاً:مزج أشعة الضوء:"/>
          <p:cNvSpPr txBox="1"/>
          <p:nvPr/>
        </p:nvSpPr>
        <p:spPr>
          <a:xfrm>
            <a:off x="2153229" y="220096"/>
            <a:ext cx="10464801" cy="91459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normAutofit fontScale="100000" lnSpcReduction="0"/>
          </a:bodyPr>
          <a:lstStyle/>
          <a:p>
            <a:pPr algn="r" defTabSz="356362" rtl="0">
              <a:defRPr sz="4880">
                <a:solidFill>
                  <a:srgbClr val="A2110D"/>
                </a:solidFill>
              </a:defRPr>
            </a:pPr>
            <a:r>
              <a:t>أولاً:</a:t>
            </a:r>
            <a:r>
              <a:rPr>
                <a:solidFill>
                  <a:srgbClr val="578C2E"/>
                </a:solidFill>
              </a:rPr>
              <a:t>مزج أشعة الضوء:</a:t>
            </a:r>
          </a:p>
        </p:txBody>
      </p:sp>
      <p:sp>
        <p:nvSpPr>
          <p:cNvPr id="398" name="نكتب ع السبورة…"/>
          <p:cNvSpPr/>
          <p:nvPr/>
        </p:nvSpPr>
        <p:spPr>
          <a:xfrm>
            <a:off x="4264719" y="10484939"/>
            <a:ext cx="3718764" cy="1106945"/>
          </a:xfrm>
          <a:prstGeom prst="rect">
            <a:avLst/>
          </a:prstGeom>
          <a:solidFill>
            <a:srgbClr val="FFFFFF"/>
          </a:solidFill>
          <a:ln w="25400">
            <a:solidFill>
              <a:srgbClr val="85888D"/>
            </a:solidFill>
            <a:miter lim="400000"/>
          </a:ln>
          <a:extLst>
            <a:ext uri="{C572A759-6A51-4108-AA02-DFA0A04FC94B}">
              <ma14:wrappingTextBoxFlag xmlns:ma14="http://schemas.microsoft.com/office/mac/drawingml/2011/main" val="1"/>
            </a:ext>
          </a:extLst>
        </p:spPr>
        <p:txBody>
          <a:bodyPr lIns="50800" tIns="50800" rIns="50800" bIns="50800" anchor="ctr"/>
          <a:lstStyle/>
          <a:p>
            <a:pPr>
              <a:defRPr sz="2400"/>
            </a:pPr>
            <a:r>
              <a:t>نكتب ع السبورة</a:t>
            </a:r>
          </a:p>
          <a:p>
            <a:pPr>
              <a:defRPr sz="2400"/>
            </a:pPr>
            <a:r>
              <a:t>ألوان أساسية و ثانوية و متتامة</a:t>
            </a:r>
          </a:p>
        </p:txBody>
      </p:sp>
      <p:sp>
        <p:nvSpPr>
          <p:cNvPr id="399" name="قراءة الصورة"/>
          <p:cNvSpPr/>
          <p:nvPr/>
        </p:nvSpPr>
        <p:spPr>
          <a:xfrm>
            <a:off x="33280" y="8811397"/>
            <a:ext cx="4108226" cy="973620"/>
          </a:xfrm>
          <a:prstGeom prst="roundRect">
            <a:avLst>
              <a:gd name="adj" fmla="val 17625"/>
            </a:avLst>
          </a:prstGeom>
          <a:blipFill>
            <a:blip r:embed="rId3"/>
          </a:blipFill>
          <a:ln w="12700">
            <a:miter lim="400000"/>
          </a:ln>
          <a:effectLst>
            <a:outerShdw sx="100000" sy="100000" kx="0" ky="0" algn="b" rotWithShape="0" blurRad="381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lstStyle>
            <a:lvl1pPr>
              <a:defRPr b="1" sz="3000">
                <a:solidFill>
                  <a:srgbClr val="FFFFFF"/>
                </a:solidFill>
                <a:latin typeface="Helvetica"/>
                <a:ea typeface="Helvetica"/>
                <a:cs typeface="Helvetica"/>
                <a:sym typeface="Helvetica"/>
              </a:defRPr>
            </a:lvl1pPr>
          </a:lstStyle>
          <a:p>
            <a:pPr rtl="0">
              <a:defRPr/>
            </a:pPr>
            <a:r>
              <a:t>قراءة الصورة</a:t>
            </a:r>
          </a:p>
        </p:txBody>
      </p:sp>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01" name="١-الألوان بواسطة مزج أشعة الضوء:"/>
          <p:cNvSpPr txBox="1"/>
          <p:nvPr/>
        </p:nvSpPr>
        <p:spPr>
          <a:xfrm>
            <a:off x="3105759" y="233409"/>
            <a:ext cx="9539872" cy="955041"/>
          </a:xfrm>
          <a:prstGeom prst="rect">
            <a:avLst/>
          </a:prstGeom>
          <a:ln w="12700">
            <a:miter lim="400000"/>
          </a:ln>
          <a:extLst>
            <a:ext uri="{C572A759-6A51-4108-AA02-DFA0A04FC94B}">
              <ma14:wrappingTextBoxFlag xmlns:ma14="http://schemas.microsoft.com/office/mac/drawingml/2011/main" val="1"/>
            </a:ext>
          </a:extLst>
        </p:spPr>
        <p:txBody>
          <a:bodyPr lIns="45719" rIns="45719" anchor="ctr">
            <a:spAutoFit/>
          </a:bodyPr>
          <a:lstStyle/>
          <a:p>
            <a:pPr algn="r" defTabSz="914400" rtl="0">
              <a:defRPr sz="5200">
                <a:solidFill>
                  <a:srgbClr val="406823"/>
                </a:solidFill>
                <a:latin typeface="Constantia"/>
                <a:ea typeface="Constantia"/>
                <a:cs typeface="Constantia"/>
                <a:sym typeface="Constantia"/>
              </a:defRPr>
            </a:pPr>
            <a:r>
              <a:t>١-</a:t>
            </a:r>
            <a:r>
              <a:rPr b="1"/>
              <a:t>الألوان بواسطة مزج أشعة الضوء:</a:t>
            </a:r>
          </a:p>
        </p:txBody>
      </p:sp>
      <p:graphicFrame>
        <p:nvGraphicFramePr>
          <p:cNvPr id="402" name="الجدول"/>
          <p:cNvGraphicFramePr/>
          <p:nvPr/>
        </p:nvGraphicFramePr>
        <p:xfrm>
          <a:off x="13125360" y="1827795"/>
          <a:ext cx="8084437" cy="6777348"/>
        </p:xfrm>
        <a:graphic xmlns:a="http://schemas.openxmlformats.org/drawingml/2006/main">
          <a:graphicData uri="http://schemas.openxmlformats.org/drawingml/2006/table">
            <a:tbl>
              <a:tblPr firstCol="0" firstRow="1" lastCol="0" lastRow="0" bandCol="0" bandRow="0" rtl="1">
                <a:tableStyleId>{C7B018BB-80A7-4F77-B60F-C8B233D01FF8}</a:tableStyleId>
              </a:tblPr>
              <a:tblGrid>
                <a:gridCol w="2690578"/>
                <a:gridCol w="2690578"/>
                <a:gridCol w="2690578"/>
              </a:tblGrid>
              <a:tr h="2021951">
                <a:tc>
                  <a:txBody>
                    <a:bodyPr/>
                    <a:lstStyle/>
                    <a:p>
                      <a:pPr defTabSz="914400" rtl="0">
                        <a:tabLst>
                          <a:tab pos="1181100" algn="l"/>
                        </a:tabLst>
                        <a:defRPr b="0">
                          <a:solidFill>
                            <a:srgbClr val="000000"/>
                          </a:solidFill>
                        </a:defRPr>
                      </a:pPr>
                      <a:r>
                        <a:rPr b="1" sz="4000">
                          <a:solidFill>
                            <a:srgbClr val="FFFFFF"/>
                          </a:solidFill>
                          <a:effectLst>
                            <a:outerShdw sx="100000" sy="100000" kx="0" ky="0" algn="b" rotWithShape="0" blurRad="25400" dist="25400" dir="5400000">
                              <a:srgbClr val="000000">
                                <a:alpha val="60000"/>
                              </a:srgbClr>
                            </a:outerShdw>
                          </a:effectLst>
                          <a:sym typeface="Helvetica"/>
                        </a:rPr>
                        <a:t>الألوان الأساسية</a:t>
                      </a:r>
                    </a:p>
                  </a:txBody>
                  <a:tcPr marL="50800" marR="50800" marT="50800" marB="50800" anchor="ctr" anchorCtr="0" horzOverflow="overflow"/>
                </a:tc>
                <a:tc>
                  <a:txBody>
                    <a:bodyPr/>
                    <a:lstStyle/>
                    <a:p>
                      <a:pPr defTabSz="914400" rtl="0">
                        <a:tabLst>
                          <a:tab pos="1181100" algn="l"/>
                        </a:tabLst>
                        <a:defRPr b="0">
                          <a:solidFill>
                            <a:srgbClr val="000000"/>
                          </a:solidFill>
                        </a:defRPr>
                      </a:pPr>
                      <a:r>
                        <a:rPr b="1" sz="4000">
                          <a:solidFill>
                            <a:srgbClr val="FFFFFF"/>
                          </a:solidFill>
                          <a:effectLst>
                            <a:outerShdw sx="100000" sy="100000" kx="0" ky="0" algn="b" rotWithShape="0" blurRad="25400" dist="25400" dir="5400000">
                              <a:srgbClr val="000000">
                                <a:alpha val="60000"/>
                              </a:srgbClr>
                            </a:outerShdw>
                          </a:effectLst>
                          <a:sym typeface="Helvetica"/>
                        </a:rPr>
                        <a:t>الألوان الثانوية</a:t>
                      </a:r>
                    </a:p>
                  </a:txBody>
                  <a:tcPr marL="50800" marR="50800" marT="50800" marB="50800" anchor="ctr" anchorCtr="0" horzOverflow="overflow"/>
                </a:tc>
                <a:tc>
                  <a:txBody>
                    <a:bodyPr/>
                    <a:lstStyle/>
                    <a:p>
                      <a:pPr defTabSz="914400" rtl="0">
                        <a:tabLst>
                          <a:tab pos="1181100" algn="l"/>
                        </a:tabLst>
                        <a:defRPr b="0">
                          <a:solidFill>
                            <a:srgbClr val="000000"/>
                          </a:solidFill>
                        </a:defRPr>
                      </a:pPr>
                      <a:r>
                        <a:rPr b="1" sz="4100">
                          <a:solidFill>
                            <a:srgbClr val="FFFFFF"/>
                          </a:solidFill>
                          <a:effectLst>
                            <a:outerShdw sx="100000" sy="100000" kx="0" ky="0" algn="b" rotWithShape="0" blurRad="25400" dist="25400" dir="5400000">
                              <a:srgbClr val="000000">
                                <a:alpha val="60000"/>
                              </a:srgbClr>
                            </a:outerShdw>
                          </a:effectLst>
                          <a:sym typeface="Helvetica"/>
                        </a:rPr>
                        <a:t>الألوان المتتامة</a:t>
                      </a:r>
                    </a:p>
                  </a:txBody>
                  <a:tcPr marL="50800" marR="50800" marT="50800" marB="50800" anchor="ctr" anchorCtr="0" horzOverflow="overflow"/>
                </a:tc>
              </a:tr>
              <a:tr h="4755396">
                <a:tc>
                  <a:txBody>
                    <a:bodyPr/>
                    <a:lstStyle/>
                    <a:p>
                      <a:pPr defTabSz="914400">
                        <a:defRPr sz="2600"/>
                      </a:pPr>
                    </a:p>
                  </a:txBody>
                  <a:tcPr marL="50800" marR="50800" marT="50800" marB="50800" anchor="ctr" anchorCtr="0" horzOverflow="overflow">
                    <a:lnL w="12700">
                      <a:solidFill>
                        <a:srgbClr val="606060"/>
                      </a:solidFill>
                      <a:miter lim="400000"/>
                    </a:lnL>
                    <a:lnB w="12700">
                      <a:solidFill>
                        <a:srgbClr val="606060"/>
                      </a:solidFill>
                      <a:miter lim="400000"/>
                    </a:lnB>
                  </a:tcPr>
                </a:tc>
                <a:tc>
                  <a:txBody>
                    <a:bodyPr/>
                    <a:lstStyle/>
                    <a:p>
                      <a:pPr defTabSz="914400">
                        <a:defRPr sz="2600"/>
                      </a:pPr>
                    </a:p>
                  </a:txBody>
                  <a:tcPr marL="50800" marR="50800" marT="50800" marB="50800" anchor="ctr" anchorCtr="0" horzOverflow="overflow">
                    <a:lnB w="12700">
                      <a:solidFill>
                        <a:srgbClr val="606060"/>
                      </a:solidFill>
                      <a:miter lim="400000"/>
                    </a:lnB>
                  </a:tcPr>
                </a:tc>
                <a:tc>
                  <a:txBody>
                    <a:bodyPr/>
                    <a:lstStyle/>
                    <a:p>
                      <a:pPr defTabSz="914400">
                        <a:defRPr sz="2600"/>
                      </a:pPr>
                    </a:p>
                  </a:txBody>
                  <a:tcPr marL="50800" marR="50800" marT="50800" marB="50800" anchor="ctr" anchorCtr="0" horzOverflow="overflow">
                    <a:lnR w="12700">
                      <a:solidFill>
                        <a:srgbClr val="606060"/>
                      </a:solidFill>
                      <a:miter lim="400000"/>
                    </a:lnR>
                    <a:lnB w="12700">
                      <a:solidFill>
                        <a:srgbClr val="606060"/>
                      </a:solidFill>
                      <a:miter lim="400000"/>
                    </a:lnB>
                  </a:tcPr>
                </a:tc>
              </a:tr>
            </a:tbl>
          </a:graphicData>
        </a:graphic>
      </p:graphicFrame>
      <p:pic>
        <p:nvPicPr>
          <p:cNvPr id="403" name="D5CAD886-8410-4AFD-8F06-A3C5EF8B019B-L0-001.jpeg" descr="D5CAD886-8410-4AFD-8F06-A3C5EF8B019B-L0-001.jpeg"/>
          <p:cNvPicPr>
            <a:picLocks noChangeAspect="1"/>
          </p:cNvPicPr>
          <p:nvPr/>
        </p:nvPicPr>
        <p:blipFill>
          <a:blip r:embed="rId2">
            <a:extLst/>
          </a:blip>
          <a:stretch>
            <a:fillRect/>
          </a:stretch>
        </p:blipFill>
        <p:spPr>
          <a:xfrm>
            <a:off x="-393234" y="576883"/>
            <a:ext cx="5172162" cy="3879122"/>
          </a:xfrm>
          <a:prstGeom prst="rect">
            <a:avLst/>
          </a:prstGeom>
          <a:ln w="12700">
            <a:miter lim="400000"/>
          </a:ln>
        </p:spPr>
      </p:pic>
      <p:pic>
        <p:nvPicPr>
          <p:cNvPr id="404" name="image.png" descr="image.png"/>
          <p:cNvPicPr>
            <a:picLocks noChangeAspect="1"/>
          </p:cNvPicPr>
          <p:nvPr/>
        </p:nvPicPr>
        <p:blipFill>
          <a:blip r:embed="rId3">
            <a:extLst/>
          </a:blip>
          <a:stretch>
            <a:fillRect/>
          </a:stretch>
        </p:blipFill>
        <p:spPr>
          <a:xfrm>
            <a:off x="-1313037" y="4491989"/>
            <a:ext cx="6098081" cy="4573561"/>
          </a:xfrm>
          <a:prstGeom prst="rect">
            <a:avLst/>
          </a:prstGeom>
          <a:ln w="12700">
            <a:miter lim="400000"/>
          </a:ln>
          <a:effectLst>
            <a:outerShdw sx="100000" sy="100000" kx="0" ky="0" algn="b" rotWithShape="0" blurRad="63500" dist="17960" dir="2700000">
              <a:srgbClr val="094377"/>
            </a:outerShdw>
          </a:effectLst>
        </p:spPr>
      </p:pic>
    </p:spTree>
  </p:cSld>
  <p:clrMapOvr>
    <a:masterClrMapping/>
  </p:clrMapOvr>
  <p:transition xmlns:p14="http://schemas.microsoft.com/office/powerpoint/2010/main" spd="med" advClick="1"/>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06" name="اضغط مرتين للتحرير"/>
          <p:cNvSpPr txBox="1"/>
          <p:nvPr>
            <p:ph type="ctrTitle"/>
          </p:nvPr>
        </p:nvSpPr>
        <p:spPr>
          <a:prstGeom prst="rect">
            <a:avLst/>
          </a:prstGeom>
        </p:spPr>
        <p:txBody>
          <a:bodyPr/>
          <a:lstStyle/>
          <a:p>
            <a:pPr/>
          </a:p>
        </p:txBody>
      </p:sp>
      <p:sp>
        <p:nvSpPr>
          <p:cNvPr id="407" name="اضغط مرتين للتحرير"/>
          <p:cNvSpPr txBox="1"/>
          <p:nvPr>
            <p:ph type="subTitle" sz="quarter" idx="1"/>
          </p:nvPr>
        </p:nvSpPr>
        <p:spPr>
          <a:prstGeom prst="rect">
            <a:avLst/>
          </a:prstGeom>
        </p:spPr>
        <p:txBody>
          <a:bodyPr/>
          <a:lstStyle/>
          <a:p>
            <a:pPr/>
          </a:p>
        </p:txBody>
      </p:sp>
      <p:pic>
        <p:nvPicPr>
          <p:cNvPr id="408" name="E423F2AF-F6C1-40C1-BCDE-140AEF41D00B-L0-001.jpeg" descr="E423F2AF-F6C1-40C1-BCDE-140AEF41D00B-L0-001.jpeg"/>
          <p:cNvPicPr>
            <a:picLocks noChangeAspect="1"/>
          </p:cNvPicPr>
          <p:nvPr/>
        </p:nvPicPr>
        <p:blipFill>
          <a:blip r:embed="rId2">
            <a:extLst/>
          </a:blip>
          <a:stretch>
            <a:fillRect/>
          </a:stretch>
        </p:blipFill>
        <p:spPr>
          <a:xfrm>
            <a:off x="-866907" y="95110"/>
            <a:ext cx="13855384" cy="5581231"/>
          </a:xfrm>
          <a:prstGeom prst="rect">
            <a:avLst/>
          </a:prstGeom>
          <a:ln w="12700">
            <a:miter lim="400000"/>
          </a:ln>
        </p:spPr>
      </p:pic>
      <p:pic>
        <p:nvPicPr>
          <p:cNvPr id="409" name="AC476E5E-854A-44EC-A7BD-C4FA74F8DD67-L0-001.jpeg" descr="AC476E5E-854A-44EC-A7BD-C4FA74F8DD67-L0-001.jpeg"/>
          <p:cNvPicPr>
            <a:picLocks noChangeAspect="1"/>
          </p:cNvPicPr>
          <p:nvPr/>
        </p:nvPicPr>
        <p:blipFill>
          <a:blip r:embed="rId3">
            <a:extLst/>
          </a:blip>
          <a:stretch>
            <a:fillRect/>
          </a:stretch>
        </p:blipFill>
        <p:spPr>
          <a:xfrm>
            <a:off x="5648823" y="6072577"/>
            <a:ext cx="7026300" cy="1886886"/>
          </a:xfrm>
          <a:prstGeom prst="rect">
            <a:avLst/>
          </a:prstGeom>
          <a:ln w="12700">
            <a:miter lim="400000"/>
          </a:ln>
        </p:spPr>
      </p:pic>
      <p:sp>
        <p:nvSpPr>
          <p:cNvPr id="410" name="أرجواني"/>
          <p:cNvSpPr txBox="1"/>
          <p:nvPr/>
        </p:nvSpPr>
        <p:spPr>
          <a:xfrm>
            <a:off x="-452858" y="4570628"/>
            <a:ext cx="2613643" cy="1143001"/>
          </a:xfrm>
          <a:prstGeom prst="rect">
            <a:avLst/>
          </a:prstGeom>
          <a:ln w="12700">
            <a:miter lim="400000"/>
          </a:ln>
          <a:extLst>
            <a:ext uri="{C572A759-6A51-4108-AA02-DFA0A04FC94B}">
              <ma14:wrappingTextBoxFlag xmlns:ma14="http://schemas.microsoft.com/office/mac/drawingml/2011/main" val="1"/>
            </a:ext>
          </a:extLst>
        </p:spPr>
        <p:txBody>
          <a:bodyPr lIns="45719" rIns="45719" anchor="ctr">
            <a:normAutofit fontScale="100000" lnSpcReduction="0"/>
          </a:bodyPr>
          <a:lstStyle>
            <a:lvl1pPr defTabSz="914400">
              <a:defRPr sz="3700">
                <a:solidFill>
                  <a:srgbClr val="FFFFFF"/>
                </a:solidFill>
                <a:latin typeface="Calibri"/>
                <a:ea typeface="Calibri"/>
                <a:cs typeface="Calibri"/>
                <a:sym typeface="Calibri"/>
              </a:defRPr>
            </a:lvl1pPr>
          </a:lstStyle>
          <a:p>
            <a:pPr rtl="0">
              <a:defRPr/>
            </a:pPr>
            <a:r>
              <a:t>أرجواني</a:t>
            </a:r>
          </a:p>
        </p:txBody>
      </p:sp>
      <p:sp>
        <p:nvSpPr>
          <p:cNvPr id="411" name="ما علاقة الالوان الاساسية بالثانوية لدينا تطبيق عملي بسيطRGB"/>
          <p:cNvSpPr txBox="1"/>
          <p:nvPr/>
        </p:nvSpPr>
        <p:spPr>
          <a:xfrm>
            <a:off x="1285763" y="9444144"/>
            <a:ext cx="8880007" cy="2127615"/>
          </a:xfrm>
          <a:prstGeom prst="rect">
            <a:avLst/>
          </a:prstGeom>
          <a:ln w="12700">
            <a:miter lim="400000"/>
          </a:ln>
          <a:extLst>
            <a:ext uri="{C572A759-6A51-4108-AA02-DFA0A04FC94B}">
              <ma14:wrappingTextBoxFlag xmlns:ma14="http://schemas.microsoft.com/office/mac/drawingml/2011/main" val="1"/>
            </a:ext>
          </a:extLst>
        </p:spPr>
        <p:txBody>
          <a:bodyPr lIns="45719" rIns="45719" anchor="ctr">
            <a:normAutofit fontScale="100000" lnSpcReduction="0"/>
          </a:bodyPr>
          <a:lstStyle/>
          <a:p>
            <a:pPr defTabSz="914400" rtl="0">
              <a:defRPr sz="3700">
                <a:latin typeface="Calibri"/>
                <a:ea typeface="Calibri"/>
                <a:cs typeface="Calibri"/>
                <a:sym typeface="Calibri"/>
              </a:defRPr>
            </a:pPr>
            <a:r>
              <a:t>ما علاقة الالوان الاساسية بالثانوية لدينا تطبيق عملي بسيطRGB</a:t>
            </a:r>
            <a:r>
              <a:t> </a:t>
            </a:r>
          </a:p>
        </p:txBody>
      </p:sp>
      <p:sp>
        <p:nvSpPr>
          <p:cNvPr id="412" name="مناقشة"/>
          <p:cNvSpPr/>
          <p:nvPr/>
        </p:nvSpPr>
        <p:spPr>
          <a:xfrm>
            <a:off x="33280" y="8811397"/>
            <a:ext cx="4108226" cy="973620"/>
          </a:xfrm>
          <a:prstGeom prst="roundRect">
            <a:avLst>
              <a:gd name="adj" fmla="val 17625"/>
            </a:avLst>
          </a:prstGeom>
          <a:blipFill>
            <a:blip r:embed="rId4"/>
          </a:blipFill>
          <a:ln w="12700">
            <a:miter lim="400000"/>
          </a:ln>
          <a:effectLst>
            <a:outerShdw sx="100000" sy="100000" kx="0" ky="0" algn="b" rotWithShape="0" blurRad="381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lstStyle>
            <a:lvl1pPr>
              <a:defRPr b="1" sz="3000">
                <a:solidFill>
                  <a:srgbClr val="FFFFFF"/>
                </a:solidFill>
                <a:latin typeface="Helvetica"/>
                <a:ea typeface="Helvetica"/>
                <a:cs typeface="Helvetica"/>
                <a:sym typeface="Helvetica"/>
              </a:defRPr>
            </a:lvl1pPr>
          </a:lstStyle>
          <a:p>
            <a:pPr rtl="0">
              <a:defRPr/>
            </a:pPr>
            <a:r>
              <a:t>مناقشة</a:t>
            </a:r>
          </a:p>
        </p:txBody>
      </p:sp>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14" name="تطبيق عملي:"/>
          <p:cNvSpPr txBox="1"/>
          <p:nvPr>
            <p:ph type="title" idx="4294967295"/>
          </p:nvPr>
        </p:nvSpPr>
        <p:spPr>
          <a:xfrm>
            <a:off x="2412107" y="-272827"/>
            <a:ext cx="10464801" cy="1086099"/>
          </a:xfrm>
          <a:prstGeom prst="rect">
            <a:avLst/>
          </a:prstGeom>
        </p:spPr>
        <p:txBody>
          <a:bodyPr anchor="b"/>
          <a:lstStyle>
            <a:lvl1pPr algn="r" defTabSz="432308">
              <a:defRPr sz="5920">
                <a:solidFill>
                  <a:srgbClr val="A2110D"/>
                </a:solidFill>
              </a:defRPr>
            </a:lvl1pPr>
          </a:lstStyle>
          <a:p>
            <a:pPr rtl="0">
              <a:defRPr/>
            </a:pPr>
            <a:r>
              <a:t>تطبيق عملي:</a:t>
            </a:r>
          </a:p>
        </p:txBody>
      </p:sp>
      <p:pic>
        <p:nvPicPr>
          <p:cNvPr id="415" name="F2780955-5AF6-452E-BC8D-64C60AE3B57D-L0-001.jpeg" descr="F2780955-5AF6-452E-BC8D-64C60AE3B57D-L0-001.jpeg"/>
          <p:cNvPicPr>
            <a:picLocks noChangeAspect="1"/>
          </p:cNvPicPr>
          <p:nvPr/>
        </p:nvPicPr>
        <p:blipFill>
          <a:blip r:embed="rId2">
            <a:extLst/>
          </a:blip>
          <a:stretch>
            <a:fillRect/>
          </a:stretch>
        </p:blipFill>
        <p:spPr>
          <a:xfrm>
            <a:off x="4007" y="4204959"/>
            <a:ext cx="7018969" cy="5600141"/>
          </a:xfrm>
          <a:prstGeom prst="rect">
            <a:avLst/>
          </a:prstGeom>
          <a:ln w="12700">
            <a:miter lim="400000"/>
          </a:ln>
        </p:spPr>
      </p:pic>
      <p:sp>
        <p:nvSpPr>
          <p:cNvPr id="416" name="١-امزجي الضوء الأحمر مع الأخضر؟...........…"/>
          <p:cNvSpPr txBox="1"/>
          <p:nvPr/>
        </p:nvSpPr>
        <p:spPr>
          <a:xfrm>
            <a:off x="6066474" y="2146255"/>
            <a:ext cx="7586093" cy="8401618"/>
          </a:xfrm>
          <a:prstGeom prst="rect">
            <a:avLst/>
          </a:prstGeom>
          <a:ln w="12700">
            <a:miter lim="400000"/>
          </a:ln>
          <a:extLst>
            <a:ext uri="{C572A759-6A51-4108-AA02-DFA0A04FC94B}">
              <ma14:wrappingTextBoxFlag xmlns:ma14="http://schemas.microsoft.com/office/mac/drawingml/2011/main" val="1"/>
            </a:ext>
          </a:extLst>
        </p:spPr>
        <p:txBody>
          <a:bodyPr lIns="45719" rIns="45719" anchor="ctr">
            <a:normAutofit fontScale="100000" lnSpcReduction="0"/>
          </a:bodyPr>
          <a:lstStyle/>
          <a:p>
            <a:pPr defTabSz="676655" rtl="0">
              <a:defRPr b="1" sz="3700"/>
            </a:pPr>
            <a:r>
              <a:t>١-امزجي الضوء </a:t>
            </a:r>
            <a:r>
              <a:rPr>
                <a:solidFill>
                  <a:srgbClr val="D71A16"/>
                </a:solidFill>
              </a:rPr>
              <a:t>الأحمر</a:t>
            </a:r>
            <a:r>
              <a:t> مع </a:t>
            </a:r>
            <a:r>
              <a:rPr>
                <a:solidFill>
                  <a:srgbClr val="578C2E"/>
                </a:solidFill>
              </a:rPr>
              <a:t>الأخضر</a:t>
            </a:r>
            <a:r>
              <a:t>؟...........</a:t>
            </a:r>
          </a:p>
          <a:p>
            <a:pPr defTabSz="676655" rtl="0">
              <a:defRPr b="1" sz="3700"/>
            </a:pPr>
          </a:p>
          <a:p>
            <a:pPr defTabSz="676655" rtl="0">
              <a:defRPr b="1" sz="3700"/>
            </a:pPr>
            <a:r>
              <a:t>٢-امزجي الضوء </a:t>
            </a:r>
            <a:r>
              <a:rPr>
                <a:solidFill>
                  <a:srgbClr val="D71A16"/>
                </a:solidFill>
              </a:rPr>
              <a:t>الأحمر</a:t>
            </a:r>
            <a:r>
              <a:t> مع </a:t>
            </a:r>
            <a:r>
              <a:rPr>
                <a:solidFill>
                  <a:srgbClr val="274EFA"/>
                </a:solidFill>
              </a:rPr>
              <a:t>الأزرق</a:t>
            </a:r>
            <a:r>
              <a:t>؟..............</a:t>
            </a:r>
          </a:p>
          <a:p>
            <a:pPr defTabSz="676655" rtl="0">
              <a:defRPr b="1" sz="3700"/>
            </a:pPr>
          </a:p>
          <a:p>
            <a:pPr defTabSz="676655" rtl="0">
              <a:defRPr b="1" sz="3700"/>
            </a:pPr>
            <a:r>
              <a:t>٣-امزجي الضوء </a:t>
            </a:r>
            <a:r>
              <a:rPr>
                <a:solidFill>
                  <a:srgbClr val="274EFA"/>
                </a:solidFill>
              </a:rPr>
              <a:t>الأزرق</a:t>
            </a:r>
            <a:r>
              <a:t> مع </a:t>
            </a:r>
            <a:r>
              <a:rPr>
                <a:solidFill>
                  <a:srgbClr val="578C2E"/>
                </a:solidFill>
              </a:rPr>
              <a:t>الأخضر</a:t>
            </a:r>
            <a:r>
              <a:t>؟.............</a:t>
            </a:r>
          </a:p>
          <a:p>
            <a:pPr defTabSz="676655" rtl="0">
              <a:defRPr b="1" sz="3700"/>
            </a:pPr>
          </a:p>
          <a:p>
            <a:pPr defTabSz="676655" rtl="0">
              <a:defRPr b="1" sz="3256"/>
            </a:pPr>
          </a:p>
          <a:p>
            <a:pPr defTabSz="676655" rtl="0">
              <a:defRPr b="1" sz="3256"/>
            </a:pPr>
          </a:p>
          <a:p>
            <a:pPr defTabSz="676655" rtl="0">
              <a:defRPr b="1" sz="3256"/>
            </a:pPr>
          </a:p>
          <a:p>
            <a:pPr defTabSz="676655" rtl="0">
              <a:defRPr sz="3256"/>
            </a:pPr>
          </a:p>
        </p:txBody>
      </p:sp>
      <p:sp>
        <p:nvSpPr>
          <p:cNvPr id="417" name="أرجواني"/>
          <p:cNvSpPr txBox="1"/>
          <p:nvPr/>
        </p:nvSpPr>
        <p:spPr>
          <a:xfrm>
            <a:off x="-376718" y="8621303"/>
            <a:ext cx="2613643" cy="1143001"/>
          </a:xfrm>
          <a:prstGeom prst="rect">
            <a:avLst/>
          </a:prstGeom>
          <a:ln w="12700">
            <a:miter lim="400000"/>
          </a:ln>
          <a:extLst>
            <a:ext uri="{C572A759-6A51-4108-AA02-DFA0A04FC94B}">
              <ma14:wrappingTextBoxFlag xmlns:ma14="http://schemas.microsoft.com/office/mac/drawingml/2011/main" val="1"/>
            </a:ext>
          </a:extLst>
        </p:spPr>
        <p:txBody>
          <a:bodyPr lIns="45719" rIns="45719" anchor="ctr">
            <a:normAutofit fontScale="100000" lnSpcReduction="0"/>
          </a:bodyPr>
          <a:lstStyle>
            <a:lvl1pPr defTabSz="914400">
              <a:defRPr sz="3700">
                <a:solidFill>
                  <a:srgbClr val="FFFFFF"/>
                </a:solidFill>
                <a:latin typeface="Calibri"/>
                <a:ea typeface="Calibri"/>
                <a:cs typeface="Calibri"/>
                <a:sym typeface="Calibri"/>
              </a:defRPr>
            </a:lvl1pPr>
          </a:lstStyle>
          <a:p>
            <a:pPr rtl="0">
              <a:defRPr/>
            </a:pPr>
            <a:r>
              <a:t>أرجواني</a:t>
            </a:r>
          </a:p>
        </p:txBody>
      </p:sp>
      <p:sp>
        <p:nvSpPr>
          <p:cNvPr id="418" name="استقصاء"/>
          <p:cNvSpPr/>
          <p:nvPr/>
        </p:nvSpPr>
        <p:spPr>
          <a:xfrm>
            <a:off x="10179987" y="8997956"/>
            <a:ext cx="2791952" cy="762813"/>
          </a:xfrm>
          <a:prstGeom prst="roundRect">
            <a:avLst>
              <a:gd name="adj" fmla="val 22496"/>
            </a:avLst>
          </a:prstGeom>
          <a:blipFill>
            <a:blip r:embed="rId3"/>
          </a:blipFill>
          <a:ln w="12700">
            <a:miter lim="400000"/>
          </a:ln>
          <a:effectLst>
            <a:outerShdw sx="100000" sy="100000" kx="0" ky="0" algn="b" rotWithShape="0" blurRad="381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lstStyle>
            <a:lvl1pPr>
              <a:defRPr b="1" sz="3000">
                <a:solidFill>
                  <a:srgbClr val="FFFFFF"/>
                </a:solidFill>
                <a:latin typeface="Helvetica"/>
                <a:ea typeface="Helvetica"/>
                <a:cs typeface="Helvetica"/>
                <a:sym typeface="Helvetica"/>
              </a:defRPr>
            </a:lvl1pPr>
          </a:lstStyle>
          <a:p>
            <a:pPr rtl="0">
              <a:defRPr/>
            </a:pPr>
            <a:r>
              <a:t>استقصاء</a:t>
            </a:r>
          </a:p>
        </p:txBody>
      </p:sp>
      <p:sp>
        <p:nvSpPr>
          <p:cNvPr id="419" name="الألوان الثانوية :هي مزج لونين أساسيين"/>
          <p:cNvSpPr/>
          <p:nvPr/>
        </p:nvSpPr>
        <p:spPr>
          <a:xfrm>
            <a:off x="584798" y="-1924"/>
            <a:ext cx="12537420" cy="182251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3231"/>
                </a:moveTo>
                <a:lnTo>
                  <a:pt x="0" y="8369"/>
                </a:lnTo>
                <a:cubicBezTo>
                  <a:pt x="0" y="3747"/>
                  <a:pt x="545" y="0"/>
                  <a:pt x="1217" y="0"/>
                </a:cubicBezTo>
                <a:lnTo>
                  <a:pt x="20383" y="0"/>
                </a:lnTo>
                <a:cubicBezTo>
                  <a:pt x="21055" y="0"/>
                  <a:pt x="21600" y="3747"/>
                  <a:pt x="21600" y="8369"/>
                </a:cubicBezTo>
                <a:lnTo>
                  <a:pt x="21600" y="13231"/>
                </a:lnTo>
                <a:cubicBezTo>
                  <a:pt x="21600" y="17853"/>
                  <a:pt x="21055" y="21600"/>
                  <a:pt x="20383" y="21600"/>
                </a:cubicBezTo>
                <a:lnTo>
                  <a:pt x="1217" y="21600"/>
                </a:lnTo>
                <a:cubicBezTo>
                  <a:pt x="545" y="21600"/>
                  <a:pt x="0" y="17853"/>
                  <a:pt x="0" y="13231"/>
                </a:cubicBezTo>
                <a:close/>
              </a:path>
            </a:pathLst>
          </a:custGeom>
          <a:gradFill>
            <a:gsLst>
              <a:gs pos="0">
                <a:srgbClr val="F9D3E0"/>
              </a:gs>
              <a:gs pos="100000">
                <a:srgbClr val="F0EAF9"/>
              </a:gs>
            </a:gsLst>
            <a:lin ang="16200000"/>
          </a:gradFill>
          <a:ln w="12700">
            <a:solidFill>
              <a:srgbClr val="FFE2D6"/>
            </a:solidFill>
            <a:bevel/>
          </a:ln>
          <a:effectLst>
            <a:outerShdw sx="100000" sy="100000" kx="0" ky="0" algn="b" rotWithShape="0" blurRad="50800" dist="25400" dir="5400000">
              <a:srgbClr val="000000">
                <a:alpha val="38000"/>
              </a:srgbClr>
            </a:outerShdw>
          </a:effectLst>
          <a:extLst>
            <a:ext uri="{C572A759-6A51-4108-AA02-DFA0A04FC94B}">
              <ma14:wrappingTextBoxFlag xmlns:ma14="http://schemas.microsoft.com/office/mac/drawingml/2011/main" val="1"/>
            </a:ext>
          </a:extLst>
        </p:spPr>
        <p:txBody>
          <a:bodyPr lIns="65023" tIns="65023" rIns="65023" bIns="65023" anchor="ctr"/>
          <a:lstStyle>
            <a:lvl1pPr defTabSz="914400">
              <a:defRPr sz="4800">
                <a:latin typeface="Calibri"/>
                <a:ea typeface="Calibri"/>
                <a:cs typeface="Calibri"/>
                <a:sym typeface="Calibri"/>
              </a:defRPr>
            </a:lvl1pPr>
          </a:lstStyle>
          <a:p>
            <a:pPr rtl="0">
              <a:defRPr/>
            </a:pPr>
            <a:r>
              <a:t>الألوان الثانوية :هي مزج لونين أساسيين</a:t>
            </a:r>
          </a:p>
        </p:txBody>
      </p:sp>
    </p:spTree>
  </p:cSld>
  <p:clrMapOvr>
    <a:masterClrMapping/>
  </p:clrMapOvr>
  <p:transition xmlns:p14="http://schemas.microsoft.com/office/powerpoint/2010/main" spd="med" advClick="1"/>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21" name="تطبيق عملي:"/>
          <p:cNvSpPr txBox="1"/>
          <p:nvPr>
            <p:ph type="title" idx="4294967295"/>
          </p:nvPr>
        </p:nvSpPr>
        <p:spPr>
          <a:xfrm>
            <a:off x="2179459" y="-272827"/>
            <a:ext cx="10464801" cy="1386666"/>
          </a:xfrm>
          <a:prstGeom prst="rect">
            <a:avLst/>
          </a:prstGeom>
        </p:spPr>
        <p:txBody>
          <a:bodyPr anchor="b"/>
          <a:lstStyle>
            <a:lvl1pPr algn="r" defTabSz="560831">
              <a:defRPr sz="7679">
                <a:solidFill>
                  <a:srgbClr val="A2110D"/>
                </a:solidFill>
              </a:defRPr>
            </a:lvl1pPr>
          </a:lstStyle>
          <a:p>
            <a:pPr rtl="0">
              <a:defRPr/>
            </a:pPr>
            <a:r>
              <a:t>تطبيق عملي:</a:t>
            </a:r>
          </a:p>
        </p:txBody>
      </p:sp>
      <p:pic>
        <p:nvPicPr>
          <p:cNvPr id="422" name="F2780955-5AF6-452E-BC8D-64C60AE3B57D-L0-001.jpeg" descr="F2780955-5AF6-452E-BC8D-64C60AE3B57D-L0-001.jpeg"/>
          <p:cNvPicPr>
            <a:picLocks noChangeAspect="1"/>
          </p:cNvPicPr>
          <p:nvPr/>
        </p:nvPicPr>
        <p:blipFill>
          <a:blip r:embed="rId2">
            <a:extLst/>
          </a:blip>
          <a:stretch>
            <a:fillRect/>
          </a:stretch>
        </p:blipFill>
        <p:spPr>
          <a:xfrm>
            <a:off x="-205476" y="4408950"/>
            <a:ext cx="6707772" cy="5351850"/>
          </a:xfrm>
          <a:prstGeom prst="rect">
            <a:avLst/>
          </a:prstGeom>
          <a:ln w="12700">
            <a:miter lim="400000"/>
          </a:ln>
        </p:spPr>
      </p:pic>
      <p:sp>
        <p:nvSpPr>
          <p:cNvPr id="423" name="١-امزجي اللون الأصفر مع الأزرق؟...........…"/>
          <p:cNvSpPr txBox="1"/>
          <p:nvPr/>
        </p:nvSpPr>
        <p:spPr>
          <a:xfrm>
            <a:off x="6739377" y="2046068"/>
            <a:ext cx="6039023" cy="8764744"/>
          </a:xfrm>
          <a:prstGeom prst="rect">
            <a:avLst/>
          </a:prstGeom>
          <a:ln w="12700">
            <a:miter lim="400000"/>
          </a:ln>
          <a:extLst>
            <a:ext uri="{C572A759-6A51-4108-AA02-DFA0A04FC94B}">
              <ma14:wrappingTextBoxFlag xmlns:ma14="http://schemas.microsoft.com/office/mac/drawingml/2011/main" val="1"/>
            </a:ext>
          </a:extLst>
        </p:spPr>
        <p:txBody>
          <a:bodyPr lIns="45719" rIns="45719" anchor="ctr">
            <a:normAutofit fontScale="100000" lnSpcReduction="0"/>
          </a:bodyPr>
          <a:lstStyle/>
          <a:p>
            <a:pPr algn="r" defTabSz="758951" rtl="0">
              <a:defRPr b="1" sz="4150"/>
            </a:pPr>
            <a:r>
              <a:t>١-امزجي اللون </a:t>
            </a:r>
            <a:r>
              <a:rPr>
                <a:solidFill>
                  <a:srgbClr val="B6B024"/>
                </a:solidFill>
              </a:rPr>
              <a:t>الأصفر</a:t>
            </a:r>
            <a:r>
              <a:t> مع </a:t>
            </a:r>
            <a:r>
              <a:rPr>
                <a:solidFill>
                  <a:srgbClr val="4A2EE2"/>
                </a:solidFill>
              </a:rPr>
              <a:t>الأزرق</a:t>
            </a:r>
            <a:r>
              <a:t>؟...........</a:t>
            </a:r>
          </a:p>
          <a:p>
            <a:pPr algn="r" defTabSz="758951" rtl="0">
              <a:defRPr b="1" sz="4150"/>
            </a:pPr>
          </a:p>
          <a:p>
            <a:pPr algn="r" defTabSz="758951" rtl="0">
              <a:defRPr b="1" sz="4150"/>
            </a:pPr>
            <a:r>
              <a:t>٢-امزجي اللون </a:t>
            </a:r>
            <a:r>
              <a:rPr>
                <a:solidFill>
                  <a:srgbClr val="6395FB"/>
                </a:solidFill>
              </a:rPr>
              <a:t>الأزرق الفاتح </a:t>
            </a:r>
            <a:r>
              <a:t>مع </a:t>
            </a:r>
            <a:r>
              <a:rPr>
                <a:solidFill>
                  <a:srgbClr val="FF4015"/>
                </a:solidFill>
              </a:rPr>
              <a:t>الأحمر</a:t>
            </a:r>
            <a:r>
              <a:t>؟..............</a:t>
            </a:r>
          </a:p>
          <a:p>
            <a:pPr algn="r" defTabSz="758951" rtl="0">
              <a:defRPr b="1" sz="4150"/>
            </a:pPr>
          </a:p>
          <a:p>
            <a:pPr algn="r" defTabSz="758951" rtl="0">
              <a:defRPr b="1" sz="4150"/>
            </a:pPr>
            <a:r>
              <a:t>٣-امزجي اللون </a:t>
            </a:r>
            <a:r>
              <a:rPr>
                <a:solidFill>
                  <a:srgbClr val="E45A8D"/>
                </a:solidFill>
              </a:rPr>
              <a:t>الأرجواني</a:t>
            </a:r>
            <a:r>
              <a:t> مع </a:t>
            </a:r>
            <a:r>
              <a:rPr>
                <a:solidFill>
                  <a:srgbClr val="578C2E"/>
                </a:solidFill>
              </a:rPr>
              <a:t>الأخضر</a:t>
            </a:r>
            <a:r>
              <a:t>؟.............</a:t>
            </a:r>
          </a:p>
          <a:p>
            <a:pPr algn="r" defTabSz="758951" rtl="0">
              <a:defRPr b="1" sz="4150"/>
            </a:pPr>
          </a:p>
          <a:p>
            <a:pPr algn="r" defTabSz="758951" rtl="0">
              <a:defRPr sz="3652"/>
            </a:pPr>
          </a:p>
          <a:p>
            <a:pPr algn="r" defTabSz="758951" rtl="0">
              <a:defRPr sz="3652"/>
            </a:pPr>
          </a:p>
          <a:p>
            <a:pPr algn="r" defTabSz="758951" rtl="0">
              <a:defRPr sz="3652"/>
            </a:pPr>
          </a:p>
        </p:txBody>
      </p:sp>
      <p:sp>
        <p:nvSpPr>
          <p:cNvPr id="424" name="أرجواني"/>
          <p:cNvSpPr txBox="1"/>
          <p:nvPr/>
        </p:nvSpPr>
        <p:spPr>
          <a:xfrm>
            <a:off x="-376718" y="8621303"/>
            <a:ext cx="2613643" cy="1143001"/>
          </a:xfrm>
          <a:prstGeom prst="rect">
            <a:avLst/>
          </a:prstGeom>
          <a:ln w="12700">
            <a:miter lim="400000"/>
          </a:ln>
          <a:extLst>
            <a:ext uri="{C572A759-6A51-4108-AA02-DFA0A04FC94B}">
              <ma14:wrappingTextBoxFlag xmlns:ma14="http://schemas.microsoft.com/office/mac/drawingml/2011/main" val="1"/>
            </a:ext>
          </a:extLst>
        </p:spPr>
        <p:txBody>
          <a:bodyPr lIns="45719" rIns="45719" anchor="ctr">
            <a:normAutofit fontScale="100000" lnSpcReduction="0"/>
          </a:bodyPr>
          <a:lstStyle>
            <a:lvl1pPr defTabSz="914400">
              <a:defRPr sz="3700">
                <a:solidFill>
                  <a:srgbClr val="FFFFFF"/>
                </a:solidFill>
                <a:latin typeface="Calibri"/>
                <a:ea typeface="Calibri"/>
                <a:cs typeface="Calibri"/>
                <a:sym typeface="Calibri"/>
              </a:defRPr>
            </a:lvl1pPr>
          </a:lstStyle>
          <a:p>
            <a:pPr rtl="0">
              <a:defRPr/>
            </a:pPr>
            <a:r>
              <a:t>أرجواني</a:t>
            </a:r>
          </a:p>
        </p:txBody>
      </p:sp>
      <p:sp>
        <p:nvSpPr>
          <p:cNvPr id="425" name="استقصاء"/>
          <p:cNvSpPr/>
          <p:nvPr/>
        </p:nvSpPr>
        <p:spPr>
          <a:xfrm>
            <a:off x="10107436" y="8648990"/>
            <a:ext cx="2864503" cy="1087628"/>
          </a:xfrm>
          <a:prstGeom prst="roundRect">
            <a:avLst>
              <a:gd name="adj" fmla="val 15778"/>
            </a:avLst>
          </a:prstGeom>
          <a:blipFill>
            <a:blip r:embed="rId3"/>
          </a:blipFill>
          <a:ln w="12700">
            <a:miter lim="400000"/>
          </a:ln>
          <a:effectLst>
            <a:outerShdw sx="100000" sy="100000" kx="0" ky="0" algn="b" rotWithShape="0" blurRad="381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lstStyle>
            <a:lvl1pPr>
              <a:defRPr b="1" sz="3000">
                <a:solidFill>
                  <a:srgbClr val="FFFFFF"/>
                </a:solidFill>
                <a:latin typeface="Helvetica"/>
                <a:ea typeface="Helvetica"/>
                <a:cs typeface="Helvetica"/>
                <a:sym typeface="Helvetica"/>
              </a:defRPr>
            </a:lvl1pPr>
          </a:lstStyle>
          <a:p>
            <a:pPr rtl="0">
              <a:defRPr/>
            </a:pPr>
            <a:r>
              <a:t>استقصاء</a:t>
            </a:r>
          </a:p>
        </p:txBody>
      </p:sp>
      <p:sp>
        <p:nvSpPr>
          <p:cNvPr id="426" name="الألوان المتتامة :هي مزج لون أساسي مع لون ثانوي"/>
          <p:cNvSpPr/>
          <p:nvPr/>
        </p:nvSpPr>
        <p:spPr>
          <a:xfrm>
            <a:off x="584798" y="-1924"/>
            <a:ext cx="12537420" cy="182251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3231"/>
                </a:moveTo>
                <a:lnTo>
                  <a:pt x="0" y="8369"/>
                </a:lnTo>
                <a:cubicBezTo>
                  <a:pt x="0" y="3747"/>
                  <a:pt x="545" y="0"/>
                  <a:pt x="1217" y="0"/>
                </a:cubicBezTo>
                <a:lnTo>
                  <a:pt x="20383" y="0"/>
                </a:lnTo>
                <a:cubicBezTo>
                  <a:pt x="21055" y="0"/>
                  <a:pt x="21600" y="3747"/>
                  <a:pt x="21600" y="8369"/>
                </a:cubicBezTo>
                <a:lnTo>
                  <a:pt x="21600" y="13231"/>
                </a:lnTo>
                <a:cubicBezTo>
                  <a:pt x="21600" y="17853"/>
                  <a:pt x="21055" y="21600"/>
                  <a:pt x="20383" y="21600"/>
                </a:cubicBezTo>
                <a:lnTo>
                  <a:pt x="1217" y="21600"/>
                </a:lnTo>
                <a:cubicBezTo>
                  <a:pt x="545" y="21600"/>
                  <a:pt x="0" y="17853"/>
                  <a:pt x="0" y="13231"/>
                </a:cubicBezTo>
                <a:close/>
              </a:path>
            </a:pathLst>
          </a:custGeom>
          <a:gradFill>
            <a:gsLst>
              <a:gs pos="0">
                <a:srgbClr val="F9D3E0"/>
              </a:gs>
              <a:gs pos="100000">
                <a:srgbClr val="F0EAF9"/>
              </a:gs>
            </a:gsLst>
            <a:lin ang="16200000"/>
          </a:gradFill>
          <a:ln w="12700">
            <a:solidFill>
              <a:srgbClr val="FFE2D6"/>
            </a:solidFill>
            <a:bevel/>
          </a:ln>
          <a:effectLst>
            <a:outerShdw sx="100000" sy="100000" kx="0" ky="0" algn="b" rotWithShape="0" blurRad="50800" dist="25400" dir="5400000">
              <a:srgbClr val="000000">
                <a:alpha val="38000"/>
              </a:srgbClr>
            </a:outerShdw>
          </a:effectLst>
          <a:extLst>
            <a:ext uri="{C572A759-6A51-4108-AA02-DFA0A04FC94B}">
              <ma14:wrappingTextBoxFlag xmlns:ma14="http://schemas.microsoft.com/office/mac/drawingml/2011/main" val="1"/>
            </a:ext>
          </a:extLst>
        </p:spPr>
        <p:txBody>
          <a:bodyPr lIns="65023" tIns="65023" rIns="65023" bIns="65023" anchor="ctr"/>
          <a:lstStyle>
            <a:lvl1pPr defTabSz="914400">
              <a:defRPr sz="4800">
                <a:latin typeface="Calibri"/>
                <a:ea typeface="Calibri"/>
                <a:cs typeface="Calibri"/>
                <a:sym typeface="Calibri"/>
              </a:defRPr>
            </a:lvl1pPr>
          </a:lstStyle>
          <a:p>
            <a:pPr rtl="0">
              <a:defRPr/>
            </a:pPr>
            <a:r>
              <a:t>الألوان المتتامة :هي مزج لون أساسي مع لون ثانوي</a:t>
            </a:r>
          </a:p>
        </p:txBody>
      </p:sp>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28" name="تطبيق عملي:"/>
          <p:cNvSpPr txBox="1"/>
          <p:nvPr>
            <p:ph type="title" idx="4294967295"/>
          </p:nvPr>
        </p:nvSpPr>
        <p:spPr>
          <a:xfrm>
            <a:off x="2138001" y="35929"/>
            <a:ext cx="10464801" cy="1386666"/>
          </a:xfrm>
          <a:prstGeom prst="rect">
            <a:avLst/>
          </a:prstGeom>
        </p:spPr>
        <p:txBody>
          <a:bodyPr anchor="b"/>
          <a:lstStyle>
            <a:lvl1pPr algn="r" defTabSz="560831">
              <a:defRPr sz="7679">
                <a:solidFill>
                  <a:srgbClr val="A2110D"/>
                </a:solidFill>
              </a:defRPr>
            </a:lvl1pPr>
          </a:lstStyle>
          <a:p>
            <a:pPr rtl="0">
              <a:defRPr/>
            </a:pPr>
            <a:r>
              <a:t>تطبيق عملي:</a:t>
            </a:r>
          </a:p>
        </p:txBody>
      </p:sp>
      <p:pic>
        <p:nvPicPr>
          <p:cNvPr id="429" name="F2780955-5AF6-452E-BC8D-64C60AE3B57D-L0-001.jpeg" descr="F2780955-5AF6-452E-BC8D-64C60AE3B57D-L0-001.jpeg"/>
          <p:cNvPicPr>
            <a:picLocks noChangeAspect="1"/>
          </p:cNvPicPr>
          <p:nvPr/>
        </p:nvPicPr>
        <p:blipFill>
          <a:blip r:embed="rId2">
            <a:extLst/>
          </a:blip>
          <a:stretch>
            <a:fillRect/>
          </a:stretch>
        </p:blipFill>
        <p:spPr>
          <a:xfrm>
            <a:off x="3434041" y="2490209"/>
            <a:ext cx="6707772" cy="5351850"/>
          </a:xfrm>
          <a:prstGeom prst="rect">
            <a:avLst/>
          </a:prstGeom>
          <a:ln w="12700">
            <a:miter lim="400000"/>
          </a:ln>
        </p:spPr>
      </p:pic>
      <p:pic>
        <p:nvPicPr>
          <p:cNvPr id="430" name="image10.png" descr="image10.png"/>
          <p:cNvPicPr>
            <a:picLocks noChangeAspect="1"/>
          </p:cNvPicPr>
          <p:nvPr/>
        </p:nvPicPr>
        <p:blipFill>
          <a:blip r:embed="rId3">
            <a:extLst/>
          </a:blip>
          <a:stretch>
            <a:fillRect/>
          </a:stretch>
        </p:blipFill>
        <p:spPr>
          <a:xfrm flipH="1">
            <a:off x="142370" y="1903849"/>
            <a:ext cx="2000069" cy="2071066"/>
          </a:xfrm>
          <a:prstGeom prst="rect">
            <a:avLst/>
          </a:prstGeom>
          <a:ln w="12700">
            <a:miter lim="400000"/>
          </a:ln>
        </p:spPr>
      </p:pic>
      <p:sp>
        <p:nvSpPr>
          <p:cNvPr id="431" name="ماذا لو مزجنا الألوان الأساسية الثلاثة معاً؟"/>
          <p:cNvSpPr/>
          <p:nvPr/>
        </p:nvSpPr>
        <p:spPr>
          <a:xfrm>
            <a:off x="151454" y="86073"/>
            <a:ext cx="6994689" cy="1372830"/>
          </a:xfrm>
          <a:prstGeom prst="wedgeEllipseCallout">
            <a:avLst>
              <a:gd name="adj1" fmla="val -21897"/>
              <a:gd name="adj2" fmla="val 119713"/>
            </a:avLst>
          </a:prstGeom>
          <a:solidFill>
            <a:srgbClr val="FFFFFF"/>
          </a:solidFill>
          <a:ln w="25400">
            <a:solidFill>
              <a:srgbClr val="4F81BD"/>
            </a:solidFill>
            <a:bevel/>
          </a:ln>
          <a:effectLst>
            <a:outerShdw sx="100000" sy="100000" kx="0" ky="0" algn="b" rotWithShape="0" blurRad="38100" dist="23000" dir="5400000">
              <a:srgbClr val="000000">
                <a:alpha val="35000"/>
              </a:srgbClr>
            </a:outerShdw>
          </a:effectLst>
          <a:extLst>
            <a:ext uri="{C572A759-6A51-4108-AA02-DFA0A04FC94B}">
              <ma14:wrappingTextBoxFlag xmlns:ma14="http://schemas.microsoft.com/office/mac/drawingml/2011/main" val="1"/>
            </a:ext>
          </a:extLst>
        </p:spPr>
        <p:txBody>
          <a:bodyPr lIns="45719" rIns="45719" anchor="ctr"/>
          <a:lstStyle>
            <a:lvl1pPr marL="342900" indent="-342900" algn="r" defTabSz="914400">
              <a:spcBef>
                <a:spcPts val="1100"/>
              </a:spcBef>
              <a:buFont typeface="Arial"/>
              <a:defRPr sz="3000">
                <a:solidFill>
                  <a:srgbClr val="FF0000"/>
                </a:solidFill>
                <a:latin typeface="Calibri"/>
                <a:ea typeface="Calibri"/>
                <a:cs typeface="Calibri"/>
                <a:sym typeface="Calibri"/>
              </a:defRPr>
            </a:lvl1pPr>
          </a:lstStyle>
          <a:p>
            <a:pPr rtl="0">
              <a:defRPr>
                <a:solidFill>
                  <a:srgbClr val="000000"/>
                </a:solidFill>
              </a:defRPr>
            </a:pPr>
            <a:r>
              <a:rPr>
                <a:solidFill>
                  <a:srgbClr val="FF0000"/>
                </a:solidFill>
              </a:rPr>
              <a:t>ماذا لو مزجنا الألوان الأساسية الثلاثة معاً؟</a:t>
            </a:r>
          </a:p>
        </p:txBody>
      </p:sp>
      <p:sp>
        <p:nvSpPr>
          <p:cNvPr id="432" name="وهذا يدل ان أصل الالوان ابيض"/>
          <p:cNvSpPr txBox="1"/>
          <p:nvPr/>
        </p:nvSpPr>
        <p:spPr>
          <a:xfrm>
            <a:off x="1723571" y="9479967"/>
            <a:ext cx="8880007" cy="1143001"/>
          </a:xfrm>
          <a:prstGeom prst="rect">
            <a:avLst/>
          </a:prstGeom>
          <a:ln w="12700">
            <a:miter lim="400000"/>
          </a:ln>
          <a:extLst>
            <a:ext uri="{C572A759-6A51-4108-AA02-DFA0A04FC94B}">
              <ma14:wrappingTextBoxFlag xmlns:ma14="http://schemas.microsoft.com/office/mac/drawingml/2011/main" val="1"/>
            </a:ext>
          </a:extLst>
        </p:spPr>
        <p:txBody>
          <a:bodyPr lIns="45719" rIns="45719" anchor="ctr">
            <a:normAutofit fontScale="100000" lnSpcReduction="0"/>
          </a:bodyPr>
          <a:lstStyle/>
          <a:p>
            <a:pPr defTabSz="914400" rtl="0">
              <a:defRPr sz="3700">
                <a:latin typeface="Calibri"/>
                <a:ea typeface="Calibri"/>
                <a:cs typeface="Calibri"/>
                <a:sym typeface="Calibri"/>
              </a:defRPr>
            </a:pPr>
            <a:r>
              <a:t>وهذا يدل ان أصل الالوان ابيض</a:t>
            </a:r>
            <a:r>
              <a:t>  </a:t>
            </a:r>
          </a:p>
        </p:txBody>
      </p:sp>
      <p:sp>
        <p:nvSpPr>
          <p:cNvPr id="433" name="استقصاء"/>
          <p:cNvSpPr/>
          <p:nvPr/>
        </p:nvSpPr>
        <p:spPr>
          <a:xfrm>
            <a:off x="33280" y="8811397"/>
            <a:ext cx="4108226" cy="973620"/>
          </a:xfrm>
          <a:prstGeom prst="roundRect">
            <a:avLst>
              <a:gd name="adj" fmla="val 17625"/>
            </a:avLst>
          </a:prstGeom>
          <a:blipFill>
            <a:blip r:embed="rId4"/>
          </a:blipFill>
          <a:ln w="12700">
            <a:miter lim="400000"/>
          </a:ln>
          <a:effectLst>
            <a:outerShdw sx="100000" sy="100000" kx="0" ky="0" algn="b" rotWithShape="0" blurRad="381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lstStyle>
            <a:lvl1pPr>
              <a:defRPr b="1" sz="3000">
                <a:solidFill>
                  <a:srgbClr val="FFFFFF"/>
                </a:solidFill>
                <a:latin typeface="Helvetica"/>
                <a:ea typeface="Helvetica"/>
                <a:cs typeface="Helvetica"/>
                <a:sym typeface="Helvetica"/>
              </a:defRPr>
            </a:lvl1pPr>
          </a:lstStyle>
          <a:p>
            <a:pPr rtl="0">
              <a:defRPr/>
            </a:pPr>
            <a:r>
              <a:t>استقصاء</a:t>
            </a:r>
          </a:p>
        </p:txBody>
      </p:sp>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35" name="تطبيق"/>
          <p:cNvSpPr/>
          <p:nvPr/>
        </p:nvSpPr>
        <p:spPr>
          <a:xfrm>
            <a:off x="7050676" y="189912"/>
            <a:ext cx="5839440" cy="239538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3892"/>
                </a:moveTo>
                <a:lnTo>
                  <a:pt x="0" y="7708"/>
                </a:lnTo>
                <a:cubicBezTo>
                  <a:pt x="0" y="3451"/>
                  <a:pt x="1416" y="0"/>
                  <a:pt x="3162" y="0"/>
                </a:cubicBezTo>
                <a:lnTo>
                  <a:pt x="18438" y="0"/>
                </a:lnTo>
                <a:cubicBezTo>
                  <a:pt x="20184" y="0"/>
                  <a:pt x="21600" y="3451"/>
                  <a:pt x="21600" y="7708"/>
                </a:cubicBezTo>
                <a:lnTo>
                  <a:pt x="21600" y="13892"/>
                </a:lnTo>
                <a:cubicBezTo>
                  <a:pt x="21600" y="18149"/>
                  <a:pt x="20184" y="21600"/>
                  <a:pt x="18438" y="21600"/>
                </a:cubicBezTo>
                <a:lnTo>
                  <a:pt x="3162" y="21600"/>
                </a:lnTo>
                <a:cubicBezTo>
                  <a:pt x="1416" y="21600"/>
                  <a:pt x="0" y="18149"/>
                  <a:pt x="0" y="13892"/>
                </a:cubicBezTo>
                <a:close/>
              </a:path>
            </a:pathLst>
          </a:custGeom>
          <a:gradFill>
            <a:gsLst>
              <a:gs pos="0">
                <a:srgbClr val="C8B2E9"/>
              </a:gs>
              <a:gs pos="35000">
                <a:srgbClr val="D8C9EE"/>
              </a:gs>
              <a:gs pos="100000">
                <a:srgbClr val="F0EAF9"/>
              </a:gs>
            </a:gsLst>
            <a:lin ang="16200000"/>
          </a:gradFill>
          <a:ln w="12700">
            <a:solidFill>
              <a:srgbClr val="7D60A0"/>
            </a:solidFill>
            <a:bevel/>
          </a:ln>
          <a:effectLst>
            <a:outerShdw sx="100000" sy="100000" kx="0" ky="0" algn="b" rotWithShape="0" blurRad="50800" dist="25400" dir="5400000">
              <a:srgbClr val="000000">
                <a:alpha val="38000"/>
              </a:srgbClr>
            </a:outerShdw>
          </a:effectLst>
          <a:extLst>
            <a:ext uri="{C572A759-6A51-4108-AA02-DFA0A04FC94B}">
              <ma14:wrappingTextBoxFlag xmlns:ma14="http://schemas.microsoft.com/office/mac/drawingml/2011/main" val="1"/>
            </a:ext>
          </a:extLst>
        </p:spPr>
        <p:txBody>
          <a:bodyPr lIns="65023" tIns="65023" rIns="65023" bIns="65023" anchor="ctr"/>
          <a:lstStyle>
            <a:lvl1pPr defTabSz="914400">
              <a:defRPr b="1" sz="6000">
                <a:solidFill>
                  <a:schemeClr val="accent5"/>
                </a:solidFill>
                <a:latin typeface="Calibri"/>
                <a:ea typeface="Calibri"/>
                <a:cs typeface="Calibri"/>
                <a:sym typeface="Calibri"/>
              </a:defRPr>
            </a:lvl1pPr>
          </a:lstStyle>
          <a:p>
            <a:pPr rtl="0">
              <a:defRPr/>
            </a:pPr>
            <a:r>
              <a:t>تطبيق</a:t>
            </a:r>
          </a:p>
        </p:txBody>
      </p:sp>
      <p:pic>
        <p:nvPicPr>
          <p:cNvPr id="436" name="062871BD-2984-49AF-85A4-1635F8617568-L0-001.jpeg" descr="062871BD-2984-49AF-85A4-1635F8617568-L0-001.jpeg"/>
          <p:cNvPicPr>
            <a:picLocks noChangeAspect="1"/>
          </p:cNvPicPr>
          <p:nvPr/>
        </p:nvPicPr>
        <p:blipFill>
          <a:blip r:embed="rId2">
            <a:extLst/>
          </a:blip>
          <a:stretch>
            <a:fillRect/>
          </a:stretch>
        </p:blipFill>
        <p:spPr>
          <a:xfrm>
            <a:off x="1917265" y="1757095"/>
            <a:ext cx="4311685" cy="5605189"/>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438" name="اضغط مرتين للتحرير"/>
          <p:cNvSpPr txBox="1"/>
          <p:nvPr>
            <p:ph type="subTitle" sz="quarter" idx="1"/>
          </p:nvPr>
        </p:nvSpPr>
        <p:spPr>
          <a:prstGeom prst="rect">
            <a:avLst/>
          </a:prstGeom>
        </p:spPr>
        <p:txBody>
          <a:bodyPr/>
          <a:lstStyle/>
          <a:p>
            <a:pPr/>
          </a:p>
        </p:txBody>
      </p:sp>
      <p:sp>
        <p:nvSpPr>
          <p:cNvPr id="439" name="عللي : يمكن تبييض الملابس المصفرة بإضافة زهرة الغسيل الزرقاء الى مسحوق الغسيل ؟"/>
          <p:cNvSpPr txBox="1"/>
          <p:nvPr/>
        </p:nvSpPr>
        <p:spPr>
          <a:xfrm>
            <a:off x="880552" y="448766"/>
            <a:ext cx="11769184" cy="2130411"/>
          </a:xfrm>
          <a:prstGeom prst="rect">
            <a:avLst/>
          </a:prstGeom>
          <a:ln w="12700">
            <a:miter lim="400000"/>
          </a:ln>
          <a:extLst>
            <a:ext uri="{C572A759-6A51-4108-AA02-DFA0A04FC94B}">
              <ma14:wrappingTextBoxFlag xmlns:ma14="http://schemas.microsoft.com/office/mac/drawingml/2011/main" val="1"/>
            </a:ext>
          </a:extLst>
        </p:spPr>
        <p:txBody>
          <a:bodyPr lIns="45719" rIns="45719" anchor="ctr">
            <a:spAutoFit/>
          </a:bodyPr>
          <a:lstStyle/>
          <a:p>
            <a:pPr algn="r" defTabSz="914400" rtl="0">
              <a:defRPr sz="6000">
                <a:latin typeface="Constantia"/>
                <a:ea typeface="Constantia"/>
                <a:cs typeface="Constantia"/>
                <a:sym typeface="Constantia"/>
              </a:defRPr>
            </a:pPr>
            <a:r>
              <a:rPr>
                <a:solidFill>
                  <a:srgbClr val="A2110D"/>
                </a:solidFill>
              </a:rPr>
              <a:t>عللي :</a:t>
            </a:r>
            <a:r>
              <a:rPr b="1">
                <a:solidFill>
                  <a:srgbClr val="C00000"/>
                </a:solidFill>
              </a:rPr>
              <a:t> </a:t>
            </a:r>
            <a:r>
              <a:rPr b="1"/>
              <a:t>يمكن تبييض الملابس</a:t>
            </a:r>
            <a:r>
              <a:rPr b="1">
                <a:solidFill>
                  <a:srgbClr val="59AAF2"/>
                </a:solidFill>
              </a:rPr>
              <a:t> </a:t>
            </a:r>
            <a:r>
              <a:rPr b="1">
                <a:solidFill>
                  <a:srgbClr val="F2E933"/>
                </a:solidFill>
              </a:rPr>
              <a:t>المصفرة</a:t>
            </a:r>
            <a:r>
              <a:rPr b="1">
                <a:solidFill>
                  <a:srgbClr val="59AAF2"/>
                </a:solidFill>
              </a:rPr>
              <a:t> </a:t>
            </a:r>
            <a:r>
              <a:rPr b="1"/>
              <a:t>بإضافة زهرة الغسيل</a:t>
            </a:r>
            <a:r>
              <a:rPr b="1">
                <a:solidFill>
                  <a:srgbClr val="59AAF2"/>
                </a:solidFill>
              </a:rPr>
              <a:t> </a:t>
            </a:r>
            <a:r>
              <a:rPr b="1">
                <a:solidFill>
                  <a:srgbClr val="1F43C9"/>
                </a:solidFill>
              </a:rPr>
              <a:t>الزرقاء</a:t>
            </a:r>
            <a:r>
              <a:rPr b="1">
                <a:solidFill>
                  <a:srgbClr val="59AAF2"/>
                </a:solidFill>
              </a:rPr>
              <a:t> </a:t>
            </a:r>
            <a:r>
              <a:rPr b="1"/>
              <a:t>الى مسحوق الغسيل ؟</a:t>
            </a:r>
          </a:p>
        </p:txBody>
      </p:sp>
      <p:pic>
        <p:nvPicPr>
          <p:cNvPr id="440" name="http://www.bab.com/admin/news/2_2008/images/nimg95691.jpg" descr="http://www.bab.com/admin/news/2_2008/images/nimg95691.jpg"/>
          <p:cNvPicPr>
            <a:picLocks noChangeAspect="1"/>
          </p:cNvPicPr>
          <p:nvPr/>
        </p:nvPicPr>
        <p:blipFill>
          <a:blip r:embed="rId2">
            <a:extLst/>
          </a:blip>
          <a:stretch>
            <a:fillRect/>
          </a:stretch>
        </p:blipFill>
        <p:spPr>
          <a:xfrm>
            <a:off x="6148" y="3374797"/>
            <a:ext cx="12992504" cy="4439106"/>
          </a:xfrm>
          <a:prstGeom prst="rect">
            <a:avLst/>
          </a:prstGeom>
          <a:ln w="12700">
            <a:miter lim="400000"/>
          </a:ln>
        </p:spPr>
      </p:pic>
      <p:sp>
        <p:nvSpPr>
          <p:cNvPr id="441" name="تفكير ناقد"/>
          <p:cNvSpPr/>
          <p:nvPr/>
        </p:nvSpPr>
        <p:spPr>
          <a:xfrm>
            <a:off x="33280" y="8811397"/>
            <a:ext cx="4108226" cy="973620"/>
          </a:xfrm>
          <a:prstGeom prst="roundRect">
            <a:avLst>
              <a:gd name="adj" fmla="val 17625"/>
            </a:avLst>
          </a:prstGeom>
          <a:blipFill>
            <a:blip r:embed="rId3"/>
          </a:blipFill>
          <a:ln w="12700">
            <a:miter lim="400000"/>
          </a:ln>
          <a:effectLst>
            <a:outerShdw sx="100000" sy="100000" kx="0" ky="0" algn="b" rotWithShape="0" blurRad="381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lstStyle>
            <a:lvl1pPr>
              <a:defRPr b="1" sz="5200">
                <a:solidFill>
                  <a:srgbClr val="FFFFFF"/>
                </a:solidFill>
                <a:latin typeface="Helvetica"/>
                <a:ea typeface="Helvetica"/>
                <a:cs typeface="Helvetica"/>
                <a:sym typeface="Helvetica"/>
              </a:defRPr>
            </a:lvl1pPr>
          </a:lstStyle>
          <a:p>
            <a:pPr rtl="0">
              <a:defRPr/>
            </a:pPr>
            <a:r>
              <a:t>تفكير ناقد</a:t>
            </a:r>
          </a:p>
        </p:txBody>
      </p:sp>
      <p:sp>
        <p:nvSpPr>
          <p:cNvPr id="442" name="لماذا توضع حبيبات زرقاء مع مسحوق الغسيل"/>
          <p:cNvSpPr/>
          <p:nvPr/>
        </p:nvSpPr>
        <p:spPr>
          <a:xfrm>
            <a:off x="4057432" y="9935627"/>
            <a:ext cx="4889936" cy="1366054"/>
          </a:xfrm>
          <a:prstGeom prst="rect">
            <a:avLst/>
          </a:prstGeom>
          <a:solidFill>
            <a:srgbClr val="FFFFFF"/>
          </a:solidFill>
          <a:ln w="25400">
            <a:solidFill>
              <a:srgbClr val="85888D"/>
            </a:solidFill>
            <a:miter lim="400000"/>
          </a:ln>
          <a:extLst>
            <a:ext uri="{C572A759-6A51-4108-AA02-DFA0A04FC94B}">
              <ma14:wrappingTextBoxFlag xmlns:ma14="http://schemas.microsoft.com/office/mac/drawingml/2011/main" val="1"/>
            </a:ext>
          </a:extLst>
        </p:spPr>
        <p:txBody>
          <a:bodyPr lIns="50800" tIns="50800" rIns="50800" bIns="50800" anchor="ctr"/>
          <a:lstStyle>
            <a:lvl1pPr>
              <a:defRPr sz="2400"/>
            </a:lvl1pPr>
          </a:lstStyle>
          <a:p>
            <a:pPr/>
            <a:r>
              <a:t>لماذا توضع حبيبات زرقاء مع مسحوق الغسيل</a:t>
            </a:r>
          </a:p>
        </p:txBody>
      </p:sp>
    </p:spTree>
  </p:cSld>
  <p:clrMapOvr>
    <a:masterClrMapping/>
  </p:clrMapOvr>
  <p:transition xmlns:p14="http://schemas.microsoft.com/office/powerpoint/2010/main" spd="med" advClick="1"/>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44" name="A9D2C75D-D8FA-46CE-A65F-CB95C188FEFF-L0-001.png" descr="A9D2C75D-D8FA-46CE-A65F-CB95C188FEFF-L0-001.png"/>
          <p:cNvPicPr>
            <a:picLocks noChangeAspect="1"/>
          </p:cNvPicPr>
          <p:nvPr/>
        </p:nvPicPr>
        <p:blipFill>
          <a:blip r:embed="rId2">
            <a:extLst/>
          </a:blip>
          <a:stretch>
            <a:fillRect/>
          </a:stretch>
        </p:blipFill>
        <p:spPr>
          <a:xfrm>
            <a:off x="3773942" y="2557833"/>
            <a:ext cx="8894170" cy="6674508"/>
          </a:xfrm>
          <a:prstGeom prst="rect">
            <a:avLst/>
          </a:prstGeom>
          <a:ln w="12700">
            <a:miter lim="400000"/>
          </a:ln>
        </p:spPr>
      </p:pic>
      <p:sp>
        <p:nvSpPr>
          <p:cNvPr id="445" name="لماذا توضع هذه الالوان على حبر الطابعة الملون؟"/>
          <p:cNvSpPr txBox="1"/>
          <p:nvPr>
            <p:ph type="ctrTitle"/>
          </p:nvPr>
        </p:nvSpPr>
        <p:spPr>
          <a:xfrm>
            <a:off x="1833439" y="758368"/>
            <a:ext cx="10464801" cy="1386666"/>
          </a:xfrm>
          <a:prstGeom prst="rect">
            <a:avLst/>
          </a:prstGeom>
        </p:spPr>
        <p:txBody>
          <a:bodyPr/>
          <a:lstStyle>
            <a:lvl1pPr algn="r" defTabSz="368045">
              <a:defRPr sz="5040">
                <a:solidFill>
                  <a:srgbClr val="A2110D"/>
                </a:solidFill>
              </a:defRPr>
            </a:lvl1pPr>
          </a:lstStyle>
          <a:p>
            <a:pPr rtl="0">
              <a:defRPr/>
            </a:pPr>
            <a:r>
              <a:t>لماذا توضع هذه الالوان على حبر الطابعة الملون؟ </a:t>
            </a:r>
          </a:p>
        </p:txBody>
      </p:sp>
      <p:sp>
        <p:nvSpPr>
          <p:cNvPr id="446" name="أرجواني"/>
          <p:cNvSpPr txBox="1"/>
          <p:nvPr/>
        </p:nvSpPr>
        <p:spPr>
          <a:xfrm>
            <a:off x="-178752" y="7113721"/>
            <a:ext cx="2613643" cy="1143001"/>
          </a:xfrm>
          <a:prstGeom prst="rect">
            <a:avLst/>
          </a:prstGeom>
          <a:ln w="12700">
            <a:miter lim="400000"/>
          </a:ln>
          <a:extLst>
            <a:ext uri="{C572A759-6A51-4108-AA02-DFA0A04FC94B}">
              <ma14:wrappingTextBoxFlag xmlns:ma14="http://schemas.microsoft.com/office/mac/drawingml/2011/main" val="1"/>
            </a:ext>
          </a:extLst>
        </p:spPr>
        <p:txBody>
          <a:bodyPr lIns="45719" rIns="45719" anchor="ctr">
            <a:normAutofit fontScale="100000" lnSpcReduction="0"/>
          </a:bodyPr>
          <a:lstStyle>
            <a:lvl1pPr defTabSz="914400">
              <a:defRPr sz="3700">
                <a:solidFill>
                  <a:srgbClr val="FFFFFF"/>
                </a:solidFill>
                <a:latin typeface="Calibri"/>
                <a:ea typeface="Calibri"/>
                <a:cs typeface="Calibri"/>
                <a:sym typeface="Calibri"/>
              </a:defRPr>
            </a:lvl1pPr>
          </a:lstStyle>
          <a:p>
            <a:pPr rtl="0">
              <a:defRPr/>
            </a:pPr>
            <a:r>
              <a:t>أرجواني</a:t>
            </a:r>
          </a:p>
        </p:txBody>
      </p:sp>
      <p:sp>
        <p:nvSpPr>
          <p:cNvPr id="447" name="ثانياً:مزج الأصباغ:"/>
          <p:cNvSpPr txBox="1"/>
          <p:nvPr/>
        </p:nvSpPr>
        <p:spPr>
          <a:xfrm>
            <a:off x="2153229" y="220096"/>
            <a:ext cx="10464801" cy="91459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normAutofit fontScale="100000" lnSpcReduction="0"/>
          </a:bodyPr>
          <a:lstStyle/>
          <a:p>
            <a:pPr algn="r" defTabSz="356362" rtl="0">
              <a:defRPr sz="4880">
                <a:solidFill>
                  <a:srgbClr val="A2110D"/>
                </a:solidFill>
              </a:defRPr>
            </a:pPr>
            <a:r>
              <a:t>ثانياً:</a:t>
            </a:r>
            <a:r>
              <a:rPr>
                <a:solidFill>
                  <a:srgbClr val="578C2E"/>
                </a:solidFill>
              </a:rPr>
              <a:t>مزج الأصباغ:</a:t>
            </a:r>
          </a:p>
        </p:txBody>
      </p:sp>
      <p:sp>
        <p:nvSpPr>
          <p:cNvPr id="448" name="قراءة الصورة"/>
          <p:cNvSpPr/>
          <p:nvPr/>
        </p:nvSpPr>
        <p:spPr>
          <a:xfrm>
            <a:off x="33280" y="8811397"/>
            <a:ext cx="4108226" cy="973620"/>
          </a:xfrm>
          <a:prstGeom prst="roundRect">
            <a:avLst>
              <a:gd name="adj" fmla="val 17625"/>
            </a:avLst>
          </a:prstGeom>
          <a:blipFill>
            <a:blip r:embed="rId3"/>
          </a:blipFill>
          <a:ln w="12700">
            <a:miter lim="400000"/>
          </a:ln>
          <a:effectLst>
            <a:outerShdw sx="100000" sy="100000" kx="0" ky="0" algn="b" rotWithShape="0" blurRad="381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lstStyle>
            <a:lvl1pPr>
              <a:defRPr b="1" sz="3000">
                <a:solidFill>
                  <a:srgbClr val="FFFFFF"/>
                </a:solidFill>
                <a:latin typeface="Helvetica"/>
                <a:ea typeface="Helvetica"/>
                <a:cs typeface="Helvetica"/>
                <a:sym typeface="Helvetica"/>
              </a:defRPr>
            </a:lvl1pPr>
          </a:lstStyle>
          <a:p>
            <a:pPr rtl="0">
              <a:defRPr/>
            </a:pPr>
            <a:r>
              <a:t>قراءة الصورة</a:t>
            </a:r>
          </a:p>
        </p:txBody>
      </p:sp>
    </p:spTree>
  </p:cSld>
  <p:clrMapOvr>
    <a:masterClrMapping/>
  </p:clrMapOvr>
  <p:transition xmlns:p14="http://schemas.microsoft.com/office/powerpoint/2010/main" spd="med" advClick="1"/>
</p:sld>
</file>

<file path=ppt/slides/slide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50" name="تطبيق عملي:"/>
          <p:cNvSpPr txBox="1"/>
          <p:nvPr>
            <p:ph type="title" idx="4294967295"/>
          </p:nvPr>
        </p:nvSpPr>
        <p:spPr>
          <a:xfrm>
            <a:off x="2303831" y="17375"/>
            <a:ext cx="10464801" cy="858083"/>
          </a:xfrm>
          <a:prstGeom prst="rect">
            <a:avLst/>
          </a:prstGeom>
        </p:spPr>
        <p:txBody>
          <a:bodyPr anchor="b"/>
          <a:lstStyle>
            <a:lvl1pPr algn="r" defTabSz="332993">
              <a:defRPr sz="4560">
                <a:solidFill>
                  <a:srgbClr val="A2110D"/>
                </a:solidFill>
              </a:defRPr>
            </a:lvl1pPr>
          </a:lstStyle>
          <a:p>
            <a:pPr rtl="0">
              <a:defRPr/>
            </a:pPr>
            <a:r>
              <a:t>تطبيق عملي:</a:t>
            </a:r>
          </a:p>
        </p:txBody>
      </p:sp>
      <p:sp>
        <p:nvSpPr>
          <p:cNvPr id="451" name="١-امزجي اللون الأصفر مع الأرجواني؟...........…"/>
          <p:cNvSpPr txBox="1"/>
          <p:nvPr/>
        </p:nvSpPr>
        <p:spPr>
          <a:xfrm>
            <a:off x="-845199" y="296079"/>
            <a:ext cx="13772771" cy="7596425"/>
          </a:xfrm>
          <a:prstGeom prst="rect">
            <a:avLst/>
          </a:prstGeom>
          <a:ln w="12700">
            <a:miter lim="400000"/>
          </a:ln>
          <a:extLst>
            <a:ext uri="{C572A759-6A51-4108-AA02-DFA0A04FC94B}">
              <ma14:wrappingTextBoxFlag xmlns:ma14="http://schemas.microsoft.com/office/mac/drawingml/2011/main" val="1"/>
            </a:ext>
          </a:extLst>
        </p:spPr>
        <p:txBody>
          <a:bodyPr lIns="45719" rIns="45719" anchor="ctr">
            <a:normAutofit fontScale="100000" lnSpcReduction="0"/>
          </a:bodyPr>
          <a:lstStyle/>
          <a:p>
            <a:pPr algn="r" defTabSz="914400" rtl="0">
              <a:defRPr b="1" sz="5000"/>
            </a:pPr>
            <a:r>
              <a:t>١-امزجي اللون </a:t>
            </a:r>
            <a:r>
              <a:rPr>
                <a:solidFill>
                  <a:srgbClr val="B6B024"/>
                </a:solidFill>
              </a:rPr>
              <a:t>الأصفر</a:t>
            </a:r>
            <a:r>
              <a:t> مع </a:t>
            </a:r>
            <a:r>
              <a:rPr>
                <a:solidFill>
                  <a:srgbClr val="E45A8D"/>
                </a:solidFill>
              </a:rPr>
              <a:t>الأرجواني</a:t>
            </a:r>
            <a:r>
              <a:t>؟...........</a:t>
            </a:r>
          </a:p>
          <a:p>
            <a:pPr algn="r" defTabSz="914400" rtl="0">
              <a:defRPr b="1" sz="5000"/>
            </a:pPr>
            <a:r>
              <a:t>٢-امزجي اللون  </a:t>
            </a:r>
            <a:r>
              <a:rPr>
                <a:solidFill>
                  <a:srgbClr val="B6B024"/>
                </a:solidFill>
              </a:rPr>
              <a:t>الأصفر</a:t>
            </a:r>
            <a:r>
              <a:t> مع </a:t>
            </a:r>
            <a:r>
              <a:rPr>
                <a:solidFill>
                  <a:srgbClr val="6395FB"/>
                </a:solidFill>
              </a:rPr>
              <a:t>الأزرق الفاتح</a:t>
            </a:r>
            <a:r>
              <a:t>؟..............</a:t>
            </a:r>
          </a:p>
          <a:p>
            <a:pPr algn="r" defTabSz="914400" rtl="0">
              <a:defRPr b="1" sz="5000"/>
            </a:pPr>
            <a:r>
              <a:t>٣-امزجي اللون </a:t>
            </a:r>
            <a:r>
              <a:rPr>
                <a:solidFill>
                  <a:srgbClr val="E45A8D"/>
                </a:solidFill>
              </a:rPr>
              <a:t>الأرجواني </a:t>
            </a:r>
            <a:r>
              <a:t>مع </a:t>
            </a:r>
            <a:r>
              <a:rPr>
                <a:solidFill>
                  <a:srgbClr val="6395FB"/>
                </a:solidFill>
              </a:rPr>
              <a:t>الأزرق الفاتح</a:t>
            </a:r>
            <a:r>
              <a:t>؟...........</a:t>
            </a:r>
          </a:p>
          <a:p>
            <a:pPr defTabSz="914400" rtl="0">
              <a:defRPr b="1" sz="5000"/>
            </a:pPr>
          </a:p>
          <a:p>
            <a:pPr defTabSz="914400" rtl="0">
              <a:defRPr sz="4400"/>
            </a:pPr>
          </a:p>
          <a:p>
            <a:pPr defTabSz="914400" rtl="0">
              <a:defRPr sz="4400"/>
            </a:pPr>
          </a:p>
          <a:p>
            <a:pPr defTabSz="914400" rtl="0">
              <a:defRPr sz="4400"/>
            </a:pPr>
          </a:p>
        </p:txBody>
      </p:sp>
      <p:pic>
        <p:nvPicPr>
          <p:cNvPr id="452" name="B71B521C-615A-451D-ACB4-FF2D6A178067-L0-001.jpeg" descr="B71B521C-615A-451D-ACB4-FF2D6A178067-L0-001.jpeg"/>
          <p:cNvPicPr>
            <a:picLocks noChangeAspect="1"/>
          </p:cNvPicPr>
          <p:nvPr/>
        </p:nvPicPr>
        <p:blipFill>
          <a:blip r:embed="rId2">
            <a:extLst/>
          </a:blip>
          <a:srcRect l="50799" t="10872" r="0" b="3514"/>
          <a:stretch>
            <a:fillRect/>
          </a:stretch>
        </p:blipFill>
        <p:spPr>
          <a:xfrm>
            <a:off x="135320" y="4535357"/>
            <a:ext cx="5313243" cy="4978316"/>
          </a:xfrm>
          <a:prstGeom prst="rect">
            <a:avLst/>
          </a:prstGeom>
          <a:ln w="12700">
            <a:miter lim="400000"/>
          </a:ln>
        </p:spPr>
      </p:pic>
      <p:sp>
        <p:nvSpPr>
          <p:cNvPr id="453" name="استقصاء"/>
          <p:cNvSpPr/>
          <p:nvPr/>
        </p:nvSpPr>
        <p:spPr>
          <a:xfrm>
            <a:off x="8874077" y="8648990"/>
            <a:ext cx="4097862" cy="1087628"/>
          </a:xfrm>
          <a:prstGeom prst="roundRect">
            <a:avLst>
              <a:gd name="adj" fmla="val 15778"/>
            </a:avLst>
          </a:prstGeom>
          <a:blipFill>
            <a:blip r:embed="rId3"/>
          </a:blipFill>
          <a:ln w="12700">
            <a:miter lim="400000"/>
          </a:ln>
          <a:effectLst>
            <a:outerShdw sx="100000" sy="100000" kx="0" ky="0" algn="b" rotWithShape="0" blurRad="381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lstStyle>
            <a:lvl1pPr>
              <a:defRPr b="1" sz="3000">
                <a:solidFill>
                  <a:srgbClr val="FFFFFF"/>
                </a:solidFill>
                <a:latin typeface="Helvetica"/>
                <a:ea typeface="Helvetica"/>
                <a:cs typeface="Helvetica"/>
                <a:sym typeface="Helvetica"/>
              </a:defRPr>
            </a:lvl1pPr>
          </a:lstStyle>
          <a:p>
            <a:pPr rtl="0">
              <a:defRPr/>
            </a:pPr>
            <a:r>
              <a:t>استقصاء</a:t>
            </a:r>
          </a:p>
        </p:txBody>
      </p:sp>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74" name="C:\Documents and Settings\Administrator\سطح المكتب\الضوء\صور الضوء\pqfg1908.jpg" descr="C:\Documents and Settings\Administrator\سطح المكتب\الضوء\صور الضوء\pqfg1908.jpg"/>
          <p:cNvPicPr>
            <a:picLocks noChangeAspect="1"/>
          </p:cNvPicPr>
          <p:nvPr/>
        </p:nvPicPr>
        <p:blipFill>
          <a:blip r:embed="rId2">
            <a:extLst/>
          </a:blip>
          <a:stretch>
            <a:fillRect/>
          </a:stretch>
        </p:blipFill>
        <p:spPr>
          <a:xfrm>
            <a:off x="-1" y="-1"/>
            <a:ext cx="13004801" cy="10187095"/>
          </a:xfrm>
          <a:prstGeom prst="rect">
            <a:avLst/>
          </a:prstGeom>
          <a:ln w="12700">
            <a:miter lim="400000"/>
          </a:ln>
        </p:spPr>
      </p:pic>
      <p:sp>
        <p:nvSpPr>
          <p:cNvPr id="275" name="الطبيعة الموجية للضوء"/>
          <p:cNvSpPr txBox="1"/>
          <p:nvPr/>
        </p:nvSpPr>
        <p:spPr>
          <a:xfrm>
            <a:off x="-650241" y="-1"/>
            <a:ext cx="13004801" cy="5023429"/>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p>
            <a:pPr algn="r" defTabSz="914400" rtl="0">
              <a:defRPr sz="7600">
                <a:latin typeface="Calibri"/>
                <a:ea typeface="Calibri"/>
                <a:cs typeface="Calibri"/>
                <a:sym typeface="Calibri"/>
              </a:defRPr>
            </a:pPr>
            <a:r>
              <a:rPr>
                <a:solidFill>
                  <a:srgbClr val="FF0000"/>
                </a:solidFill>
              </a:rPr>
              <a:t>         </a:t>
            </a:r>
            <a:endParaRPr>
              <a:solidFill>
                <a:srgbClr val="FF0000"/>
              </a:solidFill>
            </a:endParaRPr>
          </a:p>
          <a:p>
            <a:pPr algn="r" defTabSz="914400" rtl="0">
              <a:defRPr sz="2400">
                <a:latin typeface="Calibri"/>
                <a:ea typeface="Calibri"/>
                <a:cs typeface="Calibri"/>
                <a:sym typeface="Calibri"/>
              </a:defRPr>
            </a:pPr>
            <a:r>
              <a:rPr b="1" sz="11200">
                <a:solidFill>
                  <a:srgbClr val="0D0D0D"/>
                </a:solidFill>
              </a:rPr>
              <a:t>الطبيعة الموجية</a:t>
            </a:r>
            <a:r>
              <a:rPr b="1" sz="11200">
                <a:solidFill>
                  <a:srgbClr val="0D0D0D"/>
                </a:solidFill>
              </a:rPr>
              <a:t> </a:t>
            </a:r>
            <a:r>
              <a:rPr b="1" sz="11200">
                <a:solidFill>
                  <a:srgbClr val="0D0D0D"/>
                </a:solidFill>
              </a:rPr>
              <a:t>للضوء</a:t>
            </a:r>
          </a:p>
        </p:txBody>
      </p:sp>
      <p:sp>
        <p:nvSpPr>
          <p:cNvPr id="276" name="ما نوع موجة الضوء…"/>
          <p:cNvSpPr/>
          <p:nvPr/>
        </p:nvSpPr>
        <p:spPr>
          <a:xfrm>
            <a:off x="4788494" y="10059999"/>
            <a:ext cx="3427812" cy="1905001"/>
          </a:xfrm>
          <a:prstGeom prst="rect">
            <a:avLst/>
          </a:prstGeom>
          <a:ln w="25400">
            <a:solidFill>
              <a:srgbClr val="85888D"/>
            </a:solidFill>
            <a:miter lim="400000"/>
          </a:ln>
          <a:extLst>
            <a:ext uri="{C572A759-6A51-4108-AA02-DFA0A04FC94B}">
              <ma14:wrappingTextBoxFlag xmlns:ma14="http://schemas.microsoft.com/office/mac/drawingml/2011/main" val="1"/>
            </a:ext>
          </a:extLst>
        </p:spPr>
        <p:txBody>
          <a:bodyPr lIns="50800" tIns="50800" rIns="50800" bIns="50800" anchor="ctr"/>
          <a:lstStyle/>
          <a:p>
            <a:pPr>
              <a:defRPr sz="2400"/>
            </a:pPr>
            <a:r>
              <a:t>ما نوع موجة الضوء </a:t>
            </a:r>
          </a:p>
          <a:p>
            <a:pPr>
              <a:defRPr sz="2400"/>
            </a:pPr>
            <a:r>
              <a:t>ما هو الطيف الكهرومغناطيسي</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0" presetID="3" grpId="1" fill="hold">
                                  <p:stCondLst>
                                    <p:cond delay="0"/>
                                  </p:stCondLst>
                                  <p:iterate type="el" backwards="0">
                                    <p:tmAbs val="0"/>
                                  </p:iterate>
                                  <p:childTnLst>
                                    <p:set>
                                      <p:cBhvr>
                                        <p:cTn id="6" fill="hold"/>
                                        <p:tgtEl>
                                          <p:spTgt spid="275"/>
                                        </p:tgtEl>
                                        <p:attrNameLst>
                                          <p:attrName>style.visibility</p:attrName>
                                        </p:attrNameLst>
                                      </p:cBhvr>
                                      <p:to>
                                        <p:strVal val="visible"/>
                                      </p:to>
                                    </p:set>
                                    <p:animEffect filter="blinds(horizontal)" transition="in">
                                      <p:cBhvr>
                                        <p:cTn id="7" dur="500"/>
                                        <p:tgtEl>
                                          <p:spTgt spid="27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75" grpId="1"/>
    </p:bldLst>
  </p:timing>
</p:sld>
</file>

<file path=ppt/slides/slide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55" name="ما الألوان الأساسية في الأصباغ و ما الألوان الثانوية؟"/>
          <p:cNvSpPr txBox="1"/>
          <p:nvPr>
            <p:ph type="ctrTitle"/>
          </p:nvPr>
        </p:nvSpPr>
        <p:spPr>
          <a:xfrm>
            <a:off x="1863895" y="477544"/>
            <a:ext cx="10464801" cy="1386666"/>
          </a:xfrm>
          <a:prstGeom prst="rect">
            <a:avLst/>
          </a:prstGeom>
        </p:spPr>
        <p:txBody>
          <a:bodyPr/>
          <a:lstStyle>
            <a:lvl1pPr algn="r" defTabSz="321310">
              <a:defRPr sz="4400">
                <a:solidFill>
                  <a:srgbClr val="A2110D"/>
                </a:solidFill>
              </a:defRPr>
            </a:lvl1pPr>
          </a:lstStyle>
          <a:p>
            <a:pPr rtl="0">
              <a:defRPr/>
            </a:pPr>
            <a:r>
              <a:t>ما الألوان الأساسية في الأصباغ و ما الألوان الثانوية؟ </a:t>
            </a:r>
          </a:p>
        </p:txBody>
      </p:sp>
      <p:sp>
        <p:nvSpPr>
          <p:cNvPr id="456" name="أرجواني"/>
          <p:cNvSpPr txBox="1"/>
          <p:nvPr/>
        </p:nvSpPr>
        <p:spPr>
          <a:xfrm>
            <a:off x="-300577" y="6306632"/>
            <a:ext cx="2613643" cy="1143001"/>
          </a:xfrm>
          <a:prstGeom prst="rect">
            <a:avLst/>
          </a:prstGeom>
          <a:ln w="12700">
            <a:miter lim="400000"/>
          </a:ln>
          <a:extLst>
            <a:ext uri="{C572A759-6A51-4108-AA02-DFA0A04FC94B}">
              <ma14:wrappingTextBoxFlag xmlns:ma14="http://schemas.microsoft.com/office/mac/drawingml/2011/main" val="1"/>
            </a:ext>
          </a:extLst>
        </p:spPr>
        <p:txBody>
          <a:bodyPr lIns="45719" rIns="45719" anchor="ctr">
            <a:normAutofit fontScale="100000" lnSpcReduction="0"/>
          </a:bodyPr>
          <a:lstStyle>
            <a:lvl1pPr defTabSz="914400">
              <a:defRPr sz="3700">
                <a:solidFill>
                  <a:srgbClr val="FFFFFF"/>
                </a:solidFill>
                <a:latin typeface="Calibri"/>
                <a:ea typeface="Calibri"/>
                <a:cs typeface="Calibri"/>
                <a:sym typeface="Calibri"/>
              </a:defRPr>
            </a:lvl1pPr>
          </a:lstStyle>
          <a:p>
            <a:pPr rtl="0">
              <a:defRPr/>
            </a:pPr>
            <a:r>
              <a:t>أرجواني</a:t>
            </a:r>
          </a:p>
        </p:txBody>
      </p:sp>
      <p:pic>
        <p:nvPicPr>
          <p:cNvPr id="457" name="B71B521C-615A-451D-ACB4-FF2D6A178067-L0-001.jpeg" descr="B71B521C-615A-451D-ACB4-FF2D6A178067-L0-001.jpeg"/>
          <p:cNvPicPr>
            <a:picLocks noChangeAspect="1"/>
          </p:cNvPicPr>
          <p:nvPr/>
        </p:nvPicPr>
        <p:blipFill>
          <a:blip r:embed="rId2">
            <a:extLst/>
          </a:blip>
          <a:srcRect l="50799" t="10872" r="0" b="3514"/>
          <a:stretch>
            <a:fillRect/>
          </a:stretch>
        </p:blipFill>
        <p:spPr>
          <a:xfrm>
            <a:off x="5607701" y="2232421"/>
            <a:ext cx="7189728" cy="6736515"/>
          </a:xfrm>
          <a:prstGeom prst="rect">
            <a:avLst/>
          </a:prstGeom>
          <a:ln w="12700">
            <a:miter lim="400000"/>
          </a:ln>
        </p:spPr>
      </p:pic>
      <p:sp>
        <p:nvSpPr>
          <p:cNvPr id="458" name="استنتاج"/>
          <p:cNvSpPr/>
          <p:nvPr/>
        </p:nvSpPr>
        <p:spPr>
          <a:xfrm>
            <a:off x="54009" y="8669719"/>
            <a:ext cx="2864502" cy="1087628"/>
          </a:xfrm>
          <a:prstGeom prst="roundRect">
            <a:avLst>
              <a:gd name="adj" fmla="val 15778"/>
            </a:avLst>
          </a:prstGeom>
          <a:blipFill>
            <a:blip r:embed="rId3"/>
          </a:blipFill>
          <a:ln w="12700">
            <a:miter lim="400000"/>
          </a:ln>
          <a:effectLst>
            <a:outerShdw sx="100000" sy="100000" kx="0" ky="0" algn="b" rotWithShape="0" blurRad="381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lstStyle>
            <a:lvl1pPr>
              <a:defRPr b="1" sz="3000">
                <a:solidFill>
                  <a:srgbClr val="FFFFFF"/>
                </a:solidFill>
                <a:latin typeface="Helvetica"/>
                <a:ea typeface="Helvetica"/>
                <a:cs typeface="Helvetica"/>
                <a:sym typeface="Helvetica"/>
              </a:defRPr>
            </a:lvl1pPr>
          </a:lstStyle>
          <a:p>
            <a:pPr rtl="0">
              <a:defRPr/>
            </a:pPr>
            <a:r>
              <a:t>استنتاج</a:t>
            </a:r>
          </a:p>
        </p:txBody>
      </p:sp>
    </p:spTree>
  </p:cSld>
  <p:clrMapOvr>
    <a:masterClrMapping/>
  </p:clrMapOvr>
  <p:transition xmlns:p14="http://schemas.microsoft.com/office/powerpoint/2010/main" spd="med" advClick="1"/>
</p:sld>
</file>

<file path=ppt/slides/slide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60" name="املئي الفراغات التالية:"/>
          <p:cNvSpPr txBox="1"/>
          <p:nvPr/>
        </p:nvSpPr>
        <p:spPr>
          <a:xfrm>
            <a:off x="3611610" y="232700"/>
            <a:ext cx="8754470" cy="152754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normAutofit fontScale="100000" lnSpcReduction="0"/>
          </a:bodyPr>
          <a:lstStyle>
            <a:lvl1pPr algn="r" defTabSz="286258">
              <a:defRPr b="1" sz="4165">
                <a:solidFill>
                  <a:srgbClr val="76BB40"/>
                </a:solidFill>
                <a:latin typeface="Helvetica"/>
                <a:ea typeface="Helvetica"/>
                <a:cs typeface="Helvetica"/>
                <a:sym typeface="Helvetica"/>
              </a:defRPr>
            </a:lvl1pPr>
          </a:lstStyle>
          <a:p>
            <a:pPr rtl="0">
              <a:defRPr/>
            </a:pPr>
            <a:r>
              <a:t>املئي الفراغات التالية:</a:t>
            </a:r>
          </a:p>
        </p:txBody>
      </p:sp>
      <p:sp>
        <p:nvSpPr>
          <p:cNvPr id="461" name="١- الألوان الأساسية الأولية للضوء هي :…"/>
          <p:cNvSpPr/>
          <p:nvPr/>
        </p:nvSpPr>
        <p:spPr>
          <a:xfrm>
            <a:off x="541725" y="3965543"/>
            <a:ext cx="11761889" cy="182251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3231"/>
                </a:moveTo>
                <a:lnTo>
                  <a:pt x="0" y="8369"/>
                </a:lnTo>
                <a:cubicBezTo>
                  <a:pt x="0" y="3747"/>
                  <a:pt x="581" y="0"/>
                  <a:pt x="1297" y="0"/>
                </a:cubicBezTo>
                <a:lnTo>
                  <a:pt x="20303" y="0"/>
                </a:lnTo>
                <a:cubicBezTo>
                  <a:pt x="21019" y="0"/>
                  <a:pt x="21600" y="3747"/>
                  <a:pt x="21600" y="8369"/>
                </a:cubicBezTo>
                <a:lnTo>
                  <a:pt x="21600" y="13231"/>
                </a:lnTo>
                <a:cubicBezTo>
                  <a:pt x="21600" y="17853"/>
                  <a:pt x="21019" y="21600"/>
                  <a:pt x="20303" y="21600"/>
                </a:cubicBezTo>
                <a:lnTo>
                  <a:pt x="1297" y="21600"/>
                </a:lnTo>
                <a:cubicBezTo>
                  <a:pt x="581" y="21600"/>
                  <a:pt x="0" y="17853"/>
                  <a:pt x="0" y="13231"/>
                </a:cubicBezTo>
                <a:close/>
              </a:path>
            </a:pathLst>
          </a:custGeom>
          <a:gradFill>
            <a:gsLst>
              <a:gs pos="0">
                <a:srgbClr val="F9D3E0"/>
              </a:gs>
              <a:gs pos="100000">
                <a:srgbClr val="F0EAF9"/>
              </a:gs>
            </a:gsLst>
            <a:lin ang="16200000"/>
          </a:gradFill>
          <a:ln w="12700">
            <a:solidFill>
              <a:srgbClr val="FFE2D6"/>
            </a:solidFill>
            <a:bevel/>
          </a:ln>
          <a:effectLst>
            <a:outerShdw sx="100000" sy="100000" kx="0" ky="0" algn="b" rotWithShape="0" blurRad="50800" dist="25400" dir="5400000">
              <a:srgbClr val="000000">
                <a:alpha val="38000"/>
              </a:srgbClr>
            </a:outerShdw>
          </a:effectLst>
          <a:extLst>
            <a:ext uri="{C572A759-6A51-4108-AA02-DFA0A04FC94B}">
              <ma14:wrappingTextBoxFlag xmlns:ma14="http://schemas.microsoft.com/office/mac/drawingml/2011/main" val="1"/>
            </a:ext>
          </a:extLst>
        </p:spPr>
        <p:txBody>
          <a:bodyPr lIns="65023" tIns="65023" rIns="65023" bIns="65023" anchor="ctr"/>
          <a:lstStyle/>
          <a:p>
            <a:pPr algn="r" defTabSz="914400" rtl="0">
              <a:defRPr sz="4800">
                <a:latin typeface="Calibri"/>
                <a:ea typeface="Calibri"/>
                <a:cs typeface="Calibri"/>
                <a:sym typeface="Calibri"/>
              </a:defRPr>
            </a:pPr>
            <a:r>
              <a:t>١- الألوان الأساسية الأولية للضوء هي :</a:t>
            </a:r>
          </a:p>
          <a:p>
            <a:pPr algn="r" defTabSz="914400" rtl="0">
              <a:defRPr sz="4800">
                <a:latin typeface="Calibri"/>
                <a:ea typeface="Calibri"/>
                <a:cs typeface="Calibri"/>
                <a:sym typeface="Calibri"/>
              </a:defRPr>
            </a:pPr>
            <a:r>
              <a:t>…………… ،. ……………. ،………………</a:t>
            </a:r>
          </a:p>
        </p:txBody>
      </p:sp>
      <p:sp>
        <p:nvSpPr>
          <p:cNvPr id="462" name="٢- الألوان المتتامة تنتج عن تراكب او مزج لون أساسي مع لون ثانوي ، لذلك اللون الأصفر هو اللون المتمم للون ……………… ."/>
          <p:cNvSpPr/>
          <p:nvPr/>
        </p:nvSpPr>
        <p:spPr>
          <a:xfrm>
            <a:off x="432666" y="6056379"/>
            <a:ext cx="11980008" cy="284039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6230"/>
                </a:moveTo>
                <a:lnTo>
                  <a:pt x="0" y="5370"/>
                </a:lnTo>
                <a:cubicBezTo>
                  <a:pt x="0" y="2404"/>
                  <a:pt x="570" y="0"/>
                  <a:pt x="1273" y="0"/>
                </a:cubicBezTo>
                <a:lnTo>
                  <a:pt x="20327" y="0"/>
                </a:lnTo>
                <a:cubicBezTo>
                  <a:pt x="21030" y="0"/>
                  <a:pt x="21600" y="2404"/>
                  <a:pt x="21600" y="5370"/>
                </a:cubicBezTo>
                <a:lnTo>
                  <a:pt x="21600" y="16230"/>
                </a:lnTo>
                <a:cubicBezTo>
                  <a:pt x="21600" y="19196"/>
                  <a:pt x="21030" y="21600"/>
                  <a:pt x="20327" y="21600"/>
                </a:cubicBezTo>
                <a:lnTo>
                  <a:pt x="1273" y="21600"/>
                </a:lnTo>
                <a:cubicBezTo>
                  <a:pt x="570" y="21600"/>
                  <a:pt x="0" y="19196"/>
                  <a:pt x="0" y="16230"/>
                </a:cubicBezTo>
                <a:close/>
              </a:path>
            </a:pathLst>
          </a:custGeom>
          <a:gradFill>
            <a:gsLst>
              <a:gs pos="0">
                <a:srgbClr val="F9D3E0"/>
              </a:gs>
              <a:gs pos="100000">
                <a:srgbClr val="F0EAF9"/>
              </a:gs>
            </a:gsLst>
            <a:lin ang="16200000"/>
          </a:gradFill>
          <a:ln w="12700">
            <a:solidFill>
              <a:srgbClr val="FFE2D6"/>
            </a:solidFill>
            <a:bevel/>
          </a:ln>
          <a:effectLst>
            <a:outerShdw sx="100000" sy="100000" kx="0" ky="0" algn="b" rotWithShape="0" blurRad="50800" dist="25400" dir="5400000">
              <a:srgbClr val="000000">
                <a:alpha val="38000"/>
              </a:srgbClr>
            </a:outerShdw>
          </a:effectLst>
          <a:extLst>
            <a:ext uri="{C572A759-6A51-4108-AA02-DFA0A04FC94B}">
              <ma14:wrappingTextBoxFlag xmlns:ma14="http://schemas.microsoft.com/office/mac/drawingml/2011/main" val="1"/>
            </a:ext>
          </a:extLst>
        </p:spPr>
        <p:txBody>
          <a:bodyPr lIns="65023" tIns="65023" rIns="65023" bIns="65023" anchor="ctr"/>
          <a:lstStyle>
            <a:lvl1pPr algn="r" defTabSz="914400">
              <a:defRPr sz="4800">
                <a:latin typeface="Calibri"/>
                <a:ea typeface="Calibri"/>
                <a:cs typeface="Calibri"/>
                <a:sym typeface="Calibri"/>
              </a:defRPr>
            </a:lvl1pPr>
          </a:lstStyle>
          <a:p>
            <a:pPr rtl="0">
              <a:defRPr/>
            </a:pPr>
            <a:r>
              <a:t>٢- الألوان المتتامة تنتج عن تراكب او مزج لون أساسي مع لون ثانوي ، لذلك اللون الأصفر هو اللون المتمم للون ……………… .</a:t>
            </a:r>
          </a:p>
        </p:txBody>
      </p:sp>
      <p:pic>
        <p:nvPicPr>
          <p:cNvPr id="463" name="F2780955-5AF6-452E-BC8D-64C60AE3B57D-L0-001.jpeg" descr="F2780955-5AF6-452E-BC8D-64C60AE3B57D-L0-001.jpeg"/>
          <p:cNvPicPr>
            <a:picLocks noChangeAspect="1"/>
          </p:cNvPicPr>
          <p:nvPr/>
        </p:nvPicPr>
        <p:blipFill>
          <a:blip r:embed="rId2">
            <a:extLst/>
          </a:blip>
          <a:stretch>
            <a:fillRect/>
          </a:stretch>
        </p:blipFill>
        <p:spPr>
          <a:xfrm>
            <a:off x="395902" y="-50703"/>
            <a:ext cx="4667854" cy="3724285"/>
          </a:xfrm>
          <a:prstGeom prst="rect">
            <a:avLst/>
          </a:prstGeom>
          <a:ln w="12700">
            <a:miter lim="400000"/>
          </a:ln>
        </p:spPr>
      </p:pic>
    </p:spTree>
  </p:cSld>
  <p:clrMapOvr>
    <a:masterClrMapping/>
  </p:clrMapOvr>
  <p:transition xmlns:p14="http://schemas.microsoft.com/office/powerpoint/2010/main" spd="med" advClick="1"/>
</p:sld>
</file>

<file path=ppt/slides/slide3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465" name="على ماذا تدل الألوان في الصور التالية:"/>
          <p:cNvSpPr txBox="1"/>
          <p:nvPr>
            <p:ph type="title" idx="4294967295"/>
          </p:nvPr>
        </p:nvSpPr>
        <p:spPr>
          <a:xfrm>
            <a:off x="3844156" y="-38684"/>
            <a:ext cx="9120209" cy="971773"/>
          </a:xfrm>
          <a:prstGeom prst="rect">
            <a:avLst/>
          </a:prstGeom>
        </p:spPr>
        <p:txBody>
          <a:bodyPr anchor="b"/>
          <a:lstStyle>
            <a:lvl1pPr defTabSz="303783">
              <a:defRPr sz="5200">
                <a:solidFill>
                  <a:srgbClr val="F12922"/>
                </a:solidFill>
              </a:defRPr>
            </a:lvl1pPr>
          </a:lstStyle>
          <a:p>
            <a:pPr rtl="0">
              <a:defRPr>
                <a:solidFill>
                  <a:srgbClr val="000000"/>
                </a:solidFill>
              </a:defRPr>
            </a:pPr>
            <a:r>
              <a:rPr>
                <a:solidFill>
                  <a:srgbClr val="F12922"/>
                </a:solidFill>
              </a:rPr>
              <a:t>على ماذا تدل الألوان في الصور التالية:</a:t>
            </a:r>
          </a:p>
        </p:txBody>
      </p:sp>
      <p:pic>
        <p:nvPicPr>
          <p:cNvPr id="466" name="502E49A5-7D30-4115-9B52-4345F6D0DD9D-L0-001.gif" descr="502E49A5-7D30-4115-9B52-4345F6D0DD9D-L0-001.gif"/>
          <p:cNvPicPr>
            <a:picLocks noChangeAspect="1"/>
          </p:cNvPicPr>
          <p:nvPr/>
        </p:nvPicPr>
        <p:blipFill>
          <a:blip r:embed="rId2">
            <a:extLst/>
          </a:blip>
          <a:srcRect l="13176" t="6269" r="9669" b="6269"/>
          <a:stretch>
            <a:fillRect/>
          </a:stretch>
        </p:blipFill>
        <p:spPr>
          <a:xfrm>
            <a:off x="7341056" y="1079696"/>
            <a:ext cx="3777437" cy="4282087"/>
          </a:xfrm>
          <a:prstGeom prst="rect">
            <a:avLst/>
          </a:prstGeom>
          <a:ln w="12700">
            <a:miter lim="400000"/>
          </a:ln>
        </p:spPr>
      </p:pic>
      <p:pic>
        <p:nvPicPr>
          <p:cNvPr id="467" name="0F3AD6D7-D84C-4A27-B1EC-31E4B2EEEE30-L0-001.jpeg" descr="0F3AD6D7-D84C-4A27-B1EC-31E4B2EEEE30-L0-001.jpeg"/>
          <p:cNvPicPr>
            <a:picLocks noChangeAspect="1"/>
          </p:cNvPicPr>
          <p:nvPr/>
        </p:nvPicPr>
        <p:blipFill>
          <a:blip r:embed="rId3">
            <a:extLst/>
          </a:blip>
          <a:srcRect l="11901" t="28238" r="48262" b="19913"/>
          <a:stretch>
            <a:fillRect/>
          </a:stretch>
        </p:blipFill>
        <p:spPr>
          <a:xfrm>
            <a:off x="6451775" y="5293422"/>
            <a:ext cx="4296073" cy="4193570"/>
          </a:xfrm>
          <a:prstGeom prst="rect">
            <a:avLst/>
          </a:prstGeom>
          <a:ln w="12700">
            <a:miter lim="400000"/>
          </a:ln>
        </p:spPr>
      </p:pic>
      <p:pic>
        <p:nvPicPr>
          <p:cNvPr id="468" name="22C99608-3493-4126-AB43-66772544E195-L0-001.jpeg" descr="22C99608-3493-4126-AB43-66772544E195-L0-001.jpeg"/>
          <p:cNvPicPr>
            <a:picLocks noChangeAspect="1"/>
          </p:cNvPicPr>
          <p:nvPr/>
        </p:nvPicPr>
        <p:blipFill>
          <a:blip r:embed="rId4">
            <a:extLst/>
          </a:blip>
          <a:stretch>
            <a:fillRect/>
          </a:stretch>
        </p:blipFill>
        <p:spPr>
          <a:xfrm>
            <a:off x="-2188" y="6200407"/>
            <a:ext cx="5671356" cy="2835678"/>
          </a:xfrm>
          <a:prstGeom prst="rect">
            <a:avLst/>
          </a:prstGeom>
          <a:ln w="12700">
            <a:miter lim="400000"/>
          </a:ln>
        </p:spPr>
      </p:pic>
      <p:pic>
        <p:nvPicPr>
          <p:cNvPr id="469" name="A91DA347-8066-4163-A1CA-2E531A65EF6A-L0-001.png" descr="A91DA347-8066-4163-A1CA-2E531A65EF6A-L0-001.png"/>
          <p:cNvPicPr>
            <a:picLocks noChangeAspect="1"/>
          </p:cNvPicPr>
          <p:nvPr/>
        </p:nvPicPr>
        <p:blipFill>
          <a:blip r:embed="rId5">
            <a:extLst/>
          </a:blip>
          <a:srcRect l="0" t="9776" r="12751" b="9776"/>
          <a:stretch>
            <a:fillRect/>
          </a:stretch>
        </p:blipFill>
        <p:spPr>
          <a:xfrm>
            <a:off x="106293" y="1084062"/>
            <a:ext cx="6179754" cy="4273546"/>
          </a:xfrm>
          <a:prstGeom prst="rect">
            <a:avLst/>
          </a:prstGeom>
          <a:ln w="12700">
            <a:miter lim="400000"/>
          </a:ln>
        </p:spPr>
      </p:pic>
      <p:pic>
        <p:nvPicPr>
          <p:cNvPr id="470" name="0F3AD6D7-D84C-4A27-B1EC-31E4B2EEEE30-L0-001.jpeg" descr="0F3AD6D7-D84C-4A27-B1EC-31E4B2EEEE30-L0-001.jpeg"/>
          <p:cNvPicPr>
            <a:picLocks noChangeAspect="1"/>
          </p:cNvPicPr>
          <p:nvPr/>
        </p:nvPicPr>
        <p:blipFill>
          <a:blip r:embed="rId3">
            <a:extLst/>
          </a:blip>
          <a:srcRect l="79175" t="30255" r="12634" b="30255"/>
          <a:stretch>
            <a:fillRect/>
          </a:stretch>
        </p:blipFill>
        <p:spPr>
          <a:xfrm>
            <a:off x="10913688" y="4780496"/>
            <a:ext cx="1362956" cy="4929071"/>
          </a:xfrm>
          <a:prstGeom prst="rect">
            <a:avLst/>
          </a:prstGeom>
          <a:ln w="12700">
            <a:miter lim="400000"/>
          </a:ln>
        </p:spPr>
      </p:pic>
    </p:spTree>
  </p:cSld>
  <p:clrMapOvr>
    <a:masterClrMapping/>
  </p:clrMapOvr>
  <p:transition xmlns:p14="http://schemas.microsoft.com/office/powerpoint/2010/main" spd="med" advClick="1"/>
</p:sld>
</file>

<file path=ppt/slides/slide3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72" name="اضغط مرتين للتحرير"/>
          <p:cNvSpPr txBox="1"/>
          <p:nvPr>
            <p:ph type="title" idx="4294967295"/>
          </p:nvPr>
        </p:nvSpPr>
        <p:spPr>
          <a:xfrm>
            <a:off x="975359" y="3029937"/>
            <a:ext cx="11054082" cy="2090703"/>
          </a:xfrm>
          <a:prstGeom prst="rect">
            <a:avLst/>
          </a:prstGeom>
        </p:spPr>
        <p:txBody>
          <a:bodyPr lIns="65023" tIns="65023" rIns="65023" bIns="65023"/>
          <a:lstStyle/>
          <a:p>
            <a:pPr defTabSz="914400" rtl="0">
              <a:defRPr sz="6200">
                <a:latin typeface="Calibri"/>
                <a:ea typeface="Calibri"/>
                <a:cs typeface="Calibri"/>
                <a:sym typeface="Calibri"/>
              </a:defRPr>
            </a:pPr>
          </a:p>
        </p:txBody>
      </p:sp>
      <p:sp>
        <p:nvSpPr>
          <p:cNvPr id="473" name="اضغط مرتين للتحرير"/>
          <p:cNvSpPr txBox="1"/>
          <p:nvPr>
            <p:ph type="body" sz="quarter" idx="4294967295"/>
          </p:nvPr>
        </p:nvSpPr>
        <p:spPr>
          <a:xfrm>
            <a:off x="1950719" y="5527040"/>
            <a:ext cx="9103361" cy="2492587"/>
          </a:xfrm>
          <a:prstGeom prst="rect">
            <a:avLst/>
          </a:prstGeom>
        </p:spPr>
        <p:txBody>
          <a:bodyPr lIns="65023" tIns="65023" rIns="65023" bIns="65023" anchor="t"/>
          <a:lstStyle/>
          <a:p>
            <a:pPr marL="0" indent="0" algn="ctr" defTabSz="914400">
              <a:spcBef>
                <a:spcPts val="700"/>
              </a:spcBef>
              <a:buSzTx/>
              <a:buFont typeface="Arial"/>
              <a:buNone/>
              <a:defRPr sz="4400">
                <a:solidFill>
                  <a:srgbClr val="898989"/>
                </a:solidFill>
                <a:latin typeface="Calibri"/>
                <a:ea typeface="Calibri"/>
                <a:cs typeface="Calibri"/>
                <a:sym typeface="Calibri"/>
              </a:defRPr>
            </a:pPr>
          </a:p>
        </p:txBody>
      </p:sp>
      <p:sp>
        <p:nvSpPr>
          <p:cNvPr id="474" name="مستطيل"/>
          <p:cNvSpPr/>
          <p:nvPr/>
        </p:nvSpPr>
        <p:spPr>
          <a:xfrm>
            <a:off x="-1" y="-1"/>
            <a:ext cx="13004802" cy="9753601"/>
          </a:xfrm>
          <a:prstGeom prst="rect">
            <a:avLst/>
          </a:prstGeom>
          <a:gradFill>
            <a:gsLst>
              <a:gs pos="0">
                <a:srgbClr val="FFEBDB"/>
              </a:gs>
              <a:gs pos="64999">
                <a:srgbClr val="FFD0AA"/>
              </a:gs>
              <a:gs pos="100000">
                <a:srgbClr val="FFBE86"/>
              </a:gs>
            </a:gsLst>
            <a:lin ang="5400000"/>
          </a:gradFill>
          <a:ln w="12700">
            <a:solidFill>
              <a:srgbClr val="F69240"/>
            </a:solidFill>
          </a:ln>
          <a:effectLst>
            <a:outerShdw sx="100000" sy="100000" kx="0" ky="0" algn="b" rotWithShape="0" blurRad="50800" dist="25400" dir="5400000">
              <a:srgbClr val="000000">
                <a:alpha val="37998"/>
              </a:srgbClr>
            </a:outerShdw>
          </a:effectLst>
        </p:spPr>
        <p:txBody>
          <a:bodyPr lIns="65023" tIns="65023" rIns="65023" bIns="65023" anchor="ctr"/>
          <a:lstStyle/>
          <a:p>
            <a:pPr defTabSz="914400" rtl="0">
              <a:defRPr sz="2400">
                <a:latin typeface="Calibri"/>
                <a:ea typeface="Calibri"/>
                <a:cs typeface="Calibri"/>
                <a:sym typeface="Calibri"/>
              </a:defRPr>
            </a:pPr>
          </a:p>
        </p:txBody>
      </p:sp>
      <p:pic>
        <p:nvPicPr>
          <p:cNvPr id="475" name="نتيجة بحث الصور عن حل المشكلات بوربوينت" descr="نتيجة بحث الصور عن حل المشكلات بوربوينت"/>
          <p:cNvPicPr>
            <a:picLocks noChangeAspect="1"/>
          </p:cNvPicPr>
          <p:nvPr/>
        </p:nvPicPr>
        <p:blipFill>
          <a:blip r:embed="rId2">
            <a:extLst/>
          </a:blip>
          <a:stretch>
            <a:fillRect/>
          </a:stretch>
        </p:blipFill>
        <p:spPr>
          <a:xfrm>
            <a:off x="914399" y="914399"/>
            <a:ext cx="11277601" cy="7315201"/>
          </a:xfrm>
          <a:prstGeom prst="rect">
            <a:avLst/>
          </a:prstGeom>
          <a:ln w="50800" cap="sq">
            <a:solidFill>
              <a:srgbClr val="000000"/>
            </a:solidFill>
          </a:ln>
          <a:effectLst>
            <a:outerShdw sx="100000" sy="100000" kx="0" ky="0" algn="b" rotWithShape="0" blurRad="63500" dist="50800" dir="2700000">
              <a:srgbClr val="000000">
                <a:alpha val="42999"/>
              </a:srgbClr>
            </a:outerShdw>
          </a:effectLst>
        </p:spPr>
      </p:pic>
      <p:pic>
        <p:nvPicPr>
          <p:cNvPr id="476" name="image.png" descr="image.png"/>
          <p:cNvPicPr>
            <a:picLocks noChangeAspect="1"/>
          </p:cNvPicPr>
          <p:nvPr/>
        </p:nvPicPr>
        <p:blipFill>
          <a:blip r:embed="rId3">
            <a:extLst/>
          </a:blip>
          <a:stretch>
            <a:fillRect/>
          </a:stretch>
        </p:blipFill>
        <p:spPr>
          <a:xfrm>
            <a:off x="5922150" y="1984586"/>
            <a:ext cx="6242757" cy="5836357"/>
          </a:xfrm>
          <a:prstGeom prst="rect">
            <a:avLst/>
          </a:prstGeom>
          <a:ln w="12700">
            <a:miter lim="400000"/>
          </a:ln>
        </p:spPr>
      </p:pic>
      <p:grpSp>
        <p:nvGrpSpPr>
          <p:cNvPr id="479" name="تجميع"/>
          <p:cNvGrpSpPr/>
          <p:nvPr/>
        </p:nvGrpSpPr>
        <p:grpSpPr>
          <a:xfrm>
            <a:off x="507999" y="7904823"/>
            <a:ext cx="4370705" cy="2173555"/>
            <a:chOff x="0" y="0"/>
            <a:chExt cx="4370703" cy="2173553"/>
          </a:xfrm>
        </p:grpSpPr>
        <p:sp>
          <p:nvSpPr>
            <p:cNvPr id="477" name="مستطيل"/>
            <p:cNvSpPr/>
            <p:nvPr/>
          </p:nvSpPr>
          <p:spPr>
            <a:xfrm>
              <a:off x="0" y="524829"/>
              <a:ext cx="4370704" cy="1123896"/>
            </a:xfrm>
            <a:prstGeom prst="rect">
              <a:avLst/>
            </a:prstGeom>
            <a:solidFill>
              <a:srgbClr val="C0504D"/>
            </a:solidFill>
            <a:ln w="50800" cap="flat">
              <a:solidFill>
                <a:srgbClr val="FFFFFF"/>
              </a:solidFill>
              <a:prstDash val="solid"/>
              <a:round/>
            </a:ln>
            <a:effectLst>
              <a:outerShdw sx="100000" sy="100000" kx="0" ky="0" algn="b" rotWithShape="0" blurRad="50800" dist="25400" dir="5400000">
                <a:srgbClr val="000000">
                  <a:alpha val="37998"/>
                </a:srgbClr>
              </a:outerShdw>
            </a:effectLst>
          </p:spPr>
          <p:txBody>
            <a:bodyPr wrap="square" lIns="65023" tIns="65023" rIns="65023" bIns="65023" numCol="1" anchor="ctr">
              <a:noAutofit/>
            </a:bodyPr>
            <a:lstStyle/>
            <a:p>
              <a:pPr defTabSz="914400" rtl="0">
                <a:defRPr sz="2800">
                  <a:solidFill>
                    <a:srgbClr val="FFFFFF"/>
                  </a:solidFill>
                  <a:latin typeface="Arial Black"/>
                  <a:ea typeface="Arial Black"/>
                  <a:cs typeface="Arial Black"/>
                  <a:sym typeface="Arial Black"/>
                </a:defRPr>
              </a:pPr>
            </a:p>
          </p:txBody>
        </p:sp>
        <p:sp>
          <p:nvSpPr>
            <p:cNvPr id="478" name="إستراتيجية…"/>
            <p:cNvSpPr txBox="1"/>
            <p:nvPr/>
          </p:nvSpPr>
          <p:spPr>
            <a:xfrm>
              <a:off x="0" y="0"/>
              <a:ext cx="4370704" cy="217355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65023" tIns="65023" rIns="65023" bIns="65023" numCol="1" anchor="ctr">
              <a:noAutofit/>
            </a:bodyPr>
            <a:lstStyle/>
            <a:p>
              <a:pPr defTabSz="914400" rtl="0">
                <a:defRPr sz="2800">
                  <a:latin typeface="Calibri"/>
                  <a:ea typeface="Calibri"/>
                  <a:cs typeface="Calibri"/>
                  <a:sym typeface="Calibri"/>
                </a:defRPr>
              </a:pPr>
              <a:r>
                <a:rPr>
                  <a:solidFill>
                    <a:srgbClr val="FFFFFF"/>
                  </a:solidFill>
                  <a:latin typeface="Arial Black"/>
                  <a:ea typeface="Arial Black"/>
                  <a:cs typeface="Arial Black"/>
                  <a:sym typeface="Arial Black"/>
                </a:rPr>
                <a:t>إستراتيجية  </a:t>
              </a:r>
              <a:endParaRPr>
                <a:solidFill>
                  <a:srgbClr val="FFFFFF"/>
                </a:solidFill>
                <a:latin typeface="Arial Black"/>
                <a:ea typeface="Arial Black"/>
                <a:cs typeface="Arial Black"/>
                <a:sym typeface="Arial Black"/>
              </a:endParaRPr>
            </a:p>
            <a:p>
              <a:pPr defTabSz="914400" rtl="0">
                <a:defRPr sz="2800">
                  <a:latin typeface="Calibri"/>
                  <a:ea typeface="Calibri"/>
                  <a:cs typeface="Calibri"/>
                  <a:sym typeface="Calibri"/>
                </a:defRPr>
              </a:pPr>
              <a:r>
                <a:rPr>
                  <a:solidFill>
                    <a:srgbClr val="FFFFFF"/>
                  </a:solidFill>
                  <a:latin typeface="Arial Black"/>
                  <a:ea typeface="Arial Black"/>
                  <a:cs typeface="Arial Black"/>
                  <a:sym typeface="Arial Black"/>
                </a:rPr>
                <a:t>تدريس تبادلي (تلخيص )</a:t>
              </a:r>
            </a:p>
          </p:txBody>
        </p:sp>
      </p:grpSp>
      <p:sp>
        <p:nvSpPr>
          <p:cNvPr id="480" name="تكتب الطالبات نقاط الدرس و اكثر مجموعة تعدد خلال زمن معين هي التي تعزز"/>
          <p:cNvSpPr/>
          <p:nvPr/>
        </p:nvSpPr>
        <p:spPr>
          <a:xfrm>
            <a:off x="-642892" y="9891534"/>
            <a:ext cx="13262410" cy="1117997"/>
          </a:xfrm>
          <a:prstGeom prst="rect">
            <a:avLst/>
          </a:prstGeom>
          <a:ln w="25400">
            <a:solidFill>
              <a:srgbClr val="A7A7A7"/>
            </a:solidFill>
            <a:bevel/>
          </a:ln>
          <a:effectLst>
            <a:outerShdw sx="100000" sy="100000" kx="0" ky="0" algn="b" rotWithShape="0" blurRad="50800" dist="25400" dir="5400000">
              <a:srgbClr val="000000">
                <a:alpha val="35000"/>
              </a:srgbClr>
            </a:outerShdw>
          </a:effectLst>
          <a:extLst>
            <a:ext uri="{C572A759-6A51-4108-AA02-DFA0A04FC94B}">
              <ma14:wrappingTextBoxFlag xmlns:ma14="http://schemas.microsoft.com/office/mac/drawingml/2011/main" val="1"/>
            </a:ext>
          </a:extLst>
        </p:spPr>
        <p:txBody>
          <a:bodyPr lIns="65023" tIns="65023" rIns="65023" bIns="65023" anchor="ctr"/>
          <a:lstStyle>
            <a:lvl1pPr algn="r" defTabSz="914400">
              <a:defRPr sz="2400">
                <a:latin typeface="Calibri"/>
                <a:ea typeface="Calibri"/>
                <a:cs typeface="Calibri"/>
                <a:sym typeface="Calibri"/>
              </a:defRPr>
            </a:lvl1pPr>
          </a:lstStyle>
          <a:p>
            <a:pPr rtl="0">
              <a:defRPr/>
            </a:pPr>
            <a:r>
              <a:t>تكتب الطالبات نقاط الدرس و اكثر مجموعة تعدد خلال زمن معين هي التي تعزز</a:t>
            </a:r>
          </a:p>
        </p:txBody>
      </p:sp>
    </p:spTree>
  </p:cSld>
  <p:clrMapOvr>
    <a:masterClrMapping/>
  </p:clrMapOvr>
  <p:transition xmlns:p14="http://schemas.microsoft.com/office/powerpoint/2010/main" spd="med" advClick="1"/>
</p:sld>
</file>

<file path=ppt/slides/slide3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482" name="اضغط مرتين للتحرير"/>
          <p:cNvSpPr txBox="1"/>
          <p:nvPr>
            <p:ph type="title" idx="4294967295"/>
          </p:nvPr>
        </p:nvSpPr>
        <p:spPr>
          <a:xfrm>
            <a:off x="650239" y="390595"/>
            <a:ext cx="11704322" cy="1625601"/>
          </a:xfrm>
          <a:prstGeom prst="rect">
            <a:avLst/>
          </a:prstGeom>
        </p:spPr>
        <p:txBody>
          <a:bodyPr lIns="65023" tIns="65023" rIns="65023" bIns="65023"/>
          <a:lstStyle/>
          <a:p>
            <a:pPr defTabSz="914400" rtl="0">
              <a:defRPr sz="6200">
                <a:latin typeface="Calibri"/>
                <a:ea typeface="Calibri"/>
                <a:cs typeface="Calibri"/>
                <a:sym typeface="Calibri"/>
              </a:defRPr>
            </a:pPr>
          </a:p>
        </p:txBody>
      </p:sp>
      <p:sp>
        <p:nvSpPr>
          <p:cNvPr id="483" name="اضغط مرتين للتحرير"/>
          <p:cNvSpPr txBox="1"/>
          <p:nvPr>
            <p:ph type="body" idx="4294967295"/>
          </p:nvPr>
        </p:nvSpPr>
        <p:spPr>
          <a:xfrm>
            <a:off x="650239" y="2275839"/>
            <a:ext cx="11704322" cy="6436926"/>
          </a:xfrm>
          <a:prstGeom prst="rect">
            <a:avLst/>
          </a:prstGeom>
        </p:spPr>
        <p:txBody>
          <a:bodyPr lIns="65023" tIns="65023" rIns="65023" bIns="65023" anchor="t"/>
          <a:lstStyle/>
          <a:p>
            <a:pPr marL="471487" indent="-471487" algn="r" defTabSz="914400">
              <a:spcBef>
                <a:spcPts val="700"/>
              </a:spcBef>
              <a:buSzPct val="100000"/>
              <a:buFont typeface="Arial"/>
              <a:defRPr sz="4400">
                <a:latin typeface="Calibri"/>
                <a:ea typeface="Calibri"/>
                <a:cs typeface="Calibri"/>
                <a:sym typeface="Calibri"/>
              </a:defRPr>
            </a:pPr>
          </a:p>
        </p:txBody>
      </p:sp>
      <p:sp>
        <p:nvSpPr>
          <p:cNvPr id="484" name="مستطيل"/>
          <p:cNvSpPr/>
          <p:nvPr/>
        </p:nvSpPr>
        <p:spPr>
          <a:xfrm>
            <a:off x="38381" y="36124"/>
            <a:ext cx="13004803" cy="9762632"/>
          </a:xfrm>
          <a:prstGeom prst="rect">
            <a:avLst/>
          </a:prstGeom>
          <a:solidFill>
            <a:srgbClr val="948A54"/>
          </a:solidFill>
          <a:ln w="25400">
            <a:solidFill>
              <a:srgbClr val="385D8A"/>
            </a:solidFill>
          </a:ln>
        </p:spPr>
        <p:txBody>
          <a:bodyPr lIns="65023" tIns="65023" rIns="65023" bIns="65023" anchor="ctr"/>
          <a:lstStyle/>
          <a:p>
            <a:pPr defTabSz="914400" rtl="0">
              <a:defRPr sz="2400">
                <a:solidFill>
                  <a:srgbClr val="FFFFFF"/>
                </a:solidFill>
                <a:latin typeface="Calibri"/>
                <a:ea typeface="Calibri"/>
                <a:cs typeface="Calibri"/>
                <a:sym typeface="Calibri"/>
              </a:defRPr>
            </a:pPr>
          </a:p>
        </p:txBody>
      </p:sp>
      <p:grpSp>
        <p:nvGrpSpPr>
          <p:cNvPr id="487" name="تجميع"/>
          <p:cNvGrpSpPr/>
          <p:nvPr/>
        </p:nvGrpSpPr>
        <p:grpSpPr>
          <a:xfrm>
            <a:off x="8397240" y="-493957"/>
            <a:ext cx="4622519" cy="4201860"/>
            <a:chOff x="0" y="0"/>
            <a:chExt cx="4622517" cy="4201858"/>
          </a:xfrm>
        </p:grpSpPr>
        <p:sp>
          <p:nvSpPr>
            <p:cNvPr id="485" name="بيضاوي"/>
            <p:cNvSpPr/>
            <p:nvPr/>
          </p:nvSpPr>
          <p:spPr>
            <a:xfrm>
              <a:off x="0" y="686490"/>
              <a:ext cx="4622518" cy="2828878"/>
            </a:xfrm>
            <a:prstGeom prst="ellipse">
              <a:avLst/>
            </a:prstGeom>
            <a:solidFill>
              <a:srgbClr val="C3D69B"/>
            </a:solidFill>
            <a:ln w="25400" cap="flat">
              <a:solidFill>
                <a:srgbClr val="F79646"/>
              </a:solidFill>
              <a:prstDash val="solid"/>
              <a:round/>
            </a:ln>
            <a:effectLst/>
          </p:spPr>
          <p:txBody>
            <a:bodyPr wrap="square" lIns="65023" tIns="65023" rIns="65023" bIns="65023" numCol="1" anchor="ctr">
              <a:noAutofit/>
            </a:bodyPr>
            <a:lstStyle/>
            <a:p>
              <a:pPr defTabSz="914400" rtl="0">
                <a:defRPr b="1" sz="4400">
                  <a:latin typeface="Calibri"/>
                  <a:ea typeface="Calibri"/>
                  <a:cs typeface="Calibri"/>
                  <a:sym typeface="Calibri"/>
                </a:defRPr>
              </a:pPr>
            </a:p>
          </p:txBody>
        </p:sp>
        <p:sp>
          <p:nvSpPr>
            <p:cNvPr id="486" name="من مجموعة إلى مجموعة"/>
            <p:cNvSpPr txBox="1"/>
            <p:nvPr/>
          </p:nvSpPr>
          <p:spPr>
            <a:xfrm>
              <a:off x="676899" y="0"/>
              <a:ext cx="3268720" cy="420185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65023" tIns="65023" rIns="65023" bIns="65023" numCol="1" anchor="ctr">
              <a:noAutofit/>
            </a:bodyPr>
            <a:lstStyle>
              <a:lvl1pPr defTabSz="914400">
                <a:defRPr b="1" sz="4400">
                  <a:latin typeface="Calibri"/>
                  <a:ea typeface="Calibri"/>
                  <a:cs typeface="Calibri"/>
                  <a:sym typeface="Calibri"/>
                </a:defRPr>
              </a:lvl1pPr>
            </a:lstStyle>
            <a:p>
              <a:pPr rtl="0">
                <a:defRPr b="0"/>
              </a:pPr>
              <a:r>
                <a:rPr b="1"/>
                <a:t>من مجموعة إلى مجموعة </a:t>
              </a:r>
            </a:p>
          </p:txBody>
        </p:sp>
      </p:grpSp>
      <p:grpSp>
        <p:nvGrpSpPr>
          <p:cNvPr id="490" name="تجميع"/>
          <p:cNvGrpSpPr/>
          <p:nvPr/>
        </p:nvGrpSpPr>
        <p:grpSpPr>
          <a:xfrm>
            <a:off x="202917" y="5847"/>
            <a:ext cx="4675577" cy="3202253"/>
            <a:chOff x="0" y="0"/>
            <a:chExt cx="4675575" cy="3202252"/>
          </a:xfrm>
        </p:grpSpPr>
        <p:sp>
          <p:nvSpPr>
            <p:cNvPr id="488" name="بيضاوي"/>
            <p:cNvSpPr/>
            <p:nvPr/>
          </p:nvSpPr>
          <p:spPr>
            <a:xfrm>
              <a:off x="0" y="171344"/>
              <a:ext cx="4675576" cy="2859564"/>
            </a:xfrm>
            <a:prstGeom prst="ellipse">
              <a:avLst/>
            </a:prstGeom>
            <a:solidFill>
              <a:srgbClr val="F1F8AE"/>
            </a:solidFill>
            <a:ln w="25400" cap="flat">
              <a:solidFill>
                <a:srgbClr val="F79646"/>
              </a:solidFill>
              <a:prstDash val="solid"/>
              <a:round/>
            </a:ln>
            <a:effectLst/>
          </p:spPr>
          <p:txBody>
            <a:bodyPr wrap="square" lIns="65023" tIns="65023" rIns="65023" bIns="65023" numCol="1" anchor="ctr">
              <a:noAutofit/>
            </a:bodyPr>
            <a:lstStyle/>
            <a:p>
              <a:pPr defTabSz="914400" rtl="0">
                <a:defRPr b="1" sz="4400">
                  <a:latin typeface="Calibri"/>
                  <a:ea typeface="Calibri"/>
                  <a:cs typeface="Calibri"/>
                  <a:sym typeface="Calibri"/>
                </a:defRPr>
              </a:pPr>
            </a:p>
          </p:txBody>
        </p:sp>
        <p:sp>
          <p:nvSpPr>
            <p:cNvPr id="489" name="من مجموعة إلى طالب"/>
            <p:cNvSpPr txBox="1"/>
            <p:nvPr/>
          </p:nvSpPr>
          <p:spPr>
            <a:xfrm>
              <a:off x="684668" y="0"/>
              <a:ext cx="3306239" cy="320225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65023" tIns="65023" rIns="65023" bIns="65023" numCol="1" anchor="ctr">
              <a:noAutofit/>
            </a:bodyPr>
            <a:lstStyle>
              <a:lvl1pPr defTabSz="914400">
                <a:defRPr b="1" sz="4400">
                  <a:latin typeface="Calibri"/>
                  <a:ea typeface="Calibri"/>
                  <a:cs typeface="Calibri"/>
                  <a:sym typeface="Calibri"/>
                </a:defRPr>
              </a:lvl1pPr>
            </a:lstStyle>
            <a:p>
              <a:pPr rtl="0">
                <a:defRPr b="0"/>
              </a:pPr>
              <a:r>
                <a:rPr b="1"/>
                <a:t>من مجموعة إلى طالب  </a:t>
              </a:r>
            </a:p>
          </p:txBody>
        </p:sp>
      </p:grpSp>
      <p:grpSp>
        <p:nvGrpSpPr>
          <p:cNvPr id="493" name="تجميع"/>
          <p:cNvGrpSpPr/>
          <p:nvPr/>
        </p:nvGrpSpPr>
        <p:grpSpPr>
          <a:xfrm>
            <a:off x="8744816" y="6907741"/>
            <a:ext cx="4341951" cy="2975612"/>
            <a:chOff x="0" y="0"/>
            <a:chExt cx="4341949" cy="2975610"/>
          </a:xfrm>
        </p:grpSpPr>
        <p:sp>
          <p:nvSpPr>
            <p:cNvPr id="491" name="بيضاوي"/>
            <p:cNvSpPr/>
            <p:nvPr/>
          </p:nvSpPr>
          <p:spPr>
            <a:xfrm>
              <a:off x="0" y="159217"/>
              <a:ext cx="4341950" cy="2657176"/>
            </a:xfrm>
            <a:prstGeom prst="ellipse">
              <a:avLst/>
            </a:prstGeom>
            <a:solidFill>
              <a:srgbClr val="E6E0EC"/>
            </a:solidFill>
            <a:ln w="25400" cap="flat">
              <a:solidFill>
                <a:srgbClr val="F79646"/>
              </a:solidFill>
              <a:prstDash val="solid"/>
              <a:round/>
            </a:ln>
            <a:effectLst/>
          </p:spPr>
          <p:txBody>
            <a:bodyPr wrap="square" lIns="65023" tIns="65023" rIns="65023" bIns="65023" numCol="1" anchor="ctr">
              <a:noAutofit/>
            </a:bodyPr>
            <a:lstStyle/>
            <a:p>
              <a:pPr defTabSz="914400" rtl="0">
                <a:defRPr b="1" sz="4400">
                  <a:latin typeface="Calibri"/>
                  <a:ea typeface="Calibri"/>
                  <a:cs typeface="Calibri"/>
                  <a:sym typeface="Calibri"/>
                </a:defRPr>
              </a:pPr>
            </a:p>
          </p:txBody>
        </p:sp>
        <p:sp>
          <p:nvSpPr>
            <p:cNvPr id="492" name="من مجموعة إلى معلم"/>
            <p:cNvSpPr txBox="1"/>
            <p:nvPr/>
          </p:nvSpPr>
          <p:spPr>
            <a:xfrm>
              <a:off x="635814" y="0"/>
              <a:ext cx="3070322" cy="297561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65023" tIns="65023" rIns="65023" bIns="65023" numCol="1" anchor="ctr">
              <a:noAutofit/>
            </a:bodyPr>
            <a:lstStyle>
              <a:lvl1pPr defTabSz="914400">
                <a:defRPr b="1" sz="4400">
                  <a:latin typeface="Calibri"/>
                  <a:ea typeface="Calibri"/>
                  <a:cs typeface="Calibri"/>
                  <a:sym typeface="Calibri"/>
                </a:defRPr>
              </a:lvl1pPr>
            </a:lstStyle>
            <a:p>
              <a:pPr rtl="0">
                <a:defRPr b="0"/>
              </a:pPr>
              <a:r>
                <a:rPr b="1"/>
                <a:t>من مجموعة إلى معلم </a:t>
              </a:r>
            </a:p>
          </p:txBody>
        </p:sp>
      </p:grpSp>
      <p:grpSp>
        <p:nvGrpSpPr>
          <p:cNvPr id="496" name="تجميع"/>
          <p:cNvGrpSpPr/>
          <p:nvPr/>
        </p:nvGrpSpPr>
        <p:grpSpPr>
          <a:xfrm>
            <a:off x="165099" y="6942288"/>
            <a:ext cx="4243777" cy="2906518"/>
            <a:chOff x="0" y="0"/>
            <a:chExt cx="4243775" cy="2906517"/>
          </a:xfrm>
        </p:grpSpPr>
        <p:sp>
          <p:nvSpPr>
            <p:cNvPr id="494" name="بيضاوي"/>
            <p:cNvSpPr/>
            <p:nvPr/>
          </p:nvSpPr>
          <p:spPr>
            <a:xfrm>
              <a:off x="0" y="156843"/>
              <a:ext cx="4243776" cy="2592831"/>
            </a:xfrm>
            <a:prstGeom prst="ellipse">
              <a:avLst/>
            </a:prstGeom>
            <a:solidFill>
              <a:srgbClr val="DBEEF4"/>
            </a:solidFill>
            <a:ln w="25400" cap="flat">
              <a:solidFill>
                <a:srgbClr val="F79646"/>
              </a:solidFill>
              <a:prstDash val="solid"/>
              <a:round/>
            </a:ln>
            <a:effectLst/>
          </p:spPr>
          <p:txBody>
            <a:bodyPr wrap="square" lIns="65023" tIns="65023" rIns="65023" bIns="65023" numCol="1" anchor="ctr">
              <a:noAutofit/>
            </a:bodyPr>
            <a:lstStyle/>
            <a:p>
              <a:pPr defTabSz="914400" rtl="0">
                <a:defRPr b="1" sz="4400">
                  <a:latin typeface="Calibri"/>
                  <a:ea typeface="Calibri"/>
                  <a:cs typeface="Calibri"/>
                  <a:sym typeface="Calibri"/>
                </a:defRPr>
              </a:pPr>
            </a:p>
          </p:txBody>
        </p:sp>
        <p:sp>
          <p:nvSpPr>
            <p:cNvPr id="495" name="من معلم إلى مجموعة"/>
            <p:cNvSpPr txBox="1"/>
            <p:nvPr/>
          </p:nvSpPr>
          <p:spPr>
            <a:xfrm>
              <a:off x="621438" y="0"/>
              <a:ext cx="3000900" cy="290651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65023" tIns="65023" rIns="65023" bIns="65023" numCol="1" anchor="ctr">
              <a:noAutofit/>
            </a:bodyPr>
            <a:lstStyle>
              <a:lvl1pPr defTabSz="914400">
                <a:defRPr b="1" sz="4400">
                  <a:latin typeface="Calibri"/>
                  <a:ea typeface="Calibri"/>
                  <a:cs typeface="Calibri"/>
                  <a:sym typeface="Calibri"/>
                </a:defRPr>
              </a:lvl1pPr>
            </a:lstStyle>
            <a:p>
              <a:pPr rtl="0">
                <a:defRPr b="0"/>
              </a:pPr>
              <a:r>
                <a:rPr b="1"/>
                <a:t>من معلم إلى مجموعة  </a:t>
              </a:r>
            </a:p>
          </p:txBody>
        </p:sp>
      </p:grpSp>
      <p:grpSp>
        <p:nvGrpSpPr>
          <p:cNvPr id="499" name="تجميع"/>
          <p:cNvGrpSpPr/>
          <p:nvPr/>
        </p:nvGrpSpPr>
        <p:grpSpPr>
          <a:xfrm>
            <a:off x="3550203" y="2309923"/>
            <a:ext cx="5981159" cy="5723034"/>
            <a:chOff x="0" y="0"/>
            <a:chExt cx="5981157" cy="5723033"/>
          </a:xfrm>
        </p:grpSpPr>
        <p:sp>
          <p:nvSpPr>
            <p:cNvPr id="497" name="مستطيل"/>
            <p:cNvSpPr/>
            <p:nvPr/>
          </p:nvSpPr>
          <p:spPr>
            <a:xfrm>
              <a:off x="0" y="750622"/>
              <a:ext cx="5981158" cy="4221789"/>
            </a:xfrm>
            <a:prstGeom prst="rect">
              <a:avLst/>
            </a:prstGeom>
            <a:solidFill>
              <a:srgbClr val="FFFFFF"/>
            </a:solidFill>
            <a:ln w="25400" cap="flat">
              <a:solidFill>
                <a:srgbClr val="F79646"/>
              </a:solidFill>
              <a:prstDash val="solid"/>
              <a:round/>
            </a:ln>
            <a:effectLst/>
          </p:spPr>
          <p:txBody>
            <a:bodyPr wrap="square" lIns="65023" tIns="65023" rIns="65023" bIns="65023" numCol="1" anchor="ctr">
              <a:noAutofit/>
            </a:bodyPr>
            <a:lstStyle/>
            <a:p>
              <a:pPr defTabSz="914400" rtl="0">
                <a:defRPr b="1" sz="3400">
                  <a:latin typeface="Calibri"/>
                  <a:ea typeface="Calibri"/>
                  <a:cs typeface="Calibri"/>
                  <a:sym typeface="Calibri"/>
                </a:defRPr>
              </a:pPr>
            </a:p>
          </p:txBody>
        </p:sp>
        <p:sp>
          <p:nvSpPr>
            <p:cNvPr id="498" name="طالبتي النجيبة :…"/>
            <p:cNvSpPr txBox="1"/>
            <p:nvPr/>
          </p:nvSpPr>
          <p:spPr>
            <a:xfrm>
              <a:off x="0" y="-1"/>
              <a:ext cx="5981158" cy="572303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65023" tIns="65023" rIns="65023" bIns="65023" numCol="1" anchor="ctr">
              <a:noAutofit/>
            </a:bodyPr>
            <a:lstStyle/>
            <a:p>
              <a:pPr defTabSz="914400" rtl="0">
                <a:defRPr sz="4400">
                  <a:latin typeface="Calibri"/>
                  <a:ea typeface="Calibri"/>
                  <a:cs typeface="Calibri"/>
                  <a:sym typeface="Calibri"/>
                </a:defRPr>
              </a:pPr>
              <a:r>
                <a:rPr b="1">
                  <a:solidFill>
                    <a:srgbClr val="C00000"/>
                  </a:solidFill>
                </a:rPr>
                <a:t>طالبتي النجيبة :</a:t>
              </a:r>
              <a:endParaRPr b="1">
                <a:solidFill>
                  <a:srgbClr val="C00000"/>
                </a:solidFill>
              </a:endParaRPr>
            </a:p>
            <a:p>
              <a:pPr defTabSz="914400" rtl="0">
                <a:defRPr sz="4400">
                  <a:latin typeface="Calibri"/>
                  <a:ea typeface="Calibri"/>
                  <a:cs typeface="Calibri"/>
                  <a:sym typeface="Calibri"/>
                </a:defRPr>
              </a:pPr>
              <a:r>
                <a:rPr b="1"/>
                <a:t>أبدعي في صياغة  سؤال عن الدرس ثم قدميه إلى .......................</a:t>
              </a:r>
            </a:p>
          </p:txBody>
        </p:sp>
      </p:grpSp>
      <p:sp>
        <p:nvSpPr>
          <p:cNvPr id="500" name="سؤال المعلم للمجموعة: أيهما أسرع ينتقل الصوت خلاله الألماس ام الحديد؟"/>
          <p:cNvSpPr/>
          <p:nvPr/>
        </p:nvSpPr>
        <p:spPr>
          <a:xfrm>
            <a:off x="5186115" y="10224911"/>
            <a:ext cx="2709335" cy="2709335"/>
          </a:xfrm>
          <a:prstGeom prst="rect">
            <a:avLst/>
          </a:prstGeom>
          <a:solidFill>
            <a:srgbClr val="FFFFFF"/>
          </a:solidFill>
          <a:ln w="25400">
            <a:solidFill>
              <a:srgbClr val="4F81BD"/>
            </a:solidFill>
            <a:bevel/>
          </a:ln>
          <a:effectLst>
            <a:outerShdw sx="100000" sy="100000" kx="0" ky="0" algn="b" rotWithShape="0" blurRad="50800" dist="25400" dir="5400000">
              <a:srgbClr val="000000">
                <a:alpha val="35000"/>
              </a:srgbClr>
            </a:outerShdw>
          </a:effectLst>
          <a:extLst>
            <a:ext uri="{C572A759-6A51-4108-AA02-DFA0A04FC94B}">
              <ma14:wrappingTextBoxFlag xmlns:ma14="http://schemas.microsoft.com/office/mac/drawingml/2011/main" val="1"/>
            </a:ext>
          </a:extLst>
        </p:spPr>
        <p:txBody>
          <a:bodyPr lIns="65023" tIns="65023" rIns="65023" bIns="65023" anchor="ctr"/>
          <a:lstStyle>
            <a:lvl1pPr algn="r" defTabSz="914400">
              <a:defRPr sz="2400">
                <a:latin typeface="Calibri"/>
                <a:ea typeface="Calibri"/>
                <a:cs typeface="Calibri"/>
                <a:sym typeface="Calibri"/>
              </a:defRPr>
            </a:lvl1pPr>
          </a:lstStyle>
          <a:p>
            <a:pPr rtl="0">
              <a:defRPr/>
            </a:pPr>
            <a:r>
              <a:t>سؤال المعلم للمجموعة: أيهما أسرع ينتقل الصوت خلاله الألماس ام الحديد؟</a:t>
            </a:r>
          </a:p>
        </p:txBody>
      </p:sp>
    </p:spTree>
  </p:cSld>
  <p:clrMapOvr>
    <a:masterClrMapping/>
  </p:clrMapOvr>
  <mc:AlternateContent xmlns:mc="http://schemas.openxmlformats.org/markup-compatibility/2006">
    <mc:Choice xmlns:p14="http://schemas.microsoft.com/office/powerpoint/2010/main" Requires="p14">
      <p:transition spd="fast" advClick="1" p14:dur="500">
        <p:fade/>
      </p:transition>
    </mc:Choice>
    <mc:Fallback>
      <p:transition spd="fast">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02" name="لاننسى  أن نلون حياتنا بالطاعات"/>
          <p:cNvSpPr txBox="1"/>
          <p:nvPr>
            <p:ph type="title"/>
          </p:nvPr>
        </p:nvSpPr>
        <p:spPr>
          <a:xfrm>
            <a:off x="2939796" y="6379069"/>
            <a:ext cx="7573562" cy="881662"/>
          </a:xfrm>
          <a:prstGeom prst="rect">
            <a:avLst/>
          </a:prstGeom>
        </p:spPr>
        <p:txBody>
          <a:bodyPr/>
          <a:lstStyle/>
          <a:p>
            <a:pPr defTabSz="274574" rtl="0">
              <a:defRPr sz="4700"/>
            </a:pPr>
            <a:r>
              <a:rPr>
                <a:solidFill>
                  <a:srgbClr val="F12922"/>
                </a:solidFill>
              </a:rPr>
              <a:t>لاننسى  </a:t>
            </a:r>
            <a:r>
              <a:rPr>
                <a:solidFill>
                  <a:srgbClr val="67AC39"/>
                </a:solidFill>
              </a:rPr>
              <a:t>أن نلون</a:t>
            </a:r>
            <a:r>
              <a:t> </a:t>
            </a:r>
            <a:r>
              <a:rPr>
                <a:solidFill>
                  <a:srgbClr val="C440F9"/>
                </a:solidFill>
              </a:rPr>
              <a:t>حياتنا</a:t>
            </a:r>
            <a:r>
              <a:t> </a:t>
            </a:r>
            <a:r>
              <a:rPr>
                <a:solidFill>
                  <a:srgbClr val="F59926"/>
                </a:solidFill>
              </a:rPr>
              <a:t>بالطاعات</a:t>
            </a:r>
          </a:p>
        </p:txBody>
      </p:sp>
      <p:pic>
        <p:nvPicPr>
          <p:cNvPr id="503" name="EE0A4637-69CE-436B-BD19-BE74A24E166F-L0-001.jpeg" descr="EE0A4637-69CE-436B-BD19-BE74A24E166F-L0-001.jpeg"/>
          <p:cNvPicPr>
            <a:picLocks noChangeAspect="1"/>
          </p:cNvPicPr>
          <p:nvPr/>
        </p:nvPicPr>
        <p:blipFill>
          <a:blip r:embed="rId2">
            <a:extLst/>
          </a:blip>
          <a:stretch>
            <a:fillRect/>
          </a:stretch>
        </p:blipFill>
        <p:spPr>
          <a:xfrm>
            <a:off x="4297672" y="7987121"/>
            <a:ext cx="2231950" cy="1696283"/>
          </a:xfrm>
          <a:prstGeom prst="rect">
            <a:avLst/>
          </a:prstGeom>
          <a:ln w="12700">
            <a:miter lim="400000"/>
          </a:ln>
        </p:spPr>
      </p:pic>
      <p:pic>
        <p:nvPicPr>
          <p:cNvPr id="504" name="4FF5FD34-F951-4A49-8F03-3F7824359C1A-L0-001.jpeg" descr="4FF5FD34-F951-4A49-8F03-3F7824359C1A-L0-001.jpeg"/>
          <p:cNvPicPr>
            <a:picLocks noChangeAspect="1"/>
          </p:cNvPicPr>
          <p:nvPr/>
        </p:nvPicPr>
        <p:blipFill>
          <a:blip r:embed="rId3">
            <a:extLst/>
          </a:blip>
          <a:srcRect l="4896" t="4080" r="12604" b="4080"/>
          <a:stretch>
            <a:fillRect/>
          </a:stretch>
        </p:blipFill>
        <p:spPr>
          <a:xfrm>
            <a:off x="7171080" y="7923045"/>
            <a:ext cx="2048672" cy="1824480"/>
          </a:xfrm>
          <a:prstGeom prst="rect">
            <a:avLst/>
          </a:prstGeom>
          <a:ln w="12700">
            <a:miter lim="400000"/>
          </a:ln>
        </p:spPr>
      </p:pic>
      <p:sp>
        <p:nvSpPr>
          <p:cNvPr id="505" name="الواجب"/>
          <p:cNvSpPr/>
          <p:nvPr/>
        </p:nvSpPr>
        <p:spPr>
          <a:xfrm>
            <a:off x="3806857" y="44500"/>
            <a:ext cx="5839440" cy="239538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3892"/>
                </a:moveTo>
                <a:lnTo>
                  <a:pt x="0" y="7708"/>
                </a:lnTo>
                <a:cubicBezTo>
                  <a:pt x="0" y="3451"/>
                  <a:pt x="1416" y="0"/>
                  <a:pt x="3162" y="0"/>
                </a:cubicBezTo>
                <a:lnTo>
                  <a:pt x="18438" y="0"/>
                </a:lnTo>
                <a:cubicBezTo>
                  <a:pt x="20184" y="0"/>
                  <a:pt x="21600" y="3451"/>
                  <a:pt x="21600" y="7708"/>
                </a:cubicBezTo>
                <a:lnTo>
                  <a:pt x="21600" y="13892"/>
                </a:lnTo>
                <a:cubicBezTo>
                  <a:pt x="21600" y="18149"/>
                  <a:pt x="20184" y="21600"/>
                  <a:pt x="18438" y="21600"/>
                </a:cubicBezTo>
                <a:lnTo>
                  <a:pt x="3162" y="21600"/>
                </a:lnTo>
                <a:cubicBezTo>
                  <a:pt x="1416" y="21600"/>
                  <a:pt x="0" y="18149"/>
                  <a:pt x="0" y="13892"/>
                </a:cubicBezTo>
                <a:close/>
              </a:path>
            </a:pathLst>
          </a:custGeom>
          <a:gradFill>
            <a:gsLst>
              <a:gs pos="0">
                <a:srgbClr val="C8B2E9"/>
              </a:gs>
              <a:gs pos="35000">
                <a:srgbClr val="D8C9EE"/>
              </a:gs>
              <a:gs pos="100000">
                <a:srgbClr val="F0EAF9"/>
              </a:gs>
            </a:gsLst>
            <a:lin ang="16200000"/>
          </a:gradFill>
          <a:ln w="12700">
            <a:solidFill>
              <a:srgbClr val="7D60A0"/>
            </a:solidFill>
            <a:bevel/>
          </a:ln>
          <a:effectLst>
            <a:outerShdw sx="100000" sy="100000" kx="0" ky="0" algn="b" rotWithShape="0" blurRad="50800" dist="25400" dir="5400000">
              <a:srgbClr val="000000">
                <a:alpha val="38000"/>
              </a:srgbClr>
            </a:outerShdw>
          </a:effectLst>
          <a:extLst>
            <a:ext uri="{C572A759-6A51-4108-AA02-DFA0A04FC94B}">
              <ma14:wrappingTextBoxFlag xmlns:ma14="http://schemas.microsoft.com/office/mac/drawingml/2011/main" val="1"/>
            </a:ext>
          </a:extLst>
        </p:spPr>
        <p:txBody>
          <a:bodyPr lIns="65023" tIns="65023" rIns="65023" bIns="65023" anchor="ctr"/>
          <a:lstStyle>
            <a:lvl1pPr defTabSz="914400">
              <a:defRPr b="1" sz="6000">
                <a:solidFill>
                  <a:schemeClr val="accent5"/>
                </a:solidFill>
                <a:latin typeface="Calibri"/>
                <a:ea typeface="Calibri"/>
                <a:cs typeface="Calibri"/>
                <a:sym typeface="Calibri"/>
              </a:defRPr>
            </a:lvl1pPr>
          </a:lstStyle>
          <a:p>
            <a:pPr rtl="0">
              <a:defRPr/>
            </a:pPr>
            <a:r>
              <a:t>الواجب</a:t>
            </a:r>
          </a:p>
        </p:txBody>
      </p:sp>
      <p:sp>
        <p:nvSpPr>
          <p:cNvPr id="506" name="التقويم حل س ٢٨-٢٩-٣٠-٣١ ص٣٤"/>
          <p:cNvSpPr txBox="1"/>
          <p:nvPr/>
        </p:nvSpPr>
        <p:spPr>
          <a:xfrm>
            <a:off x="1494176" y="2837060"/>
            <a:ext cx="10464801" cy="1386666"/>
          </a:xfrm>
          <a:prstGeom prst="rect">
            <a:avLst/>
          </a:prstGeom>
          <a:solidFill>
            <a:srgbClr val="FEFCDD"/>
          </a:solidFill>
          <a:ln w="12700">
            <a:miter lim="400000"/>
          </a:ln>
          <a:extLst>
            <a:ext uri="{C572A759-6A51-4108-AA02-DFA0A04FC94B}">
              <ma14:wrappingTextBoxFlag xmlns:ma14="http://schemas.microsoft.com/office/mac/drawingml/2011/main" val="1"/>
            </a:ext>
          </a:extLst>
        </p:spPr>
        <p:txBody>
          <a:bodyPr lIns="50800" tIns="50800" rIns="50800" bIns="50800" anchor="b">
            <a:normAutofit fontScale="100000" lnSpcReduction="0"/>
          </a:bodyPr>
          <a:lstStyle>
            <a:lvl1pPr algn="r" defTabSz="461518">
              <a:defRPr sz="6320">
                <a:solidFill>
                  <a:srgbClr val="A2110D"/>
                </a:solidFill>
              </a:defRPr>
            </a:lvl1pPr>
          </a:lstStyle>
          <a:p>
            <a:pPr rtl="0">
              <a:defRPr/>
            </a:pPr>
            <a:r>
              <a:t>التقويم حل س ٢٨-٢٩-٣٠-٣١ ص٣٤</a:t>
            </a:r>
          </a:p>
        </p:txBody>
      </p:sp>
    </p:spTree>
  </p:cSld>
  <p:clrMapOvr>
    <a:masterClrMapping/>
  </p:clrMapOvr>
  <p:transition xmlns:p14="http://schemas.microsoft.com/office/powerpoint/2010/main" spd="med" advClick="1"/>
</p:sld>
</file>

<file path=ppt/slides/slide3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Tree>
  </p:cSld>
  <p:clrMapOvr>
    <a:masterClrMapping/>
  </p:clrMapOvr>
  <p:transition xmlns:p14="http://schemas.microsoft.com/office/powerpoint/2010/main" spd="med" advClick="1"/>
</p:sld>
</file>

<file path=ppt/slides/slide3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09" name="اضغط مرتين للتحرير"/>
          <p:cNvSpPr txBox="1"/>
          <p:nvPr>
            <p:ph type="title"/>
          </p:nvPr>
        </p:nvSpPr>
        <p:spPr>
          <a:xfrm>
            <a:off x="975359" y="3029937"/>
            <a:ext cx="11054082" cy="2090668"/>
          </a:xfrm>
          <a:prstGeom prst="rect">
            <a:avLst/>
          </a:prstGeom>
        </p:spPr>
        <p:txBody>
          <a:bodyPr>
            <a:normAutofit fontScale="100000" lnSpcReduction="0"/>
          </a:bodyPr>
          <a:lstStyle/>
          <a:p>
            <a:pPr/>
          </a:p>
        </p:txBody>
      </p:sp>
      <p:sp>
        <p:nvSpPr>
          <p:cNvPr id="510" name="اضغط مرتين للتحرير"/>
          <p:cNvSpPr txBox="1"/>
          <p:nvPr>
            <p:ph type="body" sz="quarter" idx="1"/>
          </p:nvPr>
        </p:nvSpPr>
        <p:spPr>
          <a:xfrm>
            <a:off x="1950719" y="5527040"/>
            <a:ext cx="9103361" cy="2492587"/>
          </a:xfrm>
          <a:prstGeom prst="rect">
            <a:avLst/>
          </a:prstGeom>
        </p:spPr>
        <p:txBody>
          <a:bodyPr>
            <a:normAutofit fontScale="100000" lnSpcReduction="0"/>
          </a:bodyPr>
          <a:lstStyle/>
          <a:p>
            <a:pPr>
              <a:spcBef>
                <a:spcPts val="0"/>
              </a:spcBef>
            </a:pPr>
          </a:p>
        </p:txBody>
      </p:sp>
      <p:sp>
        <p:nvSpPr>
          <p:cNvPr id="511" name="مستطيل"/>
          <p:cNvSpPr/>
          <p:nvPr/>
        </p:nvSpPr>
        <p:spPr>
          <a:xfrm>
            <a:off x="-1" y="-1"/>
            <a:ext cx="13004801" cy="9753601"/>
          </a:xfrm>
          <a:prstGeom prst="rect">
            <a:avLst/>
          </a:prstGeom>
          <a:gradFill>
            <a:gsLst>
              <a:gs pos="0">
                <a:srgbClr val="BCBCBC"/>
              </a:gs>
              <a:gs pos="35000">
                <a:srgbClr val="D0D0D0"/>
              </a:gs>
              <a:gs pos="100000">
                <a:srgbClr val="EDEDED"/>
              </a:gs>
            </a:gsLst>
            <a:lin ang="16200038"/>
          </a:gradFill>
          <a:ln w="101600">
            <a:solidFill>
              <a:srgbClr val="77933C"/>
            </a:solidFill>
            <a:miter/>
          </a:ln>
          <a:effectLst>
            <a:outerShdw sx="100000" sy="100000" kx="0" ky="0" algn="b" rotWithShape="0" blurRad="88900" dist="25400" dir="5400000">
              <a:srgbClr val="000000">
                <a:alpha val="37650"/>
              </a:srgbClr>
            </a:outerShdw>
          </a:effectLst>
        </p:spPr>
        <p:txBody>
          <a:bodyPr lIns="65023" tIns="65023" rIns="65023" bIns="65023" anchor="ctr"/>
          <a:lstStyle/>
          <a:p>
            <a:pPr algn="r" defTabSz="914400" rtl="0">
              <a:defRPr sz="2400">
                <a:latin typeface="Arial"/>
                <a:ea typeface="Arial"/>
                <a:cs typeface="Arial"/>
                <a:sym typeface="Arial"/>
              </a:defRPr>
            </a:pPr>
          </a:p>
        </p:txBody>
      </p:sp>
      <p:sp>
        <p:nvSpPr>
          <p:cNvPr id="512" name="اختبري نفسك…"/>
          <p:cNvSpPr/>
          <p:nvPr/>
        </p:nvSpPr>
        <p:spPr>
          <a:xfrm>
            <a:off x="60959" y="970844"/>
            <a:ext cx="7604054" cy="2432438"/>
          </a:xfrm>
          <a:prstGeom prst="rect">
            <a:avLst/>
          </a:prstGeom>
          <a:solidFill>
            <a:srgbClr val="FFFFFF"/>
          </a:solidFill>
          <a:ln w="25400">
            <a:solidFill>
              <a:srgbClr val="FFFFFF"/>
            </a:solidFill>
          </a:ln>
          <a:extLst>
            <a:ext uri="{C572A759-6A51-4108-AA02-DFA0A04FC94B}">
              <ma14:wrappingTextBoxFlag xmlns:ma14="http://schemas.microsoft.com/office/mac/drawingml/2011/main" val="1"/>
            </a:ext>
          </a:extLst>
        </p:spPr>
        <p:txBody>
          <a:bodyPr lIns="65023" tIns="65023" rIns="65023" bIns="65023">
            <a:spAutoFit/>
          </a:bodyPr>
          <a:lstStyle/>
          <a:p>
            <a:pPr defTabSz="914400" rtl="0">
              <a:defRPr sz="4400">
                <a:latin typeface="Arial"/>
                <a:ea typeface="Arial"/>
                <a:cs typeface="Arial"/>
                <a:sym typeface="Arial"/>
              </a:defRPr>
            </a:pPr>
            <a:r>
              <a:rPr b="1">
                <a:latin typeface="Calibri"/>
                <a:ea typeface="Calibri"/>
                <a:cs typeface="Calibri"/>
                <a:sym typeface="Calibri"/>
              </a:rPr>
              <a:t>اختبري نفسك </a:t>
            </a:r>
            <a:endParaRPr b="1">
              <a:latin typeface="Calibri"/>
              <a:ea typeface="Calibri"/>
              <a:cs typeface="Calibri"/>
              <a:sym typeface="Calibri"/>
            </a:endParaRPr>
          </a:p>
          <a:p>
            <a:pPr defTabSz="914400" rtl="0">
              <a:defRPr sz="4400">
                <a:latin typeface="Arial"/>
                <a:ea typeface="Arial"/>
                <a:cs typeface="Arial"/>
                <a:sym typeface="Arial"/>
              </a:defRPr>
            </a:pPr>
            <a:r>
              <a:rPr b="1">
                <a:latin typeface="Calibri"/>
                <a:ea typeface="Calibri"/>
                <a:cs typeface="Calibri"/>
                <a:sym typeface="Calibri"/>
              </a:rPr>
              <a:t>وذلك بوضع سؤالاً لما اختزنته ذاكراتك من درسنا السابق</a:t>
            </a:r>
          </a:p>
        </p:txBody>
      </p:sp>
      <p:grpSp>
        <p:nvGrpSpPr>
          <p:cNvPr id="515" name="تجميع"/>
          <p:cNvGrpSpPr/>
          <p:nvPr/>
        </p:nvGrpSpPr>
        <p:grpSpPr>
          <a:xfrm>
            <a:off x="10482860" y="8575040"/>
            <a:ext cx="2201175" cy="989014"/>
            <a:chOff x="0" y="0"/>
            <a:chExt cx="2201173" cy="989013"/>
          </a:xfrm>
        </p:grpSpPr>
        <p:sp>
          <p:nvSpPr>
            <p:cNvPr id="513" name="مستطيل مستدير الزوايا"/>
            <p:cNvSpPr/>
            <p:nvPr/>
          </p:nvSpPr>
          <p:spPr>
            <a:xfrm>
              <a:off x="0" y="0"/>
              <a:ext cx="2201174" cy="989014"/>
            </a:xfrm>
            <a:prstGeom prst="roundRect">
              <a:avLst>
                <a:gd name="adj" fmla="val 11719"/>
              </a:avLst>
            </a:prstGeom>
            <a:solidFill>
              <a:srgbClr val="C0504D"/>
            </a:solidFill>
            <a:ln w="50800" cap="flat">
              <a:solidFill>
                <a:srgbClr val="FFFFFF"/>
              </a:solidFill>
              <a:prstDash val="solid"/>
              <a:round/>
            </a:ln>
            <a:effectLst>
              <a:outerShdw sx="100000" sy="100000" kx="0" ky="0" algn="b" rotWithShape="0" blurRad="50800" dist="25400" dir="5400000">
                <a:srgbClr val="000000">
                  <a:alpha val="37650"/>
                </a:srgbClr>
              </a:outerShdw>
            </a:effectLst>
          </p:spPr>
          <p:txBody>
            <a:bodyPr wrap="square" lIns="65023" tIns="65023" rIns="65023" bIns="65023" numCol="1" anchor="ctr">
              <a:noAutofit/>
            </a:bodyPr>
            <a:lstStyle/>
            <a:p>
              <a:pPr defTabSz="914400" rtl="0">
                <a:defRPr sz="1800">
                  <a:latin typeface="Arial"/>
                  <a:ea typeface="Arial"/>
                  <a:cs typeface="Arial"/>
                  <a:sym typeface="Arial"/>
                </a:defRPr>
              </a:pPr>
            </a:p>
          </p:txBody>
        </p:sp>
        <p:sp>
          <p:nvSpPr>
            <p:cNvPr id="514" name="مراجعة"/>
            <p:cNvSpPr txBox="1"/>
            <p:nvPr/>
          </p:nvSpPr>
          <p:spPr>
            <a:xfrm>
              <a:off x="48280" y="206946"/>
              <a:ext cx="2104614" cy="57512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65023" tIns="65023" rIns="65023" bIns="65023" numCol="1" anchor="ctr">
              <a:spAutoFit/>
            </a:bodyPr>
            <a:lstStyle>
              <a:lvl1pPr defTabSz="914400">
                <a:defRPr sz="2800">
                  <a:solidFill>
                    <a:srgbClr val="FFFFFF"/>
                  </a:solidFill>
                  <a:effectLst>
                    <a:outerShdw sx="100000" sy="100000" kx="0" ky="0" algn="b" rotWithShape="0" blurRad="63500" dist="0" dir="3600000">
                      <a:srgbClr val="000000">
                        <a:alpha val="70000"/>
                      </a:srgbClr>
                    </a:outerShdw>
                  </a:effectLst>
                  <a:latin typeface="Calibri"/>
                  <a:ea typeface="Calibri"/>
                  <a:cs typeface="Calibri"/>
                  <a:sym typeface="Calibri"/>
                </a:defRPr>
              </a:lvl1pPr>
            </a:lstStyle>
            <a:p>
              <a:pPr rtl="0">
                <a:defRPr>
                  <a:solidFill>
                    <a:srgbClr val="000000"/>
                  </a:solidFill>
                  <a:effectLst/>
                  <a:latin typeface="Arial"/>
                  <a:ea typeface="Arial"/>
                  <a:cs typeface="Arial"/>
                  <a:sym typeface="Arial"/>
                </a:defRPr>
              </a:pPr>
              <a:r>
                <a:rPr>
                  <a:solidFill>
                    <a:srgbClr val="FFFFFF"/>
                  </a:solidFill>
                  <a:effectLst>
                    <a:outerShdw sx="100000" sy="100000" kx="0" ky="0" algn="b" rotWithShape="0" blurRad="63500" dist="0" dir="3600000">
                      <a:srgbClr val="000000">
                        <a:alpha val="70000"/>
                      </a:srgbClr>
                    </a:outerShdw>
                  </a:effectLst>
                  <a:latin typeface="Calibri"/>
                  <a:ea typeface="Calibri"/>
                  <a:cs typeface="Calibri"/>
                  <a:sym typeface="Calibri"/>
                </a:rPr>
                <a:t>مراجعة   </a:t>
              </a:r>
            </a:p>
          </p:txBody>
        </p:sp>
      </p:grpSp>
      <p:pic>
        <p:nvPicPr>
          <p:cNvPr id="516" name="صورة ذات صلة" descr="صورة ذات صلة"/>
          <p:cNvPicPr>
            <a:picLocks noChangeAspect="1"/>
          </p:cNvPicPr>
          <p:nvPr/>
        </p:nvPicPr>
        <p:blipFill>
          <a:blip r:embed="rId2">
            <a:extLst/>
          </a:blip>
          <a:stretch>
            <a:fillRect/>
          </a:stretch>
        </p:blipFill>
        <p:spPr>
          <a:xfrm>
            <a:off x="2730416" y="4140872"/>
            <a:ext cx="2844801" cy="4777459"/>
          </a:xfrm>
          <a:prstGeom prst="rect">
            <a:avLst/>
          </a:prstGeom>
          <a:ln w="12700">
            <a:miter lim="400000"/>
          </a:ln>
        </p:spPr>
      </p:pic>
      <p:pic>
        <p:nvPicPr>
          <p:cNvPr id="517" name="نتيجة بحث الصور عن اختبر نفسك" descr="نتيجة بحث الصور عن اختبر نفسك"/>
          <p:cNvPicPr>
            <a:picLocks noChangeAspect="1"/>
          </p:cNvPicPr>
          <p:nvPr/>
        </p:nvPicPr>
        <p:blipFill>
          <a:blip r:embed="rId3">
            <a:extLst/>
          </a:blip>
          <a:stretch>
            <a:fillRect/>
          </a:stretch>
        </p:blipFill>
        <p:spPr>
          <a:xfrm>
            <a:off x="7548322" y="174902"/>
            <a:ext cx="5384801" cy="3727593"/>
          </a:xfrm>
          <a:prstGeom prst="rect">
            <a:avLst/>
          </a:prstGeom>
          <a:ln w="177800" cap="rnd">
            <a:solidFill>
              <a:srgbClr val="FFFFFF"/>
            </a:solidFill>
          </a:ln>
          <a:effectLst>
            <a:outerShdw sx="100000" sy="100000" kx="0" ky="0" algn="b" rotWithShape="0" blurRad="101600" dist="127000" dir="10500000">
              <a:srgbClr val="000000">
                <a:alpha val="20000"/>
              </a:srgbClr>
            </a:outerShdw>
          </a:effectLst>
        </p:spPr>
      </p:pic>
      <p:pic>
        <p:nvPicPr>
          <p:cNvPr id="518" name="نتيجة بحث الصور عن قدراتك تفوق" descr="نتيجة بحث الصور عن قدراتك تفوق"/>
          <p:cNvPicPr>
            <a:picLocks noChangeAspect="1"/>
          </p:cNvPicPr>
          <p:nvPr/>
        </p:nvPicPr>
        <p:blipFill>
          <a:blip r:embed="rId4">
            <a:extLst/>
          </a:blip>
          <a:stretch>
            <a:fillRect/>
          </a:stretch>
        </p:blipFill>
        <p:spPr>
          <a:xfrm>
            <a:off x="6864729" y="4469314"/>
            <a:ext cx="4066134" cy="3763628"/>
          </a:xfrm>
          <a:prstGeom prst="rect">
            <a:avLst/>
          </a:prstGeom>
          <a:ln w="12700">
            <a:miter lim="400000"/>
          </a:ln>
        </p:spPr>
      </p:pic>
      <p:pic>
        <p:nvPicPr>
          <p:cNvPr id="519" name="image4.png" descr="image4.png"/>
          <p:cNvPicPr>
            <a:picLocks noChangeAspect="1"/>
          </p:cNvPicPr>
          <p:nvPr/>
        </p:nvPicPr>
        <p:blipFill>
          <a:blip r:embed="rId5">
            <a:extLst/>
          </a:blip>
          <a:srcRect l="0" t="0" r="0" b="3661"/>
          <a:stretch>
            <a:fillRect/>
          </a:stretch>
        </p:blipFill>
        <p:spPr>
          <a:xfrm>
            <a:off x="-240172" y="-179342"/>
            <a:ext cx="13484894" cy="9743350"/>
          </a:xfrm>
          <a:prstGeom prst="rect">
            <a:avLst/>
          </a:prstGeom>
          <a:ln w="12700">
            <a:miter lim="400000"/>
          </a:ln>
        </p:spPr>
      </p:pic>
      <p:sp>
        <p:nvSpPr>
          <p:cNvPr id="520" name="طالبتي المبدعة:…"/>
          <p:cNvSpPr/>
          <p:nvPr/>
        </p:nvSpPr>
        <p:spPr>
          <a:xfrm>
            <a:off x="625086" y="149813"/>
            <a:ext cx="11754628" cy="4803752"/>
          </a:xfrm>
          <a:prstGeom prst="rect">
            <a:avLst/>
          </a:prstGeom>
          <a:solidFill>
            <a:srgbClr val="FEFA8B"/>
          </a:solidFill>
          <a:ln w="25400">
            <a:solidFill>
              <a:srgbClr val="9A403E"/>
            </a:solidFill>
            <a:bevel/>
          </a:ln>
          <a:effectLst>
            <a:outerShdw sx="100000" sy="100000" kx="0" ky="0" algn="b" rotWithShape="0" blurRad="50800" dist="25400" dir="5400000">
              <a:srgbClr val="000000">
                <a:alpha val="35000"/>
              </a:srgbClr>
            </a:outerShdw>
          </a:effectLst>
          <a:extLst>
            <a:ext uri="{C572A759-6A51-4108-AA02-DFA0A04FC94B}">
              <ma14:wrappingTextBoxFlag xmlns:ma14="http://schemas.microsoft.com/office/mac/drawingml/2011/main" val="1"/>
            </a:ext>
          </a:extLst>
        </p:spPr>
        <p:txBody>
          <a:bodyPr lIns="65023" tIns="65023" rIns="65023" bIns="65023" anchor="ctr"/>
          <a:lstStyle/>
          <a:p>
            <a:pPr defTabSz="914400" rtl="0">
              <a:defRPr b="1" sz="6600">
                <a:latin typeface="Calibri"/>
                <a:ea typeface="Calibri"/>
                <a:cs typeface="Calibri"/>
                <a:sym typeface="Calibri"/>
              </a:defRPr>
            </a:pPr>
            <a:r>
              <a:t>طالبتي المبدعة:</a:t>
            </a:r>
          </a:p>
          <a:p>
            <a:pPr defTabSz="914400" rtl="0">
              <a:defRPr b="1" sz="6600">
                <a:latin typeface="Calibri"/>
                <a:ea typeface="Calibri"/>
                <a:cs typeface="Calibri"/>
                <a:sym typeface="Calibri"/>
              </a:defRPr>
            </a:pPr>
            <a:r>
              <a:t>استرجعي أهم الأفكار التي تعرفت عليها في الفصول السابقة </a:t>
            </a:r>
          </a:p>
        </p:txBody>
      </p:sp>
    </p:spTree>
  </p:cSld>
  <p:clrMapOvr>
    <a:masterClrMapping/>
  </p:clrMapOvr>
  <p:transition xmlns:p14="http://schemas.microsoft.com/office/powerpoint/2010/main" spd="med" advClick="1"/>
</p:sld>
</file>

<file path=ppt/slides/slide3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22" name="حل الواجب:"/>
          <p:cNvSpPr txBox="1"/>
          <p:nvPr/>
        </p:nvSpPr>
        <p:spPr>
          <a:xfrm>
            <a:off x="10469929" y="-27973"/>
            <a:ext cx="2383327" cy="69185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normAutofit fontScale="100000" lnSpcReduction="0"/>
          </a:bodyPr>
          <a:lstStyle>
            <a:lvl1pPr algn="r" defTabSz="233679">
              <a:defRPr b="1" sz="3400">
                <a:solidFill>
                  <a:srgbClr val="76BB40"/>
                </a:solidFill>
                <a:latin typeface="Helvetica"/>
                <a:ea typeface="Helvetica"/>
                <a:cs typeface="Helvetica"/>
                <a:sym typeface="Helvetica"/>
              </a:defRPr>
            </a:lvl1pPr>
          </a:lstStyle>
          <a:p>
            <a:pPr rtl="0">
              <a:defRPr/>
            </a:pPr>
            <a:r>
              <a:t>حل الواجب:</a:t>
            </a:r>
          </a:p>
        </p:txBody>
      </p:sp>
      <p:sp>
        <p:nvSpPr>
          <p:cNvPr id="523" name="٢٨- لماذا يعد حيود الصوت أكثر شيوعاً من حيود الضوء؟"/>
          <p:cNvSpPr/>
          <p:nvPr/>
        </p:nvSpPr>
        <p:spPr>
          <a:xfrm>
            <a:off x="1155072" y="818109"/>
            <a:ext cx="11761890" cy="948494"/>
          </a:xfrm>
          <a:prstGeom prst="wedgeEllipseCallout">
            <a:avLst>
              <a:gd name="adj1" fmla="val 40195"/>
              <a:gd name="adj2" fmla="val -41746"/>
            </a:avLst>
          </a:prstGeom>
          <a:gradFill>
            <a:gsLst>
              <a:gs pos="0">
                <a:srgbClr val="F9D3E0"/>
              </a:gs>
              <a:gs pos="100000">
                <a:srgbClr val="F0EAF9"/>
              </a:gs>
            </a:gsLst>
            <a:lin ang="16200000"/>
          </a:gradFill>
          <a:ln w="12700">
            <a:solidFill>
              <a:srgbClr val="FFE2D6"/>
            </a:solidFill>
            <a:bevel/>
          </a:ln>
          <a:effectLst>
            <a:outerShdw sx="100000" sy="100000" kx="0" ky="0" algn="b" rotWithShape="0" blurRad="50800" dist="25400" dir="5400000">
              <a:srgbClr val="000000">
                <a:alpha val="38000"/>
              </a:srgbClr>
            </a:outerShdw>
          </a:effectLst>
          <a:extLst>
            <a:ext uri="{C572A759-6A51-4108-AA02-DFA0A04FC94B}">
              <ma14:wrappingTextBoxFlag xmlns:ma14="http://schemas.microsoft.com/office/mac/drawingml/2011/main" val="1"/>
            </a:ext>
          </a:extLst>
        </p:spPr>
        <p:txBody>
          <a:bodyPr lIns="65023" tIns="65023" rIns="65023" bIns="65023" anchor="ctr"/>
          <a:lstStyle>
            <a:lvl1pPr algn="r" defTabSz="914400">
              <a:defRPr sz="4000">
                <a:solidFill>
                  <a:srgbClr val="5E30EB"/>
                </a:solidFill>
                <a:latin typeface="Calibri"/>
                <a:ea typeface="Calibri"/>
                <a:cs typeface="Calibri"/>
                <a:sym typeface="Calibri"/>
              </a:defRPr>
            </a:lvl1pPr>
          </a:lstStyle>
          <a:p>
            <a:pPr rtl="0">
              <a:defRPr/>
            </a:pPr>
            <a:r>
              <a:t>٢٨- لماذا يعد حيود الصوت أكثر شيوعاً من حيود الضوء؟</a:t>
            </a:r>
          </a:p>
        </p:txBody>
      </p:sp>
      <p:sp>
        <p:nvSpPr>
          <p:cNvPr id="524" name="٢٩- ما لون الضوء الذي لديه أقصر طول موجي؟"/>
          <p:cNvSpPr/>
          <p:nvPr/>
        </p:nvSpPr>
        <p:spPr>
          <a:xfrm>
            <a:off x="1155072" y="2325228"/>
            <a:ext cx="11761890" cy="948494"/>
          </a:xfrm>
          <a:prstGeom prst="wedgeEllipseCallout">
            <a:avLst>
              <a:gd name="adj1" fmla="val 40195"/>
              <a:gd name="adj2" fmla="val -41746"/>
            </a:avLst>
          </a:prstGeom>
          <a:gradFill>
            <a:gsLst>
              <a:gs pos="0">
                <a:srgbClr val="F9D3E0"/>
              </a:gs>
              <a:gs pos="100000">
                <a:srgbClr val="F0EAF9"/>
              </a:gs>
            </a:gsLst>
            <a:lin ang="16200000"/>
          </a:gradFill>
          <a:ln w="12700">
            <a:solidFill>
              <a:srgbClr val="FFE2D6"/>
            </a:solidFill>
            <a:bevel/>
          </a:ln>
          <a:effectLst>
            <a:outerShdw sx="100000" sy="100000" kx="0" ky="0" algn="b" rotWithShape="0" blurRad="50800" dist="25400" dir="5400000">
              <a:srgbClr val="000000">
                <a:alpha val="38000"/>
              </a:srgbClr>
            </a:outerShdw>
          </a:effectLst>
          <a:extLst>
            <a:ext uri="{C572A759-6A51-4108-AA02-DFA0A04FC94B}">
              <ma14:wrappingTextBoxFlag xmlns:ma14="http://schemas.microsoft.com/office/mac/drawingml/2011/main" val="1"/>
            </a:ext>
          </a:extLst>
        </p:spPr>
        <p:txBody>
          <a:bodyPr lIns="65023" tIns="65023" rIns="65023" bIns="65023" anchor="ctr"/>
          <a:lstStyle>
            <a:lvl1pPr algn="r" defTabSz="914400">
              <a:defRPr sz="4000">
                <a:solidFill>
                  <a:srgbClr val="5E30EB"/>
                </a:solidFill>
                <a:latin typeface="Calibri"/>
                <a:ea typeface="Calibri"/>
                <a:cs typeface="Calibri"/>
                <a:sym typeface="Calibri"/>
              </a:defRPr>
            </a:lvl1pPr>
          </a:lstStyle>
          <a:p>
            <a:pPr rtl="0">
              <a:defRPr/>
            </a:pPr>
            <a:r>
              <a:t>٢٩- ما لون الضوء الذي لديه أقصر طول موجي؟</a:t>
            </a:r>
          </a:p>
        </p:txBody>
      </p:sp>
      <p:sp>
        <p:nvSpPr>
          <p:cNvPr id="525" name="٣٠-ما مدى الأطوال الموجية للضوء بدءاً من الأقصر للأطول؟"/>
          <p:cNvSpPr/>
          <p:nvPr/>
        </p:nvSpPr>
        <p:spPr>
          <a:xfrm>
            <a:off x="1155072" y="4042428"/>
            <a:ext cx="11761890" cy="948494"/>
          </a:xfrm>
          <a:prstGeom prst="wedgeEllipseCallout">
            <a:avLst>
              <a:gd name="adj1" fmla="val 40195"/>
              <a:gd name="adj2" fmla="val -41746"/>
            </a:avLst>
          </a:prstGeom>
          <a:gradFill>
            <a:gsLst>
              <a:gs pos="0">
                <a:srgbClr val="F9D3E0"/>
              </a:gs>
              <a:gs pos="100000">
                <a:srgbClr val="F0EAF9"/>
              </a:gs>
            </a:gsLst>
            <a:lin ang="16200000"/>
          </a:gradFill>
          <a:ln w="12700">
            <a:solidFill>
              <a:srgbClr val="FFE2D6"/>
            </a:solidFill>
            <a:bevel/>
          </a:ln>
          <a:effectLst>
            <a:outerShdw sx="100000" sy="100000" kx="0" ky="0" algn="b" rotWithShape="0" blurRad="50800" dist="25400" dir="5400000">
              <a:srgbClr val="000000">
                <a:alpha val="38000"/>
              </a:srgbClr>
            </a:outerShdw>
          </a:effectLst>
          <a:extLst>
            <a:ext uri="{C572A759-6A51-4108-AA02-DFA0A04FC94B}">
              <ma14:wrappingTextBoxFlag xmlns:ma14="http://schemas.microsoft.com/office/mac/drawingml/2011/main" val="1"/>
            </a:ext>
          </a:extLst>
        </p:spPr>
        <p:txBody>
          <a:bodyPr lIns="65023" tIns="65023" rIns="65023" bIns="65023" anchor="ctr"/>
          <a:lstStyle>
            <a:lvl1pPr algn="r" defTabSz="914400">
              <a:defRPr sz="4000">
                <a:solidFill>
                  <a:srgbClr val="5E30EB"/>
                </a:solidFill>
                <a:latin typeface="Calibri"/>
                <a:ea typeface="Calibri"/>
                <a:cs typeface="Calibri"/>
                <a:sym typeface="Calibri"/>
              </a:defRPr>
            </a:lvl1pPr>
          </a:lstStyle>
          <a:p>
            <a:pPr rtl="0">
              <a:defRPr/>
            </a:pPr>
            <a:r>
              <a:t>٣٠-ما مدى الأطوال الموجية للضوء بدءاً من الأقصر للأطول؟</a:t>
            </a:r>
          </a:p>
        </p:txBody>
      </p:sp>
      <p:sp>
        <p:nvSpPr>
          <p:cNvPr id="526" name="٣١- ما الألوان التي يتكون منها الضوء الأبيض ؟"/>
          <p:cNvSpPr/>
          <p:nvPr/>
        </p:nvSpPr>
        <p:spPr>
          <a:xfrm>
            <a:off x="1155072" y="5593409"/>
            <a:ext cx="11761890" cy="948494"/>
          </a:xfrm>
          <a:prstGeom prst="wedgeEllipseCallout">
            <a:avLst>
              <a:gd name="adj1" fmla="val 40195"/>
              <a:gd name="adj2" fmla="val -41746"/>
            </a:avLst>
          </a:prstGeom>
          <a:gradFill>
            <a:gsLst>
              <a:gs pos="0">
                <a:srgbClr val="F9D3E0"/>
              </a:gs>
              <a:gs pos="100000">
                <a:srgbClr val="F0EAF9"/>
              </a:gs>
            </a:gsLst>
            <a:lin ang="16200000"/>
          </a:gradFill>
          <a:ln w="12700">
            <a:solidFill>
              <a:srgbClr val="FFE2D6"/>
            </a:solidFill>
            <a:bevel/>
          </a:ln>
          <a:effectLst>
            <a:outerShdw sx="100000" sy="100000" kx="0" ky="0" algn="b" rotWithShape="0" blurRad="50800" dist="25400" dir="5400000">
              <a:srgbClr val="000000">
                <a:alpha val="38000"/>
              </a:srgbClr>
            </a:outerShdw>
          </a:effectLst>
          <a:extLst>
            <a:ext uri="{C572A759-6A51-4108-AA02-DFA0A04FC94B}">
              <ma14:wrappingTextBoxFlag xmlns:ma14="http://schemas.microsoft.com/office/mac/drawingml/2011/main" val="1"/>
            </a:ext>
          </a:extLst>
        </p:spPr>
        <p:txBody>
          <a:bodyPr lIns="65023" tIns="65023" rIns="65023" bIns="65023" anchor="ctr"/>
          <a:lstStyle>
            <a:lvl1pPr algn="r" defTabSz="914400">
              <a:defRPr sz="4000">
                <a:solidFill>
                  <a:srgbClr val="5E30EB"/>
                </a:solidFill>
                <a:latin typeface="Calibri"/>
                <a:ea typeface="Calibri"/>
                <a:cs typeface="Calibri"/>
                <a:sym typeface="Calibri"/>
              </a:defRPr>
            </a:lvl1pPr>
          </a:lstStyle>
          <a:p>
            <a:pPr rtl="0">
              <a:defRPr/>
            </a:pPr>
            <a:r>
              <a:t>٣١- ما الألوان التي يتكون منها الضوء الأبيض ؟</a:t>
            </a:r>
          </a:p>
        </p:txBody>
      </p:sp>
      <p:sp>
        <p:nvSpPr>
          <p:cNvPr id="527" name="١٤- ما لون الضوء الذي يجب أن يمتزج منع الضوء الأزرق للحصول على ضوء أبيض؟"/>
          <p:cNvSpPr/>
          <p:nvPr/>
        </p:nvSpPr>
        <p:spPr>
          <a:xfrm>
            <a:off x="1155072" y="7144391"/>
            <a:ext cx="11761890" cy="166125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5434"/>
                </a:moveTo>
                <a:lnTo>
                  <a:pt x="0" y="6166"/>
                </a:lnTo>
                <a:cubicBezTo>
                  <a:pt x="0" y="2761"/>
                  <a:pt x="390" y="0"/>
                  <a:pt x="871" y="0"/>
                </a:cubicBezTo>
                <a:lnTo>
                  <a:pt x="20729" y="0"/>
                </a:lnTo>
                <a:cubicBezTo>
                  <a:pt x="21210" y="0"/>
                  <a:pt x="21600" y="2761"/>
                  <a:pt x="21600" y="6166"/>
                </a:cubicBezTo>
                <a:lnTo>
                  <a:pt x="21600" y="15434"/>
                </a:lnTo>
                <a:cubicBezTo>
                  <a:pt x="21600" y="18839"/>
                  <a:pt x="21210" y="21600"/>
                  <a:pt x="20729" y="21600"/>
                </a:cubicBezTo>
                <a:lnTo>
                  <a:pt x="871" y="21600"/>
                </a:lnTo>
                <a:cubicBezTo>
                  <a:pt x="390" y="21600"/>
                  <a:pt x="0" y="18839"/>
                  <a:pt x="0" y="15434"/>
                </a:cubicBezTo>
                <a:close/>
              </a:path>
            </a:pathLst>
          </a:custGeom>
          <a:gradFill>
            <a:gsLst>
              <a:gs pos="0">
                <a:srgbClr val="F9D3E0"/>
              </a:gs>
              <a:gs pos="100000">
                <a:srgbClr val="F0EAF9"/>
              </a:gs>
            </a:gsLst>
            <a:lin ang="16200000"/>
          </a:gradFill>
          <a:ln w="12700">
            <a:solidFill>
              <a:srgbClr val="FFE2D6"/>
            </a:solidFill>
            <a:bevel/>
          </a:ln>
          <a:effectLst>
            <a:outerShdw sx="100000" sy="100000" kx="0" ky="0" algn="b" rotWithShape="0" blurRad="50800" dist="25400" dir="5400000">
              <a:srgbClr val="000000">
                <a:alpha val="38000"/>
              </a:srgbClr>
            </a:outerShdw>
          </a:effectLst>
          <a:extLst>
            <a:ext uri="{C572A759-6A51-4108-AA02-DFA0A04FC94B}">
              <ma14:wrappingTextBoxFlag xmlns:ma14="http://schemas.microsoft.com/office/mac/drawingml/2011/main" val="1"/>
            </a:ext>
          </a:extLst>
        </p:spPr>
        <p:txBody>
          <a:bodyPr lIns="65023" tIns="65023" rIns="65023" bIns="65023" anchor="ctr"/>
          <a:lstStyle>
            <a:lvl1pPr algn="r" defTabSz="914400">
              <a:defRPr sz="4000">
                <a:solidFill>
                  <a:srgbClr val="5E30EB"/>
                </a:solidFill>
                <a:latin typeface="Calibri"/>
                <a:ea typeface="Calibri"/>
                <a:cs typeface="Calibri"/>
                <a:sym typeface="Calibri"/>
              </a:defRPr>
            </a:lvl1pPr>
          </a:lstStyle>
          <a:p>
            <a:pPr rtl="0">
              <a:defRPr/>
            </a:pPr>
            <a:r>
              <a:t>١٤- ما لون الضوء الذي يجب أن يمتزج منع الضوء الأزرق للحصول على ضوء أبيض؟</a:t>
            </a:r>
          </a:p>
        </p:txBody>
      </p:sp>
    </p:spTree>
  </p:cSld>
  <p:clrMapOvr>
    <a:masterClrMapping/>
  </p:clrMapOvr>
  <p:transition xmlns:p14="http://schemas.microsoft.com/office/powerpoint/2010/main" spd="med" advClick="1"/>
</p:sld>
</file>

<file path=ppt/slides/slide3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529" name="C:\Documents and Settings\Administrator\سطح المكتب\الضوء\صور الضوء\pqfg1908.jpg" descr="C:\Documents and Settings\Administrator\سطح المكتب\الضوء\صور الضوء\pqfg1908.jpg"/>
          <p:cNvPicPr>
            <a:picLocks noChangeAspect="1"/>
          </p:cNvPicPr>
          <p:nvPr/>
        </p:nvPicPr>
        <p:blipFill>
          <a:blip r:embed="rId2">
            <a:extLst/>
          </a:blip>
          <a:stretch>
            <a:fillRect/>
          </a:stretch>
        </p:blipFill>
        <p:spPr>
          <a:xfrm>
            <a:off x="-1" y="-1"/>
            <a:ext cx="13004801" cy="10187095"/>
          </a:xfrm>
          <a:prstGeom prst="rect">
            <a:avLst/>
          </a:prstGeom>
          <a:ln w="12700">
            <a:miter lim="400000"/>
          </a:ln>
        </p:spPr>
      </p:pic>
      <p:sp>
        <p:nvSpPr>
          <p:cNvPr id="530" name="تابع الطبيعة الموجية للضوء"/>
          <p:cNvSpPr txBox="1"/>
          <p:nvPr/>
        </p:nvSpPr>
        <p:spPr>
          <a:xfrm>
            <a:off x="-1" y="-328965"/>
            <a:ext cx="13004801" cy="5023428"/>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p>
            <a:pPr algn="r" defTabSz="914400" rtl="0">
              <a:defRPr sz="7600">
                <a:latin typeface="Calibri"/>
                <a:ea typeface="Calibri"/>
                <a:cs typeface="Calibri"/>
                <a:sym typeface="Calibri"/>
              </a:defRPr>
            </a:pPr>
            <a:r>
              <a:rPr>
                <a:solidFill>
                  <a:srgbClr val="FF0000"/>
                </a:solidFill>
              </a:rPr>
              <a:t>         </a:t>
            </a:r>
            <a:endParaRPr>
              <a:solidFill>
                <a:srgbClr val="FF0000"/>
              </a:solidFill>
            </a:endParaRPr>
          </a:p>
          <a:p>
            <a:pPr defTabSz="914400" rtl="0">
              <a:defRPr sz="2400">
                <a:latin typeface="Calibri"/>
                <a:ea typeface="Calibri"/>
                <a:cs typeface="Calibri"/>
                <a:sym typeface="Calibri"/>
              </a:defRPr>
            </a:pPr>
            <a:r>
              <a:rPr b="1" sz="11200">
                <a:solidFill>
                  <a:srgbClr val="0D0D0D"/>
                </a:solidFill>
              </a:rPr>
              <a:t>تابع الطبيعة الموجية</a:t>
            </a:r>
            <a:r>
              <a:rPr b="1" sz="11200">
                <a:solidFill>
                  <a:srgbClr val="0D0D0D"/>
                </a:solidFill>
              </a:rPr>
              <a:t> </a:t>
            </a:r>
            <a:r>
              <a:rPr b="1" sz="11200">
                <a:solidFill>
                  <a:srgbClr val="0D0D0D"/>
                </a:solidFill>
              </a:rPr>
              <a:t>للضوء</a:t>
            </a:r>
          </a:p>
        </p:txBody>
      </p:sp>
      <p:sp>
        <p:nvSpPr>
          <p:cNvPr id="531" name="ما نوع موجة الضوء…"/>
          <p:cNvSpPr/>
          <p:nvPr/>
        </p:nvSpPr>
        <p:spPr>
          <a:xfrm>
            <a:off x="4788494" y="10059999"/>
            <a:ext cx="3427812" cy="1905001"/>
          </a:xfrm>
          <a:prstGeom prst="rect">
            <a:avLst/>
          </a:prstGeom>
          <a:ln w="25400">
            <a:solidFill>
              <a:srgbClr val="85888D"/>
            </a:solidFill>
            <a:miter lim="400000"/>
          </a:ln>
          <a:extLst>
            <a:ext uri="{C572A759-6A51-4108-AA02-DFA0A04FC94B}">
              <ma14:wrappingTextBoxFlag xmlns:ma14="http://schemas.microsoft.com/office/mac/drawingml/2011/main" val="1"/>
            </a:ext>
          </a:extLst>
        </p:spPr>
        <p:txBody>
          <a:bodyPr lIns="50800" tIns="50800" rIns="50800" bIns="50800" anchor="ctr"/>
          <a:lstStyle/>
          <a:p>
            <a:pPr>
              <a:defRPr sz="2400"/>
            </a:pPr>
            <a:r>
              <a:t>ما نوع موجة الضوء </a:t>
            </a:r>
          </a:p>
          <a:p>
            <a:pPr>
              <a:defRPr sz="2400"/>
            </a:pPr>
            <a:r>
              <a:t>ما هو الطيف الكهرومغناطيسي</a:t>
            </a:r>
          </a:p>
        </p:txBody>
      </p:sp>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278" name="مستطيل"/>
          <p:cNvSpPr/>
          <p:nvPr/>
        </p:nvSpPr>
        <p:spPr>
          <a:xfrm>
            <a:off x="-1" y="-1"/>
            <a:ext cx="13004801" cy="9753601"/>
          </a:xfrm>
          <a:prstGeom prst="rect">
            <a:avLst/>
          </a:prstGeom>
          <a:solidFill>
            <a:srgbClr val="CADBFC"/>
          </a:solidFill>
          <a:ln w="12700">
            <a:solidFill>
              <a:srgbClr val="F69240"/>
            </a:solidFill>
            <a:miter/>
          </a:ln>
          <a:effectLst>
            <a:outerShdw sx="100000" sy="100000" kx="0" ky="0" algn="b" rotWithShape="0" blurRad="88900" dist="25400" dir="5400000">
              <a:srgbClr val="000000">
                <a:alpha val="37650"/>
              </a:srgbClr>
            </a:outerShdw>
          </a:effectLst>
        </p:spPr>
        <p:txBody>
          <a:bodyPr lIns="65023" tIns="65023" rIns="65023" bIns="65023" anchor="ctr"/>
          <a:lstStyle/>
          <a:p>
            <a:pPr algn="r" defTabSz="914400" rtl="0">
              <a:defRPr sz="2400">
                <a:latin typeface="Arial"/>
                <a:ea typeface="Arial"/>
                <a:cs typeface="Arial"/>
                <a:sym typeface="Arial"/>
              </a:defRPr>
            </a:pPr>
          </a:p>
        </p:txBody>
      </p:sp>
      <p:grpSp>
        <p:nvGrpSpPr>
          <p:cNvPr id="281" name="تجميع"/>
          <p:cNvGrpSpPr/>
          <p:nvPr/>
        </p:nvGrpSpPr>
        <p:grpSpPr>
          <a:xfrm>
            <a:off x="320604" y="8678898"/>
            <a:ext cx="3424854" cy="884907"/>
            <a:chOff x="0" y="0"/>
            <a:chExt cx="3424852" cy="884906"/>
          </a:xfrm>
        </p:grpSpPr>
        <p:sp>
          <p:nvSpPr>
            <p:cNvPr id="279" name="مستطيل"/>
            <p:cNvSpPr/>
            <p:nvPr/>
          </p:nvSpPr>
          <p:spPr>
            <a:xfrm>
              <a:off x="0" y="-1"/>
              <a:ext cx="3424854" cy="884908"/>
            </a:xfrm>
            <a:prstGeom prst="rect">
              <a:avLst/>
            </a:prstGeom>
            <a:solidFill>
              <a:srgbClr val="C0504D"/>
            </a:solidFill>
            <a:ln w="50800" cap="flat">
              <a:solidFill>
                <a:srgbClr val="FFFFFF"/>
              </a:solidFill>
              <a:prstDash val="solid"/>
              <a:round/>
            </a:ln>
            <a:effectLst>
              <a:outerShdw sx="100000" sy="100000" kx="0" ky="0" algn="b" rotWithShape="0" blurRad="50800" dist="25400" dir="5400000">
                <a:srgbClr val="000000">
                  <a:alpha val="37650"/>
                </a:srgbClr>
              </a:outerShdw>
            </a:effectLst>
          </p:spPr>
          <p:txBody>
            <a:bodyPr wrap="square" lIns="65023" tIns="65023" rIns="65023" bIns="65023" numCol="1" anchor="ctr">
              <a:noAutofit/>
            </a:bodyPr>
            <a:lstStyle/>
            <a:p>
              <a:pPr defTabSz="914400" rtl="0">
                <a:defRPr sz="1800">
                  <a:latin typeface="Arial"/>
                  <a:ea typeface="Arial"/>
                  <a:cs typeface="Arial"/>
                  <a:sym typeface="Arial"/>
                </a:defRPr>
              </a:pPr>
            </a:p>
          </p:txBody>
        </p:sp>
        <p:sp>
          <p:nvSpPr>
            <p:cNvPr id="280" name="استنتاج الأهداف"/>
            <p:cNvSpPr txBox="1"/>
            <p:nvPr/>
          </p:nvSpPr>
          <p:spPr>
            <a:xfrm>
              <a:off x="0" y="68019"/>
              <a:ext cx="3424854" cy="74886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65023" tIns="65023" rIns="65023" bIns="65023" numCol="1" anchor="ctr">
              <a:spAutoFit/>
            </a:bodyPr>
            <a:lstStyle>
              <a:lvl1pPr defTabSz="914400">
                <a:defRPr sz="3400">
                  <a:solidFill>
                    <a:srgbClr val="FFFFFF"/>
                  </a:solidFill>
                  <a:effectLst>
                    <a:outerShdw sx="100000" sy="100000" kx="0" ky="0" algn="b" rotWithShape="0" blurRad="63500" dist="0" dir="3600000">
                      <a:srgbClr val="000000">
                        <a:alpha val="70000"/>
                      </a:srgbClr>
                    </a:outerShdw>
                  </a:effectLst>
                  <a:latin typeface="Arial Black"/>
                  <a:ea typeface="Arial Black"/>
                  <a:cs typeface="Arial Black"/>
                  <a:sym typeface="Arial Black"/>
                </a:defRPr>
              </a:lvl1pPr>
            </a:lstStyle>
            <a:p>
              <a:pPr rtl="0">
                <a:defRPr>
                  <a:solidFill>
                    <a:srgbClr val="000000"/>
                  </a:solidFill>
                  <a:effectLst/>
                  <a:latin typeface="Arial"/>
                  <a:ea typeface="Arial"/>
                  <a:cs typeface="Arial"/>
                  <a:sym typeface="Arial"/>
                </a:defRPr>
              </a:pPr>
              <a:r>
                <a:rPr>
                  <a:solidFill>
                    <a:srgbClr val="FFFFFF"/>
                  </a:solidFill>
                  <a:effectLst>
                    <a:outerShdw sx="100000" sy="100000" kx="0" ky="0" algn="b" rotWithShape="0" blurRad="63500" dist="0" dir="3600000">
                      <a:srgbClr val="000000">
                        <a:alpha val="70000"/>
                      </a:srgbClr>
                    </a:outerShdw>
                  </a:effectLst>
                  <a:latin typeface="Arial Black"/>
                  <a:ea typeface="Arial Black"/>
                  <a:cs typeface="Arial Black"/>
                  <a:sym typeface="Arial Black"/>
                </a:rPr>
                <a:t>استنتاج الأهداف</a:t>
              </a:r>
            </a:p>
          </p:txBody>
        </p:sp>
      </p:grpSp>
      <p:grpSp>
        <p:nvGrpSpPr>
          <p:cNvPr id="284" name="تجميع"/>
          <p:cNvGrpSpPr/>
          <p:nvPr/>
        </p:nvGrpSpPr>
        <p:grpSpPr>
          <a:xfrm>
            <a:off x="256212" y="6265646"/>
            <a:ext cx="12492375" cy="1620908"/>
            <a:chOff x="0" y="103290"/>
            <a:chExt cx="12492373" cy="1620906"/>
          </a:xfrm>
        </p:grpSpPr>
        <p:sp>
          <p:nvSpPr>
            <p:cNvPr id="282" name="مستطيل مستدير الزوايا"/>
            <p:cNvSpPr/>
            <p:nvPr/>
          </p:nvSpPr>
          <p:spPr>
            <a:xfrm>
              <a:off x="0" y="103290"/>
              <a:ext cx="12492374" cy="1620907"/>
            </a:xfrm>
            <a:prstGeom prst="roundRect">
              <a:avLst>
                <a:gd name="adj" fmla="val 5353"/>
              </a:avLst>
            </a:prstGeom>
            <a:solidFill>
              <a:srgbClr val="FFFFFF"/>
            </a:solidFill>
            <a:ln w="25400" cap="flat">
              <a:solidFill>
                <a:srgbClr val="C00000"/>
              </a:solidFill>
              <a:prstDash val="solid"/>
              <a:round/>
            </a:ln>
            <a:effectLst/>
          </p:spPr>
          <p:txBody>
            <a:bodyPr wrap="square" lIns="65023" tIns="65023" rIns="65023" bIns="65023" numCol="1" anchor="ctr">
              <a:noAutofit/>
            </a:bodyPr>
            <a:lstStyle/>
            <a:p>
              <a:pPr defTabSz="914400" rtl="0">
                <a:defRPr b="1" sz="4400">
                  <a:latin typeface="Calibri"/>
                  <a:ea typeface="Calibri"/>
                  <a:cs typeface="Calibri"/>
                  <a:sym typeface="Calibri"/>
                </a:defRPr>
              </a:pPr>
            </a:p>
          </p:txBody>
        </p:sp>
        <p:sp>
          <p:nvSpPr>
            <p:cNvPr id="283" name="طالبتي النجيبة : صيغي أسئلة حول ما ترغبين معرفته عن الدرس الجديد"/>
            <p:cNvSpPr/>
            <p:nvPr/>
          </p:nvSpPr>
          <p:spPr>
            <a:xfrm>
              <a:off x="36143" y="913743"/>
              <a:ext cx="12420088" cy="1"/>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val="1"/>
              </a:ext>
            </a:extLst>
          </p:spPr>
          <p:txBody>
            <a:bodyPr wrap="square" lIns="65023" tIns="65023" rIns="65023" bIns="65023" numCol="1" anchor="ctr">
              <a:spAutoFit/>
            </a:bodyPr>
            <a:lstStyle/>
            <a:p>
              <a:pPr defTabSz="914400" rtl="0">
                <a:defRPr sz="1800">
                  <a:latin typeface="Arial"/>
                  <a:ea typeface="Arial"/>
                  <a:cs typeface="Arial"/>
                  <a:sym typeface="Arial"/>
                </a:defRPr>
              </a:pPr>
              <a:r>
                <a:rPr b="1" sz="4400">
                  <a:solidFill>
                    <a:srgbClr val="C00000"/>
                  </a:solidFill>
                  <a:latin typeface="Calibri"/>
                  <a:ea typeface="Calibri"/>
                  <a:cs typeface="Calibri"/>
                  <a:sym typeface="Calibri"/>
                </a:rPr>
                <a:t>طالبتي النجيبة : </a:t>
              </a:r>
              <a:r>
                <a:rPr b="1" sz="5000">
                  <a:latin typeface="Calibri"/>
                  <a:ea typeface="Calibri"/>
                  <a:cs typeface="Calibri"/>
                  <a:sym typeface="Calibri"/>
                </a:rPr>
                <a:t>صيغي أسئلة حول ما ترغبين معرفته عن الدرس الجديد </a:t>
              </a:r>
            </a:p>
          </p:txBody>
        </p:sp>
      </p:grpSp>
      <p:sp>
        <p:nvSpPr>
          <p:cNvPr id="285" name="الطبيعة الموجية للضوء"/>
          <p:cNvSpPr/>
          <p:nvPr/>
        </p:nvSpPr>
        <p:spPr>
          <a:xfrm>
            <a:off x="587492" y="469732"/>
            <a:ext cx="11566663" cy="1807095"/>
          </a:xfrm>
          <a:prstGeom prst="rect">
            <a:avLst/>
          </a:prstGeom>
          <a:solidFill>
            <a:srgbClr val="FEFA8B"/>
          </a:solidFill>
          <a:ln w="50800">
            <a:solidFill>
              <a:srgbClr val="C0504D"/>
            </a:solidFill>
            <a:bevel/>
          </a:ln>
          <a:effectLst>
            <a:outerShdw sx="100000" sy="100000" kx="0" ky="0" algn="b" rotWithShape="0" blurRad="50800" dist="25400" dir="5400000">
              <a:srgbClr val="000000">
                <a:alpha val="35000"/>
              </a:srgbClr>
            </a:outerShdw>
          </a:effectLst>
          <a:extLst>
            <a:ext uri="{C572A759-6A51-4108-AA02-DFA0A04FC94B}">
              <ma14:wrappingTextBoxFlag xmlns:ma14="http://schemas.microsoft.com/office/mac/drawingml/2011/main" val="1"/>
            </a:ext>
          </a:extLst>
        </p:spPr>
        <p:txBody>
          <a:bodyPr lIns="65023" tIns="65023" rIns="65023" bIns="65023" anchor="ctr"/>
          <a:lstStyle>
            <a:lvl1pPr defTabSz="914400">
              <a:defRPr sz="7800">
                <a:solidFill>
                  <a:srgbClr val="CC3C16"/>
                </a:solidFill>
                <a:latin typeface="Calibri"/>
                <a:ea typeface="Calibri"/>
                <a:cs typeface="Calibri"/>
                <a:sym typeface="Calibri"/>
              </a:defRPr>
            </a:lvl1pPr>
          </a:lstStyle>
          <a:p>
            <a:pPr rtl="0">
              <a:defRPr/>
            </a:pPr>
            <a:r>
              <a:t>الطبيعة الموجية للضوء</a:t>
            </a:r>
          </a:p>
        </p:txBody>
      </p:sp>
      <p:sp>
        <p:nvSpPr>
          <p:cNvPr id="286" name="The Wave Nature of Light"/>
          <p:cNvSpPr/>
          <p:nvPr/>
        </p:nvSpPr>
        <p:spPr>
          <a:xfrm>
            <a:off x="587492" y="2547493"/>
            <a:ext cx="11566663" cy="2295809"/>
          </a:xfrm>
          <a:prstGeom prst="rect">
            <a:avLst/>
          </a:prstGeom>
          <a:solidFill>
            <a:srgbClr val="C3E5A8"/>
          </a:solidFill>
          <a:ln w="50800">
            <a:solidFill>
              <a:srgbClr val="C0504D"/>
            </a:solidFill>
            <a:bevel/>
          </a:ln>
          <a:effectLst>
            <a:outerShdw sx="100000" sy="100000" kx="0" ky="0" algn="b" rotWithShape="0" blurRad="50800" dist="25400" dir="5400000">
              <a:srgbClr val="000000">
                <a:alpha val="35000"/>
              </a:srgbClr>
            </a:outerShdw>
          </a:effectLst>
          <a:extLst>
            <a:ext uri="{C572A759-6A51-4108-AA02-DFA0A04FC94B}">
              <ma14:wrappingTextBoxFlag xmlns:ma14="http://schemas.microsoft.com/office/mac/drawingml/2011/main" val="1"/>
            </a:ext>
          </a:extLst>
        </p:spPr>
        <p:txBody>
          <a:bodyPr lIns="65023" tIns="65023" rIns="65023" bIns="65023" anchor="ctr"/>
          <a:lstStyle>
            <a:lvl1pPr defTabSz="914400" rtl="0">
              <a:defRPr sz="7800">
                <a:solidFill>
                  <a:srgbClr val="CC3C16"/>
                </a:solidFill>
                <a:latin typeface="Calibri"/>
                <a:ea typeface="Calibri"/>
                <a:cs typeface="Calibri"/>
                <a:sym typeface="Calibri"/>
              </a:defRPr>
            </a:lvl1pPr>
          </a:lstStyle>
          <a:p>
            <a:pPr/>
            <a:r>
              <a:t>The Wave Nature of Light</a:t>
            </a:r>
          </a:p>
        </p:txBody>
      </p:sp>
      <p:sp>
        <p:nvSpPr>
          <p:cNvPr id="287" name="من ص ٧٥ الى ص٧٩"/>
          <p:cNvSpPr/>
          <p:nvPr/>
        </p:nvSpPr>
        <p:spPr>
          <a:xfrm>
            <a:off x="4990224" y="10132550"/>
            <a:ext cx="3024352" cy="1252046"/>
          </a:xfrm>
          <a:prstGeom prst="rect">
            <a:avLst/>
          </a:prstGeom>
          <a:ln w="25400">
            <a:solidFill>
              <a:srgbClr val="85888D"/>
            </a:solidFill>
            <a:miter lim="400000"/>
          </a:ln>
          <a:extLst>
            <a:ext uri="{C572A759-6A51-4108-AA02-DFA0A04FC94B}">
              <ma14:wrappingTextBoxFlag xmlns:ma14="http://schemas.microsoft.com/office/mac/drawingml/2011/main" val="1"/>
            </a:ext>
          </a:extLst>
        </p:spPr>
        <p:txBody>
          <a:bodyPr lIns="50800" tIns="50800" rIns="50800" bIns="50800" anchor="ctr"/>
          <a:lstStyle>
            <a:lvl1pPr>
              <a:defRPr sz="2400"/>
            </a:lvl1pPr>
          </a:lstStyle>
          <a:p>
            <a:pPr/>
            <a:r>
              <a:t>من ص ٧٥ الى ص٧٩</a:t>
            </a:r>
          </a:p>
        </p:txBody>
      </p:sp>
    </p:spTree>
  </p:cSld>
  <p:clrMapOvr>
    <a:masterClrMapping/>
  </p:clrMapOvr>
  <p:transition xmlns:p14="http://schemas.microsoft.com/office/powerpoint/2010/main" spd="med" advClick="1"/>
</p:sld>
</file>

<file path=ppt/slides/slide4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533" name="8E83EC18-FE4A-4990-A035-E4515DEEE5E6-L0-001.jpeg" descr="8E83EC18-FE4A-4990-A035-E4515DEEE5E6-L0-001.jpeg"/>
          <p:cNvPicPr>
            <a:picLocks noChangeAspect="1"/>
          </p:cNvPicPr>
          <p:nvPr/>
        </p:nvPicPr>
        <p:blipFill>
          <a:blip r:embed="rId2">
            <a:extLst/>
          </a:blip>
          <a:stretch>
            <a:fillRect/>
          </a:stretch>
        </p:blipFill>
        <p:spPr>
          <a:xfrm>
            <a:off x="-1919109" y="2269835"/>
            <a:ext cx="16843018" cy="8020485"/>
          </a:xfrm>
          <a:prstGeom prst="rect">
            <a:avLst/>
          </a:prstGeom>
          <a:ln w="12700">
            <a:miter lim="400000"/>
          </a:ln>
        </p:spPr>
      </p:pic>
      <p:sp>
        <p:nvSpPr>
          <p:cNvPr id="534" name="امتصاص الضوء و انعكاسه"/>
          <p:cNvSpPr txBox="1"/>
          <p:nvPr/>
        </p:nvSpPr>
        <p:spPr>
          <a:xfrm>
            <a:off x="838194" y="268770"/>
            <a:ext cx="11328412" cy="1817542"/>
          </a:xfrm>
          <a:prstGeom prst="rect">
            <a:avLst/>
          </a:prstGeom>
          <a:ln w="25400">
            <a:solidFill>
              <a:srgbClr val="85888D"/>
            </a:solidFill>
            <a:miter lim="400000"/>
          </a:ln>
          <a:extLst>
            <a:ext uri="{C572A759-6A51-4108-AA02-DFA0A04FC94B}">
              <ma14:wrappingTextBoxFlag xmlns:ma14="http://schemas.microsoft.com/office/mac/drawingml/2011/main" val="1"/>
            </a:ext>
          </a:extLst>
        </p:spPr>
        <p:txBody>
          <a:bodyPr lIns="65023" tIns="65023" rIns="65023" bIns="65023">
            <a:spAutoFit/>
          </a:bodyPr>
          <a:lstStyle/>
          <a:p>
            <a:pPr>
              <a:defRPr sz="2400"/>
            </a:pPr>
            <a:r>
              <a:rPr>
                <a:solidFill>
                  <a:srgbClr val="FF0000"/>
                </a:solidFill>
              </a:rPr>
              <a:t>         </a:t>
            </a:r>
            <a:endParaRPr>
              <a:solidFill>
                <a:srgbClr val="FF0000"/>
              </a:solidFill>
            </a:endParaRPr>
          </a:p>
          <a:p>
            <a:pPr rtl="0">
              <a:defRPr sz="7800">
                <a:solidFill>
                  <a:srgbClr val="C4BC00"/>
                </a:solidFill>
              </a:defRPr>
            </a:pPr>
            <a:r>
              <a:rPr b="1"/>
              <a:t>امتصاص الضوء و انعكاسه</a:t>
            </a:r>
          </a:p>
        </p:txBody>
      </p:sp>
    </p:spTree>
  </p:cSld>
  <p:clrMapOvr>
    <a:masterClrMapping/>
  </p:clrMapOvr>
  <p:transition xmlns:p14="http://schemas.microsoft.com/office/powerpoint/2010/main" spd="med" advClick="1"/>
</p:sld>
</file>

<file path=ppt/slides/slide4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36" name="امتصاص الضوء:"/>
          <p:cNvSpPr txBox="1"/>
          <p:nvPr/>
        </p:nvSpPr>
        <p:spPr>
          <a:xfrm>
            <a:off x="5736083" y="-117747"/>
            <a:ext cx="7193769" cy="97646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normAutofit fontScale="100000" lnSpcReduction="0"/>
          </a:bodyPr>
          <a:lstStyle>
            <a:lvl1pPr algn="r" defTabSz="356362">
              <a:defRPr b="1" sz="5246">
                <a:solidFill>
                  <a:srgbClr val="A2110D"/>
                </a:solidFill>
                <a:latin typeface="Helvetica"/>
                <a:ea typeface="Helvetica"/>
                <a:cs typeface="Helvetica"/>
                <a:sym typeface="Helvetica"/>
              </a:defRPr>
            </a:lvl1pPr>
          </a:lstStyle>
          <a:p>
            <a:pPr rtl="0">
              <a:defRPr/>
            </a:pPr>
            <a:r>
              <a:t>امتصاص الضوء:</a:t>
            </a:r>
          </a:p>
        </p:txBody>
      </p:sp>
      <p:sp>
        <p:nvSpPr>
          <p:cNvPr id="537" name="البيضاء تعكس كل الالوان و لا تمتص شيء و السوداء العكس"/>
          <p:cNvSpPr txBox="1"/>
          <p:nvPr/>
        </p:nvSpPr>
        <p:spPr>
          <a:xfrm>
            <a:off x="1407053" y="9539696"/>
            <a:ext cx="10464801" cy="91459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normAutofit fontScale="100000" lnSpcReduction="0"/>
          </a:bodyPr>
          <a:lstStyle>
            <a:lvl1pPr algn="r" defTabSz="286258">
              <a:defRPr sz="3920">
                <a:solidFill>
                  <a:srgbClr val="A2110D"/>
                </a:solidFill>
              </a:defRPr>
            </a:lvl1pPr>
          </a:lstStyle>
          <a:p>
            <a:pPr rtl="0">
              <a:defRPr/>
            </a:pPr>
            <a:r>
              <a:t>البيضاء تعكس كل الالوان و لا تمتص شيء و السوداء العكس</a:t>
            </a:r>
          </a:p>
        </p:txBody>
      </p:sp>
      <p:sp>
        <p:nvSpPr>
          <p:cNvPr id="538" name="تفكير ناقد"/>
          <p:cNvSpPr/>
          <p:nvPr/>
        </p:nvSpPr>
        <p:spPr>
          <a:xfrm>
            <a:off x="27779" y="8765297"/>
            <a:ext cx="3144341" cy="973620"/>
          </a:xfrm>
          <a:prstGeom prst="roundRect">
            <a:avLst>
              <a:gd name="adj" fmla="val 19266"/>
            </a:avLst>
          </a:prstGeom>
          <a:blipFill>
            <a:blip r:embed="rId2"/>
          </a:blipFill>
          <a:ln w="12700">
            <a:miter lim="400000"/>
          </a:ln>
          <a:effectLst>
            <a:outerShdw sx="100000" sy="100000" kx="0" ky="0" algn="b" rotWithShape="0" blurRad="381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lstStyle>
            <a:lvl1pPr>
              <a:defRPr b="1" sz="4000">
                <a:solidFill>
                  <a:srgbClr val="FFFFFF"/>
                </a:solidFill>
                <a:latin typeface="Helvetica"/>
                <a:ea typeface="Helvetica"/>
                <a:cs typeface="Helvetica"/>
                <a:sym typeface="Helvetica"/>
              </a:defRPr>
            </a:lvl1pPr>
          </a:lstStyle>
          <a:p>
            <a:pPr rtl="0">
              <a:defRPr/>
            </a:pPr>
            <a:r>
              <a:t>تفكير ناقد</a:t>
            </a:r>
          </a:p>
        </p:txBody>
      </p:sp>
      <p:sp>
        <p:nvSpPr>
          <p:cNvPr id="539" name="لماذا تفضل الملابس الفاتحة صيفاً و الملابس الغامقة شتاءً؟"/>
          <p:cNvSpPr txBox="1"/>
          <p:nvPr/>
        </p:nvSpPr>
        <p:spPr>
          <a:xfrm>
            <a:off x="219261" y="6804764"/>
            <a:ext cx="12566278" cy="231258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normAutofit fontScale="100000" lnSpcReduction="0"/>
          </a:bodyPr>
          <a:lstStyle>
            <a:lvl1pPr algn="r" defTabSz="455675">
              <a:defRPr b="1" sz="6240">
                <a:solidFill>
                  <a:srgbClr val="578C2E"/>
                </a:solidFill>
                <a:latin typeface="Helvetica"/>
                <a:ea typeface="Helvetica"/>
                <a:cs typeface="Helvetica"/>
                <a:sym typeface="Helvetica"/>
              </a:defRPr>
            </a:lvl1pPr>
          </a:lstStyle>
          <a:p>
            <a:pPr rtl="0">
              <a:defRPr/>
            </a:pPr>
            <a:r>
              <a:t>لماذا تفضل الملابس الفاتحة صيفاً و الملابس الغامقة شتاءً؟</a:t>
            </a:r>
          </a:p>
        </p:txBody>
      </p:sp>
      <p:pic>
        <p:nvPicPr>
          <p:cNvPr id="540" name="A51BEADF-26DF-45E1-9CDE-99E9F88F0774-L0-001.jpeg" descr="A51BEADF-26DF-45E1-9CDE-99E9F88F0774-L0-001.jpeg"/>
          <p:cNvPicPr>
            <a:picLocks noChangeAspect="1"/>
          </p:cNvPicPr>
          <p:nvPr/>
        </p:nvPicPr>
        <p:blipFill>
          <a:blip r:embed="rId3">
            <a:extLst/>
          </a:blip>
          <a:srcRect l="20989" t="0" r="20989" b="0"/>
          <a:stretch>
            <a:fillRect/>
          </a:stretch>
        </p:blipFill>
        <p:spPr>
          <a:xfrm>
            <a:off x="2762601" y="2155369"/>
            <a:ext cx="2685427" cy="4628327"/>
          </a:xfrm>
          <a:prstGeom prst="rect">
            <a:avLst/>
          </a:prstGeom>
          <a:ln w="12700">
            <a:miter lim="400000"/>
          </a:ln>
        </p:spPr>
      </p:pic>
      <p:pic>
        <p:nvPicPr>
          <p:cNvPr id="541" name="FA598052-483E-4991-BAE9-A993DDD7A441-L0-001.jpeg" descr="FA598052-483E-4991-BAE9-A993DDD7A441-L0-001.jpeg"/>
          <p:cNvPicPr>
            <a:picLocks noChangeAspect="1"/>
          </p:cNvPicPr>
          <p:nvPr/>
        </p:nvPicPr>
        <p:blipFill>
          <a:blip r:embed="rId4">
            <a:extLst/>
          </a:blip>
          <a:srcRect l="11150" t="12968" r="12240" b="0"/>
          <a:stretch>
            <a:fillRect/>
          </a:stretch>
        </p:blipFill>
        <p:spPr>
          <a:xfrm>
            <a:off x="7031864" y="2310150"/>
            <a:ext cx="3801683" cy="4318918"/>
          </a:xfrm>
          <a:prstGeom prst="rect">
            <a:avLst/>
          </a:prstGeom>
          <a:ln w="12700">
            <a:miter lim="400000"/>
          </a:ln>
        </p:spPr>
      </p:pic>
      <p:sp>
        <p:nvSpPr>
          <p:cNvPr id="542" name="تفاعل الضوء مع الصبغة:"/>
          <p:cNvSpPr txBox="1"/>
          <p:nvPr/>
        </p:nvSpPr>
        <p:spPr>
          <a:xfrm>
            <a:off x="2311376" y="637999"/>
            <a:ext cx="10464801" cy="91459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normAutofit fontScale="100000" lnSpcReduction="0"/>
          </a:bodyPr>
          <a:lstStyle>
            <a:lvl1pPr algn="r" defTabSz="356362">
              <a:defRPr b="1" sz="4880">
                <a:solidFill>
                  <a:srgbClr val="AC34EB"/>
                </a:solidFill>
                <a:latin typeface="Helvetica"/>
                <a:ea typeface="Helvetica"/>
                <a:cs typeface="Helvetica"/>
                <a:sym typeface="Helvetica"/>
              </a:defRPr>
            </a:lvl1pPr>
          </a:lstStyle>
          <a:p>
            <a:pPr rtl="0">
              <a:defRPr/>
            </a:pPr>
            <a:r>
              <a:t>تفاعل الضوء مع الصبغة:</a:t>
            </a:r>
          </a:p>
        </p:txBody>
      </p:sp>
      <p:sp>
        <p:nvSpPr>
          <p:cNvPr id="543" name="الملابس البيضاء تعكس الضوء و السوداء تمتصه و لا تعكس الا شيء بسيط…"/>
          <p:cNvSpPr/>
          <p:nvPr/>
        </p:nvSpPr>
        <p:spPr>
          <a:xfrm>
            <a:off x="3211779" y="11211524"/>
            <a:ext cx="6581242" cy="1905001"/>
          </a:xfrm>
          <a:prstGeom prst="rect">
            <a:avLst/>
          </a:prstGeom>
          <a:gradFill>
            <a:gsLst>
              <a:gs pos="0">
                <a:srgbClr val="FBFBFB"/>
              </a:gs>
              <a:gs pos="100000">
                <a:srgbClr val="BEBEBE"/>
              </a:gs>
            </a:gsLst>
            <a:lin ang="5400000"/>
          </a:gradFill>
          <a:ln w="12700">
            <a:miter lim="400000"/>
          </a:ln>
          <a:effectLst>
            <a:outerShdw sx="100000" sy="100000" kx="0" ky="0" algn="b" rotWithShape="0" blurRad="381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lstStyle/>
          <a:p>
            <a:pPr>
              <a:defRPr sz="2400"/>
            </a:pPr>
            <a:r>
              <a:t>الملابس البيضاء تعكس الضوء و السوداء تمتصه و لا تعكس الا شيء بسيط </a:t>
            </a:r>
          </a:p>
          <a:p>
            <a:pPr>
              <a:defRPr sz="2400"/>
            </a:pPr>
            <a:r>
              <a:t>وهذا دليل ان الصبغات وألوان الاجسام تمتص الضوء</a:t>
            </a:r>
          </a:p>
        </p:txBody>
      </p:sp>
    </p:spTree>
  </p:cSld>
  <p:clrMapOvr>
    <a:masterClrMapping/>
  </p:clrMapOvr>
  <p:transition xmlns:p14="http://schemas.microsoft.com/office/powerpoint/2010/main" spd="med" advClick="1"/>
</p:sld>
</file>

<file path=ppt/slides/slide4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545" name="2775B0F7-823B-4C45-972E-6837F1163D00-L0-001.jpeg" descr="2775B0F7-823B-4C45-972E-6837F1163D00-L0-001.jpeg"/>
          <p:cNvPicPr>
            <a:picLocks noChangeAspect="1"/>
          </p:cNvPicPr>
          <p:nvPr/>
        </p:nvPicPr>
        <p:blipFill>
          <a:blip r:embed="rId2">
            <a:extLst/>
          </a:blip>
          <a:stretch>
            <a:fillRect/>
          </a:stretch>
        </p:blipFill>
        <p:spPr>
          <a:xfrm>
            <a:off x="-87924" y="4656764"/>
            <a:ext cx="5196218" cy="3778195"/>
          </a:xfrm>
          <a:prstGeom prst="rect">
            <a:avLst/>
          </a:prstGeom>
          <a:ln w="12700">
            <a:miter lim="400000"/>
          </a:ln>
        </p:spPr>
      </p:pic>
      <p:sp>
        <p:nvSpPr>
          <p:cNvPr id="546" name="فسري الصور؟"/>
          <p:cNvSpPr txBox="1"/>
          <p:nvPr/>
        </p:nvSpPr>
        <p:spPr>
          <a:xfrm>
            <a:off x="6510365" y="1793406"/>
            <a:ext cx="3908096" cy="969069"/>
          </a:xfrm>
          <a:prstGeom prst="rect">
            <a:avLst/>
          </a:prstGeom>
          <a:solidFill>
            <a:srgbClr val="FEFCDD"/>
          </a:solidFill>
          <a:ln w="12700">
            <a:miter lim="400000"/>
          </a:ln>
          <a:extLst>
            <a:ext uri="{C572A759-6A51-4108-AA02-DFA0A04FC94B}">
              <ma14:wrappingTextBoxFlag xmlns:ma14="http://schemas.microsoft.com/office/mac/drawingml/2011/main" val="1"/>
            </a:ext>
          </a:extLst>
        </p:spPr>
        <p:txBody>
          <a:bodyPr lIns="50800" tIns="50800" rIns="50800" bIns="50800" anchor="b">
            <a:normAutofit fontScale="100000" lnSpcReduction="0"/>
          </a:bodyPr>
          <a:lstStyle>
            <a:lvl1pPr algn="r" defTabSz="379729">
              <a:defRPr sz="5200">
                <a:solidFill>
                  <a:srgbClr val="A2110D"/>
                </a:solidFill>
              </a:defRPr>
            </a:lvl1pPr>
          </a:lstStyle>
          <a:p>
            <a:pPr rtl="0">
              <a:defRPr/>
            </a:pPr>
            <a:r>
              <a:t>فسري الصور؟</a:t>
            </a:r>
          </a:p>
        </p:txBody>
      </p:sp>
      <p:sp>
        <p:nvSpPr>
          <p:cNvPr id="547" name="قراءة الصورة"/>
          <p:cNvSpPr/>
          <p:nvPr/>
        </p:nvSpPr>
        <p:spPr>
          <a:xfrm>
            <a:off x="9115208" y="8867654"/>
            <a:ext cx="3622375" cy="817855"/>
          </a:xfrm>
          <a:prstGeom prst="roundRect">
            <a:avLst>
              <a:gd name="adj" fmla="val 23600"/>
            </a:avLst>
          </a:prstGeom>
          <a:blipFill>
            <a:blip r:embed="rId3"/>
          </a:blipFill>
          <a:ln w="12700">
            <a:miter lim="400000"/>
          </a:ln>
          <a:effectLst>
            <a:outerShdw sx="100000" sy="100000" kx="0" ky="0" algn="b" rotWithShape="0" blurRad="381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lstStyle>
            <a:lvl1pPr>
              <a:defRPr b="1" sz="4500">
                <a:solidFill>
                  <a:srgbClr val="FFFFFF"/>
                </a:solidFill>
                <a:latin typeface="Helvetica"/>
                <a:ea typeface="Helvetica"/>
                <a:cs typeface="Helvetica"/>
                <a:sym typeface="Helvetica"/>
              </a:defRPr>
            </a:lvl1pPr>
          </a:lstStyle>
          <a:p>
            <a:pPr rtl="0">
              <a:defRPr/>
            </a:pPr>
            <a:r>
              <a:t>قراءة الصورة</a:t>
            </a:r>
          </a:p>
        </p:txBody>
      </p:sp>
      <p:sp>
        <p:nvSpPr>
          <p:cNvPr id="548" name="كيف نستطيع تمييز ألوان الأجسام من حولنا؟"/>
          <p:cNvSpPr txBox="1"/>
          <p:nvPr>
            <p:ph type="ctrTitle"/>
          </p:nvPr>
        </p:nvSpPr>
        <p:spPr>
          <a:xfrm>
            <a:off x="824038" y="-3106165"/>
            <a:ext cx="14545932" cy="866377"/>
          </a:xfrm>
          <a:prstGeom prst="rect">
            <a:avLst/>
          </a:prstGeom>
        </p:spPr>
        <p:txBody>
          <a:bodyPr/>
          <a:lstStyle/>
          <a:p>
            <a:pPr defTabSz="537463" rtl="0">
              <a:defRPr sz="4600"/>
            </a:pPr>
            <a:r>
              <a:rPr>
                <a:solidFill>
                  <a:srgbClr val="C7711B"/>
                </a:solidFill>
              </a:rPr>
              <a:t>كيف</a:t>
            </a:r>
            <a:r>
              <a:t> </a:t>
            </a:r>
            <a:r>
              <a:rPr>
                <a:solidFill>
                  <a:srgbClr val="992B0F"/>
                </a:solidFill>
              </a:rPr>
              <a:t>نستطيع</a:t>
            </a:r>
            <a:r>
              <a:t> </a:t>
            </a:r>
            <a:r>
              <a:rPr>
                <a:solidFill>
                  <a:srgbClr val="3893CD"/>
                </a:solidFill>
              </a:rPr>
              <a:t>تمييز</a:t>
            </a:r>
            <a:r>
              <a:t> </a:t>
            </a:r>
            <a:r>
              <a:rPr>
                <a:solidFill>
                  <a:srgbClr val="F5936E"/>
                </a:solidFill>
              </a:rPr>
              <a:t>ألوان </a:t>
            </a:r>
            <a:r>
              <a:rPr>
                <a:solidFill>
                  <a:srgbClr val="89DEFB"/>
                </a:solidFill>
              </a:rPr>
              <a:t>الأجسام</a:t>
            </a:r>
            <a:r>
              <a:t> </a:t>
            </a:r>
            <a:r>
              <a:rPr>
                <a:solidFill>
                  <a:srgbClr val="7A7414"/>
                </a:solidFill>
              </a:rPr>
              <a:t>من</a:t>
            </a:r>
            <a:r>
              <a:t> </a:t>
            </a:r>
            <a:r>
              <a:rPr>
                <a:solidFill>
                  <a:srgbClr val="8424AD"/>
                </a:solidFill>
              </a:rPr>
              <a:t>حولنا</a:t>
            </a:r>
            <a:r>
              <a:t>؟</a:t>
            </a:r>
          </a:p>
        </p:txBody>
      </p:sp>
      <p:pic>
        <p:nvPicPr>
          <p:cNvPr id="549" name="5378869C-F843-453E-92DE-E5755497EC9A-L0-001.jpeg" descr="5378869C-F843-453E-92DE-E5755497EC9A-L0-001.jpeg"/>
          <p:cNvPicPr>
            <a:picLocks noChangeAspect="1"/>
          </p:cNvPicPr>
          <p:nvPr/>
        </p:nvPicPr>
        <p:blipFill>
          <a:blip r:embed="rId4">
            <a:extLst/>
          </a:blip>
          <a:stretch>
            <a:fillRect/>
          </a:stretch>
        </p:blipFill>
        <p:spPr>
          <a:xfrm>
            <a:off x="2094827" y="1562711"/>
            <a:ext cx="1273494" cy="2788672"/>
          </a:xfrm>
          <a:prstGeom prst="rect">
            <a:avLst/>
          </a:prstGeom>
          <a:ln w="12700">
            <a:miter lim="400000"/>
          </a:ln>
        </p:spPr>
      </p:pic>
      <p:sp>
        <p:nvSpPr>
          <p:cNvPr id="550" name="ضوء أبيض"/>
          <p:cNvSpPr txBox="1"/>
          <p:nvPr/>
        </p:nvSpPr>
        <p:spPr>
          <a:xfrm>
            <a:off x="803009" y="1726403"/>
            <a:ext cx="1266276" cy="1979188"/>
          </a:xfrm>
          <a:prstGeom prst="rect">
            <a:avLst/>
          </a:prstGeom>
          <a:ln w="12700">
            <a:miter lim="400000"/>
          </a:ln>
          <a:extLst>
            <a:ext uri="{C572A759-6A51-4108-AA02-DFA0A04FC94B}">
              <ma14:wrappingTextBoxFlag xmlns:ma14="http://schemas.microsoft.com/office/mac/drawingml/2011/main" val="1"/>
            </a:ext>
          </a:extLst>
        </p:spPr>
        <p:txBody>
          <a:bodyPr lIns="45719" rIns="45719" anchor="ctr">
            <a:normAutofit fontScale="100000" lnSpcReduction="0"/>
          </a:bodyPr>
          <a:lstStyle>
            <a:lvl1pPr defTabSz="914400">
              <a:defRPr b="1" sz="3700">
                <a:solidFill>
                  <a:srgbClr val="082938"/>
                </a:solidFill>
                <a:latin typeface="Calibri"/>
                <a:ea typeface="Calibri"/>
                <a:cs typeface="Calibri"/>
                <a:sym typeface="Calibri"/>
              </a:defRPr>
            </a:lvl1pPr>
          </a:lstStyle>
          <a:p>
            <a:pPr rtl="0">
              <a:defRPr/>
            </a:pPr>
            <a:r>
              <a:t>ضوء أبيض</a:t>
            </a:r>
          </a:p>
        </p:txBody>
      </p:sp>
      <p:sp>
        <p:nvSpPr>
          <p:cNvPr id="551" name="ألوان أحياناً نرتدي فستان احمر و عندما نذهب للمناسبة يظهر مع الاضواء بلون آخر ما السبب؟…"/>
          <p:cNvSpPr txBox="1"/>
          <p:nvPr/>
        </p:nvSpPr>
        <p:spPr>
          <a:xfrm>
            <a:off x="2062396" y="9703021"/>
            <a:ext cx="8880008" cy="1143001"/>
          </a:xfrm>
          <a:prstGeom prst="rect">
            <a:avLst/>
          </a:prstGeom>
          <a:ln w="12700">
            <a:miter lim="400000"/>
          </a:ln>
          <a:extLst>
            <a:ext uri="{C572A759-6A51-4108-AA02-DFA0A04FC94B}">
              <ma14:wrappingTextBoxFlag xmlns:ma14="http://schemas.microsoft.com/office/mac/drawingml/2011/main" val="1"/>
            </a:ext>
          </a:extLst>
        </p:spPr>
        <p:txBody>
          <a:bodyPr lIns="45719" rIns="45719" anchor="ctr">
            <a:normAutofit fontScale="100000" lnSpcReduction="0"/>
          </a:bodyPr>
          <a:lstStyle/>
          <a:p>
            <a:pPr defTabSz="493776" rtl="0">
              <a:defRPr sz="1998">
                <a:latin typeface="Calibri"/>
                <a:ea typeface="Calibri"/>
                <a:cs typeface="Calibri"/>
                <a:sym typeface="Calibri"/>
              </a:defRPr>
            </a:pPr>
            <a:r>
              <a:t>ألوان أحياناً نرتدي فستان احمر و عندما نذهب للمناسبة يظهر مع الاضواء بلون آخر ما السبب؟</a:t>
            </a:r>
          </a:p>
          <a:p>
            <a:pPr defTabSz="493776" rtl="0">
              <a:defRPr sz="1998">
                <a:latin typeface="Calibri"/>
                <a:ea typeface="Calibri"/>
                <a:cs typeface="Calibri"/>
                <a:sym typeface="Calibri"/>
              </a:defRPr>
            </a:pPr>
            <a:r>
              <a:rPr>
                <a:solidFill>
                  <a:srgbClr val="C68C1F"/>
                </a:solidFill>
              </a:rPr>
              <a:t>حسب لون الضوء الساقط عليه</a:t>
            </a:r>
            <a:endParaRPr>
              <a:solidFill>
                <a:srgbClr val="C68C1F"/>
              </a:solidFill>
            </a:endParaRPr>
          </a:p>
          <a:p>
            <a:pPr defTabSz="493776" rtl="0">
              <a:defRPr sz="1998">
                <a:latin typeface="Calibri"/>
                <a:ea typeface="Calibri"/>
                <a:cs typeface="Calibri"/>
                <a:sym typeface="Calibri"/>
              </a:defRPr>
            </a:pPr>
            <a:r>
              <a:rPr>
                <a:solidFill>
                  <a:srgbClr val="C68C1F"/>
                </a:solidFill>
              </a:rPr>
              <a:t>ماذا لو استبدلنا الموز بتفاح!</a:t>
            </a:r>
          </a:p>
        </p:txBody>
      </p:sp>
      <p:sp>
        <p:nvSpPr>
          <p:cNvPr id="552" name="تفاعل الضوء مع الصبغة"/>
          <p:cNvSpPr txBox="1"/>
          <p:nvPr/>
        </p:nvSpPr>
        <p:spPr>
          <a:xfrm>
            <a:off x="2292034" y="556183"/>
            <a:ext cx="10464801" cy="91459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normAutofit fontScale="100000" lnSpcReduction="0"/>
          </a:bodyPr>
          <a:lstStyle>
            <a:lvl1pPr algn="r" defTabSz="356362">
              <a:defRPr b="1" sz="4880">
                <a:solidFill>
                  <a:srgbClr val="AC34EB"/>
                </a:solidFill>
                <a:latin typeface="Helvetica"/>
                <a:ea typeface="Helvetica"/>
                <a:cs typeface="Helvetica"/>
                <a:sym typeface="Helvetica"/>
              </a:defRPr>
            </a:lvl1pPr>
          </a:lstStyle>
          <a:p>
            <a:pPr rtl="0">
              <a:defRPr/>
            </a:pPr>
            <a:r>
              <a:t>تفاعل الضوء مع الصبغة</a:t>
            </a:r>
          </a:p>
        </p:txBody>
      </p:sp>
      <p:sp>
        <p:nvSpPr>
          <p:cNvPr id="553" name="امتصاص الضوء و انعكاسه :"/>
          <p:cNvSpPr txBox="1"/>
          <p:nvPr/>
        </p:nvSpPr>
        <p:spPr>
          <a:xfrm>
            <a:off x="5420744" y="-183062"/>
            <a:ext cx="7193769" cy="97646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normAutofit fontScale="100000" lnSpcReduction="0"/>
          </a:bodyPr>
          <a:lstStyle>
            <a:lvl1pPr algn="r" defTabSz="321310">
              <a:defRPr b="1" sz="4730">
                <a:solidFill>
                  <a:srgbClr val="A2110D"/>
                </a:solidFill>
                <a:latin typeface="Helvetica"/>
                <a:ea typeface="Helvetica"/>
                <a:cs typeface="Helvetica"/>
                <a:sym typeface="Helvetica"/>
              </a:defRPr>
            </a:lvl1pPr>
          </a:lstStyle>
          <a:p>
            <a:pPr rtl="0">
              <a:defRPr/>
            </a:pPr>
            <a:r>
              <a:t>امتصاص الضوء و انعكاسه :</a:t>
            </a:r>
          </a:p>
        </p:txBody>
      </p:sp>
      <p:pic>
        <p:nvPicPr>
          <p:cNvPr id="554" name="FEF9F122-34B2-427F-8C2A-65359FC0ED60-L0-001.png" descr="FEF9F122-34B2-427F-8C2A-65359FC0ED60-L0-001.png"/>
          <p:cNvPicPr>
            <a:picLocks noChangeAspect="1"/>
          </p:cNvPicPr>
          <p:nvPr/>
        </p:nvPicPr>
        <p:blipFill>
          <a:blip r:embed="rId5">
            <a:extLst/>
          </a:blip>
          <a:srcRect l="0" t="6479" r="0" b="0"/>
          <a:stretch>
            <a:fillRect/>
          </a:stretch>
        </p:blipFill>
        <p:spPr>
          <a:xfrm>
            <a:off x="6267764" y="3762482"/>
            <a:ext cx="6385125" cy="4280371"/>
          </a:xfrm>
          <a:prstGeom prst="rect">
            <a:avLst/>
          </a:prstGeom>
          <a:ln w="12700">
            <a:miter lim="400000"/>
          </a:ln>
        </p:spPr>
      </p:pic>
    </p:spTree>
  </p:cSld>
  <p:clrMapOvr>
    <a:masterClrMapping/>
  </p:clrMapOvr>
  <p:transition xmlns:p14="http://schemas.microsoft.com/office/powerpoint/2010/main" spd="med" advClick="1"/>
</p:sld>
</file>

<file path=ppt/slides/slide4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556" name="DCDC45E4-B595-4C24-AB61-F4E523E55629-L0-001.jpeg" descr="DCDC45E4-B595-4C24-AB61-F4E523E55629-L0-001.jpeg"/>
          <p:cNvPicPr>
            <a:picLocks noChangeAspect="1"/>
          </p:cNvPicPr>
          <p:nvPr/>
        </p:nvPicPr>
        <p:blipFill>
          <a:blip r:embed="rId2">
            <a:extLst/>
          </a:blip>
          <a:stretch>
            <a:fillRect/>
          </a:stretch>
        </p:blipFill>
        <p:spPr>
          <a:xfrm>
            <a:off x="12796322" y="-3326843"/>
            <a:ext cx="4120759" cy="3296607"/>
          </a:xfrm>
          <a:prstGeom prst="rect">
            <a:avLst/>
          </a:prstGeom>
          <a:ln w="12700">
            <a:miter lim="400000"/>
          </a:ln>
        </p:spPr>
      </p:pic>
      <p:pic>
        <p:nvPicPr>
          <p:cNvPr id="557" name="DCDC45E4-B595-4C24-AB61-F4E523E55629-L0-001.jpeg" descr="DCDC45E4-B595-4C24-AB61-F4E523E55629-L0-001.jpeg"/>
          <p:cNvPicPr>
            <a:picLocks noChangeAspect="1"/>
          </p:cNvPicPr>
          <p:nvPr/>
        </p:nvPicPr>
        <p:blipFill>
          <a:blip r:embed="rId3">
            <a:extLst/>
          </a:blip>
          <a:stretch>
            <a:fillRect/>
          </a:stretch>
        </p:blipFill>
        <p:spPr>
          <a:xfrm>
            <a:off x="13126400" y="4771210"/>
            <a:ext cx="4107758" cy="3286207"/>
          </a:xfrm>
          <a:prstGeom prst="rect">
            <a:avLst/>
          </a:prstGeom>
          <a:ln w="12700">
            <a:miter lim="400000"/>
          </a:ln>
        </p:spPr>
      </p:pic>
      <p:sp>
        <p:nvSpPr>
          <p:cNvPr id="558" name="ما الفرق بين الصور؟ فسري ما ترينه؟"/>
          <p:cNvSpPr txBox="1"/>
          <p:nvPr/>
        </p:nvSpPr>
        <p:spPr>
          <a:xfrm>
            <a:off x="2223145" y="1719591"/>
            <a:ext cx="10464801" cy="914595"/>
          </a:xfrm>
          <a:prstGeom prst="rect">
            <a:avLst/>
          </a:prstGeom>
          <a:solidFill>
            <a:srgbClr val="FEFCDD"/>
          </a:solidFill>
          <a:ln w="12700">
            <a:miter lim="400000"/>
          </a:ln>
          <a:extLst>
            <a:ext uri="{C572A759-6A51-4108-AA02-DFA0A04FC94B}">
              <ma14:wrappingTextBoxFlag xmlns:ma14="http://schemas.microsoft.com/office/mac/drawingml/2011/main" val="1"/>
            </a:ext>
          </a:extLst>
        </p:spPr>
        <p:txBody>
          <a:bodyPr lIns="50800" tIns="50800" rIns="50800" bIns="50800" anchor="b">
            <a:normAutofit fontScale="100000" lnSpcReduction="0"/>
          </a:bodyPr>
          <a:lstStyle>
            <a:lvl1pPr algn="r" defTabSz="356362">
              <a:defRPr b="1" sz="4880">
                <a:solidFill>
                  <a:srgbClr val="A2110D"/>
                </a:solidFill>
                <a:latin typeface="Helvetica"/>
                <a:ea typeface="Helvetica"/>
                <a:cs typeface="Helvetica"/>
                <a:sym typeface="Helvetica"/>
              </a:defRPr>
            </a:lvl1pPr>
          </a:lstStyle>
          <a:p>
            <a:pPr rtl="0">
              <a:defRPr/>
            </a:pPr>
            <a:r>
              <a:t>ما الفرق بين الصور؟ فسري ما ترينه؟</a:t>
            </a:r>
          </a:p>
        </p:txBody>
      </p:sp>
      <p:pic>
        <p:nvPicPr>
          <p:cNvPr id="559" name="DCDC45E4-B595-4C24-AB61-F4E523E55629-L0-001.jpeg" descr="DCDC45E4-B595-4C24-AB61-F4E523E55629-L0-001.jpeg"/>
          <p:cNvPicPr>
            <a:picLocks noChangeAspect="1"/>
          </p:cNvPicPr>
          <p:nvPr/>
        </p:nvPicPr>
        <p:blipFill>
          <a:blip r:embed="rId2">
            <a:extLst/>
          </a:blip>
          <a:stretch>
            <a:fillRect/>
          </a:stretch>
        </p:blipFill>
        <p:spPr>
          <a:xfrm>
            <a:off x="13119899" y="919139"/>
            <a:ext cx="4120759" cy="3296606"/>
          </a:xfrm>
          <a:prstGeom prst="rect">
            <a:avLst/>
          </a:prstGeom>
          <a:ln w="12700">
            <a:miter lim="400000"/>
          </a:ln>
        </p:spPr>
      </p:pic>
      <p:pic>
        <p:nvPicPr>
          <p:cNvPr id="560" name="DCDC45E4-B595-4C24-AB61-F4E523E55629-L0-001.jpeg" descr="DCDC45E4-B595-4C24-AB61-F4E523E55629-L0-001.jpeg"/>
          <p:cNvPicPr>
            <a:picLocks noChangeAspect="1"/>
          </p:cNvPicPr>
          <p:nvPr/>
        </p:nvPicPr>
        <p:blipFill>
          <a:blip r:embed="rId4">
            <a:extLst/>
          </a:blip>
          <a:stretch>
            <a:fillRect/>
          </a:stretch>
        </p:blipFill>
        <p:spPr>
          <a:xfrm>
            <a:off x="13130660" y="8450091"/>
            <a:ext cx="4099238" cy="1230340"/>
          </a:xfrm>
          <a:prstGeom prst="rect">
            <a:avLst/>
          </a:prstGeom>
          <a:ln w="12700">
            <a:miter lim="400000"/>
          </a:ln>
        </p:spPr>
      </p:pic>
      <p:sp>
        <p:nvSpPr>
          <p:cNvPr id="561" name="ضوء أبيض"/>
          <p:cNvSpPr txBox="1"/>
          <p:nvPr/>
        </p:nvSpPr>
        <p:spPr>
          <a:xfrm>
            <a:off x="8977312" y="6808992"/>
            <a:ext cx="2613643" cy="1143001"/>
          </a:xfrm>
          <a:prstGeom prst="rect">
            <a:avLst/>
          </a:prstGeom>
          <a:ln w="12700">
            <a:miter lim="400000"/>
          </a:ln>
          <a:extLst>
            <a:ext uri="{C572A759-6A51-4108-AA02-DFA0A04FC94B}">
              <ma14:wrappingTextBoxFlag xmlns:ma14="http://schemas.microsoft.com/office/mac/drawingml/2011/main" val="1"/>
            </a:ext>
          </a:extLst>
        </p:spPr>
        <p:txBody>
          <a:bodyPr lIns="45719" rIns="45719" anchor="ctr">
            <a:normAutofit fontScale="100000" lnSpcReduction="0"/>
          </a:bodyPr>
          <a:lstStyle>
            <a:lvl1pPr defTabSz="877823">
              <a:defRPr b="1" sz="4224">
                <a:latin typeface="Calibri"/>
                <a:ea typeface="Calibri"/>
                <a:cs typeface="Calibri"/>
                <a:sym typeface="Calibri"/>
              </a:defRPr>
            </a:lvl1pPr>
          </a:lstStyle>
          <a:p>
            <a:pPr rtl="0">
              <a:defRPr/>
            </a:pPr>
            <a:r>
              <a:t>ضوء أبيض</a:t>
            </a:r>
          </a:p>
        </p:txBody>
      </p:sp>
      <p:sp>
        <p:nvSpPr>
          <p:cNvPr id="562" name="قل لي ما أرسمه"/>
          <p:cNvSpPr/>
          <p:nvPr/>
        </p:nvSpPr>
        <p:spPr>
          <a:xfrm>
            <a:off x="-33133" y="8856666"/>
            <a:ext cx="3952760" cy="901069"/>
          </a:xfrm>
          <a:prstGeom prst="roundRect">
            <a:avLst>
              <a:gd name="adj" fmla="val 19044"/>
            </a:avLst>
          </a:prstGeom>
          <a:blipFill>
            <a:blip r:embed="rId5"/>
          </a:blipFill>
          <a:ln w="12700">
            <a:miter lim="400000"/>
          </a:ln>
          <a:effectLst>
            <a:outerShdw sx="100000" sy="100000" kx="0" ky="0" algn="b" rotWithShape="0" blurRad="381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lstStyle>
            <a:lvl1pPr>
              <a:defRPr b="1" sz="4000">
                <a:solidFill>
                  <a:srgbClr val="FFFFFF"/>
                </a:solidFill>
                <a:latin typeface="Helvetica"/>
                <a:ea typeface="Helvetica"/>
                <a:cs typeface="Helvetica"/>
                <a:sym typeface="Helvetica"/>
              </a:defRPr>
            </a:lvl1pPr>
          </a:lstStyle>
          <a:p>
            <a:pPr rtl="0">
              <a:defRPr/>
            </a:pPr>
            <a:r>
              <a:t>قل لي ما أرسمه</a:t>
            </a:r>
          </a:p>
        </p:txBody>
      </p:sp>
      <p:sp>
        <p:nvSpPr>
          <p:cNvPr id="563" name="امتصاص الضوء و انعكاسه"/>
          <p:cNvSpPr txBox="1"/>
          <p:nvPr/>
        </p:nvSpPr>
        <p:spPr>
          <a:xfrm>
            <a:off x="5737633" y="-256190"/>
            <a:ext cx="7193768" cy="97646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normAutofit fontScale="100000" lnSpcReduction="0"/>
          </a:bodyPr>
          <a:lstStyle>
            <a:lvl1pPr algn="r" defTabSz="338835">
              <a:defRPr b="1" sz="4987">
                <a:solidFill>
                  <a:srgbClr val="A2110D"/>
                </a:solidFill>
                <a:latin typeface="Helvetica"/>
                <a:ea typeface="Helvetica"/>
                <a:cs typeface="Helvetica"/>
                <a:sym typeface="Helvetica"/>
              </a:defRPr>
            </a:lvl1pPr>
          </a:lstStyle>
          <a:p>
            <a:pPr rtl="0">
              <a:defRPr/>
            </a:pPr>
            <a:r>
              <a:t>امتصاص الضوء و انعكاسه</a:t>
            </a:r>
          </a:p>
        </p:txBody>
      </p:sp>
      <p:sp>
        <p:nvSpPr>
          <p:cNvPr id="564" name="تفاعل الضوء مع الصبغة"/>
          <p:cNvSpPr txBox="1"/>
          <p:nvPr/>
        </p:nvSpPr>
        <p:spPr>
          <a:xfrm>
            <a:off x="2511419" y="562222"/>
            <a:ext cx="10464801" cy="91459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normAutofit fontScale="100000" lnSpcReduction="0"/>
          </a:bodyPr>
          <a:lstStyle>
            <a:lvl1pPr algn="r" defTabSz="356362">
              <a:defRPr b="1" sz="4880">
                <a:solidFill>
                  <a:srgbClr val="AC34EB"/>
                </a:solidFill>
                <a:latin typeface="Helvetica"/>
                <a:ea typeface="Helvetica"/>
                <a:cs typeface="Helvetica"/>
                <a:sym typeface="Helvetica"/>
              </a:defRPr>
            </a:lvl1pPr>
          </a:lstStyle>
          <a:p>
            <a:pPr rtl="0">
              <a:defRPr/>
            </a:pPr>
            <a:r>
              <a:t>تفاعل الضوء مع الصبغة</a:t>
            </a:r>
          </a:p>
        </p:txBody>
      </p:sp>
      <p:pic>
        <p:nvPicPr>
          <p:cNvPr id="565" name="E6DE4325-445F-4A2D-B39C-3029D22BDC68-L0-001.jpeg" descr="E6DE4325-445F-4A2D-B39C-3029D22BDC68-L0-001.jpeg"/>
          <p:cNvPicPr>
            <a:picLocks noChangeAspect="1"/>
          </p:cNvPicPr>
          <p:nvPr/>
        </p:nvPicPr>
        <p:blipFill>
          <a:blip r:embed="rId6">
            <a:extLst/>
          </a:blip>
          <a:srcRect l="47689" t="52602" r="18977" b="11990"/>
          <a:stretch>
            <a:fillRect/>
          </a:stretch>
        </p:blipFill>
        <p:spPr>
          <a:xfrm>
            <a:off x="6112167" y="-3854730"/>
            <a:ext cx="3721319" cy="2964669"/>
          </a:xfrm>
          <a:prstGeom prst="rect">
            <a:avLst/>
          </a:prstGeom>
          <a:ln w="25400">
            <a:miter lim="400000"/>
          </a:ln>
        </p:spPr>
      </p:pic>
      <p:pic>
        <p:nvPicPr>
          <p:cNvPr id="566" name="C9509F61-8A3C-4C7E-B592-D40876B995A9-L0-001.jpeg" descr="C9509F61-8A3C-4C7E-B592-D40876B995A9-L0-001.jpeg"/>
          <p:cNvPicPr>
            <a:picLocks noChangeAspect="1"/>
          </p:cNvPicPr>
          <p:nvPr/>
        </p:nvPicPr>
        <p:blipFill>
          <a:blip r:embed="rId7">
            <a:extLst/>
          </a:blip>
          <a:srcRect l="56413" t="24549" r="4370" b="36627"/>
          <a:stretch>
            <a:fillRect/>
          </a:stretch>
        </p:blipFill>
        <p:spPr>
          <a:xfrm>
            <a:off x="9879240" y="-3807303"/>
            <a:ext cx="3865171" cy="2869912"/>
          </a:xfrm>
          <a:prstGeom prst="rect">
            <a:avLst/>
          </a:prstGeom>
          <a:ln w="12700">
            <a:miter lim="400000"/>
          </a:ln>
        </p:spPr>
      </p:pic>
      <p:sp>
        <p:nvSpPr>
          <p:cNvPr id="567" name="ضوء أزرق"/>
          <p:cNvSpPr txBox="1"/>
          <p:nvPr/>
        </p:nvSpPr>
        <p:spPr>
          <a:xfrm>
            <a:off x="1019380" y="6566358"/>
            <a:ext cx="2613643" cy="1628271"/>
          </a:xfrm>
          <a:prstGeom prst="rect">
            <a:avLst/>
          </a:prstGeom>
          <a:ln w="12700">
            <a:miter lim="400000"/>
          </a:ln>
          <a:extLst>
            <a:ext uri="{C572A759-6A51-4108-AA02-DFA0A04FC94B}">
              <ma14:wrappingTextBoxFlag xmlns:ma14="http://schemas.microsoft.com/office/mac/drawingml/2011/main" val="1"/>
            </a:ext>
          </a:extLst>
        </p:spPr>
        <p:txBody>
          <a:bodyPr lIns="45719" rIns="45719" anchor="ctr">
            <a:normAutofit fontScale="100000" lnSpcReduction="0"/>
          </a:bodyPr>
          <a:lstStyle>
            <a:lvl1pPr defTabSz="914400">
              <a:defRPr b="1" sz="4400">
                <a:latin typeface="Calibri"/>
                <a:ea typeface="Calibri"/>
                <a:cs typeface="Calibri"/>
                <a:sym typeface="Calibri"/>
              </a:defRPr>
            </a:lvl1pPr>
          </a:lstStyle>
          <a:p>
            <a:pPr rtl="0">
              <a:defRPr/>
            </a:pPr>
            <a:r>
              <a:t>ضوء أزرق</a:t>
            </a:r>
          </a:p>
        </p:txBody>
      </p:sp>
      <p:pic>
        <p:nvPicPr>
          <p:cNvPr id="568" name="4F69CF7E-7DA5-48F2-92C7-E2EA3BEE70B3-L0-001.jpeg" descr="4F69CF7E-7DA5-48F2-92C7-E2EA3BEE70B3-L0-001.jpeg"/>
          <p:cNvPicPr>
            <a:picLocks noChangeAspect="1"/>
          </p:cNvPicPr>
          <p:nvPr/>
        </p:nvPicPr>
        <p:blipFill>
          <a:blip r:embed="rId8">
            <a:extLst/>
          </a:blip>
          <a:srcRect l="13937" t="59100" r="67951" b="28040"/>
          <a:stretch>
            <a:fillRect/>
          </a:stretch>
        </p:blipFill>
        <p:spPr>
          <a:xfrm>
            <a:off x="4986337" y="2976540"/>
            <a:ext cx="3031986" cy="3827249"/>
          </a:xfrm>
          <a:prstGeom prst="rect">
            <a:avLst/>
          </a:prstGeom>
          <a:ln w="12700">
            <a:miter lim="400000"/>
          </a:ln>
        </p:spPr>
      </p:pic>
      <p:sp>
        <p:nvSpPr>
          <p:cNvPr id="569" name="ضوء أحمر"/>
          <p:cNvSpPr txBox="1"/>
          <p:nvPr/>
        </p:nvSpPr>
        <p:spPr>
          <a:xfrm>
            <a:off x="5195578" y="6808992"/>
            <a:ext cx="2613644" cy="1143001"/>
          </a:xfrm>
          <a:prstGeom prst="rect">
            <a:avLst/>
          </a:prstGeom>
          <a:ln w="12700">
            <a:miter lim="400000"/>
          </a:ln>
          <a:extLst>
            <a:ext uri="{C572A759-6A51-4108-AA02-DFA0A04FC94B}">
              <ma14:wrappingTextBoxFlag xmlns:ma14="http://schemas.microsoft.com/office/mac/drawingml/2011/main" val="1"/>
            </a:ext>
          </a:extLst>
        </p:spPr>
        <p:txBody>
          <a:bodyPr lIns="45719" rIns="45719" anchor="ctr">
            <a:normAutofit fontScale="100000" lnSpcReduction="0"/>
          </a:bodyPr>
          <a:lstStyle>
            <a:lvl1pPr defTabSz="914400">
              <a:defRPr b="1" sz="4400">
                <a:latin typeface="Calibri"/>
                <a:ea typeface="Calibri"/>
                <a:cs typeface="Calibri"/>
                <a:sym typeface="Calibri"/>
              </a:defRPr>
            </a:lvl1pPr>
          </a:lstStyle>
          <a:p>
            <a:pPr rtl="0">
              <a:defRPr/>
            </a:pPr>
            <a:r>
              <a:t>ضوء أحمر</a:t>
            </a:r>
          </a:p>
        </p:txBody>
      </p:sp>
      <p:pic>
        <p:nvPicPr>
          <p:cNvPr id="570" name="4F69CF7E-7DA5-48F2-92C7-E2EA3BEE70B3-L0-001.jpeg" descr="4F69CF7E-7DA5-48F2-92C7-E2EA3BEE70B3-L0-001.jpeg"/>
          <p:cNvPicPr>
            <a:picLocks noChangeAspect="1"/>
          </p:cNvPicPr>
          <p:nvPr/>
        </p:nvPicPr>
        <p:blipFill>
          <a:blip r:embed="rId8">
            <a:extLst/>
          </a:blip>
          <a:srcRect l="12061" t="74897" r="68864" b="11609"/>
          <a:stretch>
            <a:fillRect/>
          </a:stretch>
        </p:blipFill>
        <p:spPr>
          <a:xfrm>
            <a:off x="746638" y="2935747"/>
            <a:ext cx="3158993" cy="3972872"/>
          </a:xfrm>
          <a:prstGeom prst="rect">
            <a:avLst/>
          </a:prstGeom>
          <a:ln w="12700">
            <a:miter lim="400000"/>
          </a:ln>
        </p:spPr>
      </p:pic>
      <p:pic>
        <p:nvPicPr>
          <p:cNvPr id="571" name="4F69CF7E-7DA5-48F2-92C7-E2EA3BEE70B3-L0-001.jpeg" descr="4F69CF7E-7DA5-48F2-92C7-E2EA3BEE70B3-L0-001.jpeg"/>
          <p:cNvPicPr>
            <a:picLocks noChangeAspect="1"/>
          </p:cNvPicPr>
          <p:nvPr/>
        </p:nvPicPr>
        <p:blipFill>
          <a:blip r:embed="rId8">
            <a:extLst/>
          </a:blip>
          <a:srcRect l="12865" t="39953" r="67353" b="45045"/>
          <a:stretch>
            <a:fillRect/>
          </a:stretch>
        </p:blipFill>
        <p:spPr>
          <a:xfrm>
            <a:off x="8621028" y="2728707"/>
            <a:ext cx="3326117" cy="4484505"/>
          </a:xfrm>
          <a:prstGeom prst="rect">
            <a:avLst/>
          </a:prstGeom>
          <a:ln w="12700">
            <a:miter lim="400000"/>
          </a:ln>
        </p:spPr>
      </p:pic>
    </p:spTree>
  </p:cSld>
  <p:clrMapOvr>
    <a:masterClrMapping/>
  </p:clrMapOvr>
  <p:transition xmlns:p14="http://schemas.microsoft.com/office/powerpoint/2010/main" spd="med" advClick="1"/>
</p:sld>
</file>

<file path=ppt/slides/slide4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pic>
        <p:nvPicPr>
          <p:cNvPr id="573" name="DCDC45E4-B595-4C24-AB61-F4E523E55629-L0-001.jpeg" descr="DCDC45E4-B595-4C24-AB61-F4E523E55629-L0-001.jpeg"/>
          <p:cNvPicPr>
            <a:picLocks noChangeAspect="1"/>
          </p:cNvPicPr>
          <p:nvPr/>
        </p:nvPicPr>
        <p:blipFill>
          <a:blip r:embed="rId2">
            <a:extLst/>
          </a:blip>
          <a:stretch>
            <a:fillRect/>
          </a:stretch>
        </p:blipFill>
        <p:spPr>
          <a:xfrm>
            <a:off x="1400857" y="3423558"/>
            <a:ext cx="4120759" cy="3296607"/>
          </a:xfrm>
          <a:prstGeom prst="rect">
            <a:avLst/>
          </a:prstGeom>
          <a:ln w="12700">
            <a:miter lim="400000"/>
          </a:ln>
        </p:spPr>
      </p:pic>
      <p:pic>
        <p:nvPicPr>
          <p:cNvPr id="574" name="DCDC45E4-B595-4C24-AB61-F4E523E55629-L0-001.jpeg" descr="DCDC45E4-B595-4C24-AB61-F4E523E55629-L0-001.jpeg"/>
          <p:cNvPicPr>
            <a:picLocks noChangeAspect="1"/>
          </p:cNvPicPr>
          <p:nvPr/>
        </p:nvPicPr>
        <p:blipFill>
          <a:blip r:embed="rId3">
            <a:extLst/>
          </a:blip>
          <a:stretch>
            <a:fillRect/>
          </a:stretch>
        </p:blipFill>
        <p:spPr>
          <a:xfrm>
            <a:off x="1370358" y="4524382"/>
            <a:ext cx="4181757" cy="2152636"/>
          </a:xfrm>
          <a:prstGeom prst="rect">
            <a:avLst/>
          </a:prstGeom>
          <a:ln w="12700">
            <a:miter lim="400000"/>
          </a:ln>
        </p:spPr>
      </p:pic>
      <p:pic>
        <p:nvPicPr>
          <p:cNvPr id="575" name="DCDC45E4-B595-4C24-AB61-F4E523E55629-L0-001.jpeg" descr="DCDC45E4-B595-4C24-AB61-F4E523E55629-L0-001.jpeg"/>
          <p:cNvPicPr>
            <a:picLocks noChangeAspect="1"/>
          </p:cNvPicPr>
          <p:nvPr/>
        </p:nvPicPr>
        <p:blipFill>
          <a:blip r:embed="rId2">
            <a:extLst/>
          </a:blip>
          <a:stretch>
            <a:fillRect/>
          </a:stretch>
        </p:blipFill>
        <p:spPr>
          <a:xfrm>
            <a:off x="7339817" y="3423558"/>
            <a:ext cx="4120759" cy="3296607"/>
          </a:xfrm>
          <a:prstGeom prst="rect">
            <a:avLst/>
          </a:prstGeom>
          <a:ln w="12700">
            <a:miter lim="400000"/>
          </a:ln>
        </p:spPr>
      </p:pic>
      <p:sp>
        <p:nvSpPr>
          <p:cNvPr id="576" name="ضوء أبيض"/>
          <p:cNvSpPr txBox="1"/>
          <p:nvPr/>
        </p:nvSpPr>
        <p:spPr>
          <a:xfrm>
            <a:off x="8306568" y="6900528"/>
            <a:ext cx="2613643" cy="1409493"/>
          </a:xfrm>
          <a:prstGeom prst="rect">
            <a:avLst/>
          </a:prstGeom>
          <a:ln w="12700">
            <a:miter lim="400000"/>
          </a:ln>
          <a:extLst>
            <a:ext uri="{C572A759-6A51-4108-AA02-DFA0A04FC94B}">
              <ma14:wrappingTextBoxFlag xmlns:ma14="http://schemas.microsoft.com/office/mac/drawingml/2011/main" val="1"/>
            </a:ext>
          </a:extLst>
        </p:spPr>
        <p:txBody>
          <a:bodyPr lIns="45719" rIns="45719" anchor="ctr">
            <a:normAutofit fontScale="100000" lnSpcReduction="0"/>
          </a:bodyPr>
          <a:lstStyle>
            <a:lvl1pPr defTabSz="914400">
              <a:defRPr sz="3700">
                <a:latin typeface="Calibri"/>
                <a:ea typeface="Calibri"/>
                <a:cs typeface="Calibri"/>
                <a:sym typeface="Calibri"/>
              </a:defRPr>
            </a:lvl1pPr>
          </a:lstStyle>
          <a:p>
            <a:pPr rtl="0">
              <a:defRPr/>
            </a:pPr>
            <a:r>
              <a:t>ضوء أبيض</a:t>
            </a:r>
          </a:p>
        </p:txBody>
      </p:sp>
      <p:sp>
        <p:nvSpPr>
          <p:cNvPr id="577" name="ما لون الضوء المسلط على الوردة؟"/>
          <p:cNvSpPr txBox="1"/>
          <p:nvPr/>
        </p:nvSpPr>
        <p:spPr>
          <a:xfrm>
            <a:off x="775086" y="6783408"/>
            <a:ext cx="4898929" cy="196474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normAutofit fontScale="100000" lnSpcReduction="0"/>
          </a:bodyPr>
          <a:lstStyle>
            <a:lvl1pPr algn="r" defTabSz="391414">
              <a:defRPr sz="5360">
                <a:solidFill>
                  <a:srgbClr val="A2110D"/>
                </a:solidFill>
              </a:defRPr>
            </a:lvl1pPr>
          </a:lstStyle>
          <a:p>
            <a:pPr rtl="0">
              <a:defRPr/>
            </a:pPr>
            <a:r>
              <a:t>ما لون الضوء المسلط على الوردة؟</a:t>
            </a:r>
          </a:p>
        </p:txBody>
      </p:sp>
      <p:sp>
        <p:nvSpPr>
          <p:cNvPr id="578" name="قل لي ما أرسمه"/>
          <p:cNvSpPr/>
          <p:nvPr/>
        </p:nvSpPr>
        <p:spPr>
          <a:xfrm>
            <a:off x="12551" y="85279"/>
            <a:ext cx="2076812" cy="890704"/>
          </a:xfrm>
          <a:prstGeom prst="roundRect">
            <a:avLst>
              <a:gd name="adj" fmla="val 19266"/>
            </a:avLst>
          </a:prstGeom>
          <a:blipFill>
            <a:blip r:embed="rId4"/>
          </a:blipFill>
          <a:ln w="12700">
            <a:miter lim="400000"/>
          </a:ln>
          <a:effectLst>
            <a:outerShdw sx="100000" sy="100000" kx="0" ky="0" algn="b" rotWithShape="0" blurRad="381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lstStyle>
            <a:lvl1pPr>
              <a:defRPr sz="2100">
                <a:solidFill>
                  <a:srgbClr val="FFFFFF"/>
                </a:solidFill>
              </a:defRPr>
            </a:lvl1pPr>
          </a:lstStyle>
          <a:p>
            <a:pPr rtl="0">
              <a:defRPr sz="2300"/>
            </a:pPr>
            <a:r>
              <a:rPr sz="2100"/>
              <a:t>قل لي ما أرسمه</a:t>
            </a:r>
          </a:p>
        </p:txBody>
      </p:sp>
    </p:spTree>
  </p:cSld>
  <p:clrMapOvr>
    <a:masterClrMapping/>
  </p:clrMapOvr>
  <p:transition xmlns:p14="http://schemas.microsoft.com/office/powerpoint/2010/main" spd="med" advClick="1"/>
</p:sld>
</file>

<file path=ppt/slides/slide4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80" name="متى تظهر الاجسام الملونة بنفس لونها؟ومتى تظهر سوداء؟"/>
          <p:cNvSpPr txBox="1"/>
          <p:nvPr/>
        </p:nvSpPr>
        <p:spPr>
          <a:xfrm>
            <a:off x="256552" y="220096"/>
            <a:ext cx="12371843" cy="300819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normAutofit fontScale="100000" lnSpcReduction="0"/>
          </a:bodyPr>
          <a:lstStyle>
            <a:lvl1pPr algn="r" defTabSz="549148">
              <a:defRPr b="1" sz="7519">
                <a:solidFill>
                  <a:srgbClr val="A2110D"/>
                </a:solidFill>
                <a:latin typeface="Helvetica"/>
                <a:ea typeface="Helvetica"/>
                <a:cs typeface="Helvetica"/>
                <a:sym typeface="Helvetica"/>
              </a:defRPr>
            </a:lvl1pPr>
          </a:lstStyle>
          <a:p>
            <a:pPr rtl="0">
              <a:defRPr/>
            </a:pPr>
            <a:r>
              <a:t>متى تظهر الاجسام الملونة بنفس لونها؟ومتى تظهر سوداء؟</a:t>
            </a:r>
          </a:p>
        </p:txBody>
      </p:sp>
      <p:sp>
        <p:nvSpPr>
          <p:cNvPr id="581" name="استنتاج"/>
          <p:cNvSpPr/>
          <p:nvPr/>
        </p:nvSpPr>
        <p:spPr>
          <a:xfrm>
            <a:off x="-2677" y="8765297"/>
            <a:ext cx="3662559" cy="1025441"/>
          </a:xfrm>
          <a:prstGeom prst="roundRect">
            <a:avLst>
              <a:gd name="adj" fmla="val 16734"/>
            </a:avLst>
          </a:prstGeom>
          <a:blipFill>
            <a:blip r:embed="rId2"/>
          </a:blipFill>
          <a:ln w="12700">
            <a:miter lim="400000"/>
          </a:ln>
          <a:effectLst>
            <a:outerShdw sx="100000" sy="100000" kx="0" ky="0" algn="b" rotWithShape="0" blurRad="381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lstStyle>
            <a:lvl1pPr>
              <a:defRPr b="1" sz="4500">
                <a:solidFill>
                  <a:srgbClr val="FFFFFF"/>
                </a:solidFill>
                <a:latin typeface="Helvetica"/>
                <a:ea typeface="Helvetica"/>
                <a:cs typeface="Helvetica"/>
                <a:sym typeface="Helvetica"/>
              </a:defRPr>
            </a:lvl1pPr>
          </a:lstStyle>
          <a:p>
            <a:pPr rtl="0">
              <a:defRPr/>
            </a:pPr>
            <a:r>
              <a:t>استنتاج</a:t>
            </a:r>
          </a:p>
        </p:txBody>
      </p:sp>
      <p:pic>
        <p:nvPicPr>
          <p:cNvPr id="582" name="9E26CA2B-A0F5-4283-A7CA-9D04BACAA38D-L0-001.jpeg" descr="9E26CA2B-A0F5-4283-A7CA-9D04BACAA38D-L0-001.jpeg"/>
          <p:cNvPicPr>
            <a:picLocks noChangeAspect="1"/>
          </p:cNvPicPr>
          <p:nvPr/>
        </p:nvPicPr>
        <p:blipFill>
          <a:blip r:embed="rId3">
            <a:extLst/>
          </a:blip>
          <a:stretch>
            <a:fillRect/>
          </a:stretch>
        </p:blipFill>
        <p:spPr>
          <a:xfrm>
            <a:off x="622548" y="2942319"/>
            <a:ext cx="2806689" cy="2477872"/>
          </a:xfrm>
          <a:prstGeom prst="rect">
            <a:avLst/>
          </a:prstGeom>
          <a:ln w="12700">
            <a:miter lim="400000"/>
          </a:ln>
        </p:spPr>
      </p:pic>
      <p:sp>
        <p:nvSpPr>
          <p:cNvPr id="583" name="اذا أضيئت بنفس لونها او ابيض…"/>
          <p:cNvSpPr/>
          <p:nvPr/>
        </p:nvSpPr>
        <p:spPr>
          <a:xfrm>
            <a:off x="3316544" y="10271732"/>
            <a:ext cx="6371712" cy="1496687"/>
          </a:xfrm>
          <a:prstGeom prst="rect">
            <a:avLst/>
          </a:prstGeom>
          <a:ln w="25400">
            <a:solidFill>
              <a:srgbClr val="85888D"/>
            </a:solidFill>
            <a:miter lim="400000"/>
          </a:ln>
          <a:extLst>
            <a:ext uri="{C572A759-6A51-4108-AA02-DFA0A04FC94B}">
              <ma14:wrappingTextBoxFlag xmlns:ma14="http://schemas.microsoft.com/office/mac/drawingml/2011/main" val="1"/>
            </a:ext>
          </a:extLst>
        </p:spPr>
        <p:txBody>
          <a:bodyPr lIns="50800" tIns="50800" rIns="50800" bIns="50800" anchor="ctr"/>
          <a:lstStyle/>
          <a:p>
            <a:pPr>
              <a:defRPr sz="2400"/>
            </a:pPr>
            <a:r>
              <a:t>اذا أضيئت بنفس لونها او ابيض</a:t>
            </a:r>
          </a:p>
          <a:p>
            <a:pPr>
              <a:defRPr sz="2400"/>
            </a:pPr>
            <a:r>
              <a:t>و تظهر سوداء اذا أضيئت بلون مختلف عن لونها</a:t>
            </a:r>
          </a:p>
        </p:txBody>
      </p:sp>
      <p:sp>
        <p:nvSpPr>
          <p:cNvPr id="584" name="تظهر ملونة اذا أضيئت بأبيض حيث تعكس كل الالوان و تعكس لونها و تظهر بالأسود اذا أضيئت بغير الأبيض حيث تمتص الضوء و تعكس شيء بسيط فتظهر سوداء"/>
          <p:cNvSpPr/>
          <p:nvPr/>
        </p:nvSpPr>
        <p:spPr>
          <a:xfrm>
            <a:off x="4271509" y="10067575"/>
            <a:ext cx="6229016" cy="1905001"/>
          </a:xfrm>
          <a:prstGeom prst="rect">
            <a:avLst/>
          </a:prstGeom>
          <a:gradFill>
            <a:gsLst>
              <a:gs pos="0">
                <a:srgbClr val="FBFBFB"/>
              </a:gs>
              <a:gs pos="100000">
                <a:srgbClr val="BEBEBE"/>
              </a:gs>
            </a:gsLst>
            <a:lin ang="5400000"/>
          </a:gradFill>
          <a:ln w="12700">
            <a:miter lim="400000"/>
          </a:ln>
          <a:effectLst>
            <a:outerShdw sx="100000" sy="100000" kx="0" ky="0" algn="b" rotWithShape="0" blurRad="381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lstStyle>
            <a:lvl1pPr>
              <a:defRPr sz="2400"/>
            </a:lvl1pPr>
          </a:lstStyle>
          <a:p>
            <a:pPr/>
            <a:r>
              <a:t>تظهر ملونة اذا أضيئت بأبيض حيث تعكس كل الالوان و تعكس لونها و تظهر بالأسود اذا أضيئت بغير الأبيض حيث تمتص الضوء و تعكس شيء بسيط فتظهر سوداء</a:t>
            </a:r>
          </a:p>
        </p:txBody>
      </p:sp>
    </p:spTree>
  </p:cSld>
  <p:clrMapOvr>
    <a:masterClrMapping/>
  </p:clrMapOvr>
  <p:transition xmlns:p14="http://schemas.microsoft.com/office/powerpoint/2010/main" spd="med" advClick="1"/>
</p:sld>
</file>

<file path=ppt/slides/slide4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86" name="عللي:…"/>
          <p:cNvSpPr txBox="1"/>
          <p:nvPr>
            <p:ph type="subTitle" sz="half" idx="1"/>
          </p:nvPr>
        </p:nvSpPr>
        <p:spPr>
          <a:xfrm>
            <a:off x="8046505" y="786908"/>
            <a:ext cx="4084226" cy="7891579"/>
          </a:xfrm>
          <a:prstGeom prst="rect">
            <a:avLst/>
          </a:prstGeom>
        </p:spPr>
        <p:txBody>
          <a:bodyPr/>
          <a:lstStyle/>
          <a:p>
            <a:pPr algn="r" defTabSz="508254" rtl="0">
              <a:defRPr sz="6525">
                <a:solidFill>
                  <a:srgbClr val="F25320"/>
                </a:solidFill>
              </a:defRPr>
            </a:pPr>
            <a:r>
              <a:t>عللي:</a:t>
            </a:r>
          </a:p>
          <a:p>
            <a:pPr algn="r" defTabSz="508254" rtl="0">
              <a:defRPr sz="6525"/>
            </a:pPr>
            <a:r>
              <a:t>تظهر أوراق النبات خضراء في النهار و تظهر سوداء في الليل؟</a:t>
            </a:r>
          </a:p>
        </p:txBody>
      </p:sp>
      <p:pic>
        <p:nvPicPr>
          <p:cNvPr id="587" name="1265DD3B-4AB6-4FCB-8072-0E5ED125939D-L0-001.jpeg" descr="1265DD3B-4AB6-4FCB-8072-0E5ED125939D-L0-001.jpeg"/>
          <p:cNvPicPr>
            <a:picLocks noChangeAspect="1"/>
          </p:cNvPicPr>
          <p:nvPr/>
        </p:nvPicPr>
        <p:blipFill>
          <a:blip r:embed="rId2">
            <a:extLst/>
          </a:blip>
          <a:stretch>
            <a:fillRect/>
          </a:stretch>
        </p:blipFill>
        <p:spPr>
          <a:xfrm>
            <a:off x="721907" y="278775"/>
            <a:ext cx="6078869" cy="4559152"/>
          </a:xfrm>
          <a:prstGeom prst="rect">
            <a:avLst/>
          </a:prstGeom>
          <a:ln w="12700">
            <a:miter lim="400000"/>
          </a:ln>
        </p:spPr>
      </p:pic>
      <p:pic>
        <p:nvPicPr>
          <p:cNvPr id="588" name="C74488C0-DFBD-41F5-A82F-CC17576EC951-L0-001.jpeg" descr="C74488C0-DFBD-41F5-A82F-CC17576EC951-L0-001.jpeg"/>
          <p:cNvPicPr>
            <a:picLocks noChangeAspect="1"/>
          </p:cNvPicPr>
          <p:nvPr/>
        </p:nvPicPr>
        <p:blipFill>
          <a:blip r:embed="rId3">
            <a:extLst/>
          </a:blip>
          <a:stretch>
            <a:fillRect/>
          </a:stretch>
        </p:blipFill>
        <p:spPr>
          <a:xfrm>
            <a:off x="773290" y="4972278"/>
            <a:ext cx="5976103" cy="4484072"/>
          </a:xfrm>
          <a:prstGeom prst="rect">
            <a:avLst/>
          </a:prstGeom>
          <a:ln w="12700">
            <a:miter lim="400000"/>
          </a:ln>
        </p:spPr>
      </p:pic>
    </p:spTree>
  </p:cSld>
  <p:clrMapOvr>
    <a:masterClrMapping/>
  </p:clrMapOvr>
  <p:transition xmlns:p14="http://schemas.microsoft.com/office/powerpoint/2010/main" spd="med" advClick="1"/>
</p:sld>
</file>

<file path=ppt/slides/slide4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90" name="س١٥-ص٨٥:"/>
          <p:cNvSpPr/>
          <p:nvPr/>
        </p:nvSpPr>
        <p:spPr>
          <a:xfrm>
            <a:off x="7050676" y="159815"/>
            <a:ext cx="5839440" cy="1266725"/>
          </a:xfrm>
          <a:prstGeom prst="wedgeEllipseCallout">
            <a:avLst>
              <a:gd name="adj1" fmla="val 30251"/>
              <a:gd name="adj2" fmla="val -43819"/>
            </a:avLst>
          </a:prstGeom>
          <a:gradFill>
            <a:gsLst>
              <a:gs pos="0">
                <a:srgbClr val="C8B2E9"/>
              </a:gs>
              <a:gs pos="35000">
                <a:srgbClr val="D8C9EE"/>
              </a:gs>
              <a:gs pos="100000">
                <a:srgbClr val="F0EAF9"/>
              </a:gs>
            </a:gsLst>
            <a:lin ang="16200000"/>
          </a:gradFill>
          <a:ln w="12700">
            <a:solidFill>
              <a:srgbClr val="7D60A0"/>
            </a:solidFill>
            <a:bevel/>
          </a:ln>
          <a:effectLst>
            <a:outerShdw sx="100000" sy="100000" kx="0" ky="0" algn="b" rotWithShape="0" blurRad="50800" dist="25400" dir="5400000">
              <a:srgbClr val="000000">
                <a:alpha val="38000"/>
              </a:srgbClr>
            </a:outerShdw>
          </a:effectLst>
          <a:extLst>
            <a:ext uri="{C572A759-6A51-4108-AA02-DFA0A04FC94B}">
              <ma14:wrappingTextBoxFlag xmlns:ma14="http://schemas.microsoft.com/office/mac/drawingml/2011/main" val="1"/>
            </a:ext>
          </a:extLst>
        </p:spPr>
        <p:txBody>
          <a:bodyPr lIns="65023" tIns="65023" rIns="65023" bIns="65023" anchor="ctr"/>
          <a:lstStyle>
            <a:lvl1pPr defTabSz="914400">
              <a:defRPr b="1" sz="6000">
                <a:solidFill>
                  <a:schemeClr val="accent5"/>
                </a:solidFill>
                <a:latin typeface="Calibri"/>
                <a:ea typeface="Calibri"/>
                <a:cs typeface="Calibri"/>
                <a:sym typeface="Calibri"/>
              </a:defRPr>
            </a:lvl1pPr>
          </a:lstStyle>
          <a:p>
            <a:pPr rtl="0">
              <a:defRPr/>
            </a:pPr>
            <a:r>
              <a:t>س١٥-ص٨٥:</a:t>
            </a:r>
          </a:p>
        </p:txBody>
      </p:sp>
      <p:sp>
        <p:nvSpPr>
          <p:cNvPr id="591" name="ما اللون الذي تظهر به الموزة الصفراء عندما تضاء بما يلي :"/>
          <p:cNvSpPr txBox="1"/>
          <p:nvPr/>
        </p:nvSpPr>
        <p:spPr>
          <a:xfrm>
            <a:off x="750394" y="1642918"/>
            <a:ext cx="11925376" cy="1706457"/>
          </a:xfrm>
          <a:prstGeom prst="rect">
            <a:avLst/>
          </a:prstGeom>
          <a:solidFill>
            <a:srgbClr val="FEFCDD"/>
          </a:solidFill>
          <a:ln w="12700">
            <a:miter lim="400000"/>
          </a:ln>
          <a:extLst>
            <a:ext uri="{C572A759-6A51-4108-AA02-DFA0A04FC94B}">
              <ma14:wrappingTextBoxFlag xmlns:ma14="http://schemas.microsoft.com/office/mac/drawingml/2011/main" val="1"/>
            </a:ext>
          </a:extLst>
        </p:spPr>
        <p:txBody>
          <a:bodyPr lIns="50800" tIns="50800" rIns="50800" bIns="50800" anchor="b">
            <a:normAutofit fontScale="100000" lnSpcReduction="0"/>
          </a:bodyPr>
          <a:lstStyle>
            <a:lvl1pPr algn="r" defTabSz="332993">
              <a:defRPr b="1" sz="4560">
                <a:solidFill>
                  <a:srgbClr val="A2110D"/>
                </a:solidFill>
                <a:latin typeface="Helvetica"/>
                <a:ea typeface="Helvetica"/>
                <a:cs typeface="Helvetica"/>
                <a:sym typeface="Helvetica"/>
              </a:defRPr>
            </a:lvl1pPr>
          </a:lstStyle>
          <a:p>
            <a:pPr rtl="0">
              <a:defRPr/>
            </a:pPr>
            <a:r>
              <a:t>ما اللون الذي تظهر به الموزة الصفراء عندما تضاء بما يلي : </a:t>
            </a:r>
          </a:p>
        </p:txBody>
      </p:sp>
      <p:sp>
        <p:nvSpPr>
          <p:cNvPr id="592" name="١-ضوء أبيض :"/>
          <p:cNvSpPr txBox="1"/>
          <p:nvPr/>
        </p:nvSpPr>
        <p:spPr>
          <a:xfrm>
            <a:off x="8737576" y="3559404"/>
            <a:ext cx="3908096" cy="1243096"/>
          </a:xfrm>
          <a:prstGeom prst="rect">
            <a:avLst/>
          </a:prstGeom>
          <a:solidFill>
            <a:srgbClr val="FEE4A8"/>
          </a:solidFill>
          <a:ln w="12700">
            <a:miter lim="400000"/>
          </a:ln>
          <a:extLst>
            <a:ext uri="{C572A759-6A51-4108-AA02-DFA0A04FC94B}">
              <ma14:wrappingTextBoxFlag xmlns:ma14="http://schemas.microsoft.com/office/mac/drawingml/2011/main" val="1"/>
            </a:ext>
          </a:extLst>
        </p:spPr>
        <p:txBody>
          <a:bodyPr lIns="50800" tIns="50800" rIns="50800" bIns="50800" anchor="b">
            <a:normAutofit fontScale="100000" lnSpcReduction="0"/>
          </a:bodyPr>
          <a:lstStyle>
            <a:lvl1pPr algn="r" defTabSz="414781">
              <a:defRPr sz="5680">
                <a:solidFill>
                  <a:srgbClr val="0042A9"/>
                </a:solidFill>
              </a:defRPr>
            </a:lvl1pPr>
          </a:lstStyle>
          <a:p>
            <a:pPr rtl="0">
              <a:defRPr/>
            </a:pPr>
            <a:r>
              <a:t>١-ضوء أبيض :</a:t>
            </a:r>
          </a:p>
        </p:txBody>
      </p:sp>
      <p:sp>
        <p:nvSpPr>
          <p:cNvPr id="593" name="٢-ضوء أخضر و أحمر معاً:"/>
          <p:cNvSpPr txBox="1"/>
          <p:nvPr/>
        </p:nvSpPr>
        <p:spPr>
          <a:xfrm>
            <a:off x="7068278" y="5284163"/>
            <a:ext cx="5804236" cy="1378535"/>
          </a:xfrm>
          <a:prstGeom prst="rect">
            <a:avLst/>
          </a:prstGeom>
          <a:solidFill>
            <a:srgbClr val="FEE4A8"/>
          </a:solidFill>
          <a:ln w="12700">
            <a:miter lim="400000"/>
          </a:ln>
          <a:extLst>
            <a:ext uri="{C572A759-6A51-4108-AA02-DFA0A04FC94B}">
              <ma14:wrappingTextBoxFlag xmlns:ma14="http://schemas.microsoft.com/office/mac/drawingml/2011/main" val="1"/>
            </a:ext>
          </a:extLst>
        </p:spPr>
        <p:txBody>
          <a:bodyPr lIns="50800" tIns="50800" rIns="50800" bIns="50800" anchor="b">
            <a:normAutofit fontScale="100000" lnSpcReduction="0"/>
          </a:bodyPr>
          <a:lstStyle>
            <a:lvl1pPr algn="r" defTabSz="350520">
              <a:defRPr sz="4800">
                <a:solidFill>
                  <a:srgbClr val="0042A9"/>
                </a:solidFill>
              </a:defRPr>
            </a:lvl1pPr>
          </a:lstStyle>
          <a:p>
            <a:pPr rtl="0">
              <a:defRPr/>
            </a:pPr>
            <a:r>
              <a:t>٢-ضوء أخضر و أحمر معاً:</a:t>
            </a:r>
          </a:p>
        </p:txBody>
      </p:sp>
      <p:sp>
        <p:nvSpPr>
          <p:cNvPr id="594" name="٣-ضوء أزرق :"/>
          <p:cNvSpPr txBox="1"/>
          <p:nvPr/>
        </p:nvSpPr>
        <p:spPr>
          <a:xfrm>
            <a:off x="8737576" y="7390986"/>
            <a:ext cx="3908096" cy="1243096"/>
          </a:xfrm>
          <a:prstGeom prst="rect">
            <a:avLst/>
          </a:prstGeom>
          <a:solidFill>
            <a:srgbClr val="FEE4A8"/>
          </a:solidFill>
          <a:ln w="12700">
            <a:miter lim="400000"/>
          </a:ln>
          <a:extLst>
            <a:ext uri="{C572A759-6A51-4108-AA02-DFA0A04FC94B}">
              <ma14:wrappingTextBoxFlag xmlns:ma14="http://schemas.microsoft.com/office/mac/drawingml/2011/main" val="1"/>
            </a:ext>
          </a:extLst>
        </p:spPr>
        <p:txBody>
          <a:bodyPr lIns="50800" tIns="50800" rIns="50800" bIns="50800" anchor="b">
            <a:normAutofit fontScale="100000" lnSpcReduction="0"/>
          </a:bodyPr>
          <a:lstStyle>
            <a:lvl1pPr algn="r" defTabSz="443991">
              <a:defRPr sz="6080">
                <a:solidFill>
                  <a:srgbClr val="0042A9"/>
                </a:solidFill>
              </a:defRPr>
            </a:lvl1pPr>
          </a:lstStyle>
          <a:p>
            <a:pPr rtl="0">
              <a:defRPr/>
            </a:pPr>
            <a:r>
              <a:t>٣-ضوء أزرق :</a:t>
            </a:r>
          </a:p>
        </p:txBody>
      </p:sp>
      <p:pic>
        <p:nvPicPr>
          <p:cNvPr id="595" name="F2780955-5AF6-452E-BC8D-64C60AE3B57D-L0-001.jpeg" descr="F2780955-5AF6-452E-BC8D-64C60AE3B57D-L0-001.jpeg"/>
          <p:cNvPicPr>
            <a:picLocks noChangeAspect="1"/>
          </p:cNvPicPr>
          <p:nvPr/>
        </p:nvPicPr>
        <p:blipFill>
          <a:blip r:embed="rId2">
            <a:extLst/>
          </a:blip>
          <a:stretch>
            <a:fillRect/>
          </a:stretch>
        </p:blipFill>
        <p:spPr>
          <a:xfrm>
            <a:off x="4635" y="4237670"/>
            <a:ext cx="3416723" cy="2726060"/>
          </a:xfrm>
          <a:prstGeom prst="rect">
            <a:avLst/>
          </a:prstGeom>
          <a:ln w="12700">
            <a:miter lim="400000"/>
          </a:ln>
        </p:spPr>
      </p:pic>
    </p:spTree>
  </p:cSld>
  <p:clrMapOvr>
    <a:masterClrMapping/>
  </p:clrMapOvr>
  <p:transition xmlns:p14="http://schemas.microsoft.com/office/powerpoint/2010/main" spd="med" advClick="1"/>
</p:sld>
</file>

<file path=ppt/slides/slide4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597" name="E63AD1C4-B31C-4277-8DE1-A2052155B3B8-L0-001.jpeg" descr="E63AD1C4-B31C-4277-8DE1-A2052155B3B8-L0-001.jpeg"/>
          <p:cNvPicPr>
            <a:picLocks noChangeAspect="1"/>
          </p:cNvPicPr>
          <p:nvPr/>
        </p:nvPicPr>
        <p:blipFill>
          <a:blip r:embed="rId2">
            <a:extLst/>
          </a:blip>
          <a:stretch>
            <a:fillRect/>
          </a:stretch>
        </p:blipFill>
        <p:spPr>
          <a:xfrm>
            <a:off x="32622" y="2561954"/>
            <a:ext cx="12939556" cy="5407019"/>
          </a:xfrm>
          <a:prstGeom prst="rect">
            <a:avLst/>
          </a:prstGeom>
          <a:ln w="12700">
            <a:miter lim="400000"/>
          </a:ln>
        </p:spPr>
      </p:pic>
      <p:sp>
        <p:nvSpPr>
          <p:cNvPr id="598" name="لماذا نرتدي النظارات الشمسية في فصل الصيف ؟ و كيف نرى الضوء بعد ارتدائها؟"/>
          <p:cNvSpPr txBox="1"/>
          <p:nvPr/>
        </p:nvSpPr>
        <p:spPr>
          <a:xfrm>
            <a:off x="505297" y="-49378"/>
            <a:ext cx="12371842" cy="239669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normAutofit fontScale="100000" lnSpcReduction="0"/>
          </a:bodyPr>
          <a:lstStyle/>
          <a:p>
            <a:pPr algn="r" defTabSz="426466" rtl="0">
              <a:defRPr b="1" sz="5840">
                <a:solidFill>
                  <a:srgbClr val="A2110D"/>
                </a:solidFill>
                <a:latin typeface="Helvetica"/>
                <a:ea typeface="Helvetica"/>
                <a:cs typeface="Helvetica"/>
                <a:sym typeface="Helvetica"/>
              </a:defRPr>
            </a:pPr>
            <a:r>
              <a:t>لماذا نرتدي النظارات الشمسية في فصل الصيف ؟ </a:t>
            </a:r>
            <a:r>
              <a:rPr>
                <a:solidFill>
                  <a:srgbClr val="61187C"/>
                </a:solidFill>
              </a:rPr>
              <a:t>و كيف نرى الضوء بعد ارتدائها؟</a:t>
            </a:r>
          </a:p>
        </p:txBody>
      </p:sp>
      <p:sp>
        <p:nvSpPr>
          <p:cNvPr id="599" name="قراءة الصورة"/>
          <p:cNvSpPr/>
          <p:nvPr/>
        </p:nvSpPr>
        <p:spPr>
          <a:xfrm>
            <a:off x="98217" y="8950569"/>
            <a:ext cx="3622374" cy="817855"/>
          </a:xfrm>
          <a:prstGeom prst="roundRect">
            <a:avLst>
              <a:gd name="adj" fmla="val 23600"/>
            </a:avLst>
          </a:prstGeom>
          <a:blipFill>
            <a:blip r:embed="rId3"/>
          </a:blipFill>
          <a:ln w="12700">
            <a:miter lim="400000"/>
          </a:ln>
          <a:effectLst>
            <a:outerShdw sx="100000" sy="100000" kx="0" ky="0" algn="b" rotWithShape="0" blurRad="381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lstStyle>
            <a:lvl1pPr>
              <a:defRPr b="1" sz="4500">
                <a:solidFill>
                  <a:srgbClr val="FFFFFF"/>
                </a:solidFill>
                <a:latin typeface="Helvetica"/>
                <a:ea typeface="Helvetica"/>
                <a:cs typeface="Helvetica"/>
                <a:sym typeface="Helvetica"/>
              </a:defRPr>
            </a:lvl1pPr>
          </a:lstStyle>
          <a:p>
            <a:pPr rtl="0">
              <a:defRPr/>
            </a:pPr>
            <a:r>
              <a:t>قراءة الصورة</a:t>
            </a:r>
          </a:p>
        </p:txBody>
      </p:sp>
      <p:sp>
        <p:nvSpPr>
          <p:cNvPr id="600" name="ماذا يحصل لشدة اضاءة الشمس بعد ارتداء النظارة الشمسية؟"/>
          <p:cNvSpPr/>
          <p:nvPr/>
        </p:nvSpPr>
        <p:spPr>
          <a:xfrm>
            <a:off x="5093868" y="9997813"/>
            <a:ext cx="3563298" cy="1324597"/>
          </a:xfrm>
          <a:prstGeom prst="rect">
            <a:avLst/>
          </a:prstGeom>
          <a:solidFill>
            <a:srgbClr val="FFFFFF"/>
          </a:solidFill>
          <a:ln w="25400">
            <a:solidFill>
              <a:srgbClr val="85888D"/>
            </a:solidFill>
            <a:miter lim="400000"/>
          </a:ln>
          <a:extLst>
            <a:ext uri="{C572A759-6A51-4108-AA02-DFA0A04FC94B}">
              <ma14:wrappingTextBoxFlag xmlns:ma14="http://schemas.microsoft.com/office/mac/drawingml/2011/main" val="1"/>
            </a:ext>
          </a:extLst>
        </p:spPr>
        <p:txBody>
          <a:bodyPr lIns="50800" tIns="50800" rIns="50800" bIns="50800" anchor="ctr"/>
          <a:lstStyle>
            <a:lvl1pPr>
              <a:defRPr sz="2400"/>
            </a:lvl1pPr>
          </a:lstStyle>
          <a:p>
            <a:pPr/>
            <a:r>
              <a:t>ماذا يحصل لشدة اضاءة الشمس بعد ارتداء النظارة الشمسية؟</a:t>
            </a:r>
          </a:p>
        </p:txBody>
      </p:sp>
    </p:spTree>
  </p:cSld>
  <p:clrMapOvr>
    <a:masterClrMapping/>
  </p:clrMapOvr>
  <p:transition xmlns:p14="http://schemas.microsoft.com/office/powerpoint/2010/main" spd="med" advClick="1"/>
</p:sld>
</file>

<file path=ppt/slides/slide4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02" name="استقطاب الضوء ( بصفة عامة)"/>
          <p:cNvSpPr/>
          <p:nvPr/>
        </p:nvSpPr>
        <p:spPr>
          <a:xfrm>
            <a:off x="2582519" y="148455"/>
            <a:ext cx="7839762" cy="239538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3892"/>
                </a:moveTo>
                <a:lnTo>
                  <a:pt x="0" y="7708"/>
                </a:lnTo>
                <a:cubicBezTo>
                  <a:pt x="0" y="3451"/>
                  <a:pt x="1054" y="0"/>
                  <a:pt x="2355" y="0"/>
                </a:cubicBezTo>
                <a:lnTo>
                  <a:pt x="19245" y="0"/>
                </a:lnTo>
                <a:cubicBezTo>
                  <a:pt x="20546" y="0"/>
                  <a:pt x="21600" y="3451"/>
                  <a:pt x="21600" y="7708"/>
                </a:cubicBezTo>
                <a:lnTo>
                  <a:pt x="21600" y="13892"/>
                </a:lnTo>
                <a:cubicBezTo>
                  <a:pt x="21600" y="18149"/>
                  <a:pt x="20546" y="21600"/>
                  <a:pt x="19245" y="21600"/>
                </a:cubicBezTo>
                <a:lnTo>
                  <a:pt x="2355" y="21600"/>
                </a:lnTo>
                <a:cubicBezTo>
                  <a:pt x="1054" y="21600"/>
                  <a:pt x="0" y="18149"/>
                  <a:pt x="0" y="13892"/>
                </a:cubicBezTo>
                <a:close/>
              </a:path>
            </a:pathLst>
          </a:custGeom>
          <a:gradFill>
            <a:gsLst>
              <a:gs pos="0">
                <a:srgbClr val="C8B2E9"/>
              </a:gs>
              <a:gs pos="35000">
                <a:srgbClr val="D8C9EE"/>
              </a:gs>
              <a:gs pos="100000">
                <a:srgbClr val="F0EAF9"/>
              </a:gs>
            </a:gsLst>
            <a:lin ang="16200000"/>
          </a:gradFill>
          <a:ln w="12700">
            <a:solidFill>
              <a:srgbClr val="7D60A0"/>
            </a:solidFill>
            <a:bevel/>
          </a:ln>
          <a:effectLst>
            <a:outerShdw sx="100000" sy="100000" kx="0" ky="0" algn="b" rotWithShape="0" blurRad="50800" dist="25400" dir="5400000">
              <a:srgbClr val="000000">
                <a:alpha val="38000"/>
              </a:srgbClr>
            </a:outerShdw>
          </a:effectLst>
          <a:extLst>
            <a:ext uri="{C572A759-6A51-4108-AA02-DFA0A04FC94B}">
              <ma14:wrappingTextBoxFlag xmlns:ma14="http://schemas.microsoft.com/office/mac/drawingml/2011/main" val="1"/>
            </a:ext>
          </a:extLst>
        </p:spPr>
        <p:txBody>
          <a:bodyPr lIns="65023" tIns="65023" rIns="65023" bIns="65023" anchor="ctr"/>
          <a:lstStyle/>
          <a:p>
            <a:pPr defTabSz="914400" rtl="0">
              <a:defRPr b="1" sz="6000">
                <a:solidFill>
                  <a:schemeClr val="accent5"/>
                </a:solidFill>
                <a:latin typeface="Calibri"/>
                <a:ea typeface="Calibri"/>
                <a:cs typeface="Calibri"/>
                <a:sym typeface="Calibri"/>
              </a:defRPr>
            </a:pPr>
            <a:r>
              <a:t>استقطاب الضوء </a:t>
            </a:r>
            <a:r>
              <a:rPr>
                <a:solidFill>
                  <a:schemeClr val="accent2">
                    <a:hueOff val="-554920"/>
                    <a:satOff val="-21482"/>
                    <a:lumOff val="-6228"/>
                  </a:schemeClr>
                </a:solidFill>
              </a:rPr>
              <a:t>( بصفة عامة)</a:t>
            </a:r>
          </a:p>
        </p:txBody>
      </p:sp>
      <p:sp>
        <p:nvSpPr>
          <p:cNvPr id="603" name="تحول الضوء من متوهج الى ضوء أقل توهجاً."/>
          <p:cNvSpPr txBox="1"/>
          <p:nvPr/>
        </p:nvSpPr>
        <p:spPr>
          <a:xfrm>
            <a:off x="316479" y="3101387"/>
            <a:ext cx="12371842" cy="300819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normAutofit fontScale="100000" lnSpcReduction="0"/>
          </a:bodyPr>
          <a:lstStyle>
            <a:lvl1pPr algn="r">
              <a:defRPr b="1" sz="8000">
                <a:solidFill>
                  <a:srgbClr val="082938"/>
                </a:solidFill>
                <a:latin typeface="Helvetica"/>
                <a:ea typeface="Helvetica"/>
                <a:cs typeface="Helvetica"/>
                <a:sym typeface="Helvetica"/>
              </a:defRPr>
            </a:lvl1pPr>
          </a:lstStyle>
          <a:p>
            <a:pPr rtl="0">
              <a:defRPr/>
            </a:pPr>
            <a:r>
              <a:t>تحول الضوء من متوهج الى ضوء أقل توهجاً.</a:t>
            </a:r>
          </a:p>
        </p:txBody>
      </p:sp>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9" name="اضغط مرتين للتحرير"/>
          <p:cNvSpPr txBox="1"/>
          <p:nvPr>
            <p:ph type="title" idx="4294967295"/>
          </p:nvPr>
        </p:nvSpPr>
        <p:spPr>
          <a:xfrm>
            <a:off x="975359" y="3029937"/>
            <a:ext cx="11054082" cy="2090703"/>
          </a:xfrm>
          <a:prstGeom prst="rect">
            <a:avLst/>
          </a:prstGeom>
        </p:spPr>
        <p:txBody>
          <a:bodyPr lIns="65023" tIns="65023" rIns="65023" bIns="65023"/>
          <a:lstStyle/>
          <a:p>
            <a:pPr defTabSz="914400" rtl="0">
              <a:defRPr sz="6200">
                <a:latin typeface="Calibri"/>
                <a:ea typeface="Calibri"/>
                <a:cs typeface="Calibri"/>
                <a:sym typeface="Calibri"/>
              </a:defRPr>
            </a:pPr>
          </a:p>
        </p:txBody>
      </p:sp>
      <p:sp>
        <p:nvSpPr>
          <p:cNvPr id="290" name="اضغط مرتين للتحرير"/>
          <p:cNvSpPr txBox="1"/>
          <p:nvPr>
            <p:ph type="body" sz="quarter" idx="4294967295"/>
          </p:nvPr>
        </p:nvSpPr>
        <p:spPr>
          <a:xfrm>
            <a:off x="1950719" y="5527040"/>
            <a:ext cx="9103361" cy="2492587"/>
          </a:xfrm>
          <a:prstGeom prst="rect">
            <a:avLst/>
          </a:prstGeom>
        </p:spPr>
        <p:txBody>
          <a:bodyPr lIns="65023" tIns="65023" rIns="65023" bIns="65023" anchor="t"/>
          <a:lstStyle/>
          <a:p>
            <a:pPr marL="0" indent="0" algn="ctr" defTabSz="914400">
              <a:spcBef>
                <a:spcPts val="700"/>
              </a:spcBef>
              <a:buSzTx/>
              <a:buFont typeface="Arial"/>
              <a:buNone/>
              <a:defRPr sz="4400">
                <a:solidFill>
                  <a:srgbClr val="898989"/>
                </a:solidFill>
                <a:latin typeface="Calibri"/>
                <a:ea typeface="Calibri"/>
                <a:cs typeface="Calibri"/>
                <a:sym typeface="Calibri"/>
              </a:defRPr>
            </a:pPr>
          </a:p>
        </p:txBody>
      </p:sp>
      <p:grpSp>
        <p:nvGrpSpPr>
          <p:cNvPr id="293" name="تجميع"/>
          <p:cNvGrpSpPr/>
          <p:nvPr/>
        </p:nvGrpSpPr>
        <p:grpSpPr>
          <a:xfrm>
            <a:off x="58220" y="43665"/>
            <a:ext cx="12888360" cy="9666270"/>
            <a:chOff x="0" y="0"/>
            <a:chExt cx="12888359" cy="9666268"/>
          </a:xfrm>
        </p:grpSpPr>
        <p:sp>
          <p:nvSpPr>
            <p:cNvPr id="291" name="مستطيل"/>
            <p:cNvSpPr/>
            <p:nvPr/>
          </p:nvSpPr>
          <p:spPr>
            <a:xfrm>
              <a:off x="-1" y="0"/>
              <a:ext cx="12888360" cy="9666269"/>
            </a:xfrm>
            <a:prstGeom prst="rect">
              <a:avLst/>
            </a:prstGeom>
            <a:solidFill>
              <a:srgbClr val="EBF1DE"/>
            </a:solidFill>
            <a:ln w="12700" cap="flat">
              <a:solidFill>
                <a:srgbClr val="BE4B48"/>
              </a:solidFill>
              <a:prstDash val="solid"/>
              <a:round/>
            </a:ln>
            <a:effectLst>
              <a:outerShdw sx="100000" sy="100000" kx="0" ky="0" algn="b" rotWithShape="0" blurRad="50800" dist="25400" dir="5400000">
                <a:srgbClr val="000000">
                  <a:alpha val="37998"/>
                </a:srgbClr>
              </a:outerShdw>
            </a:effectLst>
          </p:spPr>
          <p:txBody>
            <a:bodyPr wrap="square" lIns="65023" tIns="65023" rIns="65023" bIns="65023" numCol="1" anchor="ctr">
              <a:noAutofit/>
            </a:bodyPr>
            <a:lstStyle/>
            <a:p>
              <a:pPr defTabSz="914400" rtl="0">
                <a:defRPr sz="2400">
                  <a:latin typeface="Calibri"/>
                  <a:ea typeface="Calibri"/>
                  <a:cs typeface="Calibri"/>
                  <a:sym typeface="Calibri"/>
                </a:defRPr>
              </a:pPr>
            </a:p>
          </p:txBody>
        </p:sp>
        <p:sp>
          <p:nvSpPr>
            <p:cNvPr id="292" name="مستطيل"/>
            <p:cNvSpPr txBox="1"/>
            <p:nvPr/>
          </p:nvSpPr>
          <p:spPr>
            <a:xfrm>
              <a:off x="-1" y="4204827"/>
              <a:ext cx="12888360" cy="125661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65023" tIns="65023" rIns="65023" bIns="65023" numCol="1" anchor="ctr">
              <a:noAutofit/>
            </a:bodyPr>
            <a:lstStyle/>
            <a:p>
              <a:pPr defTabSz="914400" rtl="0">
                <a:defRPr sz="2400">
                  <a:latin typeface="Calibri"/>
                  <a:ea typeface="Calibri"/>
                  <a:cs typeface="Calibri"/>
                  <a:sym typeface="Calibri"/>
                </a:defRPr>
              </a:pPr>
              <a:br/>
              <a:br/>
            </a:p>
          </p:txBody>
        </p:sp>
      </p:grpSp>
      <p:pic>
        <p:nvPicPr>
          <p:cNvPr id="294" name="نتيجة بحث الصور عن أهداف الدرس" descr="نتيجة بحث الصور عن أهداف الدرس"/>
          <p:cNvPicPr>
            <a:picLocks noChangeAspect="1"/>
          </p:cNvPicPr>
          <p:nvPr/>
        </p:nvPicPr>
        <p:blipFill>
          <a:blip r:embed="rId2">
            <a:extLst/>
          </a:blip>
          <a:srcRect l="13087" t="9332" r="0" b="13258"/>
          <a:stretch>
            <a:fillRect/>
          </a:stretch>
        </p:blipFill>
        <p:spPr>
          <a:xfrm>
            <a:off x="9434706" y="2276318"/>
            <a:ext cx="4221887" cy="4265539"/>
          </a:xfrm>
          <a:prstGeom prst="rect">
            <a:avLst/>
          </a:prstGeom>
          <a:ln w="12700">
            <a:miter lim="400000"/>
          </a:ln>
        </p:spPr>
      </p:pic>
      <p:sp>
        <p:nvSpPr>
          <p:cNvPr id="295" name="١- التعرف على حيود الضوء و إثبات  أن الضوء موجة.…"/>
          <p:cNvSpPr txBox="1"/>
          <p:nvPr/>
        </p:nvSpPr>
        <p:spPr>
          <a:xfrm>
            <a:off x="206501" y="467829"/>
            <a:ext cx="9159242" cy="8987454"/>
          </a:xfrm>
          <a:prstGeom prst="rect">
            <a:avLst/>
          </a:prstGeom>
          <a:solidFill>
            <a:srgbClr val="FEFBB0"/>
          </a:solidFill>
          <a:ln w="12700">
            <a:miter lim="400000"/>
          </a:ln>
          <a:extLst>
            <a:ext uri="{C572A759-6A51-4108-AA02-DFA0A04FC94B}">
              <ma14:wrappingTextBoxFlag xmlns:ma14="http://schemas.microsoft.com/office/mac/drawingml/2011/main" val="1"/>
            </a:ext>
          </a:extLst>
        </p:spPr>
        <p:txBody>
          <a:bodyPr lIns="65023" tIns="65023" rIns="65023" bIns="65023">
            <a:normAutofit fontScale="100000" lnSpcReduction="0"/>
          </a:bodyPr>
          <a:lstStyle/>
          <a:p>
            <a:pPr marL="137160" indent="-137160" algn="r" defTabSz="365760" rtl="0">
              <a:lnSpc>
                <a:spcPct val="80000"/>
              </a:lnSpc>
              <a:spcBef>
                <a:spcPts val="200"/>
              </a:spcBef>
              <a:buFont typeface="Arial"/>
              <a:defRPr b="1">
                <a:latin typeface="Calibri"/>
                <a:ea typeface="Calibri"/>
                <a:cs typeface="Calibri"/>
                <a:sym typeface="Calibri"/>
              </a:defRPr>
            </a:pPr>
          </a:p>
          <a:p>
            <a:pPr marL="137160" indent="-137160" algn="r" defTabSz="365760" rtl="0">
              <a:lnSpc>
                <a:spcPct val="80000"/>
              </a:lnSpc>
              <a:spcBef>
                <a:spcPts val="200"/>
              </a:spcBef>
              <a:buFont typeface="Arial"/>
              <a:defRPr b="1" sz="4480">
                <a:latin typeface="Calibri"/>
                <a:ea typeface="Calibri"/>
                <a:cs typeface="Calibri"/>
                <a:sym typeface="Calibri"/>
              </a:defRPr>
            </a:pPr>
            <a:r>
              <a:t>١- التعرف على حيود الضوء و إثبات  أن الضوء موجة.</a:t>
            </a:r>
          </a:p>
          <a:p>
            <a:pPr marL="137160" indent="-137160" algn="r" defTabSz="365760" rtl="0">
              <a:lnSpc>
                <a:spcPct val="80000"/>
              </a:lnSpc>
              <a:spcBef>
                <a:spcPts val="200"/>
              </a:spcBef>
              <a:buFont typeface="Arial"/>
              <a:defRPr b="1" sz="4480">
                <a:latin typeface="Calibri"/>
                <a:ea typeface="Calibri"/>
                <a:cs typeface="Calibri"/>
                <a:sym typeface="Calibri"/>
              </a:defRPr>
            </a:pPr>
          </a:p>
          <a:p>
            <a:pPr marL="137160" indent="-137160" algn="r" defTabSz="365760" rtl="0">
              <a:lnSpc>
                <a:spcPct val="80000"/>
              </a:lnSpc>
              <a:spcBef>
                <a:spcPts val="200"/>
              </a:spcBef>
              <a:buFont typeface="Arial"/>
              <a:defRPr b="1" sz="4480">
                <a:latin typeface="Calibri"/>
                <a:ea typeface="Calibri"/>
                <a:cs typeface="Calibri"/>
                <a:sym typeface="Calibri"/>
              </a:defRPr>
            </a:pPr>
            <a:r>
              <a:t>٢- دراسة الطيف الكهرومغناطيسي و مكوناته.</a:t>
            </a:r>
          </a:p>
          <a:p>
            <a:pPr marL="137160" indent="-137160" algn="r" defTabSz="365760" rtl="0">
              <a:lnSpc>
                <a:spcPct val="80000"/>
              </a:lnSpc>
              <a:spcBef>
                <a:spcPts val="200"/>
              </a:spcBef>
              <a:buFont typeface="Arial"/>
              <a:defRPr b="1" sz="4480">
                <a:latin typeface="Calibri"/>
                <a:ea typeface="Calibri"/>
                <a:cs typeface="Calibri"/>
                <a:sym typeface="Calibri"/>
              </a:defRPr>
            </a:pPr>
          </a:p>
          <a:p>
            <a:pPr marL="137160" indent="-137160" algn="r" defTabSz="365760" rtl="0">
              <a:lnSpc>
                <a:spcPct val="80000"/>
              </a:lnSpc>
              <a:spcBef>
                <a:spcPts val="200"/>
              </a:spcBef>
              <a:buFont typeface="Arial"/>
              <a:defRPr b="1" sz="4480">
                <a:latin typeface="Calibri"/>
                <a:ea typeface="Calibri"/>
                <a:cs typeface="Calibri"/>
                <a:sym typeface="Calibri"/>
              </a:defRPr>
            </a:pPr>
            <a:r>
              <a:t>٣-استنتاج خواص الطيف المرئي.</a:t>
            </a:r>
          </a:p>
          <a:p>
            <a:pPr marL="137160" indent="-137160" algn="r" defTabSz="365760" rtl="0">
              <a:lnSpc>
                <a:spcPct val="80000"/>
              </a:lnSpc>
              <a:spcBef>
                <a:spcPts val="200"/>
              </a:spcBef>
              <a:buFont typeface="Arial"/>
              <a:defRPr b="1" sz="4480">
                <a:latin typeface="Calibri"/>
                <a:ea typeface="Calibri"/>
                <a:cs typeface="Calibri"/>
                <a:sym typeface="Calibri"/>
              </a:defRPr>
            </a:pPr>
          </a:p>
          <a:p>
            <a:pPr marL="137160" indent="-137160" algn="r" defTabSz="365760" rtl="0">
              <a:lnSpc>
                <a:spcPct val="80000"/>
              </a:lnSpc>
              <a:spcBef>
                <a:spcPts val="200"/>
              </a:spcBef>
              <a:buFont typeface="Arial"/>
              <a:defRPr b="1" sz="4480">
                <a:latin typeface="Calibri"/>
                <a:ea typeface="Calibri"/>
                <a:cs typeface="Calibri"/>
                <a:sym typeface="Calibri"/>
              </a:defRPr>
            </a:pPr>
            <a:r>
              <a:t>٤-دراسة ألوان الضوء و التفريق بينها و بين ألوان الصبغات.</a:t>
            </a:r>
          </a:p>
          <a:p>
            <a:pPr marL="137160" indent="-137160" algn="r" defTabSz="365760" rtl="0">
              <a:lnSpc>
                <a:spcPct val="80000"/>
              </a:lnSpc>
              <a:spcBef>
                <a:spcPts val="200"/>
              </a:spcBef>
              <a:buFont typeface="Arial"/>
              <a:defRPr b="1" sz="4480">
                <a:latin typeface="Calibri"/>
                <a:ea typeface="Calibri"/>
                <a:cs typeface="Calibri"/>
                <a:sym typeface="Calibri"/>
              </a:defRPr>
            </a:pPr>
          </a:p>
          <a:p>
            <a:pPr marL="137160" indent="-137160" algn="r" defTabSz="365760" rtl="0">
              <a:lnSpc>
                <a:spcPct val="80000"/>
              </a:lnSpc>
              <a:spcBef>
                <a:spcPts val="200"/>
              </a:spcBef>
              <a:buFont typeface="Arial"/>
              <a:defRPr b="1" sz="4480">
                <a:latin typeface="Calibri"/>
                <a:ea typeface="Calibri"/>
                <a:cs typeface="Calibri"/>
                <a:sym typeface="Calibri"/>
              </a:defRPr>
            </a:pPr>
          </a:p>
          <a:p>
            <a:pPr marL="137160" indent="-137160" algn="r" defTabSz="365760" rtl="0">
              <a:lnSpc>
                <a:spcPct val="80000"/>
              </a:lnSpc>
              <a:spcBef>
                <a:spcPts val="200"/>
              </a:spcBef>
              <a:buFont typeface="Arial"/>
              <a:defRPr b="1">
                <a:latin typeface="Calibri"/>
                <a:ea typeface="Calibri"/>
                <a:cs typeface="Calibri"/>
                <a:sym typeface="Calibri"/>
              </a:defRPr>
            </a:pPr>
          </a:p>
          <a:p>
            <a:pPr marL="137160" indent="-137160" algn="r" defTabSz="365760" rtl="0">
              <a:lnSpc>
                <a:spcPct val="80000"/>
              </a:lnSpc>
              <a:spcBef>
                <a:spcPts val="200"/>
              </a:spcBef>
              <a:buFont typeface="Arial"/>
              <a:defRPr b="1">
                <a:latin typeface="Calibri"/>
                <a:ea typeface="Calibri"/>
                <a:cs typeface="Calibri"/>
                <a:sym typeface="Calibri"/>
              </a:defRPr>
            </a:pPr>
          </a:p>
          <a:p>
            <a:pPr marL="137160" indent="-137160" algn="r" defTabSz="365760" rtl="0">
              <a:lnSpc>
                <a:spcPct val="80000"/>
              </a:lnSpc>
              <a:spcBef>
                <a:spcPts val="200"/>
              </a:spcBef>
              <a:buFont typeface="Arial"/>
              <a:defRPr b="1" sz="2800">
                <a:latin typeface="Calibri"/>
                <a:ea typeface="Calibri"/>
                <a:cs typeface="Calibri"/>
                <a:sym typeface="Calibri"/>
              </a:defRPr>
            </a:pPr>
          </a:p>
          <a:p>
            <a:pPr marL="137160" indent="-137160" algn="r" defTabSz="365760" rtl="0">
              <a:lnSpc>
                <a:spcPct val="80000"/>
              </a:lnSpc>
              <a:spcBef>
                <a:spcPts val="200"/>
              </a:spcBef>
              <a:buFont typeface="Arial"/>
              <a:defRPr sz="2800">
                <a:latin typeface="Calibri"/>
                <a:ea typeface="Calibri"/>
                <a:cs typeface="Calibri"/>
                <a:sym typeface="Calibri"/>
              </a:defRPr>
            </a:pPr>
            <a:r>
              <a:t> </a:t>
            </a:r>
          </a:p>
        </p:txBody>
      </p:sp>
    </p:spTree>
  </p:cSld>
  <p:clrMapOvr>
    <a:masterClrMapping/>
  </p:clrMapOvr>
  <p:transition xmlns:p14="http://schemas.microsoft.com/office/powerpoint/2010/main" spd="med" advClick="1"/>
</p:sld>
</file>

<file path=ppt/slides/slide5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05" name="مرشحات الاستقطاب"/>
          <p:cNvSpPr/>
          <p:nvPr/>
        </p:nvSpPr>
        <p:spPr>
          <a:xfrm>
            <a:off x="2582519" y="148455"/>
            <a:ext cx="7839762" cy="239538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3892"/>
                </a:moveTo>
                <a:lnTo>
                  <a:pt x="0" y="7708"/>
                </a:lnTo>
                <a:cubicBezTo>
                  <a:pt x="0" y="3451"/>
                  <a:pt x="1054" y="0"/>
                  <a:pt x="2355" y="0"/>
                </a:cubicBezTo>
                <a:lnTo>
                  <a:pt x="19245" y="0"/>
                </a:lnTo>
                <a:cubicBezTo>
                  <a:pt x="20546" y="0"/>
                  <a:pt x="21600" y="3451"/>
                  <a:pt x="21600" y="7708"/>
                </a:cubicBezTo>
                <a:lnTo>
                  <a:pt x="21600" y="13892"/>
                </a:lnTo>
                <a:cubicBezTo>
                  <a:pt x="21600" y="18149"/>
                  <a:pt x="20546" y="21600"/>
                  <a:pt x="19245" y="21600"/>
                </a:cubicBezTo>
                <a:lnTo>
                  <a:pt x="2355" y="21600"/>
                </a:lnTo>
                <a:cubicBezTo>
                  <a:pt x="1054" y="21600"/>
                  <a:pt x="0" y="18149"/>
                  <a:pt x="0" y="13892"/>
                </a:cubicBezTo>
                <a:close/>
              </a:path>
            </a:pathLst>
          </a:custGeom>
          <a:gradFill>
            <a:gsLst>
              <a:gs pos="0">
                <a:srgbClr val="C8B2E9"/>
              </a:gs>
              <a:gs pos="35000">
                <a:srgbClr val="D8C9EE"/>
              </a:gs>
              <a:gs pos="100000">
                <a:srgbClr val="F0EAF9"/>
              </a:gs>
            </a:gsLst>
            <a:lin ang="16200000"/>
          </a:gradFill>
          <a:ln w="12700">
            <a:solidFill>
              <a:srgbClr val="7D60A0"/>
            </a:solidFill>
            <a:bevel/>
          </a:ln>
          <a:effectLst>
            <a:outerShdw sx="100000" sy="100000" kx="0" ky="0" algn="b" rotWithShape="0" blurRad="50800" dist="25400" dir="5400000">
              <a:srgbClr val="000000">
                <a:alpha val="38000"/>
              </a:srgbClr>
            </a:outerShdw>
          </a:effectLst>
          <a:extLst>
            <a:ext uri="{C572A759-6A51-4108-AA02-DFA0A04FC94B}">
              <ma14:wrappingTextBoxFlag xmlns:ma14="http://schemas.microsoft.com/office/mac/drawingml/2011/main" val="1"/>
            </a:ext>
          </a:extLst>
        </p:spPr>
        <p:txBody>
          <a:bodyPr lIns="65023" tIns="65023" rIns="65023" bIns="65023" anchor="ctr"/>
          <a:lstStyle>
            <a:lvl1pPr defTabSz="914400">
              <a:defRPr b="1" sz="6000">
                <a:solidFill>
                  <a:schemeClr val="accent5"/>
                </a:solidFill>
                <a:latin typeface="Calibri"/>
                <a:ea typeface="Calibri"/>
                <a:cs typeface="Calibri"/>
                <a:sym typeface="Calibri"/>
              </a:defRPr>
            </a:lvl1pPr>
          </a:lstStyle>
          <a:p>
            <a:pPr rtl="0">
              <a:defRPr/>
            </a:pPr>
            <a:r>
              <a:t>مرشحات الاستقطاب</a:t>
            </a:r>
          </a:p>
        </p:txBody>
      </p:sp>
      <p:sp>
        <p:nvSpPr>
          <p:cNvPr id="606" name="هاتي أمثلة أخرى غير النظارة الشمسية تقلل توهج الضوء ؟"/>
          <p:cNvSpPr/>
          <p:nvPr/>
        </p:nvSpPr>
        <p:spPr>
          <a:xfrm>
            <a:off x="4536932" y="3025231"/>
            <a:ext cx="7734521" cy="4332043"/>
          </a:xfrm>
          <a:prstGeom prst="wedgeEllipseCallout">
            <a:avLst>
              <a:gd name="adj1" fmla="val -68145"/>
              <a:gd name="adj2" fmla="val 10162"/>
            </a:avLst>
          </a:prstGeom>
          <a:solidFill>
            <a:srgbClr val="FFFFFF"/>
          </a:solidFill>
          <a:ln w="25400">
            <a:solidFill>
              <a:srgbClr val="4F81BD"/>
            </a:solidFill>
            <a:bevel/>
          </a:ln>
          <a:effectLst>
            <a:outerShdw sx="100000" sy="100000" kx="0" ky="0" algn="b" rotWithShape="0" blurRad="38100" dist="23000" dir="5400000">
              <a:srgbClr val="000000">
                <a:alpha val="35000"/>
              </a:srgbClr>
            </a:outerShdw>
          </a:effectLst>
          <a:extLst>
            <a:ext uri="{C572A759-6A51-4108-AA02-DFA0A04FC94B}">
              <ma14:wrappingTextBoxFlag xmlns:ma14="http://schemas.microsoft.com/office/mac/drawingml/2011/main" val="1"/>
            </a:ext>
          </a:extLst>
        </p:spPr>
        <p:txBody>
          <a:bodyPr lIns="45719" rIns="45719" anchor="ctr"/>
          <a:lstStyle>
            <a:lvl1pPr marL="342900" indent="-342900" algn="r" defTabSz="914400">
              <a:spcBef>
                <a:spcPts val="1100"/>
              </a:spcBef>
              <a:buFont typeface="Arial"/>
              <a:defRPr b="1" sz="5500">
                <a:solidFill>
                  <a:srgbClr val="1F5A7A"/>
                </a:solidFill>
                <a:latin typeface="Calibri"/>
                <a:ea typeface="Calibri"/>
                <a:cs typeface="Calibri"/>
                <a:sym typeface="Calibri"/>
              </a:defRPr>
            </a:lvl1pPr>
          </a:lstStyle>
          <a:p>
            <a:pPr rtl="0">
              <a:defRPr/>
            </a:pPr>
            <a:r>
              <a:t>هاتي أمثلة أخرى غير النظارة الشمسية تقلل توهج الضوء ؟</a:t>
            </a:r>
          </a:p>
        </p:txBody>
      </p:sp>
      <p:pic>
        <p:nvPicPr>
          <p:cNvPr id="607" name="image10.png" descr="image10.png"/>
          <p:cNvPicPr>
            <a:picLocks noChangeAspect="1"/>
          </p:cNvPicPr>
          <p:nvPr/>
        </p:nvPicPr>
        <p:blipFill>
          <a:blip r:embed="rId2">
            <a:extLst/>
          </a:blip>
          <a:stretch>
            <a:fillRect/>
          </a:stretch>
        </p:blipFill>
        <p:spPr>
          <a:xfrm flipH="1">
            <a:off x="341098" y="4856259"/>
            <a:ext cx="2842212" cy="2943102"/>
          </a:xfrm>
          <a:prstGeom prst="rect">
            <a:avLst/>
          </a:prstGeom>
          <a:ln w="12700">
            <a:miter lim="400000"/>
          </a:ln>
        </p:spPr>
      </p:pic>
      <p:sp>
        <p:nvSpPr>
          <p:cNvPr id="608" name="استنتاج"/>
          <p:cNvSpPr/>
          <p:nvPr/>
        </p:nvSpPr>
        <p:spPr>
          <a:xfrm>
            <a:off x="-2677" y="8765297"/>
            <a:ext cx="3662559" cy="1025441"/>
          </a:xfrm>
          <a:prstGeom prst="roundRect">
            <a:avLst>
              <a:gd name="adj" fmla="val 16734"/>
            </a:avLst>
          </a:prstGeom>
          <a:blipFill>
            <a:blip r:embed="rId3"/>
          </a:blipFill>
          <a:ln w="12700">
            <a:miter lim="400000"/>
          </a:ln>
          <a:effectLst>
            <a:outerShdw sx="100000" sy="100000" kx="0" ky="0" algn="b" rotWithShape="0" blurRad="381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lstStyle>
            <a:lvl1pPr>
              <a:defRPr b="1" sz="4500">
                <a:solidFill>
                  <a:srgbClr val="FFFFFF"/>
                </a:solidFill>
                <a:latin typeface="Helvetica"/>
                <a:ea typeface="Helvetica"/>
                <a:cs typeface="Helvetica"/>
                <a:sym typeface="Helvetica"/>
              </a:defRPr>
            </a:lvl1pPr>
          </a:lstStyle>
          <a:p>
            <a:pPr rtl="0">
              <a:defRPr/>
            </a:pPr>
            <a:r>
              <a:t>استنتاج</a:t>
            </a:r>
          </a:p>
        </p:txBody>
      </p:sp>
      <p:sp>
        <p:nvSpPr>
          <p:cNvPr id="609" name="الغطوة…"/>
          <p:cNvSpPr/>
          <p:nvPr/>
        </p:nvSpPr>
        <p:spPr>
          <a:xfrm>
            <a:off x="4161075" y="9935627"/>
            <a:ext cx="5434983" cy="1780629"/>
          </a:xfrm>
          <a:prstGeom prst="rect">
            <a:avLst/>
          </a:prstGeom>
          <a:solidFill>
            <a:srgbClr val="FFFFFF"/>
          </a:solidFill>
          <a:ln w="25400">
            <a:solidFill>
              <a:srgbClr val="85888D"/>
            </a:solidFill>
            <a:miter lim="400000"/>
          </a:ln>
          <a:extLst>
            <a:ext uri="{C572A759-6A51-4108-AA02-DFA0A04FC94B}">
              <ma14:wrappingTextBoxFlag xmlns:ma14="http://schemas.microsoft.com/office/mac/drawingml/2011/main" val="1"/>
            </a:ext>
          </a:extLst>
        </p:spPr>
        <p:txBody>
          <a:bodyPr lIns="50800" tIns="50800" rIns="50800" bIns="50800" anchor="ctr"/>
          <a:lstStyle/>
          <a:p>
            <a:pPr>
              <a:defRPr sz="2400"/>
            </a:pPr>
            <a:r>
              <a:t>الغطوة</a:t>
            </a:r>
          </a:p>
          <a:p>
            <a:pPr>
              <a:defRPr sz="2400"/>
            </a:pPr>
            <a:r>
              <a:t>تضليل السيارة</a:t>
            </a:r>
          </a:p>
          <a:p>
            <a:pPr>
              <a:defRPr sz="2400"/>
            </a:pPr>
            <a:r>
              <a:t>مرشحات عدسات الكاميرا</a:t>
            </a:r>
          </a:p>
        </p:txBody>
      </p:sp>
    </p:spTree>
  </p:cSld>
  <p:clrMapOvr>
    <a:masterClrMapping/>
  </p:clrMapOvr>
  <p:transition xmlns:p14="http://schemas.microsoft.com/office/powerpoint/2010/main" spd="med" advClick="1"/>
</p:sld>
</file>

<file path=ppt/slides/slide5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11" name="استقطاب الضوء ( فيزيائياً)"/>
          <p:cNvSpPr/>
          <p:nvPr/>
        </p:nvSpPr>
        <p:spPr>
          <a:xfrm>
            <a:off x="2448901" y="210641"/>
            <a:ext cx="7528830" cy="239538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3892"/>
                </a:moveTo>
                <a:lnTo>
                  <a:pt x="0" y="7708"/>
                </a:lnTo>
                <a:cubicBezTo>
                  <a:pt x="0" y="3451"/>
                  <a:pt x="1098" y="0"/>
                  <a:pt x="2452" y="0"/>
                </a:cubicBezTo>
                <a:lnTo>
                  <a:pt x="19148" y="0"/>
                </a:lnTo>
                <a:cubicBezTo>
                  <a:pt x="20502" y="0"/>
                  <a:pt x="21600" y="3451"/>
                  <a:pt x="21600" y="7708"/>
                </a:cubicBezTo>
                <a:lnTo>
                  <a:pt x="21600" y="13892"/>
                </a:lnTo>
                <a:cubicBezTo>
                  <a:pt x="21600" y="18149"/>
                  <a:pt x="20502" y="21600"/>
                  <a:pt x="19148" y="21600"/>
                </a:cubicBezTo>
                <a:lnTo>
                  <a:pt x="2452" y="21600"/>
                </a:lnTo>
                <a:cubicBezTo>
                  <a:pt x="1098" y="21600"/>
                  <a:pt x="0" y="18149"/>
                  <a:pt x="0" y="13892"/>
                </a:cubicBezTo>
                <a:close/>
              </a:path>
            </a:pathLst>
          </a:custGeom>
          <a:gradFill>
            <a:gsLst>
              <a:gs pos="0">
                <a:srgbClr val="C8B2E9"/>
              </a:gs>
              <a:gs pos="35000">
                <a:srgbClr val="D8C9EE"/>
              </a:gs>
              <a:gs pos="100000">
                <a:srgbClr val="F0EAF9"/>
              </a:gs>
            </a:gsLst>
            <a:lin ang="16200000"/>
          </a:gradFill>
          <a:ln w="12700">
            <a:solidFill>
              <a:srgbClr val="7D60A0"/>
            </a:solidFill>
            <a:bevel/>
          </a:ln>
          <a:effectLst>
            <a:outerShdw sx="100000" sy="100000" kx="0" ky="0" algn="b" rotWithShape="0" blurRad="50800" dist="25400" dir="5400000">
              <a:srgbClr val="000000">
                <a:alpha val="38000"/>
              </a:srgbClr>
            </a:outerShdw>
          </a:effectLst>
          <a:extLst>
            <a:ext uri="{C572A759-6A51-4108-AA02-DFA0A04FC94B}">
              <ma14:wrappingTextBoxFlag xmlns:ma14="http://schemas.microsoft.com/office/mac/drawingml/2011/main" val="1"/>
            </a:ext>
          </a:extLst>
        </p:spPr>
        <p:txBody>
          <a:bodyPr lIns="65023" tIns="65023" rIns="65023" bIns="65023" anchor="ctr"/>
          <a:lstStyle>
            <a:lvl1pPr defTabSz="914400">
              <a:defRPr b="1" sz="6000">
                <a:solidFill>
                  <a:schemeClr val="accent5"/>
                </a:solidFill>
                <a:latin typeface="Calibri"/>
                <a:ea typeface="Calibri"/>
                <a:cs typeface="Calibri"/>
                <a:sym typeface="Calibri"/>
              </a:defRPr>
            </a:lvl1pPr>
          </a:lstStyle>
          <a:p>
            <a:pPr rtl="0">
              <a:defRPr/>
            </a:pPr>
            <a:r>
              <a:t>استقطاب الضوء ( فيزيائياً)</a:t>
            </a:r>
          </a:p>
        </p:txBody>
      </p:sp>
      <p:sp>
        <p:nvSpPr>
          <p:cNvPr id="612" name="انتاج ضوء يتذبذب في مستوى واحد."/>
          <p:cNvSpPr txBox="1"/>
          <p:nvPr/>
        </p:nvSpPr>
        <p:spPr>
          <a:xfrm>
            <a:off x="27395" y="2520983"/>
            <a:ext cx="12371842" cy="300819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normAutofit fontScale="100000" lnSpcReduction="0"/>
          </a:bodyPr>
          <a:lstStyle>
            <a:lvl1pPr algn="r">
              <a:defRPr b="1" sz="8000">
                <a:solidFill>
                  <a:srgbClr val="082938"/>
                </a:solidFill>
                <a:latin typeface="Helvetica"/>
                <a:ea typeface="Helvetica"/>
                <a:cs typeface="Helvetica"/>
                <a:sym typeface="Helvetica"/>
              </a:defRPr>
            </a:lvl1pPr>
          </a:lstStyle>
          <a:p>
            <a:pPr rtl="0">
              <a:defRPr/>
            </a:pPr>
            <a:r>
              <a:t>انتاج ضوء يتذبذب في مستوى واحد.</a:t>
            </a:r>
          </a:p>
        </p:txBody>
      </p:sp>
      <p:pic>
        <p:nvPicPr>
          <p:cNvPr id="613" name="image10.png" descr="image10.png"/>
          <p:cNvPicPr>
            <a:picLocks noChangeAspect="1"/>
          </p:cNvPicPr>
          <p:nvPr/>
        </p:nvPicPr>
        <p:blipFill>
          <a:blip r:embed="rId2">
            <a:extLst/>
          </a:blip>
          <a:stretch>
            <a:fillRect/>
          </a:stretch>
        </p:blipFill>
        <p:spPr>
          <a:xfrm flipH="1">
            <a:off x="258183" y="6833829"/>
            <a:ext cx="2842212" cy="2943101"/>
          </a:xfrm>
          <a:prstGeom prst="rect">
            <a:avLst/>
          </a:prstGeom>
          <a:ln w="12700">
            <a:miter lim="400000"/>
          </a:ln>
        </p:spPr>
      </p:pic>
      <p:sp>
        <p:nvSpPr>
          <p:cNvPr id="614" name="ماذا يعني ذلك ؟"/>
          <p:cNvSpPr/>
          <p:nvPr/>
        </p:nvSpPr>
        <p:spPr>
          <a:xfrm>
            <a:off x="3396853" y="5947980"/>
            <a:ext cx="6210960" cy="2476823"/>
          </a:xfrm>
          <a:prstGeom prst="wedgeEllipseCallout">
            <a:avLst>
              <a:gd name="adj1" fmla="val -48232"/>
              <a:gd name="adj2" fmla="val 48530"/>
            </a:avLst>
          </a:prstGeom>
          <a:solidFill>
            <a:srgbClr val="FFFFFF"/>
          </a:solidFill>
          <a:ln w="25400">
            <a:solidFill>
              <a:srgbClr val="4F81BD"/>
            </a:solidFill>
            <a:bevel/>
          </a:ln>
          <a:effectLst>
            <a:outerShdw sx="100000" sy="100000" kx="0" ky="0" algn="b" rotWithShape="0" blurRad="38100" dist="23000" dir="5400000">
              <a:srgbClr val="000000">
                <a:alpha val="35000"/>
              </a:srgbClr>
            </a:outerShdw>
          </a:effectLst>
          <a:extLst>
            <a:ext uri="{C572A759-6A51-4108-AA02-DFA0A04FC94B}">
              <ma14:wrappingTextBoxFlag xmlns:ma14="http://schemas.microsoft.com/office/mac/drawingml/2011/main" val="1"/>
            </a:ext>
          </a:extLst>
        </p:spPr>
        <p:txBody>
          <a:bodyPr lIns="45719" rIns="45719" anchor="ctr"/>
          <a:lstStyle>
            <a:lvl1pPr marL="342900" indent="-342900" algn="r" defTabSz="914400">
              <a:spcBef>
                <a:spcPts val="1100"/>
              </a:spcBef>
              <a:buFont typeface="Arial"/>
              <a:defRPr b="1" sz="5500">
                <a:solidFill>
                  <a:srgbClr val="FF0000"/>
                </a:solidFill>
                <a:latin typeface="Calibri"/>
                <a:ea typeface="Calibri"/>
                <a:cs typeface="Calibri"/>
                <a:sym typeface="Calibri"/>
              </a:defRPr>
            </a:lvl1pPr>
          </a:lstStyle>
          <a:p>
            <a:pPr rtl="0">
              <a:defRPr>
                <a:solidFill>
                  <a:srgbClr val="000000"/>
                </a:solidFill>
              </a:defRPr>
            </a:pPr>
            <a:r>
              <a:rPr>
                <a:solidFill>
                  <a:srgbClr val="FF0000"/>
                </a:solidFill>
              </a:rPr>
              <a:t>ماذا يعني ذلك ؟</a:t>
            </a:r>
          </a:p>
        </p:txBody>
      </p:sp>
    </p:spTree>
  </p:cSld>
  <p:clrMapOvr>
    <a:masterClrMapping/>
  </p:clrMapOvr>
  <p:transition xmlns:p14="http://schemas.microsoft.com/office/powerpoint/2010/main" spd="med" advClick="1"/>
</p:sld>
</file>

<file path=ppt/slides/slide5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616" name="CE1AC577-0154-4E43-8563-B9669828F993-L0-001.jpeg" descr="CE1AC577-0154-4E43-8563-B9669828F993-L0-001.jpeg"/>
          <p:cNvPicPr>
            <a:picLocks noChangeAspect="1"/>
          </p:cNvPicPr>
          <p:nvPr/>
        </p:nvPicPr>
        <p:blipFill>
          <a:blip r:embed="rId2">
            <a:extLst/>
          </a:blip>
          <a:srcRect l="0" t="22068" r="0" b="0"/>
          <a:stretch>
            <a:fillRect/>
          </a:stretch>
        </p:blipFill>
        <p:spPr>
          <a:xfrm>
            <a:off x="602456" y="2516580"/>
            <a:ext cx="11799918" cy="6450858"/>
          </a:xfrm>
          <a:prstGeom prst="rect">
            <a:avLst/>
          </a:prstGeom>
          <a:ln w="12700">
            <a:miter lim="400000"/>
          </a:ln>
        </p:spPr>
      </p:pic>
      <p:sp>
        <p:nvSpPr>
          <p:cNvPr id="617" name="صفي مسار الموجة الكهرومغناطيسية؟"/>
          <p:cNvSpPr/>
          <p:nvPr/>
        </p:nvSpPr>
        <p:spPr>
          <a:xfrm>
            <a:off x="-96667" y="34447"/>
            <a:ext cx="13198134" cy="181497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1427"/>
                </a:moveTo>
                <a:lnTo>
                  <a:pt x="0" y="10173"/>
                </a:lnTo>
                <a:cubicBezTo>
                  <a:pt x="0" y="4555"/>
                  <a:pt x="626" y="0"/>
                  <a:pt x="1399" y="0"/>
                </a:cubicBezTo>
                <a:lnTo>
                  <a:pt x="20201" y="0"/>
                </a:lnTo>
                <a:cubicBezTo>
                  <a:pt x="20974" y="0"/>
                  <a:pt x="21600" y="4555"/>
                  <a:pt x="21600" y="10173"/>
                </a:cubicBezTo>
                <a:lnTo>
                  <a:pt x="21600" y="11427"/>
                </a:lnTo>
                <a:cubicBezTo>
                  <a:pt x="21600" y="17045"/>
                  <a:pt x="20974" y="21600"/>
                  <a:pt x="20201" y="21600"/>
                </a:cubicBezTo>
                <a:lnTo>
                  <a:pt x="1399" y="21600"/>
                </a:lnTo>
                <a:cubicBezTo>
                  <a:pt x="626" y="21600"/>
                  <a:pt x="0" y="17045"/>
                  <a:pt x="0" y="11427"/>
                </a:cubicBezTo>
                <a:close/>
              </a:path>
            </a:pathLst>
          </a:custGeom>
          <a:gradFill>
            <a:gsLst>
              <a:gs pos="0">
                <a:srgbClr val="C8B2E9"/>
              </a:gs>
              <a:gs pos="35000">
                <a:srgbClr val="D8C9EE"/>
              </a:gs>
              <a:gs pos="100000">
                <a:srgbClr val="F0EAF9"/>
              </a:gs>
            </a:gsLst>
            <a:lin ang="16200000"/>
          </a:gradFill>
          <a:ln w="12700">
            <a:solidFill>
              <a:srgbClr val="7D60A0"/>
            </a:solidFill>
            <a:bevel/>
          </a:ln>
          <a:effectLst>
            <a:outerShdw sx="100000" sy="100000" kx="0" ky="0" algn="b" rotWithShape="0" blurRad="50800" dist="25400" dir="5400000">
              <a:srgbClr val="000000">
                <a:alpha val="38000"/>
              </a:srgbClr>
            </a:outerShdw>
          </a:effectLst>
          <a:extLst>
            <a:ext uri="{C572A759-6A51-4108-AA02-DFA0A04FC94B}">
              <ma14:wrappingTextBoxFlag xmlns:ma14="http://schemas.microsoft.com/office/mac/drawingml/2011/main" val="1"/>
            </a:ext>
          </a:extLst>
        </p:spPr>
        <p:txBody>
          <a:bodyPr lIns="65023" tIns="65023" rIns="65023" bIns="65023" anchor="ctr"/>
          <a:lstStyle>
            <a:lvl1pPr defTabSz="914400">
              <a:defRPr b="1" sz="6000">
                <a:solidFill>
                  <a:schemeClr val="accent5"/>
                </a:solidFill>
                <a:latin typeface="Calibri"/>
                <a:ea typeface="Calibri"/>
                <a:cs typeface="Calibri"/>
                <a:sym typeface="Calibri"/>
              </a:defRPr>
            </a:lvl1pPr>
          </a:lstStyle>
          <a:p>
            <a:pPr rtl="0">
              <a:defRPr/>
            </a:pPr>
            <a:r>
              <a:t>صفي مسار الموجة الكهرومغناطيسية؟ </a:t>
            </a:r>
          </a:p>
        </p:txBody>
      </p:sp>
      <p:sp>
        <p:nvSpPr>
          <p:cNvPr id="618" name="الموجة الكهرومغناطيسية…"/>
          <p:cNvSpPr/>
          <p:nvPr/>
        </p:nvSpPr>
        <p:spPr>
          <a:xfrm>
            <a:off x="4036703" y="9873441"/>
            <a:ext cx="3379603" cy="1905001"/>
          </a:xfrm>
          <a:prstGeom prst="rect">
            <a:avLst/>
          </a:prstGeom>
          <a:solidFill>
            <a:srgbClr val="FFFFFF"/>
          </a:solidFill>
          <a:ln w="25400">
            <a:solidFill>
              <a:srgbClr val="85888D"/>
            </a:solidFill>
            <a:miter lim="400000"/>
          </a:ln>
          <a:extLst>
            <a:ext uri="{C572A759-6A51-4108-AA02-DFA0A04FC94B}">
              <ma14:wrappingTextBoxFlag xmlns:ma14="http://schemas.microsoft.com/office/mac/drawingml/2011/main" val="1"/>
            </a:ext>
          </a:extLst>
        </p:spPr>
        <p:txBody>
          <a:bodyPr lIns="50800" tIns="50800" rIns="50800" bIns="50800" anchor="ctr"/>
          <a:lstStyle/>
          <a:p>
            <a:pPr>
              <a:defRPr sz="2400"/>
            </a:pPr>
            <a:r>
              <a:t>الموجة الكهرومغناطيسية </a:t>
            </a:r>
          </a:p>
          <a:p>
            <a:pPr>
              <a:defRPr sz="2400"/>
            </a:pPr>
            <a:r>
              <a:t>ثلاثية الأبعاد </a:t>
            </a:r>
          </a:p>
          <a:p>
            <a:pPr>
              <a:defRPr sz="2400"/>
            </a:pPr>
            <a:r>
              <a:t>عمودي و أفقي و الثالث هو خط انتشار الموجة </a:t>
            </a:r>
          </a:p>
        </p:txBody>
      </p:sp>
      <p:sp>
        <p:nvSpPr>
          <p:cNvPr id="619" name="قل لي ما أرسمه"/>
          <p:cNvSpPr/>
          <p:nvPr/>
        </p:nvSpPr>
        <p:spPr>
          <a:xfrm>
            <a:off x="9108231" y="9001767"/>
            <a:ext cx="3952760" cy="901069"/>
          </a:xfrm>
          <a:prstGeom prst="roundRect">
            <a:avLst>
              <a:gd name="adj" fmla="val 19044"/>
            </a:avLst>
          </a:prstGeom>
          <a:blipFill>
            <a:blip r:embed="rId3"/>
          </a:blipFill>
          <a:ln w="12700">
            <a:miter lim="400000"/>
          </a:ln>
          <a:effectLst>
            <a:outerShdw sx="100000" sy="100000" kx="0" ky="0" algn="b" rotWithShape="0" blurRad="381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lstStyle>
            <a:lvl1pPr>
              <a:defRPr b="1" sz="4000">
                <a:solidFill>
                  <a:srgbClr val="FFFFFF"/>
                </a:solidFill>
                <a:latin typeface="Helvetica"/>
                <a:ea typeface="Helvetica"/>
                <a:cs typeface="Helvetica"/>
                <a:sym typeface="Helvetica"/>
              </a:defRPr>
            </a:lvl1pPr>
          </a:lstStyle>
          <a:p>
            <a:pPr rtl="0">
              <a:defRPr/>
            </a:pPr>
            <a:r>
              <a:t>قل لي ما أرسمه</a:t>
            </a:r>
          </a:p>
        </p:txBody>
      </p:sp>
    </p:spTree>
  </p:cSld>
  <p:clrMapOvr>
    <a:masterClrMapping/>
  </p:clrMapOvr>
  <p:transition xmlns:p14="http://schemas.microsoft.com/office/powerpoint/2010/main" spd="med" advClick="1"/>
</p:sld>
</file>

<file path=ppt/slides/slide5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21" name="أشكال مرشح (فلتر) الاستقطاب"/>
          <p:cNvSpPr/>
          <p:nvPr/>
        </p:nvSpPr>
        <p:spPr>
          <a:xfrm>
            <a:off x="1379893" y="74216"/>
            <a:ext cx="10997348" cy="1430273"/>
          </a:xfrm>
          <a:prstGeom prst="wedgeEllipseCallout">
            <a:avLst>
              <a:gd name="adj1" fmla="val 39514"/>
              <a:gd name="adj2" fmla="val -44526"/>
            </a:avLst>
          </a:prstGeom>
          <a:solidFill>
            <a:srgbClr val="FBDBCF"/>
          </a:solidFill>
          <a:ln w="12700">
            <a:solidFill>
              <a:srgbClr val="7D60A0"/>
            </a:solidFill>
            <a:bevel/>
          </a:ln>
          <a:effectLst>
            <a:outerShdw sx="100000" sy="100000" kx="0" ky="0" algn="b" rotWithShape="0" blurRad="50800" dist="25400" dir="5400000">
              <a:srgbClr val="000000">
                <a:alpha val="38000"/>
              </a:srgbClr>
            </a:outerShdw>
          </a:effectLst>
          <a:extLst>
            <a:ext uri="{C572A759-6A51-4108-AA02-DFA0A04FC94B}">
              <ma14:wrappingTextBoxFlag xmlns:ma14="http://schemas.microsoft.com/office/mac/drawingml/2011/main" val="1"/>
            </a:ext>
          </a:extLst>
        </p:spPr>
        <p:txBody>
          <a:bodyPr lIns="65023" tIns="65023" rIns="65023" bIns="65023" anchor="ctr"/>
          <a:lstStyle>
            <a:lvl1pPr defTabSz="914400">
              <a:defRPr b="1" sz="6000">
                <a:solidFill>
                  <a:schemeClr val="accent5"/>
                </a:solidFill>
                <a:latin typeface="Calibri"/>
                <a:ea typeface="Calibri"/>
                <a:cs typeface="Calibri"/>
                <a:sym typeface="Calibri"/>
              </a:defRPr>
            </a:lvl1pPr>
          </a:lstStyle>
          <a:p>
            <a:pPr rtl="0">
              <a:defRPr/>
            </a:pPr>
            <a:r>
              <a:t>أشكال مرشح (فلتر) الاستقطاب</a:t>
            </a:r>
          </a:p>
        </p:txBody>
      </p:sp>
      <p:sp>
        <p:nvSpPr>
          <p:cNvPr id="622" name="استنتاج"/>
          <p:cNvSpPr/>
          <p:nvPr/>
        </p:nvSpPr>
        <p:spPr>
          <a:xfrm>
            <a:off x="-2677" y="8765297"/>
            <a:ext cx="3662559" cy="1025441"/>
          </a:xfrm>
          <a:prstGeom prst="roundRect">
            <a:avLst>
              <a:gd name="adj" fmla="val 16734"/>
            </a:avLst>
          </a:prstGeom>
          <a:blipFill>
            <a:blip r:embed="rId2"/>
          </a:blipFill>
          <a:ln w="12700">
            <a:miter lim="400000"/>
          </a:ln>
          <a:effectLst>
            <a:outerShdw sx="100000" sy="100000" kx="0" ky="0" algn="b" rotWithShape="0" blurRad="381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lstStyle>
            <a:lvl1pPr>
              <a:defRPr b="1" sz="4500">
                <a:solidFill>
                  <a:srgbClr val="FFFFFF"/>
                </a:solidFill>
                <a:latin typeface="Helvetica"/>
                <a:ea typeface="Helvetica"/>
                <a:cs typeface="Helvetica"/>
                <a:sym typeface="Helvetica"/>
              </a:defRPr>
            </a:lvl1pPr>
          </a:lstStyle>
          <a:p>
            <a:pPr rtl="0">
              <a:defRPr/>
            </a:pPr>
            <a:r>
              <a:t>استنتاج</a:t>
            </a:r>
          </a:p>
        </p:txBody>
      </p:sp>
      <p:sp>
        <p:nvSpPr>
          <p:cNvPr id="623" name="الغطوة…"/>
          <p:cNvSpPr/>
          <p:nvPr/>
        </p:nvSpPr>
        <p:spPr>
          <a:xfrm>
            <a:off x="4161075" y="9935627"/>
            <a:ext cx="5434983" cy="1780629"/>
          </a:xfrm>
          <a:prstGeom prst="rect">
            <a:avLst/>
          </a:prstGeom>
          <a:solidFill>
            <a:srgbClr val="FFFFFF"/>
          </a:solidFill>
          <a:ln w="25400">
            <a:solidFill>
              <a:srgbClr val="85888D"/>
            </a:solidFill>
            <a:miter lim="400000"/>
          </a:ln>
          <a:extLst>
            <a:ext uri="{C572A759-6A51-4108-AA02-DFA0A04FC94B}">
              <ma14:wrappingTextBoxFlag xmlns:ma14="http://schemas.microsoft.com/office/mac/drawingml/2011/main" val="1"/>
            </a:ext>
          </a:extLst>
        </p:spPr>
        <p:txBody>
          <a:bodyPr lIns="50800" tIns="50800" rIns="50800" bIns="50800" anchor="ctr"/>
          <a:lstStyle/>
          <a:p>
            <a:pPr>
              <a:defRPr sz="2400"/>
            </a:pPr>
            <a:r>
              <a:t>الغطوة</a:t>
            </a:r>
          </a:p>
          <a:p>
            <a:pPr>
              <a:defRPr sz="2400"/>
            </a:pPr>
            <a:r>
              <a:t>تضليل السيارة</a:t>
            </a:r>
          </a:p>
          <a:p>
            <a:pPr>
              <a:defRPr sz="2400"/>
            </a:pPr>
            <a:r>
              <a:t>مرشحات عدسات الكاميرا</a:t>
            </a:r>
          </a:p>
        </p:txBody>
      </p:sp>
      <p:pic>
        <p:nvPicPr>
          <p:cNvPr id="624" name="88A1AA61-75DA-4E7C-8DAE-E6756536660A-L0-001.jpeg" descr="88A1AA61-75DA-4E7C-8DAE-E6756536660A-L0-001.jpeg"/>
          <p:cNvPicPr>
            <a:picLocks noChangeAspect="1"/>
          </p:cNvPicPr>
          <p:nvPr/>
        </p:nvPicPr>
        <p:blipFill>
          <a:blip r:embed="rId3">
            <a:extLst/>
          </a:blip>
          <a:srcRect l="46997" t="30065" r="40589" b="49598"/>
          <a:stretch>
            <a:fillRect/>
          </a:stretch>
        </p:blipFill>
        <p:spPr>
          <a:xfrm>
            <a:off x="1055352" y="2356741"/>
            <a:ext cx="4855992" cy="5966552"/>
          </a:xfrm>
          <a:prstGeom prst="rect">
            <a:avLst/>
          </a:prstGeom>
          <a:ln w="12700">
            <a:miter lim="400000"/>
          </a:ln>
        </p:spPr>
      </p:pic>
      <p:pic>
        <p:nvPicPr>
          <p:cNvPr id="625" name="88A1AA61-75DA-4E7C-8DAE-E6756536660A-L0-001.jpeg" descr="88A1AA61-75DA-4E7C-8DAE-E6756536660A-L0-001.jpeg"/>
          <p:cNvPicPr>
            <a:picLocks noChangeAspect="1"/>
          </p:cNvPicPr>
          <p:nvPr/>
        </p:nvPicPr>
        <p:blipFill>
          <a:blip r:embed="rId3">
            <a:extLst/>
          </a:blip>
          <a:srcRect l="46049" t="68756" r="40340" b="7738"/>
          <a:stretch>
            <a:fillRect/>
          </a:stretch>
        </p:blipFill>
        <p:spPr>
          <a:xfrm>
            <a:off x="7183965" y="2356739"/>
            <a:ext cx="5188204" cy="6720114"/>
          </a:xfrm>
          <a:prstGeom prst="rect">
            <a:avLst/>
          </a:prstGeom>
          <a:ln w="12700">
            <a:miter lim="400000"/>
          </a:ln>
        </p:spPr>
      </p:pic>
    </p:spTree>
  </p:cSld>
  <p:clrMapOvr>
    <a:masterClrMapping/>
  </p:clrMapOvr>
  <p:transition xmlns:p14="http://schemas.microsoft.com/office/powerpoint/2010/main" spd="med" advClick="1"/>
</p:sld>
</file>

<file path=ppt/slides/slide5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627" name="627BE598-0403-45A4-A812-670547C35AA7-L0-001.jpeg" descr="627BE598-0403-45A4-A812-670547C35AA7-L0-001.jpeg"/>
          <p:cNvPicPr>
            <a:picLocks noChangeAspect="1"/>
          </p:cNvPicPr>
          <p:nvPr/>
        </p:nvPicPr>
        <p:blipFill>
          <a:blip r:embed="rId2">
            <a:extLst/>
          </a:blip>
          <a:srcRect l="0" t="0" r="36729" b="0"/>
          <a:stretch>
            <a:fillRect/>
          </a:stretch>
        </p:blipFill>
        <p:spPr>
          <a:xfrm>
            <a:off x="1397294" y="2139587"/>
            <a:ext cx="10577826" cy="6501648"/>
          </a:xfrm>
          <a:prstGeom prst="rect">
            <a:avLst/>
          </a:prstGeom>
          <a:ln w="12700">
            <a:miter lim="400000"/>
          </a:ln>
        </p:spPr>
      </p:pic>
      <p:sp>
        <p:nvSpPr>
          <p:cNvPr id="628" name="مرشح استقطاب"/>
          <p:cNvSpPr txBox="1"/>
          <p:nvPr/>
        </p:nvSpPr>
        <p:spPr>
          <a:xfrm>
            <a:off x="4806936" y="5831153"/>
            <a:ext cx="1898502" cy="1979188"/>
          </a:xfrm>
          <a:prstGeom prst="rect">
            <a:avLst/>
          </a:prstGeom>
          <a:ln w="12700">
            <a:miter lim="400000"/>
          </a:ln>
          <a:extLst>
            <a:ext uri="{C572A759-6A51-4108-AA02-DFA0A04FC94B}">
              <ma14:wrappingTextBoxFlag xmlns:ma14="http://schemas.microsoft.com/office/mac/drawingml/2011/main" val="1"/>
            </a:ext>
          </a:extLst>
        </p:spPr>
        <p:txBody>
          <a:bodyPr lIns="45719" rIns="45719" anchor="ctr">
            <a:normAutofit fontScale="100000" lnSpcReduction="0"/>
          </a:bodyPr>
          <a:lstStyle>
            <a:lvl1pPr defTabSz="914400">
              <a:defRPr b="1" sz="3700">
                <a:solidFill>
                  <a:srgbClr val="082938"/>
                </a:solidFill>
                <a:latin typeface="Calibri"/>
                <a:ea typeface="Calibri"/>
                <a:cs typeface="Calibri"/>
                <a:sym typeface="Calibri"/>
              </a:defRPr>
            </a:lvl1pPr>
          </a:lstStyle>
          <a:p>
            <a:pPr rtl="0">
              <a:defRPr/>
            </a:pPr>
            <a:r>
              <a:t>مرشح استقطاب</a:t>
            </a:r>
          </a:p>
        </p:txBody>
      </p:sp>
      <p:sp>
        <p:nvSpPr>
          <p:cNvPr id="629" name="ضوء غير مستقطب"/>
          <p:cNvSpPr txBox="1"/>
          <p:nvPr/>
        </p:nvSpPr>
        <p:spPr>
          <a:xfrm>
            <a:off x="933529" y="3887206"/>
            <a:ext cx="1898502" cy="1979188"/>
          </a:xfrm>
          <a:prstGeom prst="rect">
            <a:avLst/>
          </a:prstGeom>
          <a:ln w="12700">
            <a:miter lim="400000"/>
          </a:ln>
          <a:extLst>
            <a:ext uri="{C572A759-6A51-4108-AA02-DFA0A04FC94B}">
              <ma14:wrappingTextBoxFlag xmlns:ma14="http://schemas.microsoft.com/office/mac/drawingml/2011/main" val="1"/>
            </a:ext>
          </a:extLst>
        </p:spPr>
        <p:txBody>
          <a:bodyPr lIns="45719" rIns="45719" anchor="ctr">
            <a:normAutofit fontScale="100000" lnSpcReduction="0"/>
          </a:bodyPr>
          <a:lstStyle>
            <a:lvl1pPr defTabSz="914400">
              <a:defRPr b="1" sz="3700">
                <a:solidFill>
                  <a:srgbClr val="D71A16"/>
                </a:solidFill>
                <a:latin typeface="Calibri"/>
                <a:ea typeface="Calibri"/>
                <a:cs typeface="Calibri"/>
                <a:sym typeface="Calibri"/>
              </a:defRPr>
            </a:lvl1pPr>
          </a:lstStyle>
          <a:p>
            <a:pPr rtl="0">
              <a:defRPr/>
            </a:pPr>
            <a:r>
              <a:t>ضوء غير مستقطب</a:t>
            </a:r>
          </a:p>
        </p:txBody>
      </p:sp>
      <p:sp>
        <p:nvSpPr>
          <p:cNvPr id="630" name="ضوء مستقطب"/>
          <p:cNvSpPr txBox="1"/>
          <p:nvPr/>
        </p:nvSpPr>
        <p:spPr>
          <a:xfrm>
            <a:off x="8680343" y="6453015"/>
            <a:ext cx="1898502" cy="1979187"/>
          </a:xfrm>
          <a:prstGeom prst="rect">
            <a:avLst/>
          </a:prstGeom>
          <a:ln w="12700">
            <a:miter lim="400000"/>
          </a:ln>
          <a:extLst>
            <a:ext uri="{C572A759-6A51-4108-AA02-DFA0A04FC94B}">
              <ma14:wrappingTextBoxFlag xmlns:ma14="http://schemas.microsoft.com/office/mac/drawingml/2011/main" val="1"/>
            </a:ext>
          </a:extLst>
        </p:spPr>
        <p:txBody>
          <a:bodyPr lIns="45719" rIns="45719" anchor="ctr">
            <a:normAutofit fontScale="100000" lnSpcReduction="0"/>
          </a:bodyPr>
          <a:lstStyle>
            <a:lvl1pPr defTabSz="914400">
              <a:defRPr b="1" sz="3700">
                <a:solidFill>
                  <a:srgbClr val="67AC39"/>
                </a:solidFill>
                <a:latin typeface="Calibri"/>
                <a:ea typeface="Calibri"/>
                <a:cs typeface="Calibri"/>
                <a:sym typeface="Calibri"/>
              </a:defRPr>
            </a:lvl1pPr>
          </a:lstStyle>
          <a:p>
            <a:pPr rtl="0">
              <a:defRPr/>
            </a:pPr>
            <a:r>
              <a:t>ضوء مستقطب</a:t>
            </a:r>
          </a:p>
        </p:txBody>
      </p:sp>
      <p:sp>
        <p:nvSpPr>
          <p:cNvPr id="631" name="صفي كيفية عمل مرشح الاستقطاب ؟"/>
          <p:cNvSpPr/>
          <p:nvPr/>
        </p:nvSpPr>
        <p:spPr>
          <a:xfrm>
            <a:off x="3427945" y="-63348"/>
            <a:ext cx="9708706" cy="2331722"/>
          </a:xfrm>
          <a:prstGeom prst="wedgeEllipseCallout">
            <a:avLst>
              <a:gd name="adj1" fmla="val -58584"/>
              <a:gd name="adj2" fmla="val 13324"/>
            </a:avLst>
          </a:prstGeom>
          <a:solidFill>
            <a:srgbClr val="FFFFFF"/>
          </a:solidFill>
          <a:ln w="25400">
            <a:solidFill>
              <a:srgbClr val="4F81BD"/>
            </a:solidFill>
            <a:bevel/>
          </a:ln>
          <a:effectLst>
            <a:outerShdw sx="100000" sy="100000" kx="0" ky="0" algn="b" rotWithShape="0" blurRad="38100" dist="23000" dir="5400000">
              <a:srgbClr val="000000">
                <a:alpha val="35000"/>
              </a:srgbClr>
            </a:outerShdw>
          </a:effectLst>
          <a:extLst>
            <a:ext uri="{C572A759-6A51-4108-AA02-DFA0A04FC94B}">
              <ma14:wrappingTextBoxFlag xmlns:ma14="http://schemas.microsoft.com/office/mac/drawingml/2011/main" val="1"/>
            </a:ext>
          </a:extLst>
        </p:spPr>
        <p:txBody>
          <a:bodyPr lIns="45719" rIns="45719" anchor="ctr"/>
          <a:lstStyle>
            <a:lvl1pPr marL="342900" indent="-342900" algn="r" defTabSz="914400">
              <a:spcBef>
                <a:spcPts val="1100"/>
              </a:spcBef>
              <a:buFont typeface="Arial"/>
              <a:defRPr b="1" sz="5000">
                <a:solidFill>
                  <a:srgbClr val="FF0000"/>
                </a:solidFill>
                <a:latin typeface="Calibri"/>
                <a:ea typeface="Calibri"/>
                <a:cs typeface="Calibri"/>
                <a:sym typeface="Calibri"/>
              </a:defRPr>
            </a:lvl1pPr>
          </a:lstStyle>
          <a:p>
            <a:pPr rtl="0">
              <a:defRPr>
                <a:solidFill>
                  <a:srgbClr val="000000"/>
                </a:solidFill>
              </a:defRPr>
            </a:pPr>
            <a:r>
              <a:rPr>
                <a:solidFill>
                  <a:srgbClr val="FF0000"/>
                </a:solidFill>
              </a:rPr>
              <a:t>صفي كيفية عمل مرشح الاستقطاب ؟</a:t>
            </a:r>
          </a:p>
        </p:txBody>
      </p:sp>
      <p:pic>
        <p:nvPicPr>
          <p:cNvPr id="632" name="9E26CA2B-A0F5-4283-A7CA-9D04BACAA38D-L0-001.jpeg" descr="9E26CA2B-A0F5-4283-A7CA-9D04BACAA38D-L0-001.jpeg"/>
          <p:cNvPicPr>
            <a:picLocks noChangeAspect="1"/>
          </p:cNvPicPr>
          <p:nvPr/>
        </p:nvPicPr>
        <p:blipFill>
          <a:blip r:embed="rId3">
            <a:extLst/>
          </a:blip>
          <a:stretch>
            <a:fillRect/>
          </a:stretch>
        </p:blipFill>
        <p:spPr>
          <a:xfrm>
            <a:off x="456719" y="247842"/>
            <a:ext cx="1936082" cy="1709262"/>
          </a:xfrm>
          <a:prstGeom prst="rect">
            <a:avLst/>
          </a:prstGeom>
          <a:ln w="12700">
            <a:miter lim="400000"/>
          </a:ln>
        </p:spPr>
      </p:pic>
      <p:sp>
        <p:nvSpPr>
          <p:cNvPr id="633" name="قراءة الصورة"/>
          <p:cNvSpPr/>
          <p:nvPr/>
        </p:nvSpPr>
        <p:spPr>
          <a:xfrm>
            <a:off x="98217" y="8950569"/>
            <a:ext cx="3622374" cy="817855"/>
          </a:xfrm>
          <a:prstGeom prst="roundRect">
            <a:avLst>
              <a:gd name="adj" fmla="val 23600"/>
            </a:avLst>
          </a:prstGeom>
          <a:blipFill>
            <a:blip r:embed="rId4"/>
          </a:blipFill>
          <a:ln w="12700">
            <a:miter lim="400000"/>
          </a:ln>
          <a:effectLst>
            <a:outerShdw sx="100000" sy="100000" kx="0" ky="0" algn="b" rotWithShape="0" blurRad="381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lstStyle>
            <a:lvl1pPr>
              <a:defRPr b="1" sz="4500">
                <a:solidFill>
                  <a:srgbClr val="FFFFFF"/>
                </a:solidFill>
                <a:latin typeface="Helvetica"/>
                <a:ea typeface="Helvetica"/>
                <a:cs typeface="Helvetica"/>
                <a:sym typeface="Helvetica"/>
              </a:defRPr>
            </a:lvl1pPr>
          </a:lstStyle>
          <a:p>
            <a:pPr rtl="0">
              <a:defRPr/>
            </a:pPr>
            <a:r>
              <a:t>قراءة الصورة</a:t>
            </a:r>
          </a:p>
        </p:txBody>
      </p:sp>
      <p:sp>
        <p:nvSpPr>
          <p:cNvPr id="634" name="التنبيه على الطالبات بأنه لو وضع المرشح بشكل أفقي فإن الموجة الأفقية ستنفذ و الاخرى تنعكس"/>
          <p:cNvSpPr/>
          <p:nvPr/>
        </p:nvSpPr>
        <p:spPr>
          <a:xfrm>
            <a:off x="4213598" y="9937657"/>
            <a:ext cx="3921826" cy="1905001"/>
          </a:xfrm>
          <a:prstGeom prst="rect">
            <a:avLst/>
          </a:prstGeom>
          <a:solidFill>
            <a:srgbClr val="FFFFFF"/>
          </a:solidFill>
          <a:ln w="25400">
            <a:solidFill>
              <a:srgbClr val="85888D"/>
            </a:solidFill>
            <a:miter lim="400000"/>
          </a:ln>
          <a:extLst>
            <a:ext uri="{C572A759-6A51-4108-AA02-DFA0A04FC94B}">
              <ma14:wrappingTextBoxFlag xmlns:ma14="http://schemas.microsoft.com/office/mac/drawingml/2011/main" val="1"/>
            </a:ext>
          </a:extLst>
        </p:spPr>
        <p:txBody>
          <a:bodyPr lIns="50800" tIns="50800" rIns="50800" bIns="50800" anchor="ctr"/>
          <a:lstStyle>
            <a:lvl1pPr>
              <a:defRPr sz="2400"/>
            </a:lvl1pPr>
          </a:lstStyle>
          <a:p>
            <a:pPr/>
            <a:r>
              <a:t>التنبيه على الطالبات بأنه لو وضع المرشح بشكل أفقي فإن الموجة الأفقية ستنفذ و الاخرى تنعكس</a:t>
            </a:r>
          </a:p>
        </p:txBody>
      </p:sp>
    </p:spTree>
  </p:cSld>
  <p:clrMapOvr>
    <a:masterClrMapping/>
  </p:clrMapOvr>
  <p:transition xmlns:p14="http://schemas.microsoft.com/office/powerpoint/2010/main" spd="med" advClick="1"/>
</p:sld>
</file>

<file path=ppt/slides/slide5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36" name="أنواع الاستقطاب"/>
          <p:cNvSpPr/>
          <p:nvPr/>
        </p:nvSpPr>
        <p:spPr>
          <a:xfrm>
            <a:off x="3582680" y="-83039"/>
            <a:ext cx="6809935" cy="1652344"/>
          </a:xfrm>
          <a:prstGeom prst="wedgeEllipseCallout">
            <a:avLst>
              <a:gd name="adj1" fmla="val 33066"/>
              <a:gd name="adj2" fmla="val -45262"/>
            </a:avLst>
          </a:prstGeom>
          <a:gradFill>
            <a:gsLst>
              <a:gs pos="0">
                <a:srgbClr val="C8B2E9"/>
              </a:gs>
              <a:gs pos="35000">
                <a:srgbClr val="D8C9EE"/>
              </a:gs>
              <a:gs pos="100000">
                <a:srgbClr val="F0EAF9"/>
              </a:gs>
            </a:gsLst>
            <a:lin ang="16200000"/>
          </a:gradFill>
          <a:ln w="12700">
            <a:solidFill>
              <a:srgbClr val="7D60A0"/>
            </a:solidFill>
            <a:bevel/>
          </a:ln>
          <a:effectLst>
            <a:outerShdw sx="100000" sy="100000" kx="0" ky="0" algn="b" rotWithShape="0" blurRad="50800" dist="25400" dir="5400000">
              <a:srgbClr val="000000">
                <a:alpha val="38000"/>
              </a:srgbClr>
            </a:outerShdw>
          </a:effectLst>
          <a:extLst>
            <a:ext uri="{C572A759-6A51-4108-AA02-DFA0A04FC94B}">
              <ma14:wrappingTextBoxFlag xmlns:ma14="http://schemas.microsoft.com/office/mac/drawingml/2011/main" val="1"/>
            </a:ext>
          </a:extLst>
        </p:spPr>
        <p:txBody>
          <a:bodyPr lIns="65023" tIns="65023" rIns="65023" bIns="65023" anchor="ctr"/>
          <a:lstStyle>
            <a:lvl1pPr defTabSz="914400">
              <a:defRPr b="1" sz="6000">
                <a:solidFill>
                  <a:schemeClr val="accent5"/>
                </a:solidFill>
                <a:latin typeface="Calibri"/>
                <a:ea typeface="Calibri"/>
                <a:cs typeface="Calibri"/>
                <a:sym typeface="Calibri"/>
              </a:defRPr>
            </a:lvl1pPr>
          </a:lstStyle>
          <a:p>
            <a:pPr rtl="0">
              <a:defRPr/>
            </a:pPr>
            <a:r>
              <a:t>أنواع الاستقطاب</a:t>
            </a:r>
          </a:p>
        </p:txBody>
      </p:sp>
      <p:sp>
        <p:nvSpPr>
          <p:cNvPr id="637" name="الاستقطاب بالترشيح"/>
          <p:cNvSpPr/>
          <p:nvPr/>
        </p:nvSpPr>
        <p:spPr>
          <a:xfrm>
            <a:off x="7339734" y="2341352"/>
            <a:ext cx="5404998" cy="1080075"/>
          </a:xfrm>
          <a:prstGeom prst="wedgeEllipseCallout">
            <a:avLst>
              <a:gd name="adj1" fmla="val 28664"/>
              <a:gd name="adj2" fmla="val -42751"/>
            </a:avLst>
          </a:prstGeom>
          <a:solidFill>
            <a:srgbClr val="FEFCD8"/>
          </a:solidFill>
          <a:ln w="12700">
            <a:solidFill>
              <a:srgbClr val="7D60A0"/>
            </a:solidFill>
            <a:bevel/>
          </a:ln>
          <a:effectLst>
            <a:outerShdw sx="100000" sy="100000" kx="0" ky="0" algn="b" rotWithShape="0" blurRad="50800" dist="25400" dir="5400000">
              <a:srgbClr val="000000">
                <a:alpha val="38000"/>
              </a:srgbClr>
            </a:outerShdw>
          </a:effectLst>
          <a:extLst>
            <a:ext uri="{C572A759-6A51-4108-AA02-DFA0A04FC94B}">
              <ma14:wrappingTextBoxFlag xmlns:ma14="http://schemas.microsoft.com/office/mac/drawingml/2011/main" val="1"/>
            </a:ext>
          </a:extLst>
        </p:spPr>
        <p:txBody>
          <a:bodyPr lIns="65023" tIns="65023" rIns="65023" bIns="65023" anchor="ctr"/>
          <a:lstStyle>
            <a:lvl1pPr defTabSz="914400">
              <a:defRPr b="1" sz="3700">
                <a:solidFill>
                  <a:schemeClr val="accent5"/>
                </a:solidFill>
                <a:latin typeface="Calibri"/>
                <a:ea typeface="Calibri"/>
                <a:cs typeface="Calibri"/>
                <a:sym typeface="Calibri"/>
              </a:defRPr>
            </a:lvl1pPr>
          </a:lstStyle>
          <a:p>
            <a:pPr rtl="0">
              <a:defRPr/>
            </a:pPr>
            <a:r>
              <a:t>الاستقطاب بالترشيح</a:t>
            </a:r>
          </a:p>
        </p:txBody>
      </p:sp>
      <p:sp>
        <p:nvSpPr>
          <p:cNvPr id="638" name="الاستقطاب بالإنعكاس"/>
          <p:cNvSpPr/>
          <p:nvPr/>
        </p:nvSpPr>
        <p:spPr>
          <a:xfrm>
            <a:off x="1236591" y="2424689"/>
            <a:ext cx="5430059" cy="996738"/>
          </a:xfrm>
          <a:prstGeom prst="wedgeEllipseCallout">
            <a:avLst>
              <a:gd name="adj1" fmla="val 28762"/>
              <a:gd name="adj2" fmla="val -42145"/>
            </a:avLst>
          </a:prstGeom>
          <a:solidFill>
            <a:srgbClr val="FEFCD8"/>
          </a:solidFill>
          <a:ln w="12700">
            <a:solidFill>
              <a:srgbClr val="7D60A0"/>
            </a:solidFill>
            <a:bevel/>
          </a:ln>
          <a:effectLst>
            <a:outerShdw sx="100000" sy="100000" kx="0" ky="0" algn="b" rotWithShape="0" blurRad="50800" dist="25400" dir="5400000">
              <a:srgbClr val="000000">
                <a:alpha val="38000"/>
              </a:srgbClr>
            </a:outerShdw>
          </a:effectLst>
          <a:extLst>
            <a:ext uri="{C572A759-6A51-4108-AA02-DFA0A04FC94B}">
              <ma14:wrappingTextBoxFlag xmlns:ma14="http://schemas.microsoft.com/office/mac/drawingml/2011/main" val="1"/>
            </a:ext>
          </a:extLst>
        </p:spPr>
        <p:txBody>
          <a:bodyPr lIns="65023" tIns="65023" rIns="65023" bIns="65023" anchor="ctr"/>
          <a:lstStyle>
            <a:lvl1pPr defTabSz="914400">
              <a:defRPr b="1" sz="3700">
                <a:solidFill>
                  <a:schemeClr val="accent5"/>
                </a:solidFill>
                <a:latin typeface="Calibri"/>
                <a:ea typeface="Calibri"/>
                <a:cs typeface="Calibri"/>
                <a:sym typeface="Calibri"/>
              </a:defRPr>
            </a:lvl1pPr>
          </a:lstStyle>
          <a:p>
            <a:pPr rtl="0">
              <a:defRPr/>
            </a:pPr>
            <a:r>
              <a:t>الاستقطاب بالإنعكاس</a:t>
            </a:r>
          </a:p>
        </p:txBody>
      </p:sp>
      <p:sp>
        <p:nvSpPr>
          <p:cNvPr id="639" name="الترشيح من خلال سقوط الضوء مباشرة على المرشح…"/>
          <p:cNvSpPr/>
          <p:nvPr/>
        </p:nvSpPr>
        <p:spPr>
          <a:xfrm>
            <a:off x="1703216" y="10769649"/>
            <a:ext cx="6693167" cy="1905001"/>
          </a:xfrm>
          <a:prstGeom prst="rect">
            <a:avLst/>
          </a:prstGeom>
          <a:solidFill>
            <a:srgbClr val="FFFFFF"/>
          </a:solidFill>
          <a:ln w="25400">
            <a:solidFill>
              <a:srgbClr val="85888D"/>
            </a:solidFill>
            <a:miter lim="400000"/>
          </a:ln>
          <a:extLst>
            <a:ext uri="{C572A759-6A51-4108-AA02-DFA0A04FC94B}">
              <ma14:wrappingTextBoxFlag xmlns:ma14="http://schemas.microsoft.com/office/mac/drawingml/2011/main" val="1"/>
            </a:ext>
          </a:extLst>
        </p:spPr>
        <p:txBody>
          <a:bodyPr lIns="50800" tIns="50800" rIns="50800" bIns="50800" anchor="ctr"/>
          <a:lstStyle/>
          <a:p>
            <a:pPr>
              <a:defRPr sz="2400"/>
            </a:pPr>
            <a:r>
              <a:t>الترشيح من خلال سقوط الضوء مباشرة على المرشح</a:t>
            </a:r>
          </a:p>
          <a:p>
            <a:pPr>
              <a:defRPr sz="2400"/>
            </a:pPr>
            <a:r>
              <a:t>الانعكاس في الواقع كل الضوء الساقط على الاجسام العاكسة و من ثم ينعكس على عينك هو ضوء مستقطب بالانعكاس </a:t>
            </a:r>
          </a:p>
        </p:txBody>
      </p:sp>
      <p:pic>
        <p:nvPicPr>
          <p:cNvPr id="640" name="88A1AA61-75DA-4E7C-8DAE-E6756536660A-L0-001.jpeg" descr="88A1AA61-75DA-4E7C-8DAE-E6756536660A-L0-001.jpeg"/>
          <p:cNvPicPr>
            <a:picLocks noChangeAspect="1"/>
          </p:cNvPicPr>
          <p:nvPr/>
        </p:nvPicPr>
        <p:blipFill>
          <a:blip r:embed="rId2">
            <a:extLst/>
          </a:blip>
          <a:srcRect l="47331" t="69238" r="40965" b="12734"/>
          <a:stretch>
            <a:fillRect/>
          </a:stretch>
        </p:blipFill>
        <p:spPr>
          <a:xfrm>
            <a:off x="9025022" y="6502787"/>
            <a:ext cx="2299220" cy="2656038"/>
          </a:xfrm>
          <a:prstGeom prst="rect">
            <a:avLst/>
          </a:prstGeom>
          <a:ln w="12700">
            <a:miter lim="400000"/>
          </a:ln>
        </p:spPr>
      </p:pic>
      <p:sp>
        <p:nvSpPr>
          <p:cNvPr id="641" name="هو فلترة الضوء المباشر من خلال مرشحات الاستقطاب"/>
          <p:cNvSpPr/>
          <p:nvPr/>
        </p:nvSpPr>
        <p:spPr>
          <a:xfrm>
            <a:off x="7655004" y="3523327"/>
            <a:ext cx="4774458" cy="2706946"/>
          </a:xfrm>
          <a:prstGeom prst="rect">
            <a:avLst/>
          </a:prstGeom>
          <a:solidFill>
            <a:srgbClr val="CBF0FF"/>
          </a:solidFill>
          <a:ln w="12700">
            <a:miter lim="400000"/>
          </a:ln>
          <a:effectLst>
            <a:outerShdw sx="100000" sy="100000" kx="0" ky="0" algn="b" rotWithShape="0" blurRad="381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lstStyle>
            <a:lvl1pPr>
              <a:defRPr sz="4200">
                <a:solidFill>
                  <a:srgbClr val="61187C"/>
                </a:solidFill>
              </a:defRPr>
            </a:lvl1pPr>
          </a:lstStyle>
          <a:p>
            <a:pPr rtl="0">
              <a:defRPr/>
            </a:pPr>
            <a:r>
              <a:t>هو فلترة الضوء المباشر من خلال مرشحات الاستقطاب</a:t>
            </a:r>
          </a:p>
        </p:txBody>
      </p:sp>
      <p:sp>
        <p:nvSpPr>
          <p:cNvPr id="642" name="هو فلترة الضوء المنعكس عن الاجسام العاكسة من حولنا من خلال المرشحات"/>
          <p:cNvSpPr/>
          <p:nvPr/>
        </p:nvSpPr>
        <p:spPr>
          <a:xfrm>
            <a:off x="1377332" y="3523327"/>
            <a:ext cx="4774458" cy="2706946"/>
          </a:xfrm>
          <a:prstGeom prst="rect">
            <a:avLst/>
          </a:prstGeom>
          <a:solidFill>
            <a:srgbClr val="CBF0FF"/>
          </a:solidFill>
          <a:ln w="12700">
            <a:miter lim="400000"/>
          </a:ln>
          <a:effectLst>
            <a:outerShdw sx="100000" sy="100000" kx="0" ky="0" algn="b" rotWithShape="0" blurRad="381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lstStyle>
            <a:lvl1pPr>
              <a:defRPr sz="4200">
                <a:solidFill>
                  <a:srgbClr val="61187C"/>
                </a:solidFill>
              </a:defRPr>
            </a:lvl1pPr>
          </a:lstStyle>
          <a:p>
            <a:pPr rtl="0">
              <a:defRPr/>
            </a:pPr>
            <a:r>
              <a:t>هو فلترة الضوء المنعكس عن الاجسام العاكسة من حولنا من خلال المرشحات</a:t>
            </a:r>
          </a:p>
        </p:txBody>
      </p:sp>
      <p:sp>
        <p:nvSpPr>
          <p:cNvPr id="643" name="سهم"/>
          <p:cNvSpPr/>
          <p:nvPr/>
        </p:nvSpPr>
        <p:spPr>
          <a:xfrm rot="6785858">
            <a:off x="5508035" y="1874843"/>
            <a:ext cx="1175849" cy="427340"/>
          </a:xfrm>
          <a:prstGeom prst="rightArrow">
            <a:avLst>
              <a:gd name="adj1" fmla="val 32000"/>
              <a:gd name="adj2" fmla="val 209035"/>
            </a:avLst>
          </a:prstGeom>
          <a:solidFill>
            <a:srgbClr val="FFFFFF"/>
          </a:solidFill>
          <a:ln w="25400">
            <a:solidFill>
              <a:srgbClr val="4F81BD"/>
            </a:solidFill>
            <a:bevel/>
          </a:ln>
          <a:effectLst>
            <a:outerShdw sx="100000" sy="100000" kx="0" ky="0" algn="b" rotWithShape="0" blurRad="38100" dist="23000" dir="5400000">
              <a:srgbClr val="000000">
                <a:alpha val="35000"/>
              </a:srgbClr>
            </a:outerShdw>
          </a:effectLst>
        </p:spPr>
        <p:txBody>
          <a:bodyPr lIns="45719" rIns="45719" anchor="ctr"/>
          <a:lstStyle/>
          <a:p>
            <a:pPr algn="r" defTabSz="914400" rtl="0">
              <a:defRPr sz="1800">
                <a:latin typeface="Calibri"/>
                <a:ea typeface="Calibri"/>
                <a:cs typeface="Calibri"/>
                <a:sym typeface="Calibri"/>
              </a:defRPr>
            </a:pPr>
          </a:p>
        </p:txBody>
      </p:sp>
      <p:sp>
        <p:nvSpPr>
          <p:cNvPr id="644" name="سهم"/>
          <p:cNvSpPr/>
          <p:nvPr/>
        </p:nvSpPr>
        <p:spPr>
          <a:xfrm rot="3679893">
            <a:off x="7671072" y="1918786"/>
            <a:ext cx="1471239" cy="30698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345" y="7344"/>
                </a:moveTo>
                <a:lnTo>
                  <a:pt x="4345" y="0"/>
                </a:lnTo>
                <a:lnTo>
                  <a:pt x="21600" y="10800"/>
                </a:lnTo>
                <a:lnTo>
                  <a:pt x="4345" y="21600"/>
                </a:lnTo>
                <a:lnTo>
                  <a:pt x="4345" y="14256"/>
                </a:lnTo>
                <a:lnTo>
                  <a:pt x="0" y="14256"/>
                </a:lnTo>
                <a:lnTo>
                  <a:pt x="0" y="7344"/>
                </a:lnTo>
                <a:close/>
              </a:path>
            </a:pathLst>
          </a:custGeom>
          <a:solidFill>
            <a:srgbClr val="FFFFFF"/>
          </a:solidFill>
          <a:ln w="25400">
            <a:solidFill>
              <a:srgbClr val="4F81BD"/>
            </a:solidFill>
            <a:bevel/>
          </a:ln>
          <a:effectLst>
            <a:outerShdw sx="100000" sy="100000" kx="0" ky="0" algn="b" rotWithShape="0" blurRad="38100" dist="23000" dir="5400000">
              <a:srgbClr val="000000">
                <a:alpha val="35000"/>
              </a:srgbClr>
            </a:outerShdw>
          </a:effectLst>
        </p:spPr>
        <p:txBody>
          <a:bodyPr lIns="45719" rIns="45719" anchor="ctr"/>
          <a:lstStyle/>
          <a:p>
            <a:pPr algn="r" defTabSz="914400" rtl="0">
              <a:defRPr sz="1800">
                <a:latin typeface="Calibri"/>
                <a:ea typeface="Calibri"/>
                <a:cs typeface="Calibri"/>
                <a:sym typeface="Calibri"/>
              </a:defRPr>
            </a:pPr>
          </a:p>
        </p:txBody>
      </p:sp>
      <p:pic>
        <p:nvPicPr>
          <p:cNvPr id="645" name="0E6040DA-E48F-4C4D-87BB-7FB6E80A7104-L0-001.png" descr="0E6040DA-E48F-4C4D-87BB-7FB6E80A7104-L0-001.png"/>
          <p:cNvPicPr>
            <a:picLocks noChangeAspect="1"/>
          </p:cNvPicPr>
          <p:nvPr/>
        </p:nvPicPr>
        <p:blipFill>
          <a:blip r:embed="rId3">
            <a:extLst/>
          </a:blip>
          <a:srcRect l="2607" t="16562" r="11941" b="16562"/>
          <a:stretch>
            <a:fillRect/>
          </a:stretch>
        </p:blipFill>
        <p:spPr>
          <a:xfrm>
            <a:off x="1263653" y="6503536"/>
            <a:ext cx="5001977" cy="2935949"/>
          </a:xfrm>
          <a:prstGeom prst="rect">
            <a:avLst/>
          </a:prstGeom>
          <a:ln w="12700">
            <a:miter lim="400000"/>
          </a:ln>
        </p:spPr>
      </p:pic>
    </p:spTree>
  </p:cSld>
  <p:clrMapOvr>
    <a:masterClrMapping/>
  </p:clrMapOvr>
  <p:transition xmlns:p14="http://schemas.microsoft.com/office/powerpoint/2010/main" spd="med" advClick="1"/>
</p:sld>
</file>

<file path=ppt/slides/slide5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647" name="26793E80-3FF7-4011-9585-AC69EF093641-L0-001.jpeg" descr="26793E80-3FF7-4011-9585-AC69EF093641-L0-001.jpeg"/>
          <p:cNvPicPr>
            <a:picLocks noChangeAspect="1"/>
          </p:cNvPicPr>
          <p:nvPr/>
        </p:nvPicPr>
        <p:blipFill>
          <a:blip r:embed="rId2">
            <a:extLst/>
          </a:blip>
          <a:srcRect l="0" t="0" r="62800" b="0"/>
          <a:stretch>
            <a:fillRect/>
          </a:stretch>
        </p:blipFill>
        <p:spPr>
          <a:xfrm>
            <a:off x="1534272" y="336748"/>
            <a:ext cx="4503611" cy="9080048"/>
          </a:xfrm>
          <a:prstGeom prst="rect">
            <a:avLst/>
          </a:prstGeom>
          <a:ln w="12700">
            <a:miter lim="400000"/>
          </a:ln>
        </p:spPr>
      </p:pic>
      <p:sp>
        <p:nvSpPr>
          <p:cNvPr id="648" name="فسري الصورة ؟"/>
          <p:cNvSpPr/>
          <p:nvPr/>
        </p:nvSpPr>
        <p:spPr>
          <a:xfrm>
            <a:off x="6168441" y="2409255"/>
            <a:ext cx="6210961" cy="2476823"/>
          </a:xfrm>
          <a:prstGeom prst="wedgeEllipseCallout">
            <a:avLst>
              <a:gd name="adj1" fmla="val -48232"/>
              <a:gd name="adj2" fmla="val 48530"/>
            </a:avLst>
          </a:prstGeom>
          <a:solidFill>
            <a:srgbClr val="FFFFFF"/>
          </a:solidFill>
          <a:ln w="25400">
            <a:solidFill>
              <a:srgbClr val="4F81BD"/>
            </a:solidFill>
            <a:bevel/>
          </a:ln>
          <a:effectLst>
            <a:outerShdw sx="100000" sy="100000" kx="0" ky="0" algn="b" rotWithShape="0" blurRad="38100" dist="23000" dir="5400000">
              <a:srgbClr val="000000">
                <a:alpha val="35000"/>
              </a:srgbClr>
            </a:outerShdw>
          </a:effectLst>
          <a:extLst>
            <a:ext uri="{C572A759-6A51-4108-AA02-DFA0A04FC94B}">
              <ma14:wrappingTextBoxFlag xmlns:ma14="http://schemas.microsoft.com/office/mac/drawingml/2011/main" val="1"/>
            </a:ext>
          </a:extLst>
        </p:spPr>
        <p:txBody>
          <a:bodyPr lIns="45719" rIns="45719" anchor="ctr"/>
          <a:lstStyle>
            <a:lvl1pPr marL="342900" indent="-342900" algn="r" defTabSz="914400">
              <a:spcBef>
                <a:spcPts val="1100"/>
              </a:spcBef>
              <a:buFont typeface="Arial"/>
              <a:defRPr b="1" sz="5500">
                <a:solidFill>
                  <a:srgbClr val="FF0000"/>
                </a:solidFill>
                <a:latin typeface="Calibri"/>
                <a:ea typeface="Calibri"/>
                <a:cs typeface="Calibri"/>
                <a:sym typeface="Calibri"/>
              </a:defRPr>
            </a:lvl1pPr>
          </a:lstStyle>
          <a:p>
            <a:pPr rtl="0">
              <a:defRPr>
                <a:solidFill>
                  <a:srgbClr val="000000"/>
                </a:solidFill>
              </a:defRPr>
            </a:pPr>
            <a:r>
              <a:rPr>
                <a:solidFill>
                  <a:srgbClr val="FF0000"/>
                </a:solidFill>
              </a:rPr>
              <a:t>فسري الصورة ؟</a:t>
            </a:r>
          </a:p>
        </p:txBody>
      </p:sp>
      <p:sp>
        <p:nvSpPr>
          <p:cNvPr id="649" name="قراءة الصورة"/>
          <p:cNvSpPr/>
          <p:nvPr/>
        </p:nvSpPr>
        <p:spPr>
          <a:xfrm>
            <a:off x="9056387" y="8851583"/>
            <a:ext cx="3622374" cy="817855"/>
          </a:xfrm>
          <a:prstGeom prst="roundRect">
            <a:avLst>
              <a:gd name="adj" fmla="val 23600"/>
            </a:avLst>
          </a:prstGeom>
          <a:blipFill>
            <a:blip r:embed="rId3"/>
          </a:blipFill>
          <a:ln w="12700">
            <a:miter lim="400000"/>
          </a:ln>
          <a:effectLst>
            <a:outerShdw sx="100000" sy="100000" kx="0" ky="0" algn="b" rotWithShape="0" blurRad="381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lstStyle>
            <a:lvl1pPr>
              <a:defRPr b="1" sz="4500">
                <a:solidFill>
                  <a:srgbClr val="FFFFFF"/>
                </a:solidFill>
                <a:latin typeface="Helvetica"/>
                <a:ea typeface="Helvetica"/>
                <a:cs typeface="Helvetica"/>
                <a:sym typeface="Helvetica"/>
              </a:defRPr>
            </a:lvl1pPr>
          </a:lstStyle>
          <a:p>
            <a:pPr rtl="0">
              <a:defRPr/>
            </a:pPr>
            <a:r>
              <a:t>قراءة الصورة</a:t>
            </a:r>
          </a:p>
        </p:txBody>
      </p:sp>
    </p:spTree>
  </p:cSld>
  <p:clrMapOvr>
    <a:masterClrMapping/>
  </p:clrMapOvr>
  <p:transition xmlns:p14="http://schemas.microsoft.com/office/powerpoint/2010/main" spd="med" advClick="1"/>
</p:sld>
</file>

<file path=ppt/slides/slide5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651" name="627BE598-0403-45A4-A812-670547C35AA7-L0-001.jpeg" descr="627BE598-0403-45A4-A812-670547C35AA7-L0-001.jpeg"/>
          <p:cNvPicPr>
            <a:picLocks noChangeAspect="1"/>
          </p:cNvPicPr>
          <p:nvPr/>
        </p:nvPicPr>
        <p:blipFill>
          <a:blip r:embed="rId2">
            <a:extLst/>
          </a:blip>
          <a:srcRect l="2738" t="2951" r="21114" b="0"/>
          <a:stretch>
            <a:fillRect/>
          </a:stretch>
        </p:blipFill>
        <p:spPr>
          <a:xfrm>
            <a:off x="137120" y="212316"/>
            <a:ext cx="12730756" cy="6309740"/>
          </a:xfrm>
          <a:prstGeom prst="rect">
            <a:avLst/>
          </a:prstGeom>
          <a:ln w="12700">
            <a:miter lim="400000"/>
          </a:ln>
        </p:spPr>
      </p:pic>
      <p:pic>
        <p:nvPicPr>
          <p:cNvPr id="652" name="CEF0B5C1-B2EB-47FA-9B20-618AC80C9A28-L0-001.gif" descr="CEF0B5C1-B2EB-47FA-9B20-618AC80C9A28-L0-001.gif"/>
          <p:cNvPicPr>
            <a:picLocks noChangeAspect="0"/>
          </p:cNvPicPr>
          <p:nvPr/>
        </p:nvPicPr>
        <p:blipFill>
          <a:blip r:embed="rId3">
            <a:extLst/>
          </a:blip>
          <a:stretch>
            <a:fillRect/>
          </a:stretch>
        </p:blipFill>
        <p:spPr>
          <a:xfrm>
            <a:off x="279748" y="4875589"/>
            <a:ext cx="4688015" cy="4688015"/>
          </a:xfrm>
          <a:prstGeom prst="rect">
            <a:avLst/>
          </a:prstGeom>
          <a:ln w="12700">
            <a:miter lim="400000"/>
          </a:ln>
        </p:spPr>
      </p:pic>
      <p:sp>
        <p:nvSpPr>
          <p:cNvPr id="653" name="تحليل الاستقطاب:"/>
          <p:cNvSpPr txBox="1"/>
          <p:nvPr/>
        </p:nvSpPr>
        <p:spPr>
          <a:xfrm>
            <a:off x="5794904" y="-117747"/>
            <a:ext cx="7193769" cy="97646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normAutofit fontScale="100000" lnSpcReduction="0"/>
          </a:bodyPr>
          <a:lstStyle>
            <a:lvl1pPr algn="r" defTabSz="356362">
              <a:defRPr b="1" sz="5246">
                <a:solidFill>
                  <a:srgbClr val="A2110D"/>
                </a:solidFill>
                <a:latin typeface="Helvetica"/>
                <a:ea typeface="Helvetica"/>
                <a:cs typeface="Helvetica"/>
                <a:sym typeface="Helvetica"/>
              </a:defRPr>
            </a:lvl1pPr>
          </a:lstStyle>
          <a:p>
            <a:pPr rtl="0">
              <a:defRPr/>
            </a:pPr>
            <a:r>
              <a:t>تحليل الاستقطاب:</a:t>
            </a:r>
          </a:p>
        </p:txBody>
      </p:sp>
      <p:sp>
        <p:nvSpPr>
          <p:cNvPr id="654" name="يشرح القانون كيفية عمل المصورين…"/>
          <p:cNvSpPr/>
          <p:nvPr/>
        </p:nvSpPr>
        <p:spPr>
          <a:xfrm>
            <a:off x="13771249" y="9887536"/>
            <a:ext cx="3921827" cy="1905001"/>
          </a:xfrm>
          <a:prstGeom prst="rect">
            <a:avLst/>
          </a:prstGeom>
          <a:solidFill>
            <a:srgbClr val="FFFFFF"/>
          </a:solidFill>
          <a:ln w="25400">
            <a:solidFill>
              <a:srgbClr val="85888D"/>
            </a:solidFill>
            <a:miter lim="400000"/>
          </a:ln>
          <a:extLst>
            <a:ext uri="{C572A759-6A51-4108-AA02-DFA0A04FC94B}">
              <ma14:wrappingTextBoxFlag xmlns:ma14="http://schemas.microsoft.com/office/mac/drawingml/2011/main" val="1"/>
            </a:ext>
          </a:extLst>
        </p:spPr>
        <p:txBody>
          <a:bodyPr lIns="50800" tIns="50800" rIns="50800" bIns="50800" anchor="ctr"/>
          <a:lstStyle/>
          <a:p>
            <a:pPr>
              <a:defRPr sz="2400"/>
            </a:pPr>
            <a:r>
              <a:t>يشرح القانون كيفية عمل المصورين</a:t>
            </a:r>
          </a:p>
          <a:p>
            <a:pPr>
              <a:defRPr sz="2400"/>
            </a:pPr>
            <a:r>
              <a:t>و التحكم في فلترة الضوء</a:t>
            </a:r>
          </a:p>
        </p:txBody>
      </p:sp>
      <p:sp>
        <p:nvSpPr>
          <p:cNvPr id="655" name="ماذا لو وضعنا مرشح استقطاب عمودي امام أشعة ضوء نجد ان الأشعة العمودية هي التي ستنفذ خلاله فقط لكن لو وضعنا امام الأشعة العمودية المستقطعة مرشح آخر لكن محوره أفقي فهل ستنفذ الأشعة منه ؟ لا و ذلك لأن المرشحين عموديين على بعضهما اي الزاوية بينهما ٩٠ درجة اي"/>
          <p:cNvSpPr/>
          <p:nvPr/>
        </p:nvSpPr>
        <p:spPr>
          <a:xfrm>
            <a:off x="4815056" y="9887536"/>
            <a:ext cx="8633250" cy="1905001"/>
          </a:xfrm>
          <a:prstGeom prst="rect">
            <a:avLst/>
          </a:prstGeom>
          <a:solidFill>
            <a:srgbClr val="FFFFFF"/>
          </a:solidFill>
          <a:ln w="25400">
            <a:solidFill>
              <a:srgbClr val="85888D"/>
            </a:solidFill>
            <a:miter lim="400000"/>
          </a:ln>
          <a:extLst>
            <a:ext uri="{C572A759-6A51-4108-AA02-DFA0A04FC94B}">
              <ma14:wrappingTextBoxFlag xmlns:ma14="http://schemas.microsoft.com/office/mac/drawingml/2011/main" val="1"/>
            </a:ext>
          </a:extLst>
        </p:spPr>
        <p:txBody>
          <a:bodyPr lIns="50800" tIns="50800" rIns="50800" bIns="50800" anchor="ctr"/>
          <a:lstStyle>
            <a:lvl1pPr>
              <a:defRPr sz="2400"/>
            </a:lvl1pPr>
          </a:lstStyle>
          <a:p>
            <a:pPr/>
            <a:r>
              <a:t>ماذا لو وضعنا مرشح استقطاب عمودي امام أشعة ضوء نجد ان الأشعة العمودية هي التي ستنفذ خلاله فقط لكن لو وضعنا امام الأشعة العمودية المستقطعة مرشح آخر لكن محوره أفقي فهل ستنفذ الأشعة منه ؟ لا و ذلك لأن المرشحين عموديين على بعضهما اي الزاوية بينهما ٩٠ درجة اي شدة الضوء الخارج =صفر </a:t>
            </a:r>
          </a:p>
        </p:txBody>
      </p:sp>
      <p:sp>
        <p:nvSpPr>
          <p:cNvPr id="656" name="لكن ماذا لو قمنا بتحريك المرشح الأفقي و امانته بزاوية صغيرة سنجد ان الأشعة العمودية التي نفذت من المرشح الاول سينفذ بعضها من خلال المرشح الثاني و تكون شدة إضاءتها منخفضة يسمى هذا بتحليل الاستقطاب و هو ما فسره العالم مالوس"/>
          <p:cNvSpPr/>
          <p:nvPr/>
        </p:nvSpPr>
        <p:spPr>
          <a:xfrm>
            <a:off x="-5535086" y="9887536"/>
            <a:ext cx="10027200" cy="1905001"/>
          </a:xfrm>
          <a:prstGeom prst="rect">
            <a:avLst/>
          </a:prstGeom>
          <a:solidFill>
            <a:srgbClr val="FFFFFF"/>
          </a:solidFill>
          <a:ln w="25400">
            <a:solidFill>
              <a:srgbClr val="85888D"/>
            </a:solidFill>
            <a:miter lim="400000"/>
          </a:ln>
          <a:extLst>
            <a:ext uri="{C572A759-6A51-4108-AA02-DFA0A04FC94B}">
              <ma14:wrappingTextBoxFlag xmlns:ma14="http://schemas.microsoft.com/office/mac/drawingml/2011/main" val="1"/>
            </a:ext>
          </a:extLst>
        </p:spPr>
        <p:txBody>
          <a:bodyPr lIns="50800" tIns="50800" rIns="50800" bIns="50800" anchor="ctr"/>
          <a:lstStyle>
            <a:lvl1pPr>
              <a:defRPr sz="2400"/>
            </a:lvl1pPr>
          </a:lstStyle>
          <a:p>
            <a:pPr/>
            <a:r>
              <a:t>لكن ماذا لو قمنا بتحريك المرشح الأفقي و امانته بزاوية صغيرة سنجد ان الأشعة العمودية التي نفذت من المرشح الاول سينفذ بعضها من خلال المرشح الثاني و تكون شدة إضاءتها منخفضة يسمى هذا بتحليل الاستقطاب و هو ما فسره العالم مالوس </a:t>
            </a:r>
          </a:p>
        </p:txBody>
      </p:sp>
      <p:sp>
        <p:nvSpPr>
          <p:cNvPr id="657" name="قانون مالوس"/>
          <p:cNvSpPr txBox="1"/>
          <p:nvPr/>
        </p:nvSpPr>
        <p:spPr>
          <a:xfrm>
            <a:off x="8863191" y="963545"/>
            <a:ext cx="3908096" cy="969069"/>
          </a:xfrm>
          <a:prstGeom prst="rect">
            <a:avLst/>
          </a:prstGeom>
          <a:solidFill>
            <a:srgbClr val="FEFCDD"/>
          </a:solidFill>
          <a:ln w="12700">
            <a:miter lim="400000"/>
          </a:ln>
          <a:extLst>
            <a:ext uri="{C572A759-6A51-4108-AA02-DFA0A04FC94B}">
              <ma14:wrappingTextBoxFlag xmlns:ma14="http://schemas.microsoft.com/office/mac/drawingml/2011/main" val="1"/>
            </a:ext>
          </a:extLst>
        </p:spPr>
        <p:txBody>
          <a:bodyPr lIns="50800" tIns="50800" rIns="50800" bIns="50800" anchor="b">
            <a:normAutofit fontScale="100000" lnSpcReduction="0"/>
          </a:bodyPr>
          <a:lstStyle>
            <a:lvl1pPr algn="r" defTabSz="379729">
              <a:defRPr b="1" sz="5200">
                <a:solidFill>
                  <a:srgbClr val="982ABC"/>
                </a:solidFill>
                <a:latin typeface="Helvetica"/>
                <a:ea typeface="Helvetica"/>
                <a:cs typeface="Helvetica"/>
                <a:sym typeface="Helvetica"/>
              </a:defRPr>
            </a:lvl1pPr>
          </a:lstStyle>
          <a:p>
            <a:pPr rtl="0">
              <a:defRPr/>
            </a:pPr>
            <a:r>
              <a:t>قانون مالوس</a:t>
            </a:r>
          </a:p>
        </p:txBody>
      </p:sp>
      <p:sp>
        <p:nvSpPr>
          <p:cNvPr id="658" name="يدرس مدى انخفاض شدة الضوء عندما يعبر من خلال مرشحي استقطاب."/>
          <p:cNvSpPr txBox="1"/>
          <p:nvPr/>
        </p:nvSpPr>
        <p:spPr>
          <a:xfrm>
            <a:off x="5908850" y="6825739"/>
            <a:ext cx="6445662" cy="202294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normAutofit fontScale="100000" lnSpcReduction="0"/>
          </a:bodyPr>
          <a:lstStyle>
            <a:lvl1pPr algn="r" defTabSz="391414">
              <a:defRPr b="1" sz="3685">
                <a:solidFill>
                  <a:srgbClr val="082938"/>
                </a:solidFill>
                <a:latin typeface="Helvetica"/>
                <a:ea typeface="Helvetica"/>
                <a:cs typeface="Helvetica"/>
                <a:sym typeface="Helvetica"/>
              </a:defRPr>
            </a:lvl1pPr>
          </a:lstStyle>
          <a:p>
            <a:pPr rtl="0">
              <a:defRPr/>
            </a:pPr>
            <a:r>
              <a:t>يدرس مدى انخفاض شدة الضوء عندما يعبر من خلال مرشحي استقطاب.</a:t>
            </a:r>
          </a:p>
        </p:txBody>
      </p:sp>
    </p:spTree>
  </p:cSld>
  <p:clrMapOvr>
    <a:masterClrMapping/>
  </p:clrMapOvr>
  <p:transition xmlns:p14="http://schemas.microsoft.com/office/powerpoint/2010/main" spd="med" advClick="1"/>
</p:sld>
</file>

<file path=ppt/slides/slide5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60" name="رقم الشريحة"/>
          <p:cNvSpPr txBox="1"/>
          <p:nvPr>
            <p:ph type="sldNum" sz="quarter" idx="2"/>
          </p:nvPr>
        </p:nvSpPr>
        <p:spPr>
          <a:xfrm>
            <a:off x="650239" y="9114112"/>
            <a:ext cx="3034455" cy="371349"/>
          </a:xfrm>
          <a:prstGeom prst="rect">
            <a:avLst/>
          </a:prstGeom>
          <a:extLst>
            <a:ext uri="{C572A759-6A51-4108-AA02-DFA0A04FC94B}">
              <ma14:wrappingTextBoxFlag xmlns:ma14="http://schemas.microsoft.com/office/mac/drawingml/2011/main" val="1"/>
            </a:ext>
          </a:extLst>
        </p:spPr>
        <p:txBody>
          <a:bodyPr/>
          <a:lstStyle/>
          <a:p>
            <a:pPr rtl="0">
              <a:defRPr/>
            </a:pPr>
            <a:fld id="{86CB4B4D-7CA3-9044-876B-883B54F8677D}" type="slidenum"/>
          </a:p>
        </p:txBody>
      </p:sp>
      <p:pic>
        <p:nvPicPr>
          <p:cNvPr id="661" name="EA59FCB2-C6A5-4BE6-8289-822F456E4C2D-L0-001.png" descr="EA59FCB2-C6A5-4BE6-8289-822F456E4C2D-L0-001.png"/>
          <p:cNvPicPr>
            <a:picLocks noChangeAspect="1"/>
          </p:cNvPicPr>
          <p:nvPr/>
        </p:nvPicPr>
        <p:blipFill>
          <a:blip r:embed="rId2">
            <a:extLst/>
          </a:blip>
          <a:srcRect l="2474" t="2770" r="3888" b="9104"/>
          <a:stretch>
            <a:fillRect/>
          </a:stretch>
        </p:blipFill>
        <p:spPr>
          <a:xfrm>
            <a:off x="2201267" y="4091672"/>
            <a:ext cx="8602153" cy="3614441"/>
          </a:xfrm>
          <a:prstGeom prst="rect">
            <a:avLst/>
          </a:prstGeom>
          <a:ln w="12700">
            <a:miter lim="400000"/>
          </a:ln>
        </p:spPr>
      </p:pic>
      <p:pic>
        <p:nvPicPr>
          <p:cNvPr id="662" name="49803E88-BF4A-46A6-89CC-DCA2C75AB767-L0-001.jpeg" descr="49803E88-BF4A-46A6-89CC-DCA2C75AB767-L0-001.jpeg"/>
          <p:cNvPicPr>
            <a:picLocks noChangeAspect="1"/>
          </p:cNvPicPr>
          <p:nvPr/>
        </p:nvPicPr>
        <p:blipFill>
          <a:blip r:embed="rId3">
            <a:extLst/>
          </a:blip>
          <a:srcRect l="4931" t="17303" r="4931" b="49315"/>
          <a:stretch>
            <a:fillRect/>
          </a:stretch>
        </p:blipFill>
        <p:spPr>
          <a:xfrm>
            <a:off x="160337" y="262713"/>
            <a:ext cx="12684210" cy="3523048"/>
          </a:xfrm>
          <a:prstGeom prst="rect">
            <a:avLst/>
          </a:prstGeom>
          <a:ln w="12700">
            <a:miter lim="400000"/>
          </a:ln>
        </p:spPr>
      </p:pic>
      <p:pic>
        <p:nvPicPr>
          <p:cNvPr id="663" name="1C00C63F-FB18-4006-A255-5FE338CEFD99-L0-001.jpeg" descr="1C00C63F-FB18-4006-A255-5FE338CEFD99-L0-001.jpeg"/>
          <p:cNvPicPr>
            <a:picLocks noChangeAspect="1"/>
          </p:cNvPicPr>
          <p:nvPr/>
        </p:nvPicPr>
        <p:blipFill>
          <a:blip r:embed="rId4">
            <a:extLst/>
          </a:blip>
          <a:srcRect l="14412" t="78815" r="6097" b="0"/>
          <a:stretch>
            <a:fillRect/>
          </a:stretch>
        </p:blipFill>
        <p:spPr>
          <a:xfrm>
            <a:off x="2285007" y="8011913"/>
            <a:ext cx="8434811" cy="1683738"/>
          </a:xfrm>
          <a:prstGeom prst="rect">
            <a:avLst/>
          </a:prstGeom>
          <a:ln w="12700">
            <a:miter lim="400000"/>
          </a:ln>
        </p:spPr>
      </p:pic>
    </p:spTree>
  </p:cSld>
  <p:clrMapOvr>
    <a:masterClrMapping/>
  </p:clrMapOvr>
  <p:transition xmlns:p14="http://schemas.microsoft.com/office/powerpoint/2010/main" spd="med" advClick="1"/>
</p:sld>
</file>

<file path=ppt/slides/slide5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65" name="رقم الشريحة"/>
          <p:cNvSpPr txBox="1"/>
          <p:nvPr>
            <p:ph type="sldNum" sz="quarter" idx="2"/>
          </p:nvPr>
        </p:nvSpPr>
        <p:spPr>
          <a:xfrm>
            <a:off x="650239" y="9114112"/>
            <a:ext cx="3034455" cy="371349"/>
          </a:xfrm>
          <a:prstGeom prst="rect">
            <a:avLst/>
          </a:prstGeom>
          <a:extLst>
            <a:ext uri="{C572A759-6A51-4108-AA02-DFA0A04FC94B}">
              <ma14:wrappingTextBoxFlag xmlns:ma14="http://schemas.microsoft.com/office/mac/drawingml/2011/main" val="1"/>
            </a:ext>
          </a:extLst>
        </p:spPr>
        <p:txBody>
          <a:bodyPr/>
          <a:lstStyle/>
          <a:p>
            <a:pPr rtl="0">
              <a:defRPr/>
            </a:pPr>
            <a:fld id="{86CB4B4D-7CA3-9044-876B-883B54F8677D}" type="slidenum"/>
          </a:p>
        </p:txBody>
      </p:sp>
      <p:sp>
        <p:nvSpPr>
          <p:cNvPr id="666" name="تطبيق:"/>
          <p:cNvSpPr txBox="1"/>
          <p:nvPr/>
        </p:nvSpPr>
        <p:spPr>
          <a:xfrm>
            <a:off x="5511459" y="565286"/>
            <a:ext cx="7193769" cy="141938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normAutofit fontScale="100000" lnSpcReduction="0"/>
          </a:bodyPr>
          <a:lstStyle>
            <a:lvl1pPr algn="r" defTabSz="479044">
              <a:defRPr b="1" sz="7954">
                <a:solidFill>
                  <a:srgbClr val="6F760A"/>
                </a:solidFill>
                <a:latin typeface="Helvetica"/>
                <a:ea typeface="Helvetica"/>
                <a:cs typeface="Helvetica"/>
                <a:sym typeface="Helvetica"/>
              </a:defRPr>
            </a:lvl1pPr>
          </a:lstStyle>
          <a:p>
            <a:pPr rtl="0">
              <a:defRPr/>
            </a:pPr>
            <a:r>
              <a:t>تطبيق:</a:t>
            </a:r>
          </a:p>
        </p:txBody>
      </p:sp>
      <p:pic>
        <p:nvPicPr>
          <p:cNvPr id="667" name="38BF3BB1-BE68-401C-A058-AA77BA318EB2-L0-001.jpeg" descr="38BF3BB1-BE68-401C-A058-AA77BA318EB2-L0-001.jpeg"/>
          <p:cNvPicPr>
            <a:picLocks noChangeAspect="1"/>
          </p:cNvPicPr>
          <p:nvPr/>
        </p:nvPicPr>
        <p:blipFill>
          <a:blip r:embed="rId2">
            <a:extLst/>
          </a:blip>
          <a:stretch>
            <a:fillRect/>
          </a:stretch>
        </p:blipFill>
        <p:spPr>
          <a:xfrm>
            <a:off x="4220822" y="2523561"/>
            <a:ext cx="4563156" cy="5129386"/>
          </a:xfrm>
          <a:prstGeom prst="rect">
            <a:avLst/>
          </a:prstGeom>
          <a:ln w="12700">
            <a:miter lim="400000"/>
          </a:ln>
        </p:spPr>
      </p:pic>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7" name="بالتأكيد انك سمعتي صوت زميلاتك في غرفة الصف المجاور بالرغم من أن باب الغرفة مغلق !!…"/>
          <p:cNvSpPr/>
          <p:nvPr/>
        </p:nvSpPr>
        <p:spPr>
          <a:xfrm>
            <a:off x="614362" y="913215"/>
            <a:ext cx="11776018" cy="4109864"/>
          </a:xfrm>
          <a:prstGeom prst="wedgeEllipseCallout">
            <a:avLst>
              <a:gd name="adj1" fmla="val -39847"/>
              <a:gd name="adj2" fmla="val 79641"/>
            </a:avLst>
          </a:prstGeom>
          <a:solidFill>
            <a:srgbClr val="F7FADB"/>
          </a:solidFill>
          <a:ln w="25400">
            <a:solidFill>
              <a:srgbClr val="4F81BD"/>
            </a:solidFill>
            <a:bevel/>
          </a:ln>
          <a:effectLst>
            <a:outerShdw sx="100000" sy="100000" kx="0" ky="0" algn="b" rotWithShape="0" blurRad="38100" dist="23000" dir="5400000">
              <a:srgbClr val="000000">
                <a:alpha val="35000"/>
              </a:srgbClr>
            </a:outerShdw>
          </a:effectLst>
          <a:extLst>
            <a:ext uri="{C572A759-6A51-4108-AA02-DFA0A04FC94B}">
              <ma14:wrappingTextBoxFlag xmlns:ma14="http://schemas.microsoft.com/office/mac/drawingml/2011/main" val="1"/>
            </a:ext>
          </a:extLst>
        </p:spPr>
        <p:txBody>
          <a:bodyPr lIns="45719" rIns="45719" anchor="ctr"/>
          <a:lstStyle/>
          <a:p>
            <a:pPr marL="342900" indent="-342900" algn="r" defTabSz="914400" rtl="0">
              <a:spcBef>
                <a:spcPts val="1100"/>
              </a:spcBef>
              <a:buFont typeface="Arial"/>
              <a:defRPr b="1" sz="4500">
                <a:solidFill>
                  <a:srgbClr val="FF0000"/>
                </a:solidFill>
              </a:defRPr>
            </a:pPr>
            <a:r>
              <a:t>بالتأكيد انك سمعتي صوت زميلاتك في غرفة الصف المجاور بالرغم من أن باب الغرفة مغلق !!</a:t>
            </a:r>
          </a:p>
          <a:p>
            <a:pPr marL="342900" indent="-342900" algn="r" defTabSz="914400" rtl="0">
              <a:spcBef>
                <a:spcPts val="1100"/>
              </a:spcBef>
              <a:buFont typeface="Arial"/>
              <a:defRPr b="1" sz="4500">
                <a:solidFill>
                  <a:srgbClr val="3A87FE"/>
                </a:solidFill>
              </a:defRPr>
            </a:pPr>
            <a:r>
              <a:t>ما السبب ؟</a:t>
            </a:r>
          </a:p>
        </p:txBody>
      </p:sp>
      <p:pic>
        <p:nvPicPr>
          <p:cNvPr id="298" name="image10.png" descr="image10.png"/>
          <p:cNvPicPr>
            <a:picLocks noChangeAspect="1"/>
          </p:cNvPicPr>
          <p:nvPr/>
        </p:nvPicPr>
        <p:blipFill>
          <a:blip r:embed="rId2">
            <a:extLst/>
          </a:blip>
          <a:stretch>
            <a:fillRect/>
          </a:stretch>
        </p:blipFill>
        <p:spPr>
          <a:xfrm flipH="1">
            <a:off x="921337" y="6151381"/>
            <a:ext cx="2922413" cy="3026149"/>
          </a:xfrm>
          <a:prstGeom prst="rect">
            <a:avLst/>
          </a:prstGeom>
          <a:ln w="12700">
            <a:miter lim="400000"/>
          </a:ln>
        </p:spPr>
      </p:pic>
    </p:spTree>
  </p:cSld>
  <p:clrMapOvr>
    <a:masterClrMapping/>
  </p:clrMapOvr>
  <p:transition xmlns:p14="http://schemas.microsoft.com/office/powerpoint/2010/main" spd="med" advClick="1"/>
</p:sld>
</file>

<file path=ppt/slides/slide6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69" name="اضغط مرتين للتحرير"/>
          <p:cNvSpPr txBox="1"/>
          <p:nvPr>
            <p:ph type="title"/>
          </p:nvPr>
        </p:nvSpPr>
        <p:spPr>
          <a:xfrm>
            <a:off x="975359" y="3029937"/>
            <a:ext cx="11054082" cy="2090668"/>
          </a:xfrm>
          <a:prstGeom prst="rect">
            <a:avLst/>
          </a:prstGeom>
        </p:spPr>
        <p:txBody>
          <a:bodyPr>
            <a:normAutofit fontScale="100000" lnSpcReduction="0"/>
          </a:bodyPr>
          <a:lstStyle/>
          <a:p>
            <a:pPr/>
          </a:p>
        </p:txBody>
      </p:sp>
      <p:sp>
        <p:nvSpPr>
          <p:cNvPr id="670" name="اضغط مرتين للتحرير"/>
          <p:cNvSpPr txBox="1"/>
          <p:nvPr>
            <p:ph type="body" sz="quarter" idx="1"/>
          </p:nvPr>
        </p:nvSpPr>
        <p:spPr>
          <a:xfrm>
            <a:off x="1950719" y="5527040"/>
            <a:ext cx="9103361" cy="2492587"/>
          </a:xfrm>
          <a:prstGeom prst="rect">
            <a:avLst/>
          </a:prstGeom>
        </p:spPr>
        <p:txBody>
          <a:bodyPr>
            <a:normAutofit fontScale="100000" lnSpcReduction="0"/>
          </a:bodyPr>
          <a:lstStyle/>
          <a:p>
            <a:pPr>
              <a:spcBef>
                <a:spcPts val="0"/>
              </a:spcBef>
            </a:pPr>
          </a:p>
        </p:txBody>
      </p:sp>
      <p:sp>
        <p:nvSpPr>
          <p:cNvPr id="671" name="مستطيل"/>
          <p:cNvSpPr/>
          <p:nvPr/>
        </p:nvSpPr>
        <p:spPr>
          <a:xfrm>
            <a:off x="-1" y="-1"/>
            <a:ext cx="13004801" cy="9753601"/>
          </a:xfrm>
          <a:prstGeom prst="rect">
            <a:avLst/>
          </a:prstGeom>
          <a:gradFill>
            <a:gsLst>
              <a:gs pos="0">
                <a:srgbClr val="BCBCBC"/>
              </a:gs>
              <a:gs pos="35000">
                <a:srgbClr val="D0D0D0"/>
              </a:gs>
              <a:gs pos="100000">
                <a:srgbClr val="EDEDED"/>
              </a:gs>
            </a:gsLst>
            <a:lin ang="16200038"/>
          </a:gradFill>
          <a:ln w="101600">
            <a:solidFill>
              <a:srgbClr val="77933C"/>
            </a:solidFill>
            <a:miter/>
          </a:ln>
          <a:effectLst>
            <a:outerShdw sx="100000" sy="100000" kx="0" ky="0" algn="b" rotWithShape="0" blurRad="88900" dist="25400" dir="5400000">
              <a:srgbClr val="000000">
                <a:alpha val="37650"/>
              </a:srgbClr>
            </a:outerShdw>
          </a:effectLst>
        </p:spPr>
        <p:txBody>
          <a:bodyPr lIns="65023" tIns="65023" rIns="65023" bIns="65023" anchor="ctr"/>
          <a:lstStyle/>
          <a:p>
            <a:pPr algn="r" defTabSz="914400" rtl="0">
              <a:defRPr sz="2400">
                <a:latin typeface="Arial"/>
                <a:ea typeface="Arial"/>
                <a:cs typeface="Arial"/>
                <a:sym typeface="Arial"/>
              </a:defRPr>
            </a:pPr>
          </a:p>
        </p:txBody>
      </p:sp>
      <p:sp>
        <p:nvSpPr>
          <p:cNvPr id="672" name="اختبري نفسك…"/>
          <p:cNvSpPr/>
          <p:nvPr/>
        </p:nvSpPr>
        <p:spPr>
          <a:xfrm>
            <a:off x="60959" y="970844"/>
            <a:ext cx="7604054" cy="2432438"/>
          </a:xfrm>
          <a:prstGeom prst="rect">
            <a:avLst/>
          </a:prstGeom>
          <a:solidFill>
            <a:srgbClr val="FFFFFF"/>
          </a:solidFill>
          <a:ln w="25400">
            <a:solidFill>
              <a:srgbClr val="FFFFFF"/>
            </a:solidFill>
          </a:ln>
          <a:extLst>
            <a:ext uri="{C572A759-6A51-4108-AA02-DFA0A04FC94B}">
              <ma14:wrappingTextBoxFlag xmlns:ma14="http://schemas.microsoft.com/office/mac/drawingml/2011/main" val="1"/>
            </a:ext>
          </a:extLst>
        </p:spPr>
        <p:txBody>
          <a:bodyPr lIns="65023" tIns="65023" rIns="65023" bIns="65023">
            <a:spAutoFit/>
          </a:bodyPr>
          <a:lstStyle/>
          <a:p>
            <a:pPr defTabSz="914400" rtl="0">
              <a:defRPr sz="4400">
                <a:latin typeface="Arial"/>
                <a:ea typeface="Arial"/>
                <a:cs typeface="Arial"/>
                <a:sym typeface="Arial"/>
              </a:defRPr>
            </a:pPr>
            <a:r>
              <a:rPr b="1">
                <a:latin typeface="Calibri"/>
                <a:ea typeface="Calibri"/>
                <a:cs typeface="Calibri"/>
                <a:sym typeface="Calibri"/>
              </a:rPr>
              <a:t>اختبري نفسك </a:t>
            </a:r>
            <a:endParaRPr b="1">
              <a:latin typeface="Calibri"/>
              <a:ea typeface="Calibri"/>
              <a:cs typeface="Calibri"/>
              <a:sym typeface="Calibri"/>
            </a:endParaRPr>
          </a:p>
          <a:p>
            <a:pPr defTabSz="914400" rtl="0">
              <a:defRPr sz="4400">
                <a:latin typeface="Arial"/>
                <a:ea typeface="Arial"/>
                <a:cs typeface="Arial"/>
                <a:sym typeface="Arial"/>
              </a:defRPr>
            </a:pPr>
            <a:r>
              <a:rPr b="1">
                <a:latin typeface="Calibri"/>
                <a:ea typeface="Calibri"/>
                <a:cs typeface="Calibri"/>
                <a:sym typeface="Calibri"/>
              </a:rPr>
              <a:t>وذلك بوضع سؤالاً لما اختزنته ذاكراتك من درسنا السابق</a:t>
            </a:r>
          </a:p>
        </p:txBody>
      </p:sp>
      <p:grpSp>
        <p:nvGrpSpPr>
          <p:cNvPr id="675" name="تجميع"/>
          <p:cNvGrpSpPr/>
          <p:nvPr/>
        </p:nvGrpSpPr>
        <p:grpSpPr>
          <a:xfrm>
            <a:off x="10482860" y="8575040"/>
            <a:ext cx="2201175" cy="989014"/>
            <a:chOff x="0" y="0"/>
            <a:chExt cx="2201173" cy="989013"/>
          </a:xfrm>
        </p:grpSpPr>
        <p:sp>
          <p:nvSpPr>
            <p:cNvPr id="673" name="مستطيل مستدير الزوايا"/>
            <p:cNvSpPr/>
            <p:nvPr/>
          </p:nvSpPr>
          <p:spPr>
            <a:xfrm>
              <a:off x="0" y="0"/>
              <a:ext cx="2201174" cy="989014"/>
            </a:xfrm>
            <a:prstGeom prst="roundRect">
              <a:avLst>
                <a:gd name="adj" fmla="val 11719"/>
              </a:avLst>
            </a:prstGeom>
            <a:solidFill>
              <a:srgbClr val="C0504D"/>
            </a:solidFill>
            <a:ln w="50800" cap="flat">
              <a:solidFill>
                <a:srgbClr val="FFFFFF"/>
              </a:solidFill>
              <a:prstDash val="solid"/>
              <a:round/>
            </a:ln>
            <a:effectLst>
              <a:outerShdw sx="100000" sy="100000" kx="0" ky="0" algn="b" rotWithShape="0" blurRad="50800" dist="25400" dir="5400000">
                <a:srgbClr val="000000">
                  <a:alpha val="37650"/>
                </a:srgbClr>
              </a:outerShdw>
            </a:effectLst>
          </p:spPr>
          <p:txBody>
            <a:bodyPr wrap="square" lIns="65023" tIns="65023" rIns="65023" bIns="65023" numCol="1" anchor="ctr">
              <a:noAutofit/>
            </a:bodyPr>
            <a:lstStyle/>
            <a:p>
              <a:pPr defTabSz="914400" rtl="0">
                <a:defRPr sz="1800">
                  <a:latin typeface="Arial"/>
                  <a:ea typeface="Arial"/>
                  <a:cs typeface="Arial"/>
                  <a:sym typeface="Arial"/>
                </a:defRPr>
              </a:pPr>
            </a:p>
          </p:txBody>
        </p:sp>
        <p:sp>
          <p:nvSpPr>
            <p:cNvPr id="674" name="مراجعة"/>
            <p:cNvSpPr txBox="1"/>
            <p:nvPr/>
          </p:nvSpPr>
          <p:spPr>
            <a:xfrm>
              <a:off x="48280" y="206946"/>
              <a:ext cx="2104614" cy="57512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65023" tIns="65023" rIns="65023" bIns="65023" numCol="1" anchor="ctr">
              <a:spAutoFit/>
            </a:bodyPr>
            <a:lstStyle>
              <a:lvl1pPr defTabSz="914400">
                <a:defRPr sz="2800">
                  <a:solidFill>
                    <a:srgbClr val="FFFFFF"/>
                  </a:solidFill>
                  <a:effectLst>
                    <a:outerShdw sx="100000" sy="100000" kx="0" ky="0" algn="b" rotWithShape="0" blurRad="63500" dist="0" dir="3600000">
                      <a:srgbClr val="000000">
                        <a:alpha val="70000"/>
                      </a:srgbClr>
                    </a:outerShdw>
                  </a:effectLst>
                  <a:latin typeface="Calibri"/>
                  <a:ea typeface="Calibri"/>
                  <a:cs typeface="Calibri"/>
                  <a:sym typeface="Calibri"/>
                </a:defRPr>
              </a:lvl1pPr>
            </a:lstStyle>
            <a:p>
              <a:pPr rtl="0">
                <a:defRPr>
                  <a:solidFill>
                    <a:srgbClr val="000000"/>
                  </a:solidFill>
                  <a:effectLst/>
                  <a:latin typeface="Arial"/>
                  <a:ea typeface="Arial"/>
                  <a:cs typeface="Arial"/>
                  <a:sym typeface="Arial"/>
                </a:defRPr>
              </a:pPr>
              <a:r>
                <a:rPr>
                  <a:solidFill>
                    <a:srgbClr val="FFFFFF"/>
                  </a:solidFill>
                  <a:effectLst>
                    <a:outerShdw sx="100000" sy="100000" kx="0" ky="0" algn="b" rotWithShape="0" blurRad="63500" dist="0" dir="3600000">
                      <a:srgbClr val="000000">
                        <a:alpha val="70000"/>
                      </a:srgbClr>
                    </a:outerShdw>
                  </a:effectLst>
                  <a:latin typeface="Calibri"/>
                  <a:ea typeface="Calibri"/>
                  <a:cs typeface="Calibri"/>
                  <a:sym typeface="Calibri"/>
                </a:rPr>
                <a:t>مراجعة   </a:t>
              </a:r>
            </a:p>
          </p:txBody>
        </p:sp>
      </p:grpSp>
      <p:pic>
        <p:nvPicPr>
          <p:cNvPr id="676" name="صورة ذات صلة" descr="صورة ذات صلة"/>
          <p:cNvPicPr>
            <a:picLocks noChangeAspect="1"/>
          </p:cNvPicPr>
          <p:nvPr/>
        </p:nvPicPr>
        <p:blipFill>
          <a:blip r:embed="rId2">
            <a:extLst/>
          </a:blip>
          <a:stretch>
            <a:fillRect/>
          </a:stretch>
        </p:blipFill>
        <p:spPr>
          <a:xfrm>
            <a:off x="2730416" y="4140872"/>
            <a:ext cx="2844801" cy="4777459"/>
          </a:xfrm>
          <a:prstGeom prst="rect">
            <a:avLst/>
          </a:prstGeom>
          <a:ln w="12700">
            <a:miter lim="400000"/>
          </a:ln>
        </p:spPr>
      </p:pic>
      <p:pic>
        <p:nvPicPr>
          <p:cNvPr id="677" name="نتيجة بحث الصور عن اختبر نفسك" descr="نتيجة بحث الصور عن اختبر نفسك"/>
          <p:cNvPicPr>
            <a:picLocks noChangeAspect="1"/>
          </p:cNvPicPr>
          <p:nvPr/>
        </p:nvPicPr>
        <p:blipFill>
          <a:blip r:embed="rId3">
            <a:extLst/>
          </a:blip>
          <a:stretch>
            <a:fillRect/>
          </a:stretch>
        </p:blipFill>
        <p:spPr>
          <a:xfrm>
            <a:off x="7548322" y="174902"/>
            <a:ext cx="5384801" cy="3727593"/>
          </a:xfrm>
          <a:prstGeom prst="rect">
            <a:avLst/>
          </a:prstGeom>
          <a:ln w="177800" cap="rnd">
            <a:solidFill>
              <a:srgbClr val="FFFFFF"/>
            </a:solidFill>
          </a:ln>
          <a:effectLst>
            <a:outerShdw sx="100000" sy="100000" kx="0" ky="0" algn="b" rotWithShape="0" blurRad="101600" dist="127000" dir="10500000">
              <a:srgbClr val="000000">
                <a:alpha val="20000"/>
              </a:srgbClr>
            </a:outerShdw>
          </a:effectLst>
        </p:spPr>
      </p:pic>
      <p:pic>
        <p:nvPicPr>
          <p:cNvPr id="678" name="نتيجة بحث الصور عن قدراتك تفوق" descr="نتيجة بحث الصور عن قدراتك تفوق"/>
          <p:cNvPicPr>
            <a:picLocks noChangeAspect="1"/>
          </p:cNvPicPr>
          <p:nvPr/>
        </p:nvPicPr>
        <p:blipFill>
          <a:blip r:embed="rId4">
            <a:extLst/>
          </a:blip>
          <a:stretch>
            <a:fillRect/>
          </a:stretch>
        </p:blipFill>
        <p:spPr>
          <a:xfrm>
            <a:off x="6864729" y="4469314"/>
            <a:ext cx="4066134" cy="3763628"/>
          </a:xfrm>
          <a:prstGeom prst="rect">
            <a:avLst/>
          </a:prstGeom>
          <a:ln w="12700">
            <a:miter lim="400000"/>
          </a:ln>
        </p:spPr>
      </p:pic>
      <p:pic>
        <p:nvPicPr>
          <p:cNvPr id="679" name="image4.png" descr="image4.png"/>
          <p:cNvPicPr>
            <a:picLocks noChangeAspect="1"/>
          </p:cNvPicPr>
          <p:nvPr/>
        </p:nvPicPr>
        <p:blipFill>
          <a:blip r:embed="rId5">
            <a:extLst/>
          </a:blip>
          <a:srcRect l="0" t="0" r="0" b="3661"/>
          <a:stretch>
            <a:fillRect/>
          </a:stretch>
        </p:blipFill>
        <p:spPr>
          <a:xfrm>
            <a:off x="-240172" y="-179342"/>
            <a:ext cx="13484894" cy="9743350"/>
          </a:xfrm>
          <a:prstGeom prst="rect">
            <a:avLst/>
          </a:prstGeom>
          <a:ln w="12700">
            <a:miter lim="400000"/>
          </a:ln>
        </p:spPr>
      </p:pic>
      <p:sp>
        <p:nvSpPr>
          <p:cNvPr id="680" name="طالبتي المبدعة:…"/>
          <p:cNvSpPr/>
          <p:nvPr/>
        </p:nvSpPr>
        <p:spPr>
          <a:xfrm>
            <a:off x="625086" y="149813"/>
            <a:ext cx="11754628" cy="4803752"/>
          </a:xfrm>
          <a:prstGeom prst="rect">
            <a:avLst/>
          </a:prstGeom>
          <a:solidFill>
            <a:srgbClr val="FEFA8B"/>
          </a:solidFill>
          <a:ln w="25400">
            <a:solidFill>
              <a:srgbClr val="9A403E"/>
            </a:solidFill>
            <a:bevel/>
          </a:ln>
          <a:effectLst>
            <a:outerShdw sx="100000" sy="100000" kx="0" ky="0" algn="b" rotWithShape="0" blurRad="50800" dist="25400" dir="5400000">
              <a:srgbClr val="000000">
                <a:alpha val="35000"/>
              </a:srgbClr>
            </a:outerShdw>
          </a:effectLst>
          <a:extLst>
            <a:ext uri="{C572A759-6A51-4108-AA02-DFA0A04FC94B}">
              <ma14:wrappingTextBoxFlag xmlns:ma14="http://schemas.microsoft.com/office/mac/drawingml/2011/main" val="1"/>
            </a:ext>
          </a:extLst>
        </p:spPr>
        <p:txBody>
          <a:bodyPr lIns="65023" tIns="65023" rIns="65023" bIns="65023" anchor="ctr"/>
          <a:lstStyle/>
          <a:p>
            <a:pPr defTabSz="914400" rtl="0">
              <a:defRPr b="1" sz="6600">
                <a:latin typeface="Calibri"/>
                <a:ea typeface="Calibri"/>
                <a:cs typeface="Calibri"/>
                <a:sym typeface="Calibri"/>
              </a:defRPr>
            </a:pPr>
            <a:r>
              <a:t>طالبتي المبدعة:</a:t>
            </a:r>
          </a:p>
          <a:p>
            <a:pPr defTabSz="914400" rtl="0">
              <a:defRPr b="1" sz="6600">
                <a:latin typeface="Calibri"/>
                <a:ea typeface="Calibri"/>
                <a:cs typeface="Calibri"/>
                <a:sym typeface="Calibri"/>
              </a:defRPr>
            </a:pPr>
            <a:r>
              <a:t>استرجعي أهم الأفكار التي تعرفت عليها في الفصول السابقة </a:t>
            </a:r>
          </a:p>
        </p:txBody>
      </p:sp>
    </p:spTree>
  </p:cSld>
  <p:clrMapOvr>
    <a:masterClrMapping/>
  </p:clrMapOvr>
  <p:transition xmlns:p14="http://schemas.microsoft.com/office/powerpoint/2010/main" spd="med" advClick="1"/>
</p:sld>
</file>

<file path=ppt/slides/slide6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682" name="C:\Documents and Settings\Administrator\سطح المكتب\الضوء\صور الضوء\pqfg1908.jpg" descr="C:\Documents and Settings\Administrator\سطح المكتب\الضوء\صور الضوء\pqfg1908.jpg"/>
          <p:cNvPicPr>
            <a:picLocks noChangeAspect="1"/>
          </p:cNvPicPr>
          <p:nvPr/>
        </p:nvPicPr>
        <p:blipFill>
          <a:blip r:embed="rId2">
            <a:extLst/>
          </a:blip>
          <a:stretch>
            <a:fillRect/>
          </a:stretch>
        </p:blipFill>
        <p:spPr>
          <a:xfrm>
            <a:off x="-1" y="-1"/>
            <a:ext cx="13004801" cy="10187095"/>
          </a:xfrm>
          <a:prstGeom prst="rect">
            <a:avLst/>
          </a:prstGeom>
          <a:ln w="12700">
            <a:miter lim="400000"/>
          </a:ln>
        </p:spPr>
      </p:pic>
      <p:sp>
        <p:nvSpPr>
          <p:cNvPr id="683" name="تابع الطبيعة الموجية للضوء"/>
          <p:cNvSpPr txBox="1"/>
          <p:nvPr/>
        </p:nvSpPr>
        <p:spPr>
          <a:xfrm>
            <a:off x="-1" y="-328965"/>
            <a:ext cx="13004801" cy="5023428"/>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p>
            <a:pPr algn="r" defTabSz="914400" rtl="0">
              <a:defRPr sz="7600">
                <a:latin typeface="Calibri"/>
                <a:ea typeface="Calibri"/>
                <a:cs typeface="Calibri"/>
                <a:sym typeface="Calibri"/>
              </a:defRPr>
            </a:pPr>
            <a:r>
              <a:rPr>
                <a:solidFill>
                  <a:srgbClr val="FF0000"/>
                </a:solidFill>
              </a:rPr>
              <a:t>         </a:t>
            </a:r>
            <a:endParaRPr>
              <a:solidFill>
                <a:srgbClr val="FF0000"/>
              </a:solidFill>
            </a:endParaRPr>
          </a:p>
          <a:p>
            <a:pPr defTabSz="914400" rtl="0">
              <a:defRPr sz="2400">
                <a:latin typeface="Calibri"/>
                <a:ea typeface="Calibri"/>
                <a:cs typeface="Calibri"/>
                <a:sym typeface="Calibri"/>
              </a:defRPr>
            </a:pPr>
            <a:r>
              <a:rPr b="1" sz="11200">
                <a:solidFill>
                  <a:srgbClr val="0D0D0D"/>
                </a:solidFill>
              </a:rPr>
              <a:t>تابع الطبيعة الموجية</a:t>
            </a:r>
            <a:r>
              <a:rPr b="1" sz="11200">
                <a:solidFill>
                  <a:srgbClr val="0D0D0D"/>
                </a:solidFill>
              </a:rPr>
              <a:t> </a:t>
            </a:r>
            <a:r>
              <a:rPr b="1" sz="11200">
                <a:solidFill>
                  <a:srgbClr val="0D0D0D"/>
                </a:solidFill>
              </a:rPr>
              <a:t>للضوء</a:t>
            </a:r>
          </a:p>
        </p:txBody>
      </p:sp>
      <p:sp>
        <p:nvSpPr>
          <p:cNvPr id="684" name="ما نوع موجة الضوء…"/>
          <p:cNvSpPr/>
          <p:nvPr/>
        </p:nvSpPr>
        <p:spPr>
          <a:xfrm>
            <a:off x="4788494" y="10059999"/>
            <a:ext cx="3427812" cy="1905001"/>
          </a:xfrm>
          <a:prstGeom prst="rect">
            <a:avLst/>
          </a:prstGeom>
          <a:ln w="25400">
            <a:solidFill>
              <a:srgbClr val="85888D"/>
            </a:solidFill>
            <a:miter lim="400000"/>
          </a:ln>
          <a:extLst>
            <a:ext uri="{C572A759-6A51-4108-AA02-DFA0A04FC94B}">
              <ma14:wrappingTextBoxFlag xmlns:ma14="http://schemas.microsoft.com/office/mac/drawingml/2011/main" val="1"/>
            </a:ext>
          </a:extLst>
        </p:spPr>
        <p:txBody>
          <a:bodyPr lIns="50800" tIns="50800" rIns="50800" bIns="50800" anchor="ctr"/>
          <a:lstStyle/>
          <a:p>
            <a:pPr>
              <a:defRPr sz="2400"/>
            </a:pPr>
            <a:r>
              <a:t>ما نوع موجة الضوء </a:t>
            </a:r>
          </a:p>
          <a:p>
            <a:pPr>
              <a:defRPr sz="2400"/>
            </a:pPr>
            <a:r>
              <a:t>ما هو الطيف الكهرومغناطيسي</a:t>
            </a:r>
          </a:p>
        </p:txBody>
      </p:sp>
    </p:spTree>
  </p:cSld>
  <p:clrMapOvr>
    <a:masterClrMapping/>
  </p:clrMapOvr>
  <p:transition xmlns:p14="http://schemas.microsoft.com/office/powerpoint/2010/main" spd="med" advClick="1"/>
</p:sld>
</file>

<file path=ppt/slides/slide6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86" name="اضغط مرتين للتحرير"/>
          <p:cNvSpPr txBox="1"/>
          <p:nvPr>
            <p:ph type="title" idx="4294967295"/>
          </p:nvPr>
        </p:nvSpPr>
        <p:spPr>
          <a:xfrm>
            <a:off x="975359" y="3029937"/>
            <a:ext cx="11054082" cy="2090703"/>
          </a:xfrm>
          <a:prstGeom prst="rect">
            <a:avLst/>
          </a:prstGeom>
        </p:spPr>
        <p:txBody>
          <a:bodyPr lIns="65023" tIns="65023" rIns="65023" bIns="65023"/>
          <a:lstStyle/>
          <a:p>
            <a:pPr defTabSz="914400" rtl="0">
              <a:defRPr sz="6200">
                <a:latin typeface="Calibri"/>
                <a:ea typeface="Calibri"/>
                <a:cs typeface="Calibri"/>
                <a:sym typeface="Calibri"/>
              </a:defRPr>
            </a:pPr>
          </a:p>
        </p:txBody>
      </p:sp>
      <p:sp>
        <p:nvSpPr>
          <p:cNvPr id="687" name="اضغط مرتين للتحرير"/>
          <p:cNvSpPr txBox="1"/>
          <p:nvPr>
            <p:ph type="body" sz="quarter" idx="4294967295"/>
          </p:nvPr>
        </p:nvSpPr>
        <p:spPr>
          <a:xfrm>
            <a:off x="1950719" y="5527040"/>
            <a:ext cx="9103361" cy="2492587"/>
          </a:xfrm>
          <a:prstGeom prst="rect">
            <a:avLst/>
          </a:prstGeom>
        </p:spPr>
        <p:txBody>
          <a:bodyPr lIns="65023" tIns="65023" rIns="65023" bIns="65023" anchor="t"/>
          <a:lstStyle/>
          <a:p>
            <a:pPr marL="0" indent="0" algn="ctr" defTabSz="914400">
              <a:spcBef>
                <a:spcPts val="700"/>
              </a:spcBef>
              <a:buSzTx/>
              <a:buFont typeface="Arial"/>
              <a:buNone/>
              <a:defRPr sz="4400">
                <a:solidFill>
                  <a:srgbClr val="898989"/>
                </a:solidFill>
                <a:latin typeface="Calibri"/>
                <a:ea typeface="Calibri"/>
                <a:cs typeface="Calibri"/>
                <a:sym typeface="Calibri"/>
              </a:defRPr>
            </a:pPr>
          </a:p>
        </p:txBody>
      </p:sp>
      <p:grpSp>
        <p:nvGrpSpPr>
          <p:cNvPr id="690" name="تجميع"/>
          <p:cNvGrpSpPr/>
          <p:nvPr/>
        </p:nvGrpSpPr>
        <p:grpSpPr>
          <a:xfrm>
            <a:off x="58219" y="-115628"/>
            <a:ext cx="12888360" cy="9945033"/>
            <a:chOff x="0" y="0"/>
            <a:chExt cx="12888359" cy="9945032"/>
          </a:xfrm>
        </p:grpSpPr>
        <p:sp>
          <p:nvSpPr>
            <p:cNvPr id="688" name="مستطيل"/>
            <p:cNvSpPr/>
            <p:nvPr/>
          </p:nvSpPr>
          <p:spPr>
            <a:xfrm>
              <a:off x="-1" y="0"/>
              <a:ext cx="12888360" cy="9945033"/>
            </a:xfrm>
            <a:prstGeom prst="rect">
              <a:avLst/>
            </a:prstGeom>
            <a:solidFill>
              <a:srgbClr val="EBF1DE"/>
            </a:solidFill>
            <a:ln w="12700" cap="flat">
              <a:solidFill>
                <a:srgbClr val="BE4B48"/>
              </a:solidFill>
              <a:prstDash val="solid"/>
              <a:round/>
            </a:ln>
            <a:effectLst>
              <a:outerShdw sx="100000" sy="100000" kx="0" ky="0" algn="b" rotWithShape="0" blurRad="50800" dist="25400" dir="5400000">
                <a:srgbClr val="000000">
                  <a:alpha val="37998"/>
                </a:srgbClr>
              </a:outerShdw>
            </a:effectLst>
          </p:spPr>
          <p:txBody>
            <a:bodyPr wrap="square" lIns="65023" tIns="65023" rIns="65023" bIns="65023" numCol="1" anchor="ctr">
              <a:noAutofit/>
            </a:bodyPr>
            <a:lstStyle/>
            <a:p>
              <a:pPr defTabSz="914400" rtl="0">
                <a:defRPr sz="2400">
                  <a:latin typeface="Calibri"/>
                  <a:ea typeface="Calibri"/>
                  <a:cs typeface="Calibri"/>
                  <a:sym typeface="Calibri"/>
                </a:defRPr>
              </a:pPr>
            </a:p>
          </p:txBody>
        </p:sp>
        <p:sp>
          <p:nvSpPr>
            <p:cNvPr id="689" name="مستطيل"/>
            <p:cNvSpPr txBox="1"/>
            <p:nvPr/>
          </p:nvSpPr>
          <p:spPr>
            <a:xfrm>
              <a:off x="-1" y="4204827"/>
              <a:ext cx="12888360" cy="125661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65023" tIns="65023" rIns="65023" bIns="65023" numCol="1" anchor="ctr">
              <a:noAutofit/>
            </a:bodyPr>
            <a:lstStyle/>
            <a:p>
              <a:pPr defTabSz="914400" rtl="0">
                <a:defRPr sz="2400">
                  <a:latin typeface="Calibri"/>
                  <a:ea typeface="Calibri"/>
                  <a:cs typeface="Calibri"/>
                  <a:sym typeface="Calibri"/>
                </a:defRPr>
              </a:pPr>
              <a:br/>
              <a:br/>
            </a:p>
          </p:txBody>
        </p:sp>
      </p:grpSp>
      <p:pic>
        <p:nvPicPr>
          <p:cNvPr id="691" name="نتيجة بحث الصور عن أهداف الدرس" descr="نتيجة بحث الصور عن أهداف الدرس"/>
          <p:cNvPicPr>
            <a:picLocks noChangeAspect="1"/>
          </p:cNvPicPr>
          <p:nvPr/>
        </p:nvPicPr>
        <p:blipFill>
          <a:blip r:embed="rId2">
            <a:extLst/>
          </a:blip>
          <a:srcRect l="13087" t="9332" r="0" b="13258"/>
          <a:stretch>
            <a:fillRect/>
          </a:stretch>
        </p:blipFill>
        <p:spPr>
          <a:xfrm>
            <a:off x="9534188" y="2734221"/>
            <a:ext cx="3906496" cy="3946887"/>
          </a:xfrm>
          <a:prstGeom prst="rect">
            <a:avLst/>
          </a:prstGeom>
          <a:ln w="12700">
            <a:miter lim="400000"/>
          </a:ln>
        </p:spPr>
      </p:pic>
      <p:sp>
        <p:nvSpPr>
          <p:cNvPr id="692" name="١- دراسة تأثير دوبلر للموجات الضوئية .…"/>
          <p:cNvSpPr txBox="1"/>
          <p:nvPr/>
        </p:nvSpPr>
        <p:spPr>
          <a:xfrm>
            <a:off x="226413" y="2220055"/>
            <a:ext cx="9159242" cy="4975255"/>
          </a:xfrm>
          <a:prstGeom prst="rect">
            <a:avLst/>
          </a:prstGeom>
          <a:solidFill>
            <a:srgbClr val="FEFBB0"/>
          </a:solidFill>
          <a:ln w="12700">
            <a:miter lim="400000"/>
          </a:ln>
          <a:extLst>
            <a:ext uri="{C572A759-6A51-4108-AA02-DFA0A04FC94B}">
              <ma14:wrappingTextBoxFlag xmlns:ma14="http://schemas.microsoft.com/office/mac/drawingml/2011/main" val="1"/>
            </a:ext>
          </a:extLst>
        </p:spPr>
        <p:txBody>
          <a:bodyPr lIns="65023" tIns="65023" rIns="65023" bIns="65023">
            <a:normAutofit fontScale="100000" lnSpcReduction="0"/>
          </a:bodyPr>
          <a:lstStyle/>
          <a:p>
            <a:pPr marL="137160" indent="-137160" algn="r" defTabSz="365760" rtl="0">
              <a:lnSpc>
                <a:spcPct val="80000"/>
              </a:lnSpc>
              <a:spcBef>
                <a:spcPts val="200"/>
              </a:spcBef>
              <a:buFont typeface="Arial"/>
              <a:defRPr b="1">
                <a:latin typeface="Calibri"/>
                <a:ea typeface="Calibri"/>
                <a:cs typeface="Calibri"/>
                <a:sym typeface="Calibri"/>
              </a:defRPr>
            </a:pPr>
          </a:p>
          <a:p>
            <a:pPr marL="137160" indent="-137160" algn="r" defTabSz="365760" rtl="0">
              <a:lnSpc>
                <a:spcPct val="80000"/>
              </a:lnSpc>
              <a:spcBef>
                <a:spcPts val="200"/>
              </a:spcBef>
              <a:buFont typeface="Arial"/>
              <a:defRPr b="1" sz="4480">
                <a:latin typeface="Calibri"/>
                <a:ea typeface="Calibri"/>
                <a:cs typeface="Calibri"/>
                <a:sym typeface="Calibri"/>
              </a:defRPr>
            </a:pPr>
            <a:r>
              <a:t>١- دراسة تأثير دوبلر للموجات الضوئية .</a:t>
            </a:r>
          </a:p>
          <a:p>
            <a:pPr marL="137160" indent="-137160" algn="r" defTabSz="365760" rtl="0">
              <a:lnSpc>
                <a:spcPct val="80000"/>
              </a:lnSpc>
              <a:spcBef>
                <a:spcPts val="200"/>
              </a:spcBef>
              <a:buFont typeface="Arial"/>
              <a:defRPr b="1" sz="4480">
                <a:latin typeface="Calibri"/>
                <a:ea typeface="Calibri"/>
                <a:cs typeface="Calibri"/>
                <a:sym typeface="Calibri"/>
              </a:defRPr>
            </a:pPr>
          </a:p>
          <a:p>
            <a:pPr marL="137160" indent="-137160" algn="r" defTabSz="365760" rtl="0">
              <a:lnSpc>
                <a:spcPct val="80000"/>
              </a:lnSpc>
              <a:spcBef>
                <a:spcPts val="200"/>
              </a:spcBef>
              <a:buFont typeface="Arial"/>
              <a:defRPr b="1" sz="4480">
                <a:latin typeface="Calibri"/>
                <a:ea typeface="Calibri"/>
                <a:cs typeface="Calibri"/>
                <a:sym typeface="Calibri"/>
              </a:defRPr>
            </a:pPr>
            <a:r>
              <a:t>٢-التعرف على سبب تعذر دراسة تأثير دوبلر على سطح الأرض.</a:t>
            </a:r>
          </a:p>
          <a:p>
            <a:pPr marL="137160" indent="-137160" algn="r" defTabSz="365760" rtl="0">
              <a:lnSpc>
                <a:spcPct val="80000"/>
              </a:lnSpc>
              <a:spcBef>
                <a:spcPts val="200"/>
              </a:spcBef>
              <a:buFont typeface="Arial"/>
              <a:defRPr b="1" sz="4480">
                <a:latin typeface="Calibri"/>
                <a:ea typeface="Calibri"/>
                <a:cs typeface="Calibri"/>
                <a:sym typeface="Calibri"/>
              </a:defRPr>
            </a:pPr>
          </a:p>
          <a:p>
            <a:pPr marL="137160" indent="-137160" algn="r" defTabSz="365760" rtl="0">
              <a:lnSpc>
                <a:spcPct val="80000"/>
              </a:lnSpc>
              <a:spcBef>
                <a:spcPts val="200"/>
              </a:spcBef>
              <a:buFont typeface="Arial"/>
              <a:defRPr b="1" sz="4480">
                <a:latin typeface="Calibri"/>
                <a:ea typeface="Calibri"/>
                <a:cs typeface="Calibri"/>
                <a:sym typeface="Calibri"/>
              </a:defRPr>
            </a:pPr>
          </a:p>
          <a:p>
            <a:pPr marL="137160" indent="-137160" algn="r" defTabSz="365760" rtl="0">
              <a:lnSpc>
                <a:spcPct val="80000"/>
              </a:lnSpc>
              <a:spcBef>
                <a:spcPts val="200"/>
              </a:spcBef>
              <a:buFont typeface="Arial"/>
              <a:defRPr b="1">
                <a:latin typeface="Calibri"/>
                <a:ea typeface="Calibri"/>
                <a:cs typeface="Calibri"/>
                <a:sym typeface="Calibri"/>
              </a:defRPr>
            </a:pPr>
          </a:p>
          <a:p>
            <a:pPr marL="137160" indent="-137160" algn="r" defTabSz="365760" rtl="0">
              <a:lnSpc>
                <a:spcPct val="80000"/>
              </a:lnSpc>
              <a:spcBef>
                <a:spcPts val="200"/>
              </a:spcBef>
              <a:buFont typeface="Arial"/>
              <a:defRPr b="1">
                <a:latin typeface="Calibri"/>
                <a:ea typeface="Calibri"/>
                <a:cs typeface="Calibri"/>
                <a:sym typeface="Calibri"/>
              </a:defRPr>
            </a:pPr>
          </a:p>
          <a:p>
            <a:pPr marL="137160" indent="-137160" algn="r" defTabSz="365760" rtl="0">
              <a:lnSpc>
                <a:spcPct val="80000"/>
              </a:lnSpc>
              <a:spcBef>
                <a:spcPts val="200"/>
              </a:spcBef>
              <a:buFont typeface="Arial"/>
              <a:defRPr b="1" sz="2800">
                <a:latin typeface="Calibri"/>
                <a:ea typeface="Calibri"/>
                <a:cs typeface="Calibri"/>
                <a:sym typeface="Calibri"/>
              </a:defRPr>
            </a:pPr>
          </a:p>
          <a:p>
            <a:pPr marL="137160" indent="-137160" algn="r" defTabSz="365760" rtl="0">
              <a:lnSpc>
                <a:spcPct val="80000"/>
              </a:lnSpc>
              <a:spcBef>
                <a:spcPts val="200"/>
              </a:spcBef>
              <a:buFont typeface="Arial"/>
              <a:defRPr sz="2800">
                <a:latin typeface="Calibri"/>
                <a:ea typeface="Calibri"/>
                <a:cs typeface="Calibri"/>
                <a:sym typeface="Calibri"/>
              </a:defRPr>
            </a:pPr>
            <a:r>
              <a:t> </a:t>
            </a:r>
          </a:p>
        </p:txBody>
      </p:sp>
    </p:spTree>
  </p:cSld>
  <p:clrMapOvr>
    <a:masterClrMapping/>
  </p:clrMapOvr>
  <p:transition xmlns:p14="http://schemas.microsoft.com/office/powerpoint/2010/main" spd="med" advClick="1"/>
</p:sld>
</file>

<file path=ppt/slides/slide6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94" name="تأثير دوبلر للصوت :"/>
          <p:cNvSpPr txBox="1"/>
          <p:nvPr/>
        </p:nvSpPr>
        <p:spPr>
          <a:xfrm>
            <a:off x="6748060" y="3403"/>
            <a:ext cx="6001412" cy="1079767"/>
          </a:xfrm>
          <a:prstGeom prst="rect">
            <a:avLst/>
          </a:prstGeom>
          <a:solidFill>
            <a:srgbClr val="A4D87E"/>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indent="114300" algn="r" defTabSz="1300480">
              <a:spcBef>
                <a:spcPts val="1500"/>
              </a:spcBef>
              <a:buClr>
                <a:srgbClr val="72A376"/>
              </a:buClr>
              <a:buFont typeface="Arial"/>
              <a:defRPr b="1" i="1" sz="5600" u="sng">
                <a:solidFill>
                  <a:srgbClr val="4C1066"/>
                </a:solidFill>
                <a:latin typeface="Calibri"/>
                <a:ea typeface="Calibri"/>
                <a:cs typeface="Calibri"/>
                <a:sym typeface="Calibri"/>
              </a:defRPr>
            </a:lvl1pPr>
          </a:lstStyle>
          <a:p>
            <a:pPr rtl="0">
              <a:defRPr b="0" i="0" u="none"/>
            </a:pPr>
            <a:r>
              <a:rPr b="1" i="1" u="sng"/>
              <a:t>تأثير دوبلر للصوت :</a:t>
            </a:r>
          </a:p>
        </p:txBody>
      </p:sp>
      <p:sp>
        <p:nvSpPr>
          <p:cNvPr id="695" name="عندما يقترب مصدر الصّوت فإن:…"/>
          <p:cNvSpPr txBox="1"/>
          <p:nvPr/>
        </p:nvSpPr>
        <p:spPr>
          <a:xfrm>
            <a:off x="5014383" y="3383691"/>
            <a:ext cx="5300134" cy="1451885"/>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normAutofit fontScale="100000" lnSpcReduction="0"/>
          </a:bodyPr>
          <a:lstStyle/>
          <a:p>
            <a:pPr indent="90297" algn="r" defTabSz="1027379" rtl="0">
              <a:spcBef>
                <a:spcPts val="1100"/>
              </a:spcBef>
              <a:buClr>
                <a:srgbClr val="72A376"/>
              </a:buClr>
              <a:buFont typeface="Arial"/>
              <a:defRPr sz="2844">
                <a:solidFill>
                  <a:srgbClr val="992B0F"/>
                </a:solidFill>
                <a:latin typeface="Calibri"/>
                <a:ea typeface="Calibri"/>
                <a:cs typeface="Calibri"/>
                <a:sym typeface="Calibri"/>
              </a:defRPr>
            </a:pPr>
            <a:r>
              <a:rPr b="1" i="1" u="sng"/>
              <a:t>عندما يقترب مصدر الصّوت فإن:</a:t>
            </a:r>
            <a:endParaRPr b="1" i="1" u="sng"/>
          </a:p>
          <a:p>
            <a:pPr indent="90297" algn="r" defTabSz="1027379" rtl="0">
              <a:spcBef>
                <a:spcPts val="800"/>
              </a:spcBef>
              <a:buClr>
                <a:srgbClr val="72A376"/>
              </a:buClr>
              <a:buFont typeface="Arial"/>
              <a:defRPr sz="3318">
                <a:latin typeface="Calibri"/>
                <a:ea typeface="Calibri"/>
                <a:cs typeface="Calibri"/>
                <a:sym typeface="Calibri"/>
              </a:defRPr>
            </a:pPr>
            <a:r>
              <a:t>التردد: </a:t>
            </a:r>
            <a:r>
              <a:rPr>
                <a:solidFill>
                  <a:srgbClr val="F12922"/>
                </a:solidFill>
              </a:rPr>
              <a:t>يزيد.   </a:t>
            </a:r>
            <a:r>
              <a:t> الطول الموجي: </a:t>
            </a:r>
            <a:r>
              <a:rPr>
                <a:solidFill>
                  <a:srgbClr val="F12922"/>
                </a:solidFill>
              </a:rPr>
              <a:t>يقل</a:t>
            </a:r>
          </a:p>
        </p:txBody>
      </p:sp>
      <p:pic>
        <p:nvPicPr>
          <p:cNvPr id="696" name="067DA127-012D-44D2-9DC4-03E36CB0FB40-L0-001.jpeg" descr="067DA127-012D-44D2-9DC4-03E36CB0FB40-L0-001.jpeg"/>
          <p:cNvPicPr>
            <a:picLocks noChangeAspect="1"/>
          </p:cNvPicPr>
          <p:nvPr/>
        </p:nvPicPr>
        <p:blipFill>
          <a:blip r:embed="rId2">
            <a:extLst/>
          </a:blip>
          <a:srcRect l="0" t="11683" r="0" b="57278"/>
          <a:stretch>
            <a:fillRect/>
          </a:stretch>
        </p:blipFill>
        <p:spPr>
          <a:xfrm>
            <a:off x="1208757" y="4630494"/>
            <a:ext cx="10587338" cy="1383236"/>
          </a:xfrm>
          <a:prstGeom prst="rect">
            <a:avLst/>
          </a:prstGeom>
          <a:ln w="12700">
            <a:miter lim="400000"/>
          </a:ln>
        </p:spPr>
      </p:pic>
      <p:sp>
        <p:nvSpPr>
          <p:cNvPr id="697" name="هو تغير ادراك المراقب لتردد موجات الصوت الصادرة عن مصدر صوتي حسب قربه أو بعده عنه."/>
          <p:cNvSpPr txBox="1"/>
          <p:nvPr/>
        </p:nvSpPr>
        <p:spPr>
          <a:xfrm>
            <a:off x="397933" y="728078"/>
            <a:ext cx="12208935" cy="2413106"/>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normAutofit fontScale="100000" lnSpcReduction="0"/>
          </a:bodyPr>
          <a:lstStyle/>
          <a:p>
            <a:pPr indent="98298" algn="r" defTabSz="1118412" rtl="0">
              <a:spcBef>
                <a:spcPts val="600"/>
              </a:spcBef>
              <a:buClr>
                <a:srgbClr val="72A376"/>
              </a:buClr>
              <a:buFont typeface="Arial"/>
              <a:defRPr sz="2580">
                <a:solidFill>
                  <a:srgbClr val="4C1066"/>
                </a:solidFill>
                <a:latin typeface="Calibri"/>
                <a:ea typeface="Calibri"/>
                <a:cs typeface="Calibri"/>
                <a:sym typeface="Calibri"/>
              </a:defRPr>
            </a:pPr>
          </a:p>
          <a:p>
            <a:pPr indent="98298" algn="r" defTabSz="1118412" rtl="0">
              <a:spcBef>
                <a:spcPts val="900"/>
              </a:spcBef>
              <a:buClr>
                <a:srgbClr val="72A376"/>
              </a:buClr>
              <a:buFont typeface="Arial"/>
              <a:defRPr b="1" sz="4644">
                <a:latin typeface="Calibri"/>
                <a:ea typeface="Calibri"/>
                <a:cs typeface="Calibri"/>
                <a:sym typeface="Calibri"/>
              </a:defRPr>
            </a:pPr>
            <a:r>
              <a:t>هو </a:t>
            </a:r>
            <a:r>
              <a:t>تغير ادراك المراقب لتردد موجات الصوت الصادرة عن مصدر صوتي حسب قربه أو بعده عنه.</a:t>
            </a:r>
          </a:p>
        </p:txBody>
      </p:sp>
      <p:sp>
        <p:nvSpPr>
          <p:cNvPr id="698" name="خط"/>
          <p:cNvSpPr/>
          <p:nvPr/>
        </p:nvSpPr>
        <p:spPr>
          <a:xfrm flipH="1">
            <a:off x="1841520" y="7554398"/>
            <a:ext cx="2380448" cy="1"/>
          </a:xfrm>
          <a:prstGeom prst="line">
            <a:avLst/>
          </a:prstGeom>
          <a:ln w="88900">
            <a:solidFill>
              <a:srgbClr val="C0504D"/>
            </a:solidFill>
            <a:bevel/>
            <a:tailEnd type="triangle"/>
          </a:ln>
          <a:effectLst>
            <a:outerShdw sx="100000" sy="100000" kx="0" ky="0" algn="b" rotWithShape="0" blurRad="50800" dist="25400" dir="5400000">
              <a:srgbClr val="000000">
                <a:alpha val="38000"/>
              </a:srgbClr>
            </a:outerShdw>
          </a:effectLst>
        </p:spPr>
        <p:txBody>
          <a:bodyPr lIns="65023" tIns="65023" rIns="65023" bIns="65023"/>
          <a:lstStyle/>
          <a:p>
            <a:pPr algn="r" defTabSz="650240" rtl="0">
              <a:defRPr sz="1600">
                <a:latin typeface="Helvetica"/>
                <a:ea typeface="Helvetica"/>
                <a:cs typeface="Helvetica"/>
                <a:sym typeface="Helvetica"/>
              </a:defRPr>
            </a:pPr>
          </a:p>
        </p:txBody>
      </p:sp>
      <p:sp>
        <p:nvSpPr>
          <p:cNvPr id="699" name="خط"/>
          <p:cNvSpPr/>
          <p:nvPr/>
        </p:nvSpPr>
        <p:spPr>
          <a:xfrm>
            <a:off x="1960690" y="5322220"/>
            <a:ext cx="2142109" cy="1"/>
          </a:xfrm>
          <a:prstGeom prst="line">
            <a:avLst/>
          </a:prstGeom>
          <a:ln w="88900">
            <a:solidFill>
              <a:srgbClr val="C0504D"/>
            </a:solidFill>
            <a:bevel/>
            <a:tailEnd type="triangle"/>
          </a:ln>
          <a:effectLst>
            <a:outerShdw sx="100000" sy="100000" kx="0" ky="0" algn="b" rotWithShape="0" blurRad="50800" dist="25400" dir="5400000">
              <a:srgbClr val="000000">
                <a:alpha val="38000"/>
              </a:srgbClr>
            </a:outerShdw>
          </a:effectLst>
        </p:spPr>
        <p:txBody>
          <a:bodyPr lIns="65023" tIns="65023" rIns="65023" bIns="65023"/>
          <a:lstStyle/>
          <a:p>
            <a:pPr algn="r" defTabSz="650240" rtl="0">
              <a:defRPr sz="1600">
                <a:latin typeface="Helvetica"/>
                <a:ea typeface="Helvetica"/>
                <a:cs typeface="Helvetica"/>
                <a:sym typeface="Helvetica"/>
              </a:defRPr>
            </a:pPr>
          </a:p>
        </p:txBody>
      </p:sp>
      <p:pic>
        <p:nvPicPr>
          <p:cNvPr id="700" name="067DA127-012D-44D2-9DC4-03E36CB0FB40-L0-001.jpeg" descr="067DA127-012D-44D2-9DC4-03E36CB0FB40-L0-001.jpeg"/>
          <p:cNvPicPr>
            <a:picLocks noChangeAspect="1"/>
          </p:cNvPicPr>
          <p:nvPr/>
        </p:nvPicPr>
        <p:blipFill>
          <a:blip r:embed="rId2">
            <a:extLst/>
          </a:blip>
          <a:srcRect l="0" t="68107" r="0" b="0"/>
          <a:stretch>
            <a:fillRect/>
          </a:stretch>
        </p:blipFill>
        <p:spPr>
          <a:xfrm>
            <a:off x="1386557" y="7782348"/>
            <a:ext cx="10587338" cy="1421336"/>
          </a:xfrm>
          <a:prstGeom prst="rect">
            <a:avLst/>
          </a:prstGeom>
          <a:ln w="12700">
            <a:miter lim="400000"/>
          </a:ln>
        </p:spPr>
      </p:pic>
      <p:sp>
        <p:nvSpPr>
          <p:cNvPr id="701" name="عندما يبتعد مصدر الصّوت فإن:…"/>
          <p:cNvSpPr txBox="1"/>
          <p:nvPr/>
        </p:nvSpPr>
        <p:spPr>
          <a:xfrm>
            <a:off x="5023555" y="6223780"/>
            <a:ext cx="5300134" cy="1451885"/>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normAutofit fontScale="100000" lnSpcReduction="0"/>
          </a:bodyPr>
          <a:lstStyle/>
          <a:p>
            <a:pPr indent="90297" algn="r" defTabSz="1027379" rtl="0">
              <a:spcBef>
                <a:spcPts val="1100"/>
              </a:spcBef>
              <a:buClr>
                <a:srgbClr val="72A376"/>
              </a:buClr>
              <a:buFont typeface="Arial"/>
              <a:defRPr sz="2844">
                <a:solidFill>
                  <a:srgbClr val="992B0F"/>
                </a:solidFill>
                <a:latin typeface="Calibri"/>
                <a:ea typeface="Calibri"/>
                <a:cs typeface="Calibri"/>
                <a:sym typeface="Calibri"/>
              </a:defRPr>
            </a:pPr>
            <a:r>
              <a:rPr b="1" i="1" u="sng"/>
              <a:t>عندما يبتعد مصدر الصّوت فإن:</a:t>
            </a:r>
            <a:endParaRPr b="1" i="1" u="sng"/>
          </a:p>
          <a:p>
            <a:pPr indent="90297" algn="r" defTabSz="1027379" rtl="0">
              <a:spcBef>
                <a:spcPts val="800"/>
              </a:spcBef>
              <a:buClr>
                <a:srgbClr val="72A376"/>
              </a:buClr>
              <a:buFont typeface="Arial"/>
              <a:defRPr sz="3318">
                <a:latin typeface="Calibri"/>
                <a:ea typeface="Calibri"/>
                <a:cs typeface="Calibri"/>
                <a:sym typeface="Calibri"/>
              </a:defRPr>
            </a:pPr>
            <a:r>
              <a:t>التردد: </a:t>
            </a:r>
            <a:r>
              <a:rPr>
                <a:solidFill>
                  <a:srgbClr val="F12922"/>
                </a:solidFill>
              </a:rPr>
              <a:t>يقل.   </a:t>
            </a:r>
            <a:r>
              <a:t> الطول الموجي: </a:t>
            </a:r>
            <a:r>
              <a:rPr>
                <a:solidFill>
                  <a:srgbClr val="F12922"/>
                </a:solidFill>
              </a:rPr>
              <a:t>يزيد</a:t>
            </a:r>
          </a:p>
        </p:txBody>
      </p:sp>
    </p:spTree>
  </p:cSld>
  <p:clrMapOvr>
    <a:masterClrMapping/>
  </p:clrMapOvr>
  <p:transition xmlns:p14="http://schemas.microsoft.com/office/powerpoint/2010/main" spd="med" advClick="1"/>
</p:sld>
</file>

<file path=ppt/slides/slide6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03" name="رقم الشريحة"/>
          <p:cNvSpPr txBox="1"/>
          <p:nvPr>
            <p:ph type="sldNum" sz="quarter" idx="2"/>
          </p:nvPr>
        </p:nvSpPr>
        <p:spPr>
          <a:xfrm>
            <a:off x="650239" y="9114112"/>
            <a:ext cx="3034455" cy="371349"/>
          </a:xfrm>
          <a:prstGeom prst="rect">
            <a:avLst/>
          </a:prstGeom>
          <a:extLst>
            <a:ext uri="{C572A759-6A51-4108-AA02-DFA0A04FC94B}">
              <ma14:wrappingTextBoxFlag xmlns:ma14="http://schemas.microsoft.com/office/mac/drawingml/2011/main" val="1"/>
            </a:ext>
          </a:extLst>
        </p:spPr>
        <p:txBody>
          <a:bodyPr/>
          <a:lstStyle/>
          <a:p>
            <a:pPr rtl="0">
              <a:defRPr/>
            </a:pPr>
            <a:fld id="{86CB4B4D-7CA3-9044-876B-883B54F8677D}" type="slidenum"/>
          </a:p>
        </p:txBody>
      </p:sp>
      <p:sp>
        <p:nvSpPr>
          <p:cNvPr id="704" name="السرعة و التردد و الطول الموجي  للموجات الضوئية…"/>
          <p:cNvSpPr txBox="1"/>
          <p:nvPr/>
        </p:nvSpPr>
        <p:spPr>
          <a:xfrm>
            <a:off x="776403" y="2456709"/>
            <a:ext cx="11764290" cy="4306732"/>
          </a:xfrm>
          <a:prstGeom prst="rect">
            <a:avLst/>
          </a:prstGeom>
          <a:solidFill>
            <a:srgbClr val="FEFCDD"/>
          </a:solidFill>
          <a:ln w="12700">
            <a:miter lim="400000"/>
          </a:ln>
          <a:extLst>
            <a:ext uri="{C572A759-6A51-4108-AA02-DFA0A04FC94B}">
              <ma14:wrappingTextBoxFlag xmlns:ma14="http://schemas.microsoft.com/office/mac/drawingml/2011/main" val="1"/>
            </a:ext>
          </a:extLst>
        </p:spPr>
        <p:txBody>
          <a:bodyPr lIns="50800" tIns="50800" rIns="50800" bIns="50800" anchor="b">
            <a:normAutofit fontScale="100000" lnSpcReduction="0"/>
          </a:bodyPr>
          <a:lstStyle/>
          <a:p>
            <a:pPr defTabSz="262889" rtl="0">
              <a:defRPr b="1" sz="3780">
                <a:solidFill>
                  <a:srgbClr val="982ABC"/>
                </a:solidFill>
                <a:latin typeface="Helvetica"/>
                <a:ea typeface="Helvetica"/>
                <a:cs typeface="Helvetica"/>
                <a:sym typeface="Helvetica"/>
              </a:defRPr>
            </a:pPr>
            <a:r>
              <a:rPr>
                <a:solidFill>
                  <a:srgbClr val="FF4015"/>
                </a:solidFill>
              </a:rPr>
              <a:t>السرعة</a:t>
            </a:r>
            <a:r>
              <a:t> و </a:t>
            </a:r>
            <a:r>
              <a:rPr>
                <a:solidFill>
                  <a:srgbClr val="76BB40"/>
                </a:solidFill>
              </a:rPr>
              <a:t>التردد</a:t>
            </a:r>
            <a:r>
              <a:t> و </a:t>
            </a:r>
            <a:r>
              <a:rPr>
                <a:solidFill>
                  <a:srgbClr val="74A7FF"/>
                </a:solidFill>
              </a:rPr>
              <a:t>الطول الموجي</a:t>
            </a:r>
            <a:r>
              <a:t>  للموجات الضوئية</a:t>
            </a:r>
          </a:p>
          <a:p>
            <a:pPr defTabSz="262889" rtl="0">
              <a:defRPr b="1" sz="3780">
                <a:solidFill>
                  <a:srgbClr val="982ABC"/>
                </a:solidFill>
                <a:latin typeface="Helvetica"/>
                <a:ea typeface="Helvetica"/>
                <a:cs typeface="Helvetica"/>
                <a:sym typeface="Helvetica"/>
              </a:defRPr>
            </a:pPr>
            <a:r>
              <a:t>لا يمكن ملاحظتها على محيط الأرض و ذلك لأن سرعة موجة الضوء كبيرة جداً و تحتاج الى مسافات كبيرة جداً</a:t>
            </a:r>
          </a:p>
          <a:p>
            <a:pPr defTabSz="262889" rtl="0">
              <a:defRPr b="1" sz="3780">
                <a:solidFill>
                  <a:srgbClr val="982ABC"/>
                </a:solidFill>
                <a:latin typeface="Helvetica"/>
                <a:ea typeface="Helvetica"/>
                <a:cs typeface="Helvetica"/>
                <a:sym typeface="Helvetica"/>
              </a:defRPr>
            </a:pPr>
            <a:r>
              <a:t>كي نقيسها و نلحظ ترددها و طولها الموجي</a:t>
            </a:r>
          </a:p>
          <a:p>
            <a:pPr defTabSz="262889" rtl="0">
              <a:defRPr b="1" sz="3780">
                <a:solidFill>
                  <a:srgbClr val="982ABC"/>
                </a:solidFill>
                <a:latin typeface="Helvetica"/>
                <a:ea typeface="Helvetica"/>
                <a:cs typeface="Helvetica"/>
                <a:sym typeface="Helvetica"/>
              </a:defRPr>
            </a:pPr>
            <a:r>
              <a:t>لذلك يطبق قياس الموجة الضوئية على الأجرام الفلكية لأنها بعيدة عناّ.</a:t>
            </a:r>
          </a:p>
        </p:txBody>
      </p:sp>
      <p:sp>
        <p:nvSpPr>
          <p:cNvPr id="705" name="تأثير دوبلر للموجات الضوئية"/>
          <p:cNvSpPr/>
          <p:nvPr/>
        </p:nvSpPr>
        <p:spPr>
          <a:xfrm>
            <a:off x="1169981" y="372570"/>
            <a:ext cx="10977134" cy="1222937"/>
          </a:xfrm>
          <a:prstGeom prst="wedgeEllipseCallout">
            <a:avLst>
              <a:gd name="adj1" fmla="val 39494"/>
              <a:gd name="adj2" fmla="val -43598"/>
            </a:avLst>
          </a:prstGeom>
          <a:gradFill>
            <a:gsLst>
              <a:gs pos="0">
                <a:srgbClr val="C8B2E9"/>
              </a:gs>
              <a:gs pos="35000">
                <a:srgbClr val="D8C9EE"/>
              </a:gs>
              <a:gs pos="100000">
                <a:srgbClr val="F0EAF9"/>
              </a:gs>
            </a:gsLst>
            <a:lin ang="16200000"/>
          </a:gradFill>
          <a:ln w="12700">
            <a:solidFill>
              <a:srgbClr val="7D60A0"/>
            </a:solidFill>
            <a:bevel/>
          </a:ln>
          <a:effectLst>
            <a:outerShdw sx="100000" sy="100000" kx="0" ky="0" algn="b" rotWithShape="0" blurRad="50800" dist="25400" dir="5400000">
              <a:srgbClr val="000000">
                <a:alpha val="38000"/>
              </a:srgbClr>
            </a:outerShdw>
          </a:effectLst>
          <a:extLst>
            <a:ext uri="{C572A759-6A51-4108-AA02-DFA0A04FC94B}">
              <ma14:wrappingTextBoxFlag xmlns:ma14="http://schemas.microsoft.com/office/mac/drawingml/2011/main" val="1"/>
            </a:ext>
          </a:extLst>
        </p:spPr>
        <p:txBody>
          <a:bodyPr lIns="65023" tIns="65023" rIns="65023" bIns="65023" anchor="ctr"/>
          <a:lstStyle>
            <a:lvl1pPr defTabSz="914400">
              <a:defRPr b="1" sz="4600">
                <a:solidFill>
                  <a:schemeClr val="accent5"/>
                </a:solidFill>
                <a:latin typeface="Calibri"/>
                <a:ea typeface="Calibri"/>
                <a:cs typeface="Calibri"/>
                <a:sym typeface="Calibri"/>
              </a:defRPr>
            </a:lvl1pPr>
          </a:lstStyle>
          <a:p>
            <a:pPr rtl="0">
              <a:defRPr/>
            </a:pPr>
            <a:r>
              <a:t>تأثير دوبلر للموجات الضوئية</a:t>
            </a:r>
          </a:p>
        </p:txBody>
      </p:sp>
    </p:spTree>
  </p:cSld>
  <p:clrMapOvr>
    <a:masterClrMapping/>
  </p:clrMapOvr>
  <p:transition xmlns:p14="http://schemas.microsoft.com/office/powerpoint/2010/main" spd="med" advClick="1"/>
</p:sld>
</file>

<file path=ppt/slides/slide6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07" name="رقم الشريحة"/>
          <p:cNvSpPr txBox="1"/>
          <p:nvPr>
            <p:ph type="sldNum" sz="quarter" idx="2"/>
          </p:nvPr>
        </p:nvSpPr>
        <p:spPr>
          <a:xfrm>
            <a:off x="650239" y="9114112"/>
            <a:ext cx="3034455" cy="371349"/>
          </a:xfrm>
          <a:prstGeom prst="rect">
            <a:avLst/>
          </a:prstGeom>
          <a:extLst>
            <a:ext uri="{C572A759-6A51-4108-AA02-DFA0A04FC94B}">
              <ma14:wrappingTextBoxFlag xmlns:ma14="http://schemas.microsoft.com/office/mac/drawingml/2011/main" val="1"/>
            </a:ext>
          </a:extLst>
        </p:spPr>
        <p:txBody>
          <a:bodyPr/>
          <a:lstStyle/>
          <a:p>
            <a:pPr rtl="0">
              <a:defRPr/>
            </a:pPr>
            <a:fld id="{86CB4B4D-7CA3-9044-876B-883B54F8677D}" type="slidenum"/>
          </a:p>
        </p:txBody>
      </p:sp>
      <p:pic>
        <p:nvPicPr>
          <p:cNvPr id="708" name="725A81F2-EDF8-4639-9B08-5E49BB404C04-L0-001.jpeg" descr="725A81F2-EDF8-4639-9B08-5E49BB404C04-L0-001.jpeg"/>
          <p:cNvPicPr>
            <a:picLocks noChangeAspect="1"/>
          </p:cNvPicPr>
          <p:nvPr/>
        </p:nvPicPr>
        <p:blipFill>
          <a:blip r:embed="rId2">
            <a:extLst/>
          </a:blip>
          <a:stretch>
            <a:fillRect/>
          </a:stretch>
        </p:blipFill>
        <p:spPr>
          <a:xfrm>
            <a:off x="1740081" y="2076450"/>
            <a:ext cx="9524638" cy="6563070"/>
          </a:xfrm>
          <a:prstGeom prst="rect">
            <a:avLst/>
          </a:prstGeom>
          <a:ln w="12700">
            <a:miter lim="400000"/>
          </a:ln>
        </p:spPr>
      </p:pic>
      <p:sp>
        <p:nvSpPr>
          <p:cNvPr id="709" name="تأثير دوبلر للموجات الضوئية"/>
          <p:cNvSpPr/>
          <p:nvPr/>
        </p:nvSpPr>
        <p:spPr>
          <a:xfrm>
            <a:off x="1169981" y="372570"/>
            <a:ext cx="10977134" cy="1222937"/>
          </a:xfrm>
          <a:prstGeom prst="wedgeEllipseCallout">
            <a:avLst>
              <a:gd name="adj1" fmla="val 39494"/>
              <a:gd name="adj2" fmla="val -43598"/>
            </a:avLst>
          </a:prstGeom>
          <a:gradFill>
            <a:gsLst>
              <a:gs pos="0">
                <a:srgbClr val="C8B2E9"/>
              </a:gs>
              <a:gs pos="35000">
                <a:srgbClr val="D8C9EE"/>
              </a:gs>
              <a:gs pos="100000">
                <a:srgbClr val="F0EAF9"/>
              </a:gs>
            </a:gsLst>
            <a:lin ang="16200000"/>
          </a:gradFill>
          <a:ln w="12700">
            <a:solidFill>
              <a:srgbClr val="7D60A0"/>
            </a:solidFill>
            <a:bevel/>
          </a:ln>
          <a:effectLst>
            <a:outerShdw sx="100000" sy="100000" kx="0" ky="0" algn="b" rotWithShape="0" blurRad="50800" dist="25400" dir="5400000">
              <a:srgbClr val="000000">
                <a:alpha val="38000"/>
              </a:srgbClr>
            </a:outerShdw>
          </a:effectLst>
          <a:extLst>
            <a:ext uri="{C572A759-6A51-4108-AA02-DFA0A04FC94B}">
              <ma14:wrappingTextBoxFlag xmlns:ma14="http://schemas.microsoft.com/office/mac/drawingml/2011/main" val="1"/>
            </a:ext>
          </a:extLst>
        </p:spPr>
        <p:txBody>
          <a:bodyPr lIns="65023" tIns="65023" rIns="65023" bIns="65023" anchor="ctr"/>
          <a:lstStyle>
            <a:lvl1pPr defTabSz="914400">
              <a:defRPr b="1" sz="4600">
                <a:solidFill>
                  <a:schemeClr val="accent5"/>
                </a:solidFill>
                <a:latin typeface="Calibri"/>
                <a:ea typeface="Calibri"/>
                <a:cs typeface="Calibri"/>
                <a:sym typeface="Calibri"/>
              </a:defRPr>
            </a:lvl1pPr>
          </a:lstStyle>
          <a:p>
            <a:pPr rtl="0">
              <a:defRPr/>
            </a:pPr>
            <a:r>
              <a:t>تأثير دوبلر للموجات الضوئية</a:t>
            </a:r>
          </a:p>
        </p:txBody>
      </p:sp>
    </p:spTree>
  </p:cSld>
  <p:clrMapOvr>
    <a:masterClrMapping/>
  </p:clrMapOvr>
  <p:transition xmlns:p14="http://schemas.microsoft.com/office/powerpoint/2010/main" spd="med" advClick="1"/>
</p:sld>
</file>

<file path=ppt/slides/slide6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11" name="رقم الشريحة"/>
          <p:cNvSpPr txBox="1"/>
          <p:nvPr>
            <p:ph type="sldNum" sz="quarter" idx="2"/>
          </p:nvPr>
        </p:nvSpPr>
        <p:spPr>
          <a:xfrm>
            <a:off x="650239" y="9114112"/>
            <a:ext cx="3034455" cy="371349"/>
          </a:xfrm>
          <a:prstGeom prst="rect">
            <a:avLst/>
          </a:prstGeom>
          <a:extLst>
            <a:ext uri="{C572A759-6A51-4108-AA02-DFA0A04FC94B}">
              <ma14:wrappingTextBoxFlag xmlns:ma14="http://schemas.microsoft.com/office/mac/drawingml/2011/main" val="1"/>
            </a:ext>
          </a:extLst>
        </p:spPr>
        <p:txBody>
          <a:bodyPr/>
          <a:lstStyle/>
          <a:p>
            <a:pPr rtl="0">
              <a:defRPr/>
            </a:pPr>
            <a:fld id="{86CB4B4D-7CA3-9044-876B-883B54F8677D}" type="slidenum"/>
          </a:p>
        </p:txBody>
      </p:sp>
      <p:sp>
        <p:nvSpPr>
          <p:cNvPr id="712" name="قياس تردد موجة الضوء للمراقب :"/>
          <p:cNvSpPr txBox="1"/>
          <p:nvPr/>
        </p:nvSpPr>
        <p:spPr>
          <a:xfrm>
            <a:off x="3348970" y="3403"/>
            <a:ext cx="9400502" cy="1079767"/>
          </a:xfrm>
          <a:prstGeom prst="rect">
            <a:avLst/>
          </a:prstGeom>
          <a:solidFill>
            <a:srgbClr val="A4D87E"/>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indent="114300" algn="r" defTabSz="1300480" rtl="0">
              <a:spcBef>
                <a:spcPts val="1500"/>
              </a:spcBef>
              <a:buClr>
                <a:srgbClr val="72A376"/>
              </a:buClr>
              <a:buFont typeface="Arial"/>
              <a:defRPr sz="5600">
                <a:solidFill>
                  <a:srgbClr val="4C1066"/>
                </a:solidFill>
                <a:latin typeface="Calibri"/>
                <a:ea typeface="Calibri"/>
                <a:cs typeface="Calibri"/>
                <a:sym typeface="Calibri"/>
              </a:defRPr>
            </a:pPr>
            <a:r>
              <a:t>قياس </a:t>
            </a:r>
            <a:r>
              <a:rPr b="1" i="1" u="sng"/>
              <a:t>تردد موجة الضوء للمراقب :</a:t>
            </a:r>
          </a:p>
        </p:txBody>
      </p:sp>
      <p:pic>
        <p:nvPicPr>
          <p:cNvPr id="713" name="83E9FB28-61B0-4891-8A47-3E356AD82BE4-L0-001.png" descr="83E9FB28-61B0-4891-8A47-3E356AD82BE4-L0-001.png"/>
          <p:cNvPicPr>
            <a:picLocks noChangeAspect="1"/>
          </p:cNvPicPr>
          <p:nvPr/>
        </p:nvPicPr>
        <p:blipFill>
          <a:blip r:embed="rId2">
            <a:extLst/>
          </a:blip>
          <a:stretch>
            <a:fillRect/>
          </a:stretch>
        </p:blipFill>
        <p:spPr>
          <a:xfrm>
            <a:off x="2541555" y="1708196"/>
            <a:ext cx="7107301" cy="1569669"/>
          </a:xfrm>
          <a:prstGeom prst="rect">
            <a:avLst/>
          </a:prstGeom>
          <a:ln w="12700">
            <a:miter lim="400000"/>
          </a:ln>
        </p:spPr>
      </p:pic>
      <p:sp>
        <p:nvSpPr>
          <p:cNvPr id="714" name="المصدر"/>
          <p:cNvSpPr/>
          <p:nvPr/>
        </p:nvSpPr>
        <p:spPr>
          <a:xfrm>
            <a:off x="5071475" y="2799229"/>
            <a:ext cx="955602" cy="1091888"/>
          </a:xfrm>
          <a:prstGeom prst="rect">
            <a:avLst/>
          </a:prstGeom>
          <a:solidFill>
            <a:srgbClr val="FFFFFF"/>
          </a:solidFill>
          <a:ln w="12700">
            <a:miter lim="400000"/>
          </a:ln>
          <a:effectLst>
            <a:outerShdw sx="100000" sy="100000" kx="0" ky="0" algn="b" rotWithShape="0" blurRad="381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lstStyle>
            <a:lvl1pPr>
              <a:defRPr b="1" sz="2500">
                <a:latin typeface="Helvetica"/>
                <a:ea typeface="Helvetica"/>
                <a:cs typeface="Helvetica"/>
                <a:sym typeface="Helvetica"/>
              </a:defRPr>
            </a:lvl1pPr>
          </a:lstStyle>
          <a:p>
            <a:pPr rtl="0">
              <a:defRPr/>
            </a:pPr>
            <a:r>
              <a:t>المصدر</a:t>
            </a:r>
          </a:p>
        </p:txBody>
      </p:sp>
      <p:sp>
        <p:nvSpPr>
          <p:cNvPr id="715" name="نضع اشارة (-) عندما يبتعد مصدر الضوء عنا و ذلك لأنه يظهر باللون الأحمر اي ان التردد يقل"/>
          <p:cNvSpPr txBox="1"/>
          <p:nvPr/>
        </p:nvSpPr>
        <p:spPr>
          <a:xfrm>
            <a:off x="1451922" y="4087167"/>
            <a:ext cx="10872063" cy="202294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normAutofit fontScale="100000" lnSpcReduction="0"/>
          </a:bodyPr>
          <a:lstStyle>
            <a:lvl1pPr algn="r">
              <a:defRPr b="1" sz="4000">
                <a:solidFill>
                  <a:srgbClr val="082938"/>
                </a:solidFill>
                <a:latin typeface="Helvetica"/>
                <a:ea typeface="Helvetica"/>
                <a:cs typeface="Helvetica"/>
                <a:sym typeface="Helvetica"/>
              </a:defRPr>
            </a:lvl1pPr>
          </a:lstStyle>
          <a:p>
            <a:pPr rtl="0">
              <a:defRPr/>
            </a:pPr>
            <a:r>
              <a:t>نضع اشارة (-) عندما يبتعد مصدر الضوء عنا و ذلك لأنه يظهر باللون الأحمر اي ان التردد يقل</a:t>
            </a:r>
          </a:p>
        </p:txBody>
      </p:sp>
      <p:sp>
        <p:nvSpPr>
          <p:cNvPr id="716" name="نضع اشارة (+) عندما يقترب مصدر الضوء منا و ذلك لأنه يظهر باللون الأزرق اي ان التردد يزيد"/>
          <p:cNvSpPr txBox="1"/>
          <p:nvPr/>
        </p:nvSpPr>
        <p:spPr>
          <a:xfrm>
            <a:off x="1451922" y="6306166"/>
            <a:ext cx="10872063" cy="202294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normAutofit fontScale="100000" lnSpcReduction="0"/>
          </a:bodyPr>
          <a:lstStyle>
            <a:lvl1pPr algn="r">
              <a:defRPr b="1" sz="4000">
                <a:solidFill>
                  <a:srgbClr val="082938"/>
                </a:solidFill>
                <a:latin typeface="Helvetica"/>
                <a:ea typeface="Helvetica"/>
                <a:cs typeface="Helvetica"/>
                <a:sym typeface="Helvetica"/>
              </a:defRPr>
            </a:lvl1pPr>
          </a:lstStyle>
          <a:p>
            <a:pPr rtl="0">
              <a:defRPr/>
            </a:pPr>
            <a:r>
              <a:t>نضع اشارة (+) عندما يقترب مصدر الضوء منا و ذلك لأنه يظهر باللون الأزرق اي ان التردد يزيد</a:t>
            </a:r>
          </a:p>
        </p:txBody>
      </p:sp>
    </p:spTree>
  </p:cSld>
  <p:clrMapOvr>
    <a:masterClrMapping/>
  </p:clrMapOvr>
  <p:transition xmlns:p14="http://schemas.microsoft.com/office/powerpoint/2010/main" spd="med" advClick="1"/>
</p:sld>
</file>

<file path=ppt/slides/slide6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18" name="رقم الشريحة"/>
          <p:cNvSpPr txBox="1"/>
          <p:nvPr>
            <p:ph type="sldNum" sz="quarter" idx="2"/>
          </p:nvPr>
        </p:nvSpPr>
        <p:spPr>
          <a:xfrm>
            <a:off x="650239" y="9114112"/>
            <a:ext cx="3034455" cy="371349"/>
          </a:xfrm>
          <a:prstGeom prst="rect">
            <a:avLst/>
          </a:prstGeom>
          <a:extLst>
            <a:ext uri="{C572A759-6A51-4108-AA02-DFA0A04FC94B}">
              <ma14:wrappingTextBoxFlag xmlns:ma14="http://schemas.microsoft.com/office/mac/drawingml/2011/main" val="1"/>
            </a:ext>
          </a:extLst>
        </p:spPr>
        <p:txBody>
          <a:bodyPr/>
          <a:lstStyle/>
          <a:p>
            <a:pPr rtl="0">
              <a:defRPr/>
            </a:pPr>
            <a:fld id="{86CB4B4D-7CA3-9044-876B-883B54F8677D}" type="slidenum"/>
          </a:p>
        </p:txBody>
      </p:sp>
      <p:sp>
        <p:nvSpPr>
          <p:cNvPr id="719" name="قياس الطول الموجي لموجة الضوء للمراقب :"/>
          <p:cNvSpPr txBox="1"/>
          <p:nvPr/>
        </p:nvSpPr>
        <p:spPr>
          <a:xfrm>
            <a:off x="84406" y="3403"/>
            <a:ext cx="12665066" cy="1079767"/>
          </a:xfrm>
          <a:prstGeom prst="rect">
            <a:avLst/>
          </a:prstGeom>
          <a:solidFill>
            <a:srgbClr val="A4D87E"/>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indent="114300" algn="r" defTabSz="1300480" rtl="0">
              <a:spcBef>
                <a:spcPts val="1500"/>
              </a:spcBef>
              <a:buClr>
                <a:srgbClr val="72A376"/>
              </a:buClr>
              <a:buFont typeface="Arial"/>
              <a:defRPr sz="5600">
                <a:solidFill>
                  <a:srgbClr val="4C1066"/>
                </a:solidFill>
                <a:latin typeface="Calibri"/>
                <a:ea typeface="Calibri"/>
                <a:cs typeface="Calibri"/>
                <a:sym typeface="Calibri"/>
              </a:defRPr>
            </a:pPr>
            <a:r>
              <a:t>قياس </a:t>
            </a:r>
            <a:r>
              <a:rPr b="1" i="1" u="sng"/>
              <a:t>الطول الموجي لموجة الضوء للمراقب :</a:t>
            </a:r>
          </a:p>
        </p:txBody>
      </p:sp>
      <p:sp>
        <p:nvSpPr>
          <p:cNvPr id="720" name="نضع اشارة (+) عندما يبتعد مصدر الضوء عنا و ذلك لأنه يظهر باللون الأحمر اي ان الطول الموجي يزيد"/>
          <p:cNvSpPr txBox="1"/>
          <p:nvPr/>
        </p:nvSpPr>
        <p:spPr>
          <a:xfrm>
            <a:off x="1451922" y="4087167"/>
            <a:ext cx="10872063" cy="202294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normAutofit fontScale="100000" lnSpcReduction="0"/>
          </a:bodyPr>
          <a:lstStyle>
            <a:lvl1pPr algn="r">
              <a:defRPr b="1" sz="4000">
                <a:solidFill>
                  <a:srgbClr val="082938"/>
                </a:solidFill>
                <a:latin typeface="Helvetica"/>
                <a:ea typeface="Helvetica"/>
                <a:cs typeface="Helvetica"/>
                <a:sym typeface="Helvetica"/>
              </a:defRPr>
            </a:lvl1pPr>
          </a:lstStyle>
          <a:p>
            <a:pPr rtl="0">
              <a:defRPr/>
            </a:pPr>
            <a:r>
              <a:t>نضع اشارة (+) عندما يبتعد مصدر الضوء عنا و ذلك لأنه يظهر باللون الأحمر اي ان الطول الموجي يزيد</a:t>
            </a:r>
          </a:p>
        </p:txBody>
      </p:sp>
      <p:sp>
        <p:nvSpPr>
          <p:cNvPr id="721" name="نضع اشارة (-) عندما يقترب مصدر الضوء منا و ذلك لأنه يظهر باللون الأزرق أي أن الطول الموجي يقل"/>
          <p:cNvSpPr txBox="1"/>
          <p:nvPr/>
        </p:nvSpPr>
        <p:spPr>
          <a:xfrm>
            <a:off x="1451922" y="6600639"/>
            <a:ext cx="10872063" cy="202294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normAutofit fontScale="100000" lnSpcReduction="0"/>
          </a:bodyPr>
          <a:lstStyle>
            <a:lvl1pPr algn="r">
              <a:defRPr b="1" sz="4000">
                <a:solidFill>
                  <a:srgbClr val="082938"/>
                </a:solidFill>
                <a:latin typeface="Helvetica"/>
                <a:ea typeface="Helvetica"/>
                <a:cs typeface="Helvetica"/>
                <a:sym typeface="Helvetica"/>
              </a:defRPr>
            </a:lvl1pPr>
          </a:lstStyle>
          <a:p>
            <a:pPr rtl="0">
              <a:defRPr/>
            </a:pPr>
            <a:r>
              <a:t>نضع اشارة (-) عندما يقترب مصدر الضوء منا و ذلك لأنه يظهر باللون الأزرق أي أن الطول الموجي يقل</a:t>
            </a:r>
          </a:p>
        </p:txBody>
      </p:sp>
      <p:pic>
        <p:nvPicPr>
          <p:cNvPr id="722" name="4AC1C282-C77B-4AC4-B63F-4D97D2B98E81-L0-001.png" descr="4AC1C282-C77B-4AC4-B63F-4D97D2B98E81-L0-001.png"/>
          <p:cNvPicPr>
            <a:picLocks noChangeAspect="1"/>
          </p:cNvPicPr>
          <p:nvPr/>
        </p:nvPicPr>
        <p:blipFill>
          <a:blip r:embed="rId2">
            <a:extLst/>
          </a:blip>
          <a:srcRect l="0" t="0" r="0" b="79993"/>
          <a:stretch>
            <a:fillRect/>
          </a:stretch>
        </p:blipFill>
        <p:spPr>
          <a:xfrm>
            <a:off x="1097749" y="1306716"/>
            <a:ext cx="12285494" cy="1957579"/>
          </a:xfrm>
          <a:prstGeom prst="rect">
            <a:avLst/>
          </a:prstGeom>
          <a:ln w="12700">
            <a:miter lim="400000"/>
          </a:ln>
        </p:spPr>
      </p:pic>
      <p:sp>
        <p:nvSpPr>
          <p:cNvPr id="723" name="المصدر"/>
          <p:cNvSpPr/>
          <p:nvPr/>
        </p:nvSpPr>
        <p:spPr>
          <a:xfrm>
            <a:off x="3668400" y="2039224"/>
            <a:ext cx="955602" cy="1091888"/>
          </a:xfrm>
          <a:prstGeom prst="rect">
            <a:avLst/>
          </a:prstGeom>
          <a:solidFill>
            <a:srgbClr val="FFFFFF"/>
          </a:solidFill>
          <a:ln w="12700">
            <a:miter lim="400000"/>
          </a:ln>
          <a:effectLst>
            <a:outerShdw sx="100000" sy="100000" kx="0" ky="0" algn="b" rotWithShape="0" blurRad="381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lstStyle>
            <a:lvl1pPr>
              <a:defRPr b="1" sz="2500">
                <a:latin typeface="Helvetica"/>
                <a:ea typeface="Helvetica"/>
                <a:cs typeface="Helvetica"/>
                <a:sym typeface="Helvetica"/>
              </a:defRPr>
            </a:lvl1pPr>
          </a:lstStyle>
          <a:p>
            <a:pPr rtl="0">
              <a:defRPr/>
            </a:pPr>
            <a:r>
              <a:t>المصدر</a:t>
            </a:r>
          </a:p>
        </p:txBody>
      </p:sp>
      <p:sp>
        <p:nvSpPr>
          <p:cNvPr id="724" name="المراقب"/>
          <p:cNvSpPr/>
          <p:nvPr/>
        </p:nvSpPr>
        <p:spPr>
          <a:xfrm>
            <a:off x="5636095" y="2504755"/>
            <a:ext cx="955602" cy="1091888"/>
          </a:xfrm>
          <a:prstGeom prst="rect">
            <a:avLst/>
          </a:prstGeom>
          <a:solidFill>
            <a:srgbClr val="FFFFFF"/>
          </a:solidFill>
          <a:ln w="12700">
            <a:miter lim="400000"/>
          </a:ln>
          <a:effectLst>
            <a:outerShdw sx="100000" sy="100000" kx="0" ky="0" algn="b" rotWithShape="0" blurRad="381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lstStyle>
            <a:lvl1pPr>
              <a:defRPr b="1" sz="2500">
                <a:latin typeface="Helvetica"/>
                <a:ea typeface="Helvetica"/>
                <a:cs typeface="Helvetica"/>
                <a:sym typeface="Helvetica"/>
              </a:defRPr>
            </a:lvl1pPr>
          </a:lstStyle>
          <a:p>
            <a:pPr rtl="0">
              <a:defRPr/>
            </a:pPr>
            <a:r>
              <a:t>المراقب</a:t>
            </a:r>
          </a:p>
        </p:txBody>
      </p:sp>
      <p:sp>
        <p:nvSpPr>
          <p:cNvPr id="725" name="المصدر"/>
          <p:cNvSpPr/>
          <p:nvPr/>
        </p:nvSpPr>
        <p:spPr>
          <a:xfrm>
            <a:off x="8613143" y="2504755"/>
            <a:ext cx="955602" cy="1091888"/>
          </a:xfrm>
          <a:prstGeom prst="rect">
            <a:avLst/>
          </a:prstGeom>
          <a:solidFill>
            <a:srgbClr val="FFFFFF"/>
          </a:solidFill>
          <a:ln w="12700">
            <a:miter lim="400000"/>
          </a:ln>
          <a:effectLst>
            <a:outerShdw sx="100000" sy="100000" kx="0" ky="0" algn="b" rotWithShape="0" blurRad="381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lstStyle>
            <a:lvl1pPr>
              <a:defRPr b="1" sz="2500">
                <a:latin typeface="Helvetica"/>
                <a:ea typeface="Helvetica"/>
                <a:cs typeface="Helvetica"/>
                <a:sym typeface="Helvetica"/>
              </a:defRPr>
            </a:lvl1pPr>
          </a:lstStyle>
          <a:p>
            <a:pPr rtl="0">
              <a:defRPr/>
            </a:pPr>
            <a:r>
              <a:t>المصدر</a:t>
            </a:r>
          </a:p>
        </p:txBody>
      </p:sp>
    </p:spTree>
  </p:cSld>
  <p:clrMapOvr>
    <a:masterClrMapping/>
  </p:clrMapOvr>
  <p:transition xmlns:p14="http://schemas.microsoft.com/office/powerpoint/2010/main" spd="med" advClick="1"/>
</p:sld>
</file>

<file path=ppt/slides/slide6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27" name="رقم الشريحة"/>
          <p:cNvSpPr txBox="1"/>
          <p:nvPr>
            <p:ph type="sldNum" sz="quarter" idx="2"/>
          </p:nvPr>
        </p:nvSpPr>
        <p:spPr>
          <a:xfrm>
            <a:off x="650239" y="9114112"/>
            <a:ext cx="3034455" cy="371349"/>
          </a:xfrm>
          <a:prstGeom prst="rect">
            <a:avLst/>
          </a:prstGeom>
          <a:extLst>
            <a:ext uri="{C572A759-6A51-4108-AA02-DFA0A04FC94B}">
              <ma14:wrappingTextBoxFlag xmlns:ma14="http://schemas.microsoft.com/office/mac/drawingml/2011/main" val="1"/>
            </a:ext>
          </a:extLst>
        </p:spPr>
        <p:txBody>
          <a:bodyPr/>
          <a:lstStyle/>
          <a:p>
            <a:pPr rtl="0">
              <a:defRPr/>
            </a:pPr>
            <a:fld id="{86CB4B4D-7CA3-9044-876B-883B54F8677D}" type="slidenum"/>
          </a:p>
        </p:txBody>
      </p:sp>
      <p:pic>
        <p:nvPicPr>
          <p:cNvPr id="728" name="A4E2C900-5935-4322-9AC9-1CDB839B4E35-L0-001.jpeg" descr="A4E2C900-5935-4322-9AC9-1CDB839B4E35-L0-001.jpeg"/>
          <p:cNvPicPr>
            <a:picLocks noChangeAspect="1"/>
          </p:cNvPicPr>
          <p:nvPr/>
        </p:nvPicPr>
        <p:blipFill>
          <a:blip r:embed="rId2">
            <a:extLst/>
          </a:blip>
          <a:srcRect l="17390" t="0" r="17390" b="57855"/>
          <a:stretch>
            <a:fillRect/>
          </a:stretch>
        </p:blipFill>
        <p:spPr>
          <a:xfrm>
            <a:off x="2553484" y="128974"/>
            <a:ext cx="8481485" cy="2877436"/>
          </a:xfrm>
          <a:prstGeom prst="rect">
            <a:avLst/>
          </a:prstGeom>
          <a:ln w="12700">
            <a:miter lim="400000"/>
          </a:ln>
        </p:spPr>
      </p:pic>
      <p:sp>
        <p:nvSpPr>
          <p:cNvPr id="729" name="استنتج العالم ادوين هابل ان الكون في حالة تمدد مستمر حيث وجد ان جميع المجرات تبتعد عنا لأنها تنزاح (تظهر) بلون أحمر . وهذا ما يثبت صحة الآية الكريمة ."/>
          <p:cNvSpPr txBox="1"/>
          <p:nvPr/>
        </p:nvSpPr>
        <p:spPr>
          <a:xfrm>
            <a:off x="1002277" y="4011694"/>
            <a:ext cx="11000246" cy="2752516"/>
          </a:xfrm>
          <a:prstGeom prst="rect">
            <a:avLst/>
          </a:prstGeom>
          <a:solidFill>
            <a:srgbClr val="D9C9FE"/>
          </a:solidFill>
          <a:ln w="12700">
            <a:miter lim="400000"/>
          </a:ln>
          <a:extLst>
            <a:ext uri="{C572A759-6A51-4108-AA02-DFA0A04FC94B}">
              <ma14:wrappingTextBoxFlag xmlns:ma14="http://schemas.microsoft.com/office/mac/drawingml/2011/main" val="1"/>
            </a:ext>
          </a:extLst>
        </p:spPr>
        <p:txBody>
          <a:bodyPr lIns="50800" tIns="50800" rIns="50800" bIns="50800" anchor="b">
            <a:normAutofit fontScale="100000" lnSpcReduction="0"/>
          </a:bodyPr>
          <a:lstStyle>
            <a:lvl1pPr algn="r" defTabSz="403097">
              <a:defRPr b="1" sz="3795">
                <a:solidFill>
                  <a:srgbClr val="082938"/>
                </a:solidFill>
                <a:latin typeface="Helvetica"/>
                <a:ea typeface="Helvetica"/>
                <a:cs typeface="Helvetica"/>
                <a:sym typeface="Helvetica"/>
              </a:defRPr>
            </a:lvl1pPr>
          </a:lstStyle>
          <a:p>
            <a:pPr rtl="0">
              <a:defRPr/>
            </a:pPr>
            <a:r>
              <a:t>استنتج العالم ادوين هابل ان الكون في حالة تمدد مستمر حيث وجد ان جميع المجرات تبتعد عنا لأنها تنزاح (تظهر) بلون أحمر . وهذا ما يثبت صحة الآية الكريمة .</a:t>
            </a:r>
          </a:p>
        </p:txBody>
      </p:sp>
    </p:spTree>
  </p:cSld>
  <p:clrMapOvr>
    <a:masterClrMapping/>
  </p:clrMapOvr>
  <p:transition xmlns:p14="http://schemas.microsoft.com/office/powerpoint/2010/main" spd="med" advClick="1"/>
</p:sld>
</file>

<file path=ppt/slides/slide6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pic>
        <p:nvPicPr>
          <p:cNvPr id="731" name="IMG_3156.mp4" descr="IMG_3156.mp4"/>
          <p:cNvPicPr>
            <a:picLocks noChangeAspect="0"/>
          </p:cNvPicPr>
          <p:nvPr>
            <a:videoFile r:link="rId2"/>
            <p:extLst>
              <p:ext uri="{DAA4B4D4-6D71-4841-9C94-3DE7FCFB9230}">
                <p14:media xmlns:p14="http://schemas.microsoft.com/office/powerpoint/2010/main" r:embed="rId3"/>
              </p:ext>
            </p:extLst>
          </p:nvPr>
        </p:nvPicPr>
        <p:blipFill>
          <a:blip r:embed="rId4">
            <a:extLst/>
          </a:blip>
          <a:stretch>
            <a:fillRect/>
          </a:stretch>
        </p:blipFill>
        <p:spPr>
          <a:xfrm>
            <a:off x="-169944" y="1909876"/>
            <a:ext cx="13344688" cy="7506386"/>
          </a:xfrm>
          <a:prstGeom prst="rect">
            <a:avLst/>
          </a:prstGeom>
          <a:ln w="12700">
            <a:miter lim="400000"/>
          </a:ln>
        </p:spPr>
      </p:pic>
      <p:sp>
        <p:nvSpPr>
          <p:cNvPr id="732" name="الاستقطاب"/>
          <p:cNvSpPr/>
          <p:nvPr/>
        </p:nvSpPr>
        <p:spPr>
          <a:xfrm>
            <a:off x="33647" y="74216"/>
            <a:ext cx="12937505" cy="1430273"/>
          </a:xfrm>
          <a:prstGeom prst="wedgeEllipseCallout">
            <a:avLst>
              <a:gd name="adj1" fmla="val 41086"/>
              <a:gd name="adj2" fmla="val -44526"/>
            </a:avLst>
          </a:prstGeom>
          <a:solidFill>
            <a:srgbClr val="FBDBCF"/>
          </a:solidFill>
          <a:ln w="12700">
            <a:solidFill>
              <a:srgbClr val="7D60A0"/>
            </a:solidFill>
            <a:bevel/>
          </a:ln>
          <a:effectLst>
            <a:outerShdw sx="100000" sy="100000" kx="0" ky="0" algn="b" rotWithShape="0" blurRad="50800" dist="25400" dir="5400000">
              <a:srgbClr val="000000">
                <a:alpha val="38000"/>
              </a:srgbClr>
            </a:outerShdw>
          </a:effectLst>
          <a:extLst>
            <a:ext uri="{C572A759-6A51-4108-AA02-DFA0A04FC94B}">
              <ma14:wrappingTextBoxFlag xmlns:ma14="http://schemas.microsoft.com/office/mac/drawingml/2011/main" val="1"/>
            </a:ext>
          </a:extLst>
        </p:spPr>
        <p:txBody>
          <a:bodyPr lIns="65023" tIns="65023" rIns="65023" bIns="65023" anchor="ctr"/>
          <a:lstStyle>
            <a:lvl1pPr defTabSz="914400">
              <a:defRPr b="1" sz="6000">
                <a:solidFill>
                  <a:schemeClr val="accent5"/>
                </a:solidFill>
                <a:latin typeface="Calibri"/>
                <a:ea typeface="Calibri"/>
                <a:cs typeface="Calibri"/>
                <a:sym typeface="Calibri"/>
              </a:defRPr>
            </a:lvl1pPr>
          </a:lstStyle>
          <a:p>
            <a:pPr rtl="0">
              <a:defRPr/>
            </a:pPr>
            <a:r>
              <a:t>الاستقطاب</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mediacall" nodeType="afterEffect" presetSubtype="0" presetID="1" grpId="1" fill="hold">
                                  <p:stCondLst>
                                    <p:cond delay="0"/>
                                  </p:stCondLst>
                                  <p:childTnLst>
                                    <p:cmd type="call" cmd="playFrom(0.0)">
                                      <p:cBhvr>
                                        <p:cTn id="6" dur="201413" fill="hold"/>
                                        <p:tgtEl>
                                          <p:spTgt spid="731"/>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100000">
                <p:cTn id="7" fill="hold" display="0">
                  <p:stCondLst>
                    <p:cond delay="indefinite"/>
                  </p:stCondLst>
                </p:cTn>
                <p:tgtEl>
                  <p:spTgt spid="731"/>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0" name="بالتأكيد انك سمعتي صوت زميلاتك في غرفة الصف المجاور بالرغم من عدم رؤيتك لهن!!…"/>
          <p:cNvSpPr/>
          <p:nvPr/>
        </p:nvSpPr>
        <p:spPr>
          <a:xfrm>
            <a:off x="1311857" y="-147941"/>
            <a:ext cx="11776018" cy="2923354"/>
          </a:xfrm>
          <a:prstGeom prst="wedgeEllipseCallout">
            <a:avLst>
              <a:gd name="adj1" fmla="val -39847"/>
              <a:gd name="adj2" fmla="val 91671"/>
            </a:avLst>
          </a:prstGeom>
          <a:solidFill>
            <a:srgbClr val="F7FADB"/>
          </a:solidFill>
          <a:ln w="25400">
            <a:solidFill>
              <a:srgbClr val="4F81BD"/>
            </a:solidFill>
            <a:bevel/>
          </a:ln>
          <a:effectLst>
            <a:outerShdw sx="100000" sy="100000" kx="0" ky="0" algn="b" rotWithShape="0" blurRad="38100" dist="23000" dir="5400000">
              <a:srgbClr val="000000">
                <a:alpha val="35000"/>
              </a:srgbClr>
            </a:outerShdw>
          </a:effectLst>
          <a:extLst>
            <a:ext uri="{C572A759-6A51-4108-AA02-DFA0A04FC94B}">
              <ma14:wrappingTextBoxFlag xmlns:ma14="http://schemas.microsoft.com/office/mac/drawingml/2011/main" val="1"/>
            </a:ext>
          </a:extLst>
        </p:spPr>
        <p:txBody>
          <a:bodyPr lIns="45719" rIns="45719" anchor="ctr"/>
          <a:lstStyle/>
          <a:p>
            <a:pPr marL="342900" indent="-342900" algn="r" defTabSz="914400" rtl="0">
              <a:spcBef>
                <a:spcPts val="1100"/>
              </a:spcBef>
              <a:buFont typeface="Arial"/>
              <a:defRPr b="1" sz="4500">
                <a:solidFill>
                  <a:srgbClr val="FF0000"/>
                </a:solidFill>
              </a:defRPr>
            </a:pPr>
            <a:r>
              <a:t>بالتأكيد انك سمعتي صوت زميلاتك في غرفة الصف المجاور بالرغم من عدم رؤيتك لهن!!</a:t>
            </a:r>
          </a:p>
          <a:p>
            <a:pPr marL="342900" indent="-342900" algn="r" defTabSz="914400" rtl="0">
              <a:spcBef>
                <a:spcPts val="1100"/>
              </a:spcBef>
              <a:buFont typeface="Arial"/>
              <a:defRPr b="1" sz="4500">
                <a:solidFill>
                  <a:srgbClr val="3A87FE"/>
                </a:solidFill>
              </a:defRPr>
            </a:pPr>
            <a:r>
              <a:t>ما السبب ؟</a:t>
            </a:r>
          </a:p>
        </p:txBody>
      </p:sp>
      <p:pic>
        <p:nvPicPr>
          <p:cNvPr id="301" name="image10.png" descr="image10.png"/>
          <p:cNvPicPr>
            <a:picLocks noChangeAspect="1"/>
          </p:cNvPicPr>
          <p:nvPr/>
        </p:nvPicPr>
        <p:blipFill>
          <a:blip r:embed="rId2">
            <a:extLst/>
          </a:blip>
          <a:stretch>
            <a:fillRect/>
          </a:stretch>
        </p:blipFill>
        <p:spPr>
          <a:xfrm flipH="1">
            <a:off x="-300779" y="3103755"/>
            <a:ext cx="2922413" cy="3026149"/>
          </a:xfrm>
          <a:prstGeom prst="rect">
            <a:avLst/>
          </a:prstGeom>
          <a:ln w="12700">
            <a:miter lim="400000"/>
          </a:ln>
        </p:spPr>
      </p:pic>
      <p:sp>
        <p:nvSpPr>
          <p:cNvPr id="302" name="ان الصوت يصلنا بسبب انحرافه عن حواف الباب حتى لو كانت صغيرة…"/>
          <p:cNvSpPr/>
          <p:nvPr/>
        </p:nvSpPr>
        <p:spPr>
          <a:xfrm>
            <a:off x="3627350" y="3623405"/>
            <a:ext cx="9481752" cy="291456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6367"/>
                </a:moveTo>
                <a:lnTo>
                  <a:pt x="0" y="5233"/>
                </a:lnTo>
                <a:cubicBezTo>
                  <a:pt x="0" y="2343"/>
                  <a:pt x="720" y="0"/>
                  <a:pt x="1609" y="0"/>
                </a:cubicBezTo>
                <a:lnTo>
                  <a:pt x="19991" y="0"/>
                </a:lnTo>
                <a:cubicBezTo>
                  <a:pt x="20880" y="0"/>
                  <a:pt x="21600" y="2343"/>
                  <a:pt x="21600" y="5233"/>
                </a:cubicBezTo>
                <a:lnTo>
                  <a:pt x="21600" y="16367"/>
                </a:lnTo>
                <a:cubicBezTo>
                  <a:pt x="21600" y="19257"/>
                  <a:pt x="20880" y="21600"/>
                  <a:pt x="19991" y="21600"/>
                </a:cubicBezTo>
                <a:lnTo>
                  <a:pt x="1609" y="21600"/>
                </a:lnTo>
                <a:cubicBezTo>
                  <a:pt x="720" y="21600"/>
                  <a:pt x="0" y="19257"/>
                  <a:pt x="0" y="16367"/>
                </a:cubicBezTo>
                <a:close/>
              </a:path>
            </a:pathLst>
          </a:custGeom>
          <a:gradFill>
            <a:gsLst>
              <a:gs pos="0">
                <a:srgbClr val="C8B2E9"/>
              </a:gs>
              <a:gs pos="35000">
                <a:srgbClr val="D8C9EE"/>
              </a:gs>
              <a:gs pos="100000">
                <a:srgbClr val="F0EAF9"/>
              </a:gs>
            </a:gsLst>
            <a:lin ang="16200000"/>
          </a:gradFill>
          <a:ln w="12700">
            <a:solidFill>
              <a:srgbClr val="7D60A0"/>
            </a:solidFill>
            <a:bevel/>
          </a:ln>
          <a:effectLst>
            <a:outerShdw sx="100000" sy="100000" kx="0" ky="0" algn="b" rotWithShape="0" blurRad="50800" dist="25400" dir="5400000">
              <a:srgbClr val="000000">
                <a:alpha val="38000"/>
              </a:srgbClr>
            </a:outerShdw>
          </a:effectLst>
          <a:extLst>
            <a:ext uri="{C572A759-6A51-4108-AA02-DFA0A04FC94B}">
              <ma14:wrappingTextBoxFlag xmlns:ma14="http://schemas.microsoft.com/office/mac/drawingml/2011/main" val="1"/>
            </a:ext>
          </a:extLst>
        </p:spPr>
        <p:txBody>
          <a:bodyPr lIns="65023" tIns="65023" rIns="65023" bIns="65023" anchor="ctr"/>
          <a:lstStyle/>
          <a:p>
            <a:pPr defTabSz="914400" rtl="0">
              <a:defRPr sz="4800">
                <a:latin typeface="Calibri"/>
                <a:ea typeface="Calibri"/>
                <a:cs typeface="Calibri"/>
                <a:sym typeface="Calibri"/>
              </a:defRPr>
            </a:pPr>
            <a:r>
              <a:t>ان الصوت يصلنا بسبب انحرافه عن حواف الباب حتى لو كانت صغيرة </a:t>
            </a:r>
          </a:p>
          <a:p>
            <a:pPr defTabSz="914400" rtl="0">
              <a:defRPr sz="4800">
                <a:latin typeface="Calibri"/>
                <a:ea typeface="Calibri"/>
                <a:cs typeface="Calibri"/>
                <a:sym typeface="Calibri"/>
              </a:defRPr>
            </a:pPr>
            <a:r>
              <a:t>و هذا ما يسمى بظاهرة الحيود …</a:t>
            </a:r>
          </a:p>
        </p:txBody>
      </p:sp>
      <p:sp>
        <p:nvSpPr>
          <p:cNvPr id="303" name="وهذا ما يحصل أيضاً للضوء…"/>
          <p:cNvSpPr/>
          <p:nvPr/>
        </p:nvSpPr>
        <p:spPr>
          <a:xfrm>
            <a:off x="233690" y="7273564"/>
            <a:ext cx="12537420" cy="182251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3231"/>
                </a:moveTo>
                <a:lnTo>
                  <a:pt x="0" y="8369"/>
                </a:lnTo>
                <a:cubicBezTo>
                  <a:pt x="0" y="3747"/>
                  <a:pt x="545" y="0"/>
                  <a:pt x="1217" y="0"/>
                </a:cubicBezTo>
                <a:lnTo>
                  <a:pt x="20383" y="0"/>
                </a:lnTo>
                <a:cubicBezTo>
                  <a:pt x="21055" y="0"/>
                  <a:pt x="21600" y="3747"/>
                  <a:pt x="21600" y="8369"/>
                </a:cubicBezTo>
                <a:lnTo>
                  <a:pt x="21600" y="13231"/>
                </a:lnTo>
                <a:cubicBezTo>
                  <a:pt x="21600" y="17853"/>
                  <a:pt x="21055" y="21600"/>
                  <a:pt x="20383" y="21600"/>
                </a:cubicBezTo>
                <a:lnTo>
                  <a:pt x="1217" y="21600"/>
                </a:lnTo>
                <a:cubicBezTo>
                  <a:pt x="545" y="21600"/>
                  <a:pt x="0" y="17853"/>
                  <a:pt x="0" y="13231"/>
                </a:cubicBezTo>
                <a:close/>
              </a:path>
            </a:pathLst>
          </a:custGeom>
          <a:gradFill>
            <a:gsLst>
              <a:gs pos="0">
                <a:srgbClr val="F9D3E0"/>
              </a:gs>
              <a:gs pos="100000">
                <a:srgbClr val="F0EAF9"/>
              </a:gs>
            </a:gsLst>
            <a:lin ang="16200000"/>
          </a:gradFill>
          <a:ln w="12700">
            <a:solidFill>
              <a:srgbClr val="FFE2D6"/>
            </a:solidFill>
            <a:bevel/>
          </a:ln>
          <a:effectLst>
            <a:outerShdw sx="100000" sy="100000" kx="0" ky="0" algn="b" rotWithShape="0" blurRad="50800" dist="25400" dir="5400000">
              <a:srgbClr val="000000">
                <a:alpha val="38000"/>
              </a:srgbClr>
            </a:outerShdw>
          </a:effectLst>
          <a:extLst>
            <a:ext uri="{C572A759-6A51-4108-AA02-DFA0A04FC94B}">
              <ma14:wrappingTextBoxFlag xmlns:ma14="http://schemas.microsoft.com/office/mac/drawingml/2011/main" val="1"/>
            </a:ext>
          </a:extLst>
        </p:spPr>
        <p:txBody>
          <a:bodyPr lIns="65023" tIns="65023" rIns="65023" bIns="65023" anchor="ctr"/>
          <a:lstStyle/>
          <a:p>
            <a:pPr defTabSz="914400" rtl="0">
              <a:defRPr sz="4800">
                <a:latin typeface="Calibri"/>
                <a:ea typeface="Calibri"/>
                <a:cs typeface="Calibri"/>
                <a:sym typeface="Calibri"/>
              </a:defRPr>
            </a:pPr>
            <a:r>
              <a:t>وهذا ما يحصل أيضاً للضوء </a:t>
            </a:r>
          </a:p>
          <a:p>
            <a:pPr defTabSz="914400" rtl="0">
              <a:defRPr sz="4800">
                <a:latin typeface="Calibri"/>
                <a:ea typeface="Calibri"/>
                <a:cs typeface="Calibri"/>
                <a:sym typeface="Calibri"/>
              </a:defRPr>
            </a:pPr>
            <a:r>
              <a:t>و ذلك لأن كلاً من الصوت و الضوء عبارة عن موجات</a:t>
            </a:r>
          </a:p>
        </p:txBody>
      </p:sp>
      <p:sp>
        <p:nvSpPr>
          <p:cNvPr id="304" name="حيود الصوت أوضح من حيود الضوء لأن الأطوال الموجية للصوت أكبر من الضوء"/>
          <p:cNvSpPr/>
          <p:nvPr/>
        </p:nvSpPr>
        <p:spPr>
          <a:xfrm>
            <a:off x="6505554" y="10454607"/>
            <a:ext cx="1905001" cy="1905001"/>
          </a:xfrm>
          <a:prstGeom prst="rect">
            <a:avLst/>
          </a:prstGeom>
          <a:gradFill>
            <a:gsLst>
              <a:gs pos="0">
                <a:srgbClr val="FBFBFB"/>
              </a:gs>
              <a:gs pos="100000">
                <a:srgbClr val="BEBEBE"/>
              </a:gs>
            </a:gsLst>
            <a:lin ang="5400000"/>
          </a:gradFill>
          <a:ln w="12700">
            <a:miter lim="400000"/>
          </a:ln>
          <a:effectLst>
            <a:outerShdw sx="100000" sy="100000" kx="0" ky="0" algn="b" rotWithShape="0" blurRad="381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lstStyle>
            <a:lvl1pPr>
              <a:defRPr sz="2400"/>
            </a:lvl1pPr>
          </a:lstStyle>
          <a:p>
            <a:pPr/>
            <a:r>
              <a:t>حيود الصوت أوضح من حيود الضوء لأن الأطوال الموجية للصوت أكبر من الضوء</a:t>
            </a:r>
          </a:p>
        </p:txBody>
      </p:sp>
    </p:spTree>
  </p:cSld>
  <p:clrMapOvr>
    <a:masterClrMapping/>
  </p:clrMapOvr>
  <p:transition xmlns:p14="http://schemas.microsoft.com/office/powerpoint/2010/main" spd="med" advClick="1"/>
</p:sld>
</file>

<file path=ppt/slides/slide7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pic>
        <p:nvPicPr>
          <p:cNvPr id="734" name="C74488C0-DFBD-41F5-A82F-CC17576EC951-L0-001.jpeg" descr="C74488C0-DFBD-41F5-A82F-CC17576EC951-L0-001.jpeg"/>
          <p:cNvPicPr>
            <a:picLocks noChangeAspect="1"/>
          </p:cNvPicPr>
          <p:nvPr/>
        </p:nvPicPr>
        <p:blipFill>
          <a:blip r:embed="rId2">
            <a:extLst/>
          </a:blip>
          <a:stretch>
            <a:fillRect/>
          </a:stretch>
        </p:blipFill>
        <p:spPr>
          <a:xfrm>
            <a:off x="392588" y="3137800"/>
            <a:ext cx="5548548" cy="4163264"/>
          </a:xfrm>
          <a:prstGeom prst="rect">
            <a:avLst/>
          </a:prstGeom>
          <a:ln w="12700">
            <a:miter lim="400000"/>
          </a:ln>
        </p:spPr>
      </p:pic>
      <p:pic>
        <p:nvPicPr>
          <p:cNvPr id="735" name="7355774D-BA74-4F1F-B469-D09D88C89BF5-L0-001.jpeg" descr="7355774D-BA74-4F1F-B469-D09D88C89BF5-L0-001.jpeg"/>
          <p:cNvPicPr>
            <a:picLocks noChangeAspect="1"/>
          </p:cNvPicPr>
          <p:nvPr/>
        </p:nvPicPr>
        <p:blipFill>
          <a:blip r:embed="rId3">
            <a:extLst/>
          </a:blip>
          <a:stretch>
            <a:fillRect/>
          </a:stretch>
        </p:blipFill>
        <p:spPr>
          <a:xfrm>
            <a:off x="6584388" y="3248478"/>
            <a:ext cx="6323197" cy="3941908"/>
          </a:xfrm>
          <a:prstGeom prst="rect">
            <a:avLst/>
          </a:prstGeom>
          <a:ln w="12700">
            <a:miter lim="400000"/>
          </a:ln>
        </p:spPr>
      </p:pic>
      <p:sp>
        <p:nvSpPr>
          <p:cNvPr id="736" name="لماذا تبدو السماءأحياناً بلون ازرق و أحياناً بلون برتقالي و أحمر؟"/>
          <p:cNvSpPr txBox="1"/>
          <p:nvPr/>
        </p:nvSpPr>
        <p:spPr>
          <a:xfrm>
            <a:off x="889297" y="387605"/>
            <a:ext cx="11226206" cy="91459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normAutofit fontScale="100000" lnSpcReduction="0"/>
          </a:bodyPr>
          <a:lstStyle>
            <a:lvl1pPr algn="r" defTabSz="286258">
              <a:defRPr sz="3920">
                <a:solidFill>
                  <a:srgbClr val="A2110D"/>
                </a:solidFill>
              </a:defRPr>
            </a:lvl1pPr>
          </a:lstStyle>
          <a:p>
            <a:pPr rtl="0">
              <a:defRPr/>
            </a:pPr>
            <a:r>
              <a:t>لماذا تبدو السماءأحياناً بلون ازرق و أحياناً بلون برتقالي و أحمر؟</a:t>
            </a:r>
          </a:p>
        </p:txBody>
      </p:sp>
      <p:sp>
        <p:nvSpPr>
          <p:cNvPr id="737" name="في النهار الجو صافي و غالباً لا يوجد ذرات غبار و عندما يسقط ضوء الشمس على الغلاف الجوي للأرض يحصل له انكسار و كما نعرف ان الأزرق يحدث له انكسار اكثر من الأحمر و البرتقالي اللذان يمتصان و بالتالي يظهر في الأفق اما في ساعات الغبار فإن الضوء يصطدم به و ينعك"/>
          <p:cNvSpPr txBox="1"/>
          <p:nvPr/>
        </p:nvSpPr>
        <p:spPr>
          <a:xfrm>
            <a:off x="-2681693" y="6075816"/>
            <a:ext cx="15756566" cy="360996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normAutofit fontScale="100000" lnSpcReduction="0"/>
          </a:bodyPr>
          <a:lstStyle>
            <a:lvl1pPr algn="r" defTabSz="286258">
              <a:defRPr sz="3920">
                <a:solidFill>
                  <a:srgbClr val="A2110D"/>
                </a:solidFill>
              </a:defRPr>
            </a:lvl1pPr>
          </a:lstStyle>
          <a:p>
            <a:pPr rtl="0">
              <a:defRPr/>
            </a:pPr>
            <a:r>
              <a:t>في النهار الجو صافي و غالباً لا يوجد ذرات غبار و عندما يسقط ضوء الشمس على الغلاف الجوي للأرض يحصل له انكسار و كما نعرف ان الأزرق يحدث له انكسار اكثر من الأحمر و البرتقالي اللذان يمتصان و بالتالي يظهر في الأفق اما في ساعات الغبار فإن الضوء يصطدم به و ينعكس و أكثر الألوان ظهوراً عند الانعكاس الأحمر و البرتقالي لانها اكبر طول موجي</a:t>
            </a:r>
          </a:p>
        </p:txBody>
      </p:sp>
    </p:spTree>
  </p:cSld>
  <p:clrMapOvr>
    <a:masterClrMapping/>
  </p:clrMapOvr>
  <p:transition xmlns:p14="http://schemas.microsoft.com/office/powerpoint/2010/main" spd="med" advClick="1"/>
</p:sld>
</file>

<file path=ppt/slides/slide7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739" name="لون السماء ازرق يرجع الى تحلل ضوء الشمس وتشتته على الغلاف الجوي...ولو تخيلنا الضوء كشعاع...فان تشتت وتحلل اللون الزرق يكون في الوسط واما على الاطراف فان التشتت يكوون احمر..وعلى حسب اتجاه الارض يظهر لنا لون الارض..ففي الصباااح تظهر السماء زرقاااء اي نرى ا"/>
          <p:cNvSpPr txBox="1"/>
          <p:nvPr>
            <p:ph type="subTitle" sz="quarter" idx="1"/>
          </p:nvPr>
        </p:nvSpPr>
        <p:spPr>
          <a:prstGeom prst="rect">
            <a:avLst/>
          </a:prstGeom>
        </p:spPr>
        <p:txBody>
          <a:bodyPr/>
          <a:lstStyle>
            <a:lvl1pPr defTabSz="245363" rtl="0">
              <a:defRPr sz="1344"/>
            </a:lvl1pPr>
          </a:lstStyle>
          <a:p>
            <a:pPr/>
            <a:r>
              <a:t>لون السماء ازرق يرجع الى تحلل ضوء الشمس وتشتته على الغلاف الجوي...ولو تخيلنا الضوء كشعاع...فان تشتت وتحلل اللون الزرق يكون في الوسط واما على الاطراف فان التشتت يكوون احمر..وعلى حسب اتجاه الارض يظهر لنا لون الارض..ففي الصباااح تظهر السماء زرقاااء اي نرى الجزء الاوسط من الشعاع واما في وقت الغروووب تظهر السماااء حمراااء.اي نرى الجزءعلى الاطراف...وهكذا نحن سكان الارض نرى هذه الظاهره وهذه النعمه الجميله.....اما على سطح القمر فلا يستطيع المشاهد رؤيت هذه الظاهره....</a:t>
            </a:r>
          </a:p>
        </p:txBody>
      </p:sp>
      <p:sp>
        <p:nvSpPr>
          <p:cNvPr id="740" name="لماذا تبدو السماء زرقاء على الارض و سوداء على القمر"/>
          <p:cNvSpPr txBox="1"/>
          <p:nvPr/>
        </p:nvSpPr>
        <p:spPr>
          <a:xfrm>
            <a:off x="1564509" y="3033857"/>
            <a:ext cx="10464801" cy="1130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lvl1pPr>
              <a:defRPr sz="3200"/>
            </a:lvl1pPr>
          </a:lstStyle>
          <a:p>
            <a:pPr/>
            <a:r>
              <a:t>لماذا تبدو السماء زرقاء على الارض و سوداء على القمر</a:t>
            </a:r>
          </a:p>
        </p:txBody>
      </p:sp>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6" name="رقم الشريحة"/>
          <p:cNvSpPr txBox="1"/>
          <p:nvPr>
            <p:ph type="sldNum" sz="quarter" idx="2"/>
          </p:nvPr>
        </p:nvSpPr>
        <p:spPr>
          <a:xfrm>
            <a:off x="650239" y="9114112"/>
            <a:ext cx="3034455" cy="371349"/>
          </a:xfrm>
          <a:prstGeom prst="rect">
            <a:avLst/>
          </a:prstGeom>
          <a:extLst>
            <a:ext uri="{C572A759-6A51-4108-AA02-DFA0A04FC94B}">
              <ma14:wrappingTextBoxFlag xmlns:ma14="http://schemas.microsoft.com/office/mac/drawingml/2011/main" val="1"/>
            </a:ext>
          </a:extLst>
        </p:spPr>
        <p:txBody>
          <a:bodyPr/>
          <a:lstStyle/>
          <a:p>
            <a:pPr rtl="0">
              <a:defRPr/>
            </a:pPr>
            <a:fld id="{86CB4B4D-7CA3-9044-876B-883B54F8677D}" type="slidenum"/>
          </a:p>
        </p:txBody>
      </p:sp>
      <p:pic>
        <p:nvPicPr>
          <p:cNvPr id="307" name="FB33F920-215D-40FD-8FB7-978335216E19-L0-001.png" descr="FB33F920-215D-40FD-8FB7-978335216E19-L0-001.png"/>
          <p:cNvPicPr>
            <a:picLocks noChangeAspect="1"/>
          </p:cNvPicPr>
          <p:nvPr/>
        </p:nvPicPr>
        <p:blipFill>
          <a:blip r:embed="rId2">
            <a:extLst/>
          </a:blip>
          <a:srcRect l="29345" t="15017" r="19300" b="52467"/>
          <a:stretch>
            <a:fillRect/>
          </a:stretch>
        </p:blipFill>
        <p:spPr>
          <a:xfrm>
            <a:off x="3008907" y="3618210"/>
            <a:ext cx="6986879" cy="3317783"/>
          </a:xfrm>
          <a:prstGeom prst="rect">
            <a:avLst/>
          </a:prstGeom>
          <a:ln w="12700">
            <a:miter lim="400000"/>
          </a:ln>
        </p:spPr>
      </p:pic>
      <p:sp>
        <p:nvSpPr>
          <p:cNvPr id="308" name="من المؤكد أنك قد لاحظتي مثل هذه الظاهرة التي بالصورة حيث يظهر مسار الضوء منحني حول الاجسام او مروره عبر فتحات صغيرة … حيود الضوء"/>
          <p:cNvSpPr/>
          <p:nvPr/>
        </p:nvSpPr>
        <p:spPr>
          <a:xfrm>
            <a:off x="-32810" y="7322435"/>
            <a:ext cx="12537420" cy="252891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5569"/>
                </a:moveTo>
                <a:lnTo>
                  <a:pt x="0" y="6031"/>
                </a:lnTo>
                <a:cubicBezTo>
                  <a:pt x="0" y="2700"/>
                  <a:pt x="545" y="0"/>
                  <a:pt x="1217" y="0"/>
                </a:cubicBezTo>
                <a:lnTo>
                  <a:pt x="20383" y="0"/>
                </a:lnTo>
                <a:cubicBezTo>
                  <a:pt x="21055" y="0"/>
                  <a:pt x="21600" y="2700"/>
                  <a:pt x="21600" y="6031"/>
                </a:cubicBezTo>
                <a:lnTo>
                  <a:pt x="21600" y="15569"/>
                </a:lnTo>
                <a:cubicBezTo>
                  <a:pt x="21600" y="18900"/>
                  <a:pt x="21055" y="21600"/>
                  <a:pt x="20383" y="21600"/>
                </a:cubicBezTo>
                <a:lnTo>
                  <a:pt x="1217" y="21600"/>
                </a:lnTo>
                <a:cubicBezTo>
                  <a:pt x="545" y="21600"/>
                  <a:pt x="0" y="18900"/>
                  <a:pt x="0" y="15569"/>
                </a:cubicBezTo>
                <a:close/>
              </a:path>
            </a:pathLst>
          </a:custGeom>
          <a:gradFill>
            <a:gsLst>
              <a:gs pos="0">
                <a:srgbClr val="F9D3E0"/>
              </a:gs>
              <a:gs pos="100000">
                <a:srgbClr val="F0EAF9"/>
              </a:gs>
            </a:gsLst>
            <a:lin ang="16200000"/>
          </a:gradFill>
          <a:ln w="12700">
            <a:solidFill>
              <a:srgbClr val="FFE2D6"/>
            </a:solidFill>
            <a:bevel/>
          </a:ln>
          <a:effectLst>
            <a:outerShdw sx="100000" sy="100000" kx="0" ky="0" algn="b" rotWithShape="0" blurRad="50800" dist="25400" dir="5400000">
              <a:srgbClr val="000000">
                <a:alpha val="38000"/>
              </a:srgbClr>
            </a:outerShdw>
          </a:effectLst>
          <a:extLst>
            <a:ext uri="{C572A759-6A51-4108-AA02-DFA0A04FC94B}">
              <ma14:wrappingTextBoxFlag xmlns:ma14="http://schemas.microsoft.com/office/mac/drawingml/2011/main" val="1"/>
            </a:ext>
          </a:extLst>
        </p:spPr>
        <p:txBody>
          <a:bodyPr lIns="65023" tIns="65023" rIns="65023" bIns="65023" anchor="ctr"/>
          <a:lstStyle/>
          <a:p>
            <a:pPr marL="342900" indent="-342900" algn="r" defTabSz="914400" rtl="0">
              <a:spcBef>
                <a:spcPts val="1100"/>
              </a:spcBef>
              <a:buFont typeface="Arial"/>
              <a:defRPr b="1" sz="3400">
                <a:solidFill>
                  <a:srgbClr val="3A87FE"/>
                </a:solidFill>
              </a:defRPr>
            </a:pPr>
            <a:r>
              <a:t>من المؤكد أنك قد لاحظتي مثل هذه الظاهرة التي بالصورة حيث يظهر مسار الضوء منحني حول الاجسام او مروره عبر فتحات صغيرة … </a:t>
            </a:r>
            <a:r>
              <a:rPr>
                <a:solidFill>
                  <a:srgbClr val="B51A00"/>
                </a:solidFill>
              </a:rPr>
              <a:t>حيود الضوء</a:t>
            </a:r>
          </a:p>
        </p:txBody>
      </p:sp>
      <p:pic>
        <p:nvPicPr>
          <p:cNvPr id="309" name="A90B9E35-3953-4736-B6A4-3FDC444764A6-L0-001.jpeg" descr="A90B9E35-3953-4736-B6A4-3FDC444764A6-L0-001.jpeg"/>
          <p:cNvPicPr>
            <a:picLocks noChangeAspect="1"/>
          </p:cNvPicPr>
          <p:nvPr/>
        </p:nvPicPr>
        <p:blipFill>
          <a:blip r:embed="rId3">
            <a:extLst/>
          </a:blip>
          <a:stretch>
            <a:fillRect/>
          </a:stretch>
        </p:blipFill>
        <p:spPr>
          <a:xfrm>
            <a:off x="6991106" y="-38031"/>
            <a:ext cx="5907169" cy="3313553"/>
          </a:xfrm>
          <a:prstGeom prst="rect">
            <a:avLst/>
          </a:prstGeom>
          <a:ln w="12700">
            <a:miter lim="400000"/>
          </a:ln>
        </p:spPr>
      </p:pic>
      <p:pic>
        <p:nvPicPr>
          <p:cNvPr id="310" name="E6D8EB73-B141-450B-BD73-AF04C2FCFE26-L0-001.jpeg" descr="E6D8EB73-B141-450B-BD73-AF04C2FCFE26-L0-001.jpeg"/>
          <p:cNvPicPr>
            <a:picLocks noChangeAspect="1"/>
          </p:cNvPicPr>
          <p:nvPr/>
        </p:nvPicPr>
        <p:blipFill>
          <a:blip r:embed="rId4">
            <a:extLst/>
          </a:blip>
          <a:stretch>
            <a:fillRect/>
          </a:stretch>
        </p:blipFill>
        <p:spPr>
          <a:xfrm>
            <a:off x="81192" y="-720"/>
            <a:ext cx="6801752" cy="3238930"/>
          </a:xfrm>
          <a:prstGeom prst="rect">
            <a:avLst/>
          </a:prstGeom>
          <a:ln w="12700">
            <a:miter lim="400000"/>
          </a:ln>
        </p:spPr>
      </p:pic>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2" name="حيود الضوء:…"/>
          <p:cNvSpPr/>
          <p:nvPr/>
        </p:nvSpPr>
        <p:spPr>
          <a:xfrm>
            <a:off x="2315320" y="245936"/>
            <a:ext cx="9481751" cy="23541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5121"/>
                </a:moveTo>
                <a:lnTo>
                  <a:pt x="0" y="6479"/>
                </a:lnTo>
                <a:cubicBezTo>
                  <a:pt x="0" y="2901"/>
                  <a:pt x="720" y="0"/>
                  <a:pt x="1609" y="0"/>
                </a:cubicBezTo>
                <a:lnTo>
                  <a:pt x="19991" y="0"/>
                </a:lnTo>
                <a:cubicBezTo>
                  <a:pt x="20880" y="0"/>
                  <a:pt x="21600" y="2901"/>
                  <a:pt x="21600" y="6479"/>
                </a:cubicBezTo>
                <a:lnTo>
                  <a:pt x="21600" y="15121"/>
                </a:lnTo>
                <a:cubicBezTo>
                  <a:pt x="21600" y="18699"/>
                  <a:pt x="20880" y="21600"/>
                  <a:pt x="19991" y="21600"/>
                </a:cubicBezTo>
                <a:lnTo>
                  <a:pt x="1609" y="21600"/>
                </a:lnTo>
                <a:cubicBezTo>
                  <a:pt x="720" y="21600"/>
                  <a:pt x="0" y="18699"/>
                  <a:pt x="0" y="15121"/>
                </a:cubicBezTo>
                <a:close/>
              </a:path>
            </a:pathLst>
          </a:custGeom>
          <a:gradFill>
            <a:gsLst>
              <a:gs pos="0">
                <a:srgbClr val="C8B2E9"/>
              </a:gs>
              <a:gs pos="35000">
                <a:srgbClr val="D8C9EE"/>
              </a:gs>
              <a:gs pos="100000">
                <a:srgbClr val="F0EAF9"/>
              </a:gs>
            </a:gsLst>
            <a:lin ang="16200000"/>
          </a:gradFill>
          <a:ln w="12700">
            <a:solidFill>
              <a:srgbClr val="7D60A0"/>
            </a:solidFill>
            <a:bevel/>
          </a:ln>
          <a:effectLst>
            <a:outerShdw sx="100000" sy="100000" kx="0" ky="0" algn="b" rotWithShape="0" blurRad="50800" dist="25400" dir="5400000">
              <a:srgbClr val="000000">
                <a:alpha val="38000"/>
              </a:srgbClr>
            </a:outerShdw>
          </a:effectLst>
          <a:extLst>
            <a:ext uri="{C572A759-6A51-4108-AA02-DFA0A04FC94B}">
              <ma14:wrappingTextBoxFlag xmlns:ma14="http://schemas.microsoft.com/office/mac/drawingml/2011/main" val="1"/>
            </a:ext>
          </a:extLst>
        </p:spPr>
        <p:txBody>
          <a:bodyPr lIns="65023" tIns="65023" rIns="65023" bIns="65023" anchor="ctr"/>
          <a:lstStyle/>
          <a:p>
            <a:pPr defTabSz="914400" rtl="0">
              <a:defRPr sz="4800">
                <a:solidFill>
                  <a:srgbClr val="E22400"/>
                </a:solidFill>
                <a:latin typeface="Calibri"/>
                <a:ea typeface="Calibri"/>
                <a:cs typeface="Calibri"/>
                <a:sym typeface="Calibri"/>
              </a:defRPr>
            </a:pPr>
            <a:r>
              <a:t>حيود الضوء:</a:t>
            </a:r>
          </a:p>
          <a:p>
            <a:pPr defTabSz="914400" rtl="0">
              <a:defRPr sz="4800">
                <a:latin typeface="Calibri"/>
                <a:ea typeface="Calibri"/>
                <a:cs typeface="Calibri"/>
                <a:sym typeface="Calibri"/>
              </a:defRPr>
            </a:pPr>
            <a:r>
              <a:t>هو انحناء الضوء حول الحواجز</a:t>
            </a:r>
          </a:p>
        </p:txBody>
      </p:sp>
      <p:sp>
        <p:nvSpPr>
          <p:cNvPr id="313" name="و بذلك تثبت ان الضوء موجة"/>
          <p:cNvSpPr/>
          <p:nvPr/>
        </p:nvSpPr>
        <p:spPr>
          <a:xfrm>
            <a:off x="5549900" y="9990997"/>
            <a:ext cx="1905000" cy="1905001"/>
          </a:xfrm>
          <a:prstGeom prst="roundRect">
            <a:avLst>
              <a:gd name="adj" fmla="val 10000"/>
            </a:avLst>
          </a:prstGeom>
          <a:solidFill>
            <a:srgbClr val="FFFFFF"/>
          </a:solidFill>
          <a:ln w="12700">
            <a:miter lim="400000"/>
          </a:ln>
          <a:effectLst>
            <a:outerShdw sx="100000" sy="100000" kx="0" ky="0" algn="b" rotWithShape="0" blurRad="381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lstStyle>
            <a:lvl1pPr>
              <a:defRPr sz="2400"/>
            </a:lvl1pPr>
          </a:lstStyle>
          <a:p>
            <a:pPr rtl="0">
              <a:defRPr/>
            </a:pPr>
            <a:r>
              <a:t>و بذلك تثبت ان الضوء موجة</a:t>
            </a:r>
          </a:p>
        </p:txBody>
      </p:sp>
      <p:sp>
        <p:nvSpPr>
          <p:cNvPr id="314" name="العالم الذي أثبت حيود الضوء و فسر من خلال ذلك سبب  اعتبار الضوء موجة هو العالم الإيطالي :…"/>
          <p:cNvSpPr txBox="1"/>
          <p:nvPr/>
        </p:nvSpPr>
        <p:spPr>
          <a:xfrm>
            <a:off x="1235928" y="3293691"/>
            <a:ext cx="10693297" cy="316621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normAutofit fontScale="100000" lnSpcReduction="0"/>
          </a:bodyPr>
          <a:lstStyle/>
          <a:p>
            <a:pPr algn="r" defTabSz="292100" rtl="0">
              <a:defRPr b="1" sz="4200">
                <a:solidFill>
                  <a:srgbClr val="A2110D"/>
                </a:solidFill>
                <a:latin typeface="Helvetica"/>
                <a:ea typeface="Helvetica"/>
                <a:cs typeface="Helvetica"/>
                <a:sym typeface="Helvetica"/>
              </a:defRPr>
            </a:pPr>
            <a:r>
              <a:t>العالم الذي أثبت حيود الضوء و فسر من خلال ذلك سبب  اعتبار الضوء موجة هو العالم الإيطالي :</a:t>
            </a:r>
          </a:p>
          <a:p>
            <a:pPr algn="r" defTabSz="292100" rtl="0">
              <a:defRPr b="1" sz="4250">
                <a:solidFill>
                  <a:srgbClr val="76BB40"/>
                </a:solidFill>
                <a:latin typeface="Helvetica"/>
                <a:ea typeface="Helvetica"/>
                <a:cs typeface="Helvetica"/>
                <a:sym typeface="Helvetica"/>
              </a:defRPr>
            </a:pPr>
            <a:r>
              <a:t>فرانسيسكو جريمالدي</a:t>
            </a:r>
          </a:p>
        </p:txBody>
      </p:sp>
      <p:sp>
        <p:nvSpPr>
          <p:cNvPr id="315" name="سنتعرف على الحيود أكثر في الفصل الرابع حيث يوجد درس كامل عنه"/>
          <p:cNvSpPr/>
          <p:nvPr/>
        </p:nvSpPr>
        <p:spPr>
          <a:xfrm>
            <a:off x="9107059" y="9605136"/>
            <a:ext cx="1905001" cy="1905001"/>
          </a:xfrm>
          <a:prstGeom prst="rect">
            <a:avLst/>
          </a:prstGeom>
          <a:gradFill>
            <a:gsLst>
              <a:gs pos="0">
                <a:srgbClr val="FBFBFB"/>
              </a:gs>
              <a:gs pos="100000">
                <a:srgbClr val="BEBEBE"/>
              </a:gs>
            </a:gsLst>
            <a:lin ang="5400000"/>
          </a:gradFill>
          <a:ln w="12700">
            <a:miter lim="400000"/>
          </a:ln>
          <a:effectLst>
            <a:outerShdw sx="100000" sy="100000" kx="0" ky="0" algn="b" rotWithShape="0" blurRad="381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lstStyle>
            <a:lvl1pPr>
              <a:defRPr sz="2400"/>
            </a:lvl1pPr>
          </a:lstStyle>
          <a:p>
            <a:pPr/>
            <a:r>
              <a:t>سنتعرف على الحيود أكثر في الفصل الرابع حيث يوجد درس كامل عنه</a:t>
            </a:r>
          </a:p>
        </p:txBody>
      </p:sp>
    </p:spTree>
  </p:cSld>
  <p:clrMapOvr>
    <a:masterClrMapping/>
  </p:clrMapOvr>
  <p:transition xmlns:p14="http://schemas.microsoft.com/office/powerpoint/2010/main" spd="med" advClick="1"/>
</p:sld>
</file>

<file path=ppt/theme/_rels/theme1.xml.rels><?xml version="1.0" encoding="UTF-8"?>
<Relationships xmlns="http://schemas.openxmlformats.org/package/2006/relationships"><Relationship Id="rId1" Type="http://schemas.openxmlformats.org/officeDocument/2006/relationships/image" Target="../media/image1.png"/></Relationships>

</file>

<file path=ppt/theme/_rels/theme2.xml.rels><?xml version="1.0" encoding="UTF-8"?>
<Relationships xmlns="http://schemas.openxmlformats.org/package/2006/relationships"><Relationship Id="rId1" Type="http://schemas.openxmlformats.org/officeDocument/2006/relationships/image" Target="../media/image4.png"/></Relationships>

</file>

<file path=ppt/theme/theme1.xml><?xml version="1.0" encoding="utf-8"?>
<a:theme xmlns:a="http://schemas.openxmlformats.org/drawingml/2006/main" xmlns:r="http://schemas.openxmlformats.org/officeDocument/2006/relationships"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Light"/>
        <a:ea typeface="Helvetica Light"/>
        <a:cs typeface="Helvetica Light"/>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38100" dist="25400" dir="5400000">
              <a:srgbClr val="000000">
                <a:alpha val="50000"/>
              </a:srgbClr>
            </a:outerShdw>
          </a:effectLst>
        </a:effectStyle>
        <a:effectStyle>
          <a:effectLst>
            <a:outerShdw sx="100000" sy="100000" kx="0" ky="0" algn="b" rotWithShape="0" blurRad="50800" dist="12700" dir="0">
              <a:srgbClr val="000000">
                <a:alpha val="50000"/>
              </a:srgbClr>
            </a:outerShdw>
          </a:effectLst>
        </a:effectStyle>
        <a:effectStyle>
          <a:effectLst>
            <a:outerShdw sx="100000" sy="100000" kx="0" ky="0" algn="b" rotWithShape="0" blurRad="38100" dist="25400" dir="540000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outerShdw sx="100000" sy="100000" kx="0" ky="0" algn="b" rotWithShape="0" blurRad="38100" dist="25400" dir="5400000">
            <a:srgbClr val="000000">
              <a:alpha val="50000"/>
            </a:srgbClr>
          </a:outerShdw>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1"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1"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Light"/>
        <a:ea typeface="Helvetica Light"/>
        <a:cs typeface="Helvetica Light"/>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38100" dist="25400" dir="5400000">
              <a:srgbClr val="000000">
                <a:alpha val="50000"/>
              </a:srgbClr>
            </a:outerShdw>
          </a:effectLst>
        </a:effectStyle>
        <a:effectStyle>
          <a:effectLst>
            <a:outerShdw sx="100000" sy="100000" kx="0" ky="0" algn="b" rotWithShape="0" blurRad="50800" dist="12700" dir="0">
              <a:srgbClr val="000000">
                <a:alpha val="50000"/>
              </a:srgbClr>
            </a:outerShdw>
          </a:effectLst>
        </a:effectStyle>
        <a:effectStyle>
          <a:effectLst>
            <a:outerShdw sx="100000" sy="100000" kx="0" ky="0" algn="b" rotWithShape="0" blurRad="38100" dist="25400" dir="540000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outerShdw sx="100000" sy="100000" kx="0" ky="0" algn="b" rotWithShape="0" blurRad="38100" dist="25400" dir="5400000">
            <a:srgbClr val="000000">
              <a:alpha val="50000"/>
            </a:srgbClr>
          </a:outerShdw>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1"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1"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