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92" r:id="rId1"/>
  </p:sldMasterIdLst>
  <p:notesMasterIdLst>
    <p:notesMasterId r:id="rId25"/>
  </p:notesMasterIdLst>
  <p:sldIdLst>
    <p:sldId id="1059" r:id="rId2"/>
    <p:sldId id="1109" r:id="rId3"/>
    <p:sldId id="1110" r:id="rId4"/>
    <p:sldId id="1111" r:id="rId5"/>
    <p:sldId id="1104" r:id="rId6"/>
    <p:sldId id="1106" r:id="rId7"/>
    <p:sldId id="556" r:id="rId8"/>
    <p:sldId id="561" r:id="rId9"/>
    <p:sldId id="560" r:id="rId10"/>
    <p:sldId id="555" r:id="rId11"/>
    <p:sldId id="553" r:id="rId12"/>
    <p:sldId id="557" r:id="rId13"/>
    <p:sldId id="524" r:id="rId14"/>
    <p:sldId id="552" r:id="rId15"/>
    <p:sldId id="539" r:id="rId16"/>
    <p:sldId id="533" r:id="rId17"/>
    <p:sldId id="1112" r:id="rId18"/>
    <p:sldId id="545" r:id="rId19"/>
    <p:sldId id="559" r:id="rId20"/>
    <p:sldId id="1107" r:id="rId21"/>
    <p:sldId id="1105" r:id="rId22"/>
    <p:sldId id="1108" r:id="rId23"/>
    <p:sldId id="558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8FC4"/>
    <a:srgbClr val="E357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نمط ذو سمات 1 - تميي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نمط متوسط 2 - تميي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نمط ذو نسُق 1 - تميي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نمط ذو نسُق 1 - تميي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4B1156A-380E-4F78-BDF5-A606A8083BF9}" styleName="نمط متوسط 4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0584" autoAdjust="0"/>
    <p:restoredTop sz="94660"/>
  </p:normalViewPr>
  <p:slideViewPr>
    <p:cSldViewPr>
      <p:cViewPr varScale="1">
        <p:scale>
          <a:sx n="54" d="100"/>
          <a:sy n="54" d="100"/>
        </p:scale>
        <p:origin x="64" y="2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00D423F-FC1B-4EB4-B5F8-EE88FC92A74B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94A4E48-5FAF-4BE2-9B97-17890D56B940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0375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4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116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0719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880741" y="1419227"/>
            <a:ext cx="2246312" cy="3971925"/>
          </a:xfrm>
          <a:custGeom>
            <a:avLst/>
            <a:gdLst>
              <a:gd name="connsiteX0" fmla="*/ 0 w 2246312"/>
              <a:gd name="connsiteY0" fmla="*/ 0 h 4114800"/>
              <a:gd name="connsiteX1" fmla="*/ 2246312 w 2246312"/>
              <a:gd name="connsiteY1" fmla="*/ 0 h 4114800"/>
              <a:gd name="connsiteX2" fmla="*/ 2246312 w 2246312"/>
              <a:gd name="connsiteY2" fmla="*/ 4114800 h 4114800"/>
              <a:gd name="connsiteX3" fmla="*/ 0 w 2246312"/>
              <a:gd name="connsiteY3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312" h="4114800">
                <a:moveTo>
                  <a:pt x="0" y="0"/>
                </a:moveTo>
                <a:lnTo>
                  <a:pt x="2246312" y="0"/>
                </a:lnTo>
                <a:lnTo>
                  <a:pt x="2246312" y="4114800"/>
                </a:lnTo>
                <a:lnTo>
                  <a:pt x="0" y="4114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68903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89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5253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194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434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721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75782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78435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9756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03503-B4BA-43DB-989F-70DB1F12167C}" type="datetimeFigureOut">
              <a:rPr lang="ar-SA" smtClean="0"/>
              <a:pPr/>
              <a:t>01/02/43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85C58-6CA4-4755-9133-8C0054A3B102}" type="slidenum">
              <a:rPr lang="ar-SA" smtClean="0"/>
              <a:pPr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63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D4608-0942-49D9-8FF8-C3471AEDFB91}" type="datetimeFigureOut">
              <a:rPr lang="ar-SA" smtClean="0">
                <a:solidFill>
                  <a:prstClr val="black">
                    <a:tint val="95000"/>
                  </a:prstClr>
                </a:solidFill>
              </a:rPr>
              <a:pPr/>
              <a:t>01/02/43</a:t>
            </a:fld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DB11-0C67-4114-9B16-EF79A2D3FA4D}" type="slidenum">
              <a:rPr lang="ar-SA" smtClean="0">
                <a:solidFill>
                  <a:prstClr val="black">
                    <a:tint val="9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5" r:id="rId12"/>
    <p:sldLayoutId id="2147484106" r:id="rId13"/>
  </p:sldLayoutIdLst>
  <p:txStyles>
    <p:titleStyle>
      <a:lvl1pPr algn="l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ar.wikipedia.org/w/index.php?title=%D9%85%D9%84%D9%81:Redshift.png&amp;filetimestamp=20051127154902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ar.wikipedia.org/w/index.php?title=%D8%A7%D9%86%D8%B2%D9%8A%D8%A7%D8%AD_%D8%A7%D9%84%D8%A3%D8%AD%D9%85%D8%B1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kimages.com/discover/previews/967/55021272.JP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رسم 8" descr="ورقة">
            <a:extLst>
              <a:ext uri="{FF2B5EF4-FFF2-40B4-BE49-F238E27FC236}">
                <a16:creationId xmlns:a16="http://schemas.microsoft.com/office/drawing/2014/main" id="{A6557A13-DB21-AD4F-9EB2-8AC8CAC62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78960" y="2276872"/>
            <a:ext cx="1609328" cy="160932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930A776-C5CF-4045-AE26-48A558747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1"/>
          <a:stretch/>
        </p:blipFill>
        <p:spPr>
          <a:xfrm>
            <a:off x="1046307" y="382352"/>
            <a:ext cx="5073848" cy="6093296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04F9B9F-0F1A-3147-AC56-F64874B98360}"/>
              </a:ext>
            </a:extLst>
          </p:cNvPr>
          <p:cNvSpPr txBox="1"/>
          <p:nvPr/>
        </p:nvSpPr>
        <p:spPr>
          <a:xfrm>
            <a:off x="6924092" y="2852938"/>
            <a:ext cx="3960440" cy="1631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914377" rtl="0"/>
            <a:r>
              <a:rPr lang="ar-SA" sz="2400" b="1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طاب الصباح </a:t>
            </a:r>
            <a:r>
              <a:rPr lang="ar-SA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بكم</a:t>
            </a:r>
            <a:endParaRPr lang="ar-SA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 rtl="0"/>
            <a:endParaRPr lang="ar-SA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914377" rtl="0"/>
            <a:r>
              <a:rPr lang="ar-SA" sz="2400" dirty="0">
                <a:solidFill>
                  <a:schemeClr val="accent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اللهم إنا نسألك علمًا نافعًا ورزقًا طيبًا وعملاً متقبلًا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134FDDA0-0451-EB48-9E29-08B9A49FFE1F}"/>
              </a:ext>
            </a:extLst>
          </p:cNvPr>
          <p:cNvSpPr/>
          <p:nvPr/>
        </p:nvSpPr>
        <p:spPr>
          <a:xfrm>
            <a:off x="8904313" y="1700808"/>
            <a:ext cx="3282131" cy="675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202E6A6-1858-B74D-BCD5-BE195EA4723F}"/>
              </a:ext>
            </a:extLst>
          </p:cNvPr>
          <p:cNvSpPr/>
          <p:nvPr/>
        </p:nvSpPr>
        <p:spPr>
          <a:xfrm>
            <a:off x="306388" y="6021288"/>
            <a:ext cx="457200" cy="455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62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مستطيل 1">
            <a:extLst>
              <a:ext uri="{FF2B5EF4-FFF2-40B4-BE49-F238E27FC236}">
                <a16:creationId xmlns:a16="http://schemas.microsoft.com/office/drawing/2014/main" id="{7572ADF7-2E54-4955-A557-E4C75072E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8201" y="2132856"/>
            <a:ext cx="10007995" cy="2862322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هو التغير في التردد او الطول الموجي  الذي يستقبله المراقب  نتيجة لحركة المصدر او المراقب  او كلاهما معا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ar-SA" altLang="ar-SA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وهي من الظواهر المألوفة إذا وجدت سرعة نسبية بين مصدر الصوت والسامع تغيرت درجة الصوت التي تستقبلها أذن السامع 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7C6B032E-17C2-4C51-A4AF-90DC16E481FA}"/>
              </a:ext>
            </a:extLst>
          </p:cNvPr>
          <p:cNvSpPr/>
          <p:nvPr/>
        </p:nvSpPr>
        <p:spPr>
          <a:xfrm>
            <a:off x="4511824" y="692696"/>
            <a:ext cx="41184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 eaLnBrk="1" hangingPunct="1">
              <a:defRPr/>
            </a:pPr>
            <a:r>
              <a:rPr lang="ar-SA" sz="54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cs typeface="PT Bold Heading" pitchFamily="2" charset="-78"/>
              </a:rPr>
              <a:t>تأثيـــر دوبلـــر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0-09-15_20-49-14">
            <a:hlinkClick r:id="" action="ppaction://media"/>
            <a:extLst>
              <a:ext uri="{FF2B5EF4-FFF2-40B4-BE49-F238E27FC236}">
                <a16:creationId xmlns:a16="http://schemas.microsoft.com/office/drawing/2014/main" id="{D3AACF03-603A-4B8A-9844-94C76697D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9456" y="332656"/>
            <a:ext cx="10297144" cy="54947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6963DCD2-D8A1-4795-94AA-BE030DBF49C4}"/>
              </a:ext>
            </a:extLst>
          </p:cNvPr>
          <p:cNvSpPr/>
          <p:nvPr/>
        </p:nvSpPr>
        <p:spPr>
          <a:xfrm>
            <a:off x="2639616" y="2493629"/>
            <a:ext cx="6612401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5400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cs typeface="PT Bold Heading" pitchFamily="2" charset="-78"/>
              </a:rPr>
              <a:t>تأثيـــر دوبلـــر في الضوء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مربع نص 2">
            <a:extLst>
              <a:ext uri="{FF2B5EF4-FFF2-40B4-BE49-F238E27FC236}">
                <a16:creationId xmlns:a16="http://schemas.microsoft.com/office/drawing/2014/main" id="{1BD4EE55-F4F2-4E0D-8003-508C4264E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364" y="634011"/>
            <a:ext cx="5819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6000" b="1" dirty="0">
                <a:solidFill>
                  <a:schemeClr val="accent6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الحركة النسبية والضوء..</a:t>
            </a: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1DB01EA6-5E51-4690-A1E1-A61458C50023}"/>
              </a:ext>
            </a:extLst>
          </p:cNvPr>
          <p:cNvSpPr/>
          <p:nvPr/>
        </p:nvSpPr>
        <p:spPr>
          <a:xfrm>
            <a:off x="5375920" y="2636912"/>
            <a:ext cx="6345238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rtl="1" eaLnBrk="1" hangingPunct="1">
              <a:defRPr/>
            </a:pPr>
            <a:r>
              <a:rPr lang="ar-SA" sz="3200" b="1" dirty="0">
                <a:solidFill>
                  <a:schemeClr val="tx2"/>
                </a:solidFill>
              </a:rPr>
              <a:t>ماذا يحدث إذا تحرك مصدر الضوء في اتجاهك أو تحركت أنت في اتجاه مصدر الضوء؟</a:t>
            </a:r>
          </a:p>
        </p:txBody>
      </p:sp>
      <p:pic>
        <p:nvPicPr>
          <p:cNvPr id="4" name="Picture 4" descr="http://upload.wikimedia.org/wikipedia/commons/thumb/e/e4/Redshift_blueshift.svg/270px-Redshift_blueshift.svg.png">
            <a:extLst>
              <a:ext uri="{FF2B5EF4-FFF2-40B4-BE49-F238E27FC236}">
                <a16:creationId xmlns:a16="http://schemas.microsoft.com/office/drawing/2014/main" id="{2A6B2522-6189-4A1D-92C3-400F13E54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2" y="2478021"/>
            <a:ext cx="4876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3" grpId="0"/>
      <p:bldP spid="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دوبلر ضوء">
            <a:hlinkClick r:id="" action="ppaction://media"/>
            <a:extLst>
              <a:ext uri="{FF2B5EF4-FFF2-40B4-BE49-F238E27FC236}">
                <a16:creationId xmlns:a16="http://schemas.microsoft.com/office/drawing/2014/main" id="{B894716A-C522-4964-AB27-0BF71AAAD7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416" y="404664"/>
            <a:ext cx="10513168" cy="552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4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وقال مصدر من موجات الضوء تتحرك إلى اليمين مع 0.7c السرعة.  وتيرة أعلى على اليمين ، وانخفاض على اليسار.">
            <a:extLst>
              <a:ext uri="{FF2B5EF4-FFF2-40B4-BE49-F238E27FC236}">
                <a16:creationId xmlns:a16="http://schemas.microsoft.com/office/drawing/2014/main" id="{4A3C22D5-4927-426B-A78D-DBB3BD95F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0" y="133631"/>
            <a:ext cx="11856640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5058111C-B756-43EE-9D29-3661FC8E69C3}"/>
              </a:ext>
            </a:extLst>
          </p:cNvPr>
          <p:cNvSpPr txBox="1"/>
          <p:nvPr/>
        </p:nvSpPr>
        <p:spPr>
          <a:xfrm>
            <a:off x="301041" y="3203397"/>
            <a:ext cx="11589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/>
              <a:t>حدث ظاهرة دوبلر  ايضا في الضوء. حيث يزاح الطيف نحو </a:t>
            </a:r>
            <a:r>
              <a:rPr lang="ar-SA" sz="2400" b="1" dirty="0">
                <a:solidFill>
                  <a:srgbClr val="C00000"/>
                </a:solidFill>
              </a:rPr>
              <a:t>الأحمر</a:t>
            </a:r>
            <a:r>
              <a:rPr lang="ar-SA" sz="2400" b="1" dirty="0"/>
              <a:t> عند زيادة طول الموجة الكهرومغناطيسية القادمة إلينا من أحد الأجرام السماوية نتيجة</a:t>
            </a:r>
            <a:r>
              <a:rPr lang="ar-SA" sz="2400" b="1" dirty="0">
                <a:solidFill>
                  <a:srgbClr val="C00000"/>
                </a:solidFill>
              </a:rPr>
              <a:t> ابتعاده </a:t>
            </a:r>
            <a:r>
              <a:rPr lang="ar-SA" sz="2400" b="1" dirty="0"/>
              <a:t>عنا. ،و العكس يحدث إذا كان النجم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يقترب</a:t>
            </a:r>
            <a:r>
              <a:rPr lang="ar-SA" sz="2400" b="1" dirty="0"/>
              <a:t> في  اتجاه الارض يزداد طول الموجه  ويزاح الطيف نحو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الازرق. </a:t>
            </a:r>
            <a:r>
              <a:rPr lang="en-US" sz="2400" b="1" dirty="0"/>
              <a:t>⁧</a:t>
            </a:r>
            <a:endParaRPr lang="ar-SA" sz="2400" b="1" dirty="0"/>
          </a:p>
        </p:txBody>
      </p:sp>
      <p:cxnSp>
        <p:nvCxnSpPr>
          <p:cNvPr id="7" name="رابط كسهم مستقيم 6">
            <a:extLst>
              <a:ext uri="{FF2B5EF4-FFF2-40B4-BE49-F238E27FC236}">
                <a16:creationId xmlns:a16="http://schemas.microsoft.com/office/drawing/2014/main" id="{9C44E130-5880-4503-834E-A42D167D9873}"/>
              </a:ext>
            </a:extLst>
          </p:cNvPr>
          <p:cNvCxnSpPr>
            <a:cxnSpLocks/>
          </p:cNvCxnSpPr>
          <p:nvPr/>
        </p:nvCxnSpPr>
        <p:spPr>
          <a:xfrm>
            <a:off x="6240016" y="5476885"/>
            <a:ext cx="1533746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10FC9E0-4018-4A62-B833-C43F279B43D7}"/>
              </a:ext>
            </a:extLst>
          </p:cNvPr>
          <p:cNvSpPr txBox="1"/>
          <p:nvPr/>
        </p:nvSpPr>
        <p:spPr>
          <a:xfrm>
            <a:off x="7667256" y="5218841"/>
            <a:ext cx="158577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يزداد التردد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9067CC9-CC98-4C20-A9BF-C143517AE47C}"/>
              </a:ext>
            </a:extLst>
          </p:cNvPr>
          <p:cNvSpPr txBox="1"/>
          <p:nvPr/>
        </p:nvSpPr>
        <p:spPr>
          <a:xfrm>
            <a:off x="2188824" y="5807735"/>
            <a:ext cx="23209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يزداد  الطول الموجي </a:t>
            </a:r>
          </a:p>
        </p:txBody>
      </p: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AA089750-E96B-414E-9C1D-CBF236B417CD}"/>
              </a:ext>
            </a:extLst>
          </p:cNvPr>
          <p:cNvCxnSpPr>
            <a:cxnSpLocks/>
          </p:cNvCxnSpPr>
          <p:nvPr/>
        </p:nvCxnSpPr>
        <p:spPr>
          <a:xfrm>
            <a:off x="9352876" y="5476885"/>
            <a:ext cx="126014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F2EF536-1CB6-4EC4-8252-1784A5B8803B}"/>
              </a:ext>
            </a:extLst>
          </p:cNvPr>
          <p:cNvSpPr txBox="1"/>
          <p:nvPr/>
        </p:nvSpPr>
        <p:spPr>
          <a:xfrm>
            <a:off x="10590297" y="5116256"/>
            <a:ext cx="1296146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accent1"/>
                </a:solidFill>
              </a:rPr>
              <a:t>انزياح للأزرق </a:t>
            </a: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7391C75B-C899-44E3-869E-4815F64180F8}"/>
              </a:ext>
            </a:extLst>
          </p:cNvPr>
          <p:cNvCxnSpPr>
            <a:cxnSpLocks/>
          </p:cNvCxnSpPr>
          <p:nvPr/>
        </p:nvCxnSpPr>
        <p:spPr>
          <a:xfrm flipH="1">
            <a:off x="4315748" y="5491131"/>
            <a:ext cx="1585773" cy="284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CE568A0-C799-45A2-A929-9C7513FDF6BD}"/>
              </a:ext>
            </a:extLst>
          </p:cNvPr>
          <p:cNvSpPr txBox="1"/>
          <p:nvPr/>
        </p:nvSpPr>
        <p:spPr>
          <a:xfrm>
            <a:off x="2756714" y="5291076"/>
            <a:ext cx="129614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يقل التردد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4D21AF5-D632-4A59-B357-103F4C2BABFD}"/>
              </a:ext>
            </a:extLst>
          </p:cNvPr>
          <p:cNvSpPr txBox="1"/>
          <p:nvPr/>
        </p:nvSpPr>
        <p:spPr>
          <a:xfrm>
            <a:off x="7408653" y="5851512"/>
            <a:ext cx="211420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يقل  الطول الموجي 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10280972-589C-4DCE-88F9-1BD28E4D640D}"/>
              </a:ext>
            </a:extLst>
          </p:cNvPr>
          <p:cNvSpPr txBox="1"/>
          <p:nvPr/>
        </p:nvSpPr>
        <p:spPr>
          <a:xfrm>
            <a:off x="84321" y="5105385"/>
            <a:ext cx="12679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FF0000"/>
                </a:solidFill>
              </a:rPr>
              <a:t>انزياح للأحمر </a:t>
            </a:r>
          </a:p>
        </p:txBody>
      </p:sp>
      <p:cxnSp>
        <p:nvCxnSpPr>
          <p:cNvPr id="30" name="رابط كسهم مستقيم 29">
            <a:extLst>
              <a:ext uri="{FF2B5EF4-FFF2-40B4-BE49-F238E27FC236}">
                <a16:creationId xmlns:a16="http://schemas.microsoft.com/office/drawing/2014/main" id="{6278F59F-5571-425E-BF70-3C45A4DA5F46}"/>
              </a:ext>
            </a:extLst>
          </p:cNvPr>
          <p:cNvCxnSpPr>
            <a:cxnSpLocks/>
          </p:cNvCxnSpPr>
          <p:nvPr/>
        </p:nvCxnSpPr>
        <p:spPr>
          <a:xfrm flipH="1">
            <a:off x="1479638" y="5587295"/>
            <a:ext cx="1277076" cy="27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شكل بيضاوي 31">
            <a:extLst>
              <a:ext uri="{FF2B5EF4-FFF2-40B4-BE49-F238E27FC236}">
                <a16:creationId xmlns:a16="http://schemas.microsoft.com/office/drawing/2014/main" id="{2D468953-3BF2-481A-8AF4-05ED388EF1D8}"/>
              </a:ext>
            </a:extLst>
          </p:cNvPr>
          <p:cNvSpPr/>
          <p:nvPr/>
        </p:nvSpPr>
        <p:spPr>
          <a:xfrm>
            <a:off x="10978931" y="475076"/>
            <a:ext cx="936104" cy="2136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مراقب </a:t>
            </a:r>
          </a:p>
        </p:txBody>
      </p:sp>
      <p:sp>
        <p:nvSpPr>
          <p:cNvPr id="35" name="شكل بيضاوي 34">
            <a:extLst>
              <a:ext uri="{FF2B5EF4-FFF2-40B4-BE49-F238E27FC236}">
                <a16:creationId xmlns:a16="http://schemas.microsoft.com/office/drawing/2014/main" id="{BA371185-5CD9-4BE2-A6DD-DD4848FF7175}"/>
              </a:ext>
            </a:extLst>
          </p:cNvPr>
          <p:cNvSpPr/>
          <p:nvPr/>
        </p:nvSpPr>
        <p:spPr>
          <a:xfrm>
            <a:off x="167680" y="552286"/>
            <a:ext cx="936104" cy="213650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>
                <a:solidFill>
                  <a:schemeClr val="tx1"/>
                </a:solidFill>
              </a:rPr>
              <a:t>مراقب </a:t>
            </a:r>
          </a:p>
        </p:txBody>
      </p:sp>
      <p:cxnSp>
        <p:nvCxnSpPr>
          <p:cNvPr id="36" name="رابط كسهم مستقيم 35">
            <a:extLst>
              <a:ext uri="{FF2B5EF4-FFF2-40B4-BE49-F238E27FC236}">
                <a16:creationId xmlns:a16="http://schemas.microsoft.com/office/drawing/2014/main" id="{011374F7-7E85-4850-85CA-723B73BBDE32}"/>
              </a:ext>
            </a:extLst>
          </p:cNvPr>
          <p:cNvCxnSpPr>
            <a:cxnSpLocks/>
          </p:cNvCxnSpPr>
          <p:nvPr/>
        </p:nvCxnSpPr>
        <p:spPr>
          <a:xfrm>
            <a:off x="8898474" y="1700808"/>
            <a:ext cx="1997381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كسهم مستقيم 39">
            <a:extLst>
              <a:ext uri="{FF2B5EF4-FFF2-40B4-BE49-F238E27FC236}">
                <a16:creationId xmlns:a16="http://schemas.microsoft.com/office/drawing/2014/main" id="{C0A5A719-5B9F-4E78-9CEF-310CC9FF90C0}"/>
              </a:ext>
            </a:extLst>
          </p:cNvPr>
          <p:cNvCxnSpPr>
            <a:cxnSpLocks/>
          </p:cNvCxnSpPr>
          <p:nvPr/>
        </p:nvCxnSpPr>
        <p:spPr>
          <a:xfrm flipH="1">
            <a:off x="1256184" y="1688468"/>
            <a:ext cx="2310639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مربع نص 43">
            <a:extLst>
              <a:ext uri="{FF2B5EF4-FFF2-40B4-BE49-F238E27FC236}">
                <a16:creationId xmlns:a16="http://schemas.microsoft.com/office/drawing/2014/main" id="{6F471C40-B8BF-4AD8-A329-3C009D7C3117}"/>
              </a:ext>
            </a:extLst>
          </p:cNvPr>
          <p:cNvSpPr txBox="1"/>
          <p:nvPr/>
        </p:nvSpPr>
        <p:spPr>
          <a:xfrm>
            <a:off x="9134274" y="1052736"/>
            <a:ext cx="14262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يقترب </a:t>
            </a:r>
          </a:p>
        </p:txBody>
      </p:sp>
      <p:sp>
        <p:nvSpPr>
          <p:cNvPr id="47" name="مربع نص 46">
            <a:extLst>
              <a:ext uri="{FF2B5EF4-FFF2-40B4-BE49-F238E27FC236}">
                <a16:creationId xmlns:a16="http://schemas.microsoft.com/office/drawing/2014/main" id="{64644500-93D5-42CF-AAAF-390DFC46066A}"/>
              </a:ext>
            </a:extLst>
          </p:cNvPr>
          <p:cNvSpPr txBox="1"/>
          <p:nvPr/>
        </p:nvSpPr>
        <p:spPr>
          <a:xfrm>
            <a:off x="1256184" y="871999"/>
            <a:ext cx="142622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1"/>
                </a:solidFill>
              </a:rPr>
              <a:t>يبتعد  </a:t>
            </a:r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5FE468E0-650F-4A24-8626-BE16D9973C1E}"/>
              </a:ext>
            </a:extLst>
          </p:cNvPr>
          <p:cNvSpPr/>
          <p:nvPr/>
        </p:nvSpPr>
        <p:spPr>
          <a:xfrm>
            <a:off x="6940601" y="1459312"/>
            <a:ext cx="936104" cy="45831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05618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upload.wikimedia.org/wikipedia/commons/thumb/1/14/Redshift.png/220px-Redshift.png">
            <a:hlinkClick r:id="rId2"/>
            <a:extLst>
              <a:ext uri="{FF2B5EF4-FFF2-40B4-BE49-F238E27FC236}">
                <a16:creationId xmlns:a16="http://schemas.microsoft.com/office/drawing/2014/main" id="{D1E64482-1586-4DA5-AC20-97F68940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28575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D5B531F1-6979-41E2-960A-828CF7088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5029201"/>
            <a:ext cx="3657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ar-SA" altLang="ar-SA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file" tooltip="انزياح الأحمر (الصفحة غير موجودة)"/>
              </a:rPr>
              <a:t>الانزياح الأحمرللضوء</a:t>
            </a:r>
            <a:r>
              <a:rPr lang="ar-SA" altLang="ar-SA" sz="1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altLang="ar-SA" sz="1800">
                <a:latin typeface="Arial" panose="020B0604020202020204" pitchFamily="34" charset="0"/>
                <a:cs typeface="Arial" panose="020B0604020202020204" pitchFamily="34" charset="0"/>
              </a:rPr>
              <a:t>بفعل سرعة المصدر في الابتعاد عنا . الانزياح نحو الأحمر معناه زيادة طول موجة الضوء القادم إلينا ، طبقا لظاهرة دوبلر</a:t>
            </a: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F3D4B5F-E416-467A-B6A3-3DB577B41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762001"/>
            <a:ext cx="6705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ar-SA" altLang="ar-SA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  تطبيقات انزياح دوبلر</a:t>
            </a: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FC4A2608-6222-4F4D-BC4B-3EBC5CC6D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3952" y="2064673"/>
            <a:ext cx="5904656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2pPr>
            <a:lvl3pPr marL="11430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3pPr>
            <a:lvl4pPr marL="1600200" indent="-228600" algn="r" rtl="1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4pPr>
            <a:lvl5pPr marL="2057400" indent="-228600" algn="r" rtl="1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  <a:ea typeface="Majalla UI"/>
                <a:cs typeface="Majalla UI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ar-SA" alt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تحديد كيفية تحرك الأجسام الفلكية بالنسبة للأرض باستخدام جهاز </a:t>
            </a:r>
            <a:r>
              <a:rPr lang="ar-SA" altLang="ar-SA" sz="3600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المطياف</a:t>
            </a:r>
            <a:r>
              <a:rPr lang="ar-SA" altLang="ar-SA" sz="3600" b="1" dirty="0">
                <a:latin typeface="Arial" panose="020B0604020202020204" pitchFamily="34" charset="0"/>
                <a:cs typeface="Arial" panose="020B0604020202020204" pitchFamily="34" charset="0"/>
              </a:rPr>
              <a:t> لمراقبة طيف الضوء المنبعث من النجوم في </a:t>
            </a:r>
            <a:r>
              <a:rPr lang="ar-SA" altLang="ar-SA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المجرة</a:t>
            </a:r>
            <a:r>
              <a:rPr lang="ar-SA" altLang="ar-S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ت</a:t>
            </a:r>
            <a:r>
              <a:rPr lang="ar-SA" alt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حديد</a:t>
            </a:r>
            <a:endParaRPr lang="ar-SA" altLang="ar-S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1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7D8263C-2C43-4AB6-B39E-A09850A4A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620688"/>
            <a:ext cx="11017224" cy="374441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28B169FF-D278-45C6-B87E-8632AE486118}"/>
              </a:ext>
            </a:extLst>
          </p:cNvPr>
          <p:cNvSpPr txBox="1"/>
          <p:nvPr/>
        </p:nvSpPr>
        <p:spPr>
          <a:xfrm>
            <a:off x="1415480" y="4725144"/>
            <a:ext cx="984239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4000" b="1" dirty="0"/>
              <a:t>اذا كان  2  يمثل خط الطيف للعنصر الذي سجله العلماء في المختبر , على ماذا يدل  خط الطيف 1 ؟  وخط الطيف  3   ؟  ما نوع الانزياح في كل منهما   ؟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BD77E43-560B-4A73-A70D-65019ED5DAAC}"/>
              </a:ext>
            </a:extLst>
          </p:cNvPr>
          <p:cNvSpPr txBox="1"/>
          <p:nvPr/>
        </p:nvSpPr>
        <p:spPr>
          <a:xfrm>
            <a:off x="10488488" y="1412776"/>
            <a:ext cx="576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ar-SA" sz="3200" b="1" dirty="0">
                <a:solidFill>
                  <a:schemeClr val="bg1">
                    <a:lumMod val="95000"/>
                  </a:schemeClr>
                </a:solidFill>
              </a:rPr>
              <a:t>1</a:t>
            </a:r>
            <a:endParaRPr lang="ar-SA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A6A8D70-1012-4385-B081-68D18E5CF9E1}"/>
              </a:ext>
            </a:extLst>
          </p:cNvPr>
          <p:cNvSpPr txBox="1"/>
          <p:nvPr/>
        </p:nvSpPr>
        <p:spPr>
          <a:xfrm>
            <a:off x="10495601" y="2505361"/>
            <a:ext cx="576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ar-SA" sz="3200" b="1" dirty="0">
                <a:solidFill>
                  <a:schemeClr val="bg1">
                    <a:lumMod val="95000"/>
                  </a:schemeClr>
                </a:solidFill>
              </a:rPr>
              <a:t>2</a:t>
            </a:r>
            <a:endParaRPr lang="ar-SA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2C86DD2-C321-4A81-AA6F-7DFCBE71355F}"/>
              </a:ext>
            </a:extLst>
          </p:cNvPr>
          <p:cNvSpPr txBox="1"/>
          <p:nvPr/>
        </p:nvSpPr>
        <p:spPr>
          <a:xfrm>
            <a:off x="10488488" y="3599070"/>
            <a:ext cx="576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ar-SA" sz="3200" b="1" dirty="0">
                <a:solidFill>
                  <a:schemeClr val="bg1">
                    <a:lumMod val="95000"/>
                  </a:schemeClr>
                </a:solidFill>
              </a:rPr>
              <a:t>3</a:t>
            </a:r>
            <a:endParaRPr lang="ar-SA" b="1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697FDB84-82DD-4BAA-891F-434C2703C51D}"/>
              </a:ext>
            </a:extLst>
          </p:cNvPr>
          <p:cNvCxnSpPr/>
          <p:nvPr/>
        </p:nvCxnSpPr>
        <p:spPr>
          <a:xfrm flipV="1">
            <a:off x="7752184" y="3882224"/>
            <a:ext cx="864096" cy="923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EF1CF888-D24B-4A35-904F-B9BD9F6597A6}"/>
              </a:ext>
            </a:extLst>
          </p:cNvPr>
          <p:cNvCxnSpPr/>
          <p:nvPr/>
        </p:nvCxnSpPr>
        <p:spPr>
          <a:xfrm flipV="1">
            <a:off x="3863752" y="3837420"/>
            <a:ext cx="864096" cy="9233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>
            <a:extLst>
              <a:ext uri="{FF2B5EF4-FFF2-40B4-BE49-F238E27FC236}">
                <a16:creationId xmlns:a16="http://schemas.microsoft.com/office/drawing/2014/main" id="{CF853BF6-9B19-4CB5-B3BB-A98E92EB3A5A}"/>
              </a:ext>
            </a:extLst>
          </p:cNvPr>
          <p:cNvCxnSpPr>
            <a:cxnSpLocks/>
          </p:cNvCxnSpPr>
          <p:nvPr/>
        </p:nvCxnSpPr>
        <p:spPr>
          <a:xfrm flipH="1">
            <a:off x="7392144" y="1705162"/>
            <a:ext cx="1080120" cy="1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كسهم مستقيم 15">
            <a:extLst>
              <a:ext uri="{FF2B5EF4-FFF2-40B4-BE49-F238E27FC236}">
                <a16:creationId xmlns:a16="http://schemas.microsoft.com/office/drawing/2014/main" id="{1763718E-1388-4F95-ABD8-5AEB1C0A6A6D}"/>
              </a:ext>
            </a:extLst>
          </p:cNvPr>
          <p:cNvCxnSpPr>
            <a:cxnSpLocks/>
          </p:cNvCxnSpPr>
          <p:nvPr/>
        </p:nvCxnSpPr>
        <p:spPr>
          <a:xfrm flipH="1">
            <a:off x="3624599" y="1705162"/>
            <a:ext cx="1080120" cy="1"/>
          </a:xfrm>
          <a:prstGeom prst="straightConnector1">
            <a:avLst/>
          </a:prstGeom>
          <a:ln w="3810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6736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l-ostath.com/portal/mod.php?mod=gallery&amp;modfile=view&amp;imgid=15">
            <a:extLst>
              <a:ext uri="{FF2B5EF4-FFF2-40B4-BE49-F238E27FC236}">
                <a16:creationId xmlns:a16="http://schemas.microsoft.com/office/drawing/2014/main" id="{DAE86B27-BC01-4CB5-9B36-C378CA6C6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66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 ">
            <a:hlinkClick r:id="rId3"/>
            <a:extLst>
              <a:ext uri="{FF2B5EF4-FFF2-40B4-BE49-F238E27FC236}">
                <a16:creationId xmlns:a16="http://schemas.microsoft.com/office/drawing/2014/main" id="{4DDC6912-DE3C-4382-88BE-0D70684A0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777" y="1628800"/>
            <a:ext cx="295232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343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دوبلر ضوء.3mp4">
            <a:hlinkClick r:id="" action="ppaction://media"/>
            <a:extLst>
              <a:ext uri="{FF2B5EF4-FFF2-40B4-BE49-F238E27FC236}">
                <a16:creationId xmlns:a16="http://schemas.microsoft.com/office/drawing/2014/main" id="{B54416E0-5030-4668-8F72-8489750947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424" y="548680"/>
            <a:ext cx="10657184" cy="53083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480376" y="118268"/>
            <a:ext cx="2522691" cy="25226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9626924" y="921495"/>
            <a:ext cx="201369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b="1" dirty="0">
                <a:solidFill>
                  <a:schemeClr val="bg1"/>
                </a:solidFill>
              </a:rPr>
              <a:t>مراجعه 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01310" y="3119117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8362E7-DEC6-314F-A23F-68D72788146F}"/>
              </a:ext>
            </a:extLst>
          </p:cNvPr>
          <p:cNvSpPr txBox="1"/>
          <p:nvPr/>
        </p:nvSpPr>
        <p:spPr>
          <a:xfrm>
            <a:off x="2730747" y="2348571"/>
            <a:ext cx="6770303" cy="187743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defTabSz="914377" rtl="0"/>
            <a:r>
              <a:rPr lang="ar-SA" sz="3200" dirty="0">
                <a:solidFill>
                  <a:srgbClr val="C00000"/>
                </a:solidFill>
              </a:rPr>
              <a:t>هل العبارة صحيحة أم خاطئة:</a:t>
            </a:r>
          </a:p>
          <a:p>
            <a:pPr algn="ctr"/>
            <a:r>
              <a:rPr lang="ar-SA" sz="2800" b="1" dirty="0">
                <a:solidFill>
                  <a:schemeClr val="tx1"/>
                </a:solidFill>
              </a:rPr>
              <a:t>إذا كان محور الاستقطاب لمرشح الاستقطاب الثاني عاموديًا على محور الاستقطاب لمرشح الاستقطاب الأول فسينفذ الضوء</a:t>
            </a:r>
          </a:p>
        </p:txBody>
      </p:sp>
      <p:pic>
        <p:nvPicPr>
          <p:cNvPr id="3" name="رسم 2" descr="إغلاق">
            <a:extLst>
              <a:ext uri="{FF2B5EF4-FFF2-40B4-BE49-F238E27FC236}">
                <a16:creationId xmlns:a16="http://schemas.microsoft.com/office/drawing/2014/main" id="{D7D5640D-61BB-3444-B0C9-2A7D19D9A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70189" y="4381918"/>
            <a:ext cx="914400" cy="914400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2B39847-7290-BB4E-8599-1073AEB215F7}"/>
              </a:ext>
            </a:extLst>
          </p:cNvPr>
          <p:cNvSpPr txBox="1"/>
          <p:nvPr/>
        </p:nvSpPr>
        <p:spPr>
          <a:xfrm>
            <a:off x="3892904" y="4655036"/>
            <a:ext cx="3273653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3200" b="1" dirty="0"/>
              <a:t>خاطئة، لن ينفذ الضوء.</a:t>
            </a:r>
          </a:p>
        </p:txBody>
      </p:sp>
    </p:spTree>
    <p:extLst>
      <p:ext uri="{BB962C8B-B14F-4D97-AF65-F5344CB8AC3E}">
        <p14:creationId xmlns:p14="http://schemas.microsoft.com/office/powerpoint/2010/main" val="26267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4">
            <a:extLst>
              <a:ext uri="{FF2B5EF4-FFF2-40B4-BE49-F238E27FC236}">
                <a16:creationId xmlns:a16="http://schemas.microsoft.com/office/drawing/2014/main" id="{2398DA6B-4F91-5F41-9B42-5F2E1E368133}"/>
              </a:ext>
            </a:extLst>
          </p:cNvPr>
          <p:cNvSpPr/>
          <p:nvPr/>
        </p:nvSpPr>
        <p:spPr>
          <a:xfrm>
            <a:off x="4295800" y="3645024"/>
            <a:ext cx="55514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itchFamily="34" charset="0"/>
                <a:cs typeface="+mj-cs"/>
              </a:rPr>
              <a:t>ƒ</a:t>
            </a:r>
            <a:r>
              <a:rPr lang="en-US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التردد الحقيقي للضوء المتولد من المصدر</a:t>
            </a:r>
            <a:endParaRPr lang="ar-SA" sz="2400" b="1" dirty="0">
              <a:cs typeface="+mj-cs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66B7265-9610-8D40-9A0F-A7B685F17782}"/>
              </a:ext>
            </a:extLst>
          </p:cNvPr>
          <p:cNvSpPr/>
          <p:nvPr/>
        </p:nvSpPr>
        <p:spPr>
          <a:xfrm>
            <a:off x="2581288" y="4215953"/>
            <a:ext cx="71648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v</a:t>
            </a:r>
            <a:r>
              <a:rPr lang="en-US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السرعة النسبية على امتداد المحور بين المصدر والمراقب</a:t>
            </a:r>
            <a:endParaRPr lang="ar-SA" sz="2400" b="1" dirty="0">
              <a:cs typeface="+mj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49011FBB-0495-9F44-A0C8-F44EFDD4F1E7}"/>
              </a:ext>
            </a:extLst>
          </p:cNvPr>
          <p:cNvSpPr/>
          <p:nvPr/>
        </p:nvSpPr>
        <p:spPr>
          <a:xfrm>
            <a:off x="4724428" y="4788032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C</a:t>
            </a:r>
            <a:r>
              <a:rPr lang="en-US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 سرعة الضوء</a:t>
            </a:r>
            <a:endParaRPr lang="ar-SA" sz="2400" b="1" dirty="0">
              <a:cs typeface="+mj-cs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C2E3E156-008B-254B-A37C-9B19E9A7F48B}"/>
              </a:ext>
            </a:extLst>
          </p:cNvPr>
          <p:cNvSpPr/>
          <p:nvPr/>
        </p:nvSpPr>
        <p:spPr>
          <a:xfrm>
            <a:off x="3069861" y="5501987"/>
            <a:ext cx="6583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نستخدم </a:t>
            </a:r>
            <a:r>
              <a:rPr lang="ar-SA" sz="2400" b="1" dirty="0">
                <a:solidFill>
                  <a:srgbClr val="0070C0"/>
                </a:solidFill>
                <a:latin typeface="Calibri" pitchFamily="34" charset="0"/>
                <a:cs typeface="+mj-cs"/>
              </a:rPr>
              <a:t>الجمع (  + ) </a:t>
            </a:r>
            <a:r>
              <a:rPr lang="ar-SA" sz="2400" b="1" dirty="0">
                <a:solidFill>
                  <a:srgbClr val="FF0000"/>
                </a:solidFill>
                <a:latin typeface="Calibri" pitchFamily="34" charset="0"/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إذا تحرك كل منها في اتجاه الآخر </a:t>
            </a:r>
            <a:endParaRPr lang="ar-SA" sz="2400" b="1" dirty="0"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B94C886B-BB8B-E245-9496-E94391D075E6}"/>
              </a:ext>
            </a:extLst>
          </p:cNvPr>
          <p:cNvSpPr/>
          <p:nvPr/>
        </p:nvSpPr>
        <p:spPr>
          <a:xfrm>
            <a:off x="4602225" y="6158050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b="1" dirty="0">
                <a:solidFill>
                  <a:srgbClr val="0D0D0D"/>
                </a:solidFill>
                <a:cs typeface="+mj-cs"/>
              </a:rPr>
              <a:t>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نستخدم </a:t>
            </a:r>
            <a:r>
              <a:rPr lang="ar-SA" sz="2400" b="1" dirty="0">
                <a:solidFill>
                  <a:srgbClr val="0070C0"/>
                </a:solidFill>
                <a:latin typeface="Calibri" pitchFamily="34" charset="0"/>
                <a:cs typeface="+mj-cs"/>
              </a:rPr>
              <a:t>الطرح  ( - )  </a:t>
            </a:r>
            <a:r>
              <a:rPr lang="ar-SA" sz="2400" b="1" dirty="0">
                <a:solidFill>
                  <a:srgbClr val="0D0D0D"/>
                </a:solidFill>
                <a:latin typeface="Calibri" pitchFamily="34" charset="0"/>
                <a:cs typeface="+mj-cs"/>
              </a:rPr>
              <a:t>إذا تحركا مبتعدين</a:t>
            </a:r>
            <a:endParaRPr lang="ar-SA" sz="2400" b="1" dirty="0">
              <a:cs typeface="+mj-cs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9070D68-816C-1347-AB96-A797D4082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4786" y="3334767"/>
            <a:ext cx="6583789" cy="1949190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D1F9D859-7E67-254D-AE58-F09EC0AFF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62" y="5500143"/>
            <a:ext cx="6566291" cy="1119572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280796F4-1CAA-6345-8149-0A8223DEC1EA}"/>
              </a:ext>
            </a:extLst>
          </p:cNvPr>
          <p:cNvSpPr/>
          <p:nvPr/>
        </p:nvSpPr>
        <p:spPr>
          <a:xfrm>
            <a:off x="11199812" y="1484784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7">
            <a:extLst>
              <a:ext uri="{FF2B5EF4-FFF2-40B4-BE49-F238E27FC236}">
                <a16:creationId xmlns:a16="http://schemas.microsoft.com/office/drawing/2014/main" id="{70D87CA3-A091-7B4D-BC4D-12E0D3F2D7C4}"/>
              </a:ext>
            </a:extLst>
          </p:cNvPr>
          <p:cNvSpPr/>
          <p:nvPr/>
        </p:nvSpPr>
        <p:spPr>
          <a:xfrm>
            <a:off x="7824192" y="227807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تردد الضوء المراقب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DC6F1A10-F278-5149-B6C7-85E60C91E916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589DDF44-EFD3-0340-8195-D2D431FBC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468" y="1524129"/>
            <a:ext cx="9577064" cy="14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3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78BAF74D-C469-BF44-96D9-B13167CA0644}"/>
              </a:ext>
            </a:extLst>
          </p:cNvPr>
          <p:cNvSpPr/>
          <p:nvPr/>
        </p:nvSpPr>
        <p:spPr>
          <a:xfrm>
            <a:off x="11199812" y="1484784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ectangle 7">
            <a:extLst>
              <a:ext uri="{FF2B5EF4-FFF2-40B4-BE49-F238E27FC236}">
                <a16:creationId xmlns:a16="http://schemas.microsoft.com/office/drawing/2014/main" id="{D4A64DCE-A764-B94D-A8BE-6E3088002878}"/>
              </a:ext>
            </a:extLst>
          </p:cNvPr>
          <p:cNvSpPr/>
          <p:nvPr/>
        </p:nvSpPr>
        <p:spPr>
          <a:xfrm>
            <a:off x="7824192" y="227807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تأثير دوبلر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1A91B02-FED5-C84B-81BA-B8EAA816F27D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483B754-E2EB-174B-A582-A35F9C36D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13" y="1494180"/>
            <a:ext cx="9494381" cy="1219735"/>
          </a:xfrm>
          <a:prstGeom prst="rect">
            <a:avLst/>
          </a:prstGeom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id="{AD5FFDA1-4873-204D-B02F-8F438C905273}"/>
              </a:ext>
            </a:extLst>
          </p:cNvPr>
          <p:cNvSpPr/>
          <p:nvPr/>
        </p:nvSpPr>
        <p:spPr>
          <a:xfrm>
            <a:off x="4347721" y="3687673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ar-SA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الطول الموجي المراقب للضوء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F1EB103-6B94-0848-B85B-91B1D33C84FF}"/>
              </a:ext>
            </a:extLst>
          </p:cNvPr>
          <p:cNvSpPr/>
          <p:nvPr/>
        </p:nvSpPr>
        <p:spPr>
          <a:xfrm>
            <a:off x="2639046" y="5259309"/>
            <a:ext cx="72094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نستخدم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الطرح ( - ) 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إذا تحرك كل منها في اتجاه الآخر(اتجاه بعضهما) 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ABC3EA8-A0F9-4E4C-BCD2-DB9BC14D284E}"/>
              </a:ext>
            </a:extLst>
          </p:cNvPr>
          <p:cNvSpPr/>
          <p:nvPr/>
        </p:nvSpPr>
        <p:spPr>
          <a:xfrm>
            <a:off x="2339550" y="5902251"/>
            <a:ext cx="7437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نستخدم </a:t>
            </a:r>
            <a:r>
              <a:rPr lang="ar-SA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الجمع (+) 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إذا تحركا مبتعدين احدهما عن الآخر 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02086EB3-3E2F-5D4D-9C6A-64CD6F62CA0E}"/>
              </a:ext>
            </a:extLst>
          </p:cNvPr>
          <p:cNvSpPr/>
          <p:nvPr/>
        </p:nvSpPr>
        <p:spPr>
          <a:xfrm>
            <a:off x="4490597" y="4330615"/>
            <a:ext cx="5051425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ar-SA" sz="2400" dirty="0">
                <a:solidFill>
                  <a:srgbClr val="0D0D0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الطول الموجي الحقيقي للضوء المصدر</a:t>
            </a:r>
            <a:endParaRPr lang="ar-SA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4" descr="http://upload.wikimedia.org/wikipedia/commons/thumb/e/e4/Redshift_blueshift.svg/270px-Redshift_blueshift.svg.png">
            <a:extLst>
              <a:ext uri="{FF2B5EF4-FFF2-40B4-BE49-F238E27FC236}">
                <a16:creationId xmlns:a16="http://schemas.microsoft.com/office/drawing/2014/main" id="{B20870E6-F346-B842-951B-247CB7CC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36" y="2891310"/>
            <a:ext cx="3954265" cy="218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2135DB33-016F-7846-9C90-D103D79FA5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0597" y="3498141"/>
            <a:ext cx="6433655" cy="1350487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09C3A807-F4D6-0C45-8205-3257B51F2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5038160"/>
            <a:ext cx="7953053" cy="1350487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6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01310" y="3119117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0AD95BE-5BBA-0C44-8398-87A309FAE7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" b="8062"/>
          <a:stretch/>
        </p:blipFill>
        <p:spPr>
          <a:xfrm>
            <a:off x="2790752" y="1629381"/>
            <a:ext cx="7177344" cy="4535923"/>
          </a:xfrm>
          <a:prstGeom prst="rect">
            <a:avLst/>
          </a:prstGeom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6DFE9937-C76E-2A4C-929E-AB1A6EB8375C}"/>
              </a:ext>
            </a:extLst>
          </p:cNvPr>
          <p:cNvSpPr/>
          <p:nvPr/>
        </p:nvSpPr>
        <p:spPr>
          <a:xfrm>
            <a:off x="4241090" y="341709"/>
            <a:ext cx="454402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تعلمنا اليوم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84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مربع نص 1">
            <a:extLst>
              <a:ext uri="{FF2B5EF4-FFF2-40B4-BE49-F238E27FC236}">
                <a16:creationId xmlns:a16="http://schemas.microsoft.com/office/drawing/2014/main" id="{43221844-FA12-46F6-B26C-D8896047B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57200"/>
            <a:ext cx="2438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 sz="3200" b="1"/>
              <a:t>الواجب :     </a:t>
            </a:r>
          </a:p>
        </p:txBody>
      </p:sp>
      <p:sp>
        <p:nvSpPr>
          <p:cNvPr id="25603" name="مربع نص 3">
            <a:extLst>
              <a:ext uri="{FF2B5EF4-FFF2-40B4-BE49-F238E27FC236}">
                <a16:creationId xmlns:a16="http://schemas.microsoft.com/office/drawing/2014/main" id="{D56EB181-328C-4373-88B4-979535E6B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6764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ar-SA" altLang="ar-SA" sz="3200" b="1"/>
              <a:t>11   -12 ص  28       </a:t>
            </a:r>
          </a:p>
        </p:txBody>
      </p:sp>
    </p:spTree>
    <p:extLst>
      <p:ext uri="{BB962C8B-B14F-4D97-AF65-F5344CB8AC3E}">
        <p14:creationId xmlns:p14="http://schemas.microsoft.com/office/powerpoint/2010/main" val="202267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480376" y="118268"/>
            <a:ext cx="2522691" cy="25226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9626924" y="921495"/>
            <a:ext cx="201369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b="1" dirty="0">
                <a:solidFill>
                  <a:schemeClr val="bg1"/>
                </a:solidFill>
              </a:rPr>
              <a:t>مراجعة 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01310" y="3119117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98362E7-DEC6-314F-A23F-68D72788146F}"/>
              </a:ext>
            </a:extLst>
          </p:cNvPr>
          <p:cNvSpPr txBox="1"/>
          <p:nvPr/>
        </p:nvSpPr>
        <p:spPr>
          <a:xfrm>
            <a:off x="2730747" y="2348571"/>
            <a:ext cx="6770303" cy="58477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defTabSz="914377" rtl="0"/>
            <a:r>
              <a:rPr lang="ar-SA" sz="3200" dirty="0"/>
              <a:t>الاستقطاب هو :</a:t>
            </a:r>
          </a:p>
        </p:txBody>
      </p:sp>
      <p:graphicFrame>
        <p:nvGraphicFramePr>
          <p:cNvPr id="13" name="جدول 12">
            <a:extLst>
              <a:ext uri="{FF2B5EF4-FFF2-40B4-BE49-F238E27FC236}">
                <a16:creationId xmlns:a16="http://schemas.microsoft.com/office/drawing/2014/main" id="{43733781-B12A-4444-BDDC-F810A11D2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9061282"/>
              </p:ext>
            </p:extLst>
          </p:nvPr>
        </p:nvGraphicFramePr>
        <p:xfrm>
          <a:off x="3828827" y="3218875"/>
          <a:ext cx="5631224" cy="2077600"/>
        </p:xfrm>
        <a:graphic>
          <a:graphicData uri="http://schemas.openxmlformats.org/drawingml/2006/table">
            <a:tbl>
              <a:tblPr rtl="1" firstRow="1" bandRow="1">
                <a:tableStyleId>{C4B1156A-380E-4F78-BDF5-A606A8083BF9}</a:tableStyleId>
              </a:tblPr>
              <a:tblGrid>
                <a:gridCol w="647412">
                  <a:extLst>
                    <a:ext uri="{9D8B030D-6E8A-4147-A177-3AD203B41FA5}">
                      <a16:colId xmlns:a16="http://schemas.microsoft.com/office/drawing/2014/main" val="1501356153"/>
                    </a:ext>
                  </a:extLst>
                </a:gridCol>
                <a:gridCol w="4983812">
                  <a:extLst>
                    <a:ext uri="{9D8B030D-6E8A-4147-A177-3AD203B41FA5}">
                      <a16:colId xmlns:a16="http://schemas.microsoft.com/office/drawing/2014/main" val="1122118222"/>
                    </a:ext>
                  </a:extLst>
                </a:gridCol>
              </a:tblGrid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err="1">
                          <a:solidFill>
                            <a:schemeClr val="tx1"/>
                          </a:solidFill>
                          <a:cs typeface="+mn-cs"/>
                        </a:rPr>
                        <a:t>أ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انتاج ضوء يتذبذب في مستوى واحد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883961"/>
                  </a:ext>
                </a:extLst>
              </a:tr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ب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انتاج ضوء يتذبذب في عدة مستويات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855009"/>
                  </a:ext>
                </a:extLst>
              </a:tr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 err="1">
                          <a:solidFill>
                            <a:schemeClr val="tx1"/>
                          </a:solidFill>
                          <a:cs typeface="+mn-cs"/>
                        </a:rPr>
                        <a:t>ج</a:t>
                      </a:r>
                      <a:endParaRPr lang="ar-SA" sz="2400" b="1" dirty="0">
                        <a:solidFill>
                          <a:schemeClr val="tx1"/>
                        </a:solidFill>
                        <a:cs typeface="+mn-cs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التدفق الضوئي لكل وحدة مساحة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707331"/>
                  </a:ext>
                </a:extLst>
              </a:tr>
              <a:tr h="519400">
                <a:tc>
                  <a:txBody>
                    <a:bodyPr/>
                    <a:lstStyle/>
                    <a:p>
                      <a:pPr algn="ct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د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1" algn="r" rtl="1"/>
                      <a:r>
                        <a:rPr lang="ar-SA" sz="2400" b="1" dirty="0">
                          <a:solidFill>
                            <a:schemeClr val="tx1"/>
                          </a:solidFill>
                          <a:cs typeface="+mn-cs"/>
                        </a:rPr>
                        <a:t>جميع ما سبق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1769638"/>
                  </a:ext>
                </a:extLst>
              </a:tr>
            </a:tbl>
          </a:graphicData>
        </a:graphic>
      </p:graphicFrame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00EF4B8-5564-874F-A375-44CCF97F4318}"/>
              </a:ext>
            </a:extLst>
          </p:cNvPr>
          <p:cNvSpPr txBox="1"/>
          <p:nvPr/>
        </p:nvSpPr>
        <p:spPr>
          <a:xfrm>
            <a:off x="3892904" y="3252228"/>
            <a:ext cx="5530067" cy="369332"/>
          </a:xfrm>
          <a:prstGeom prst="rect">
            <a:avLst/>
          </a:prstGeom>
          <a:solidFill>
            <a:schemeClr val="accent6">
              <a:lumMod val="20000"/>
              <a:lumOff val="80000"/>
              <a:alpha val="51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algn="r" defTabSz="914377" rtl="1" eaLnBrk="1" latinLnBrk="0" hangingPunct="1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19694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6AD2323D-7AAD-2445-BAA3-50DC5D3EF7D1}"/>
              </a:ext>
            </a:extLst>
          </p:cNvPr>
          <p:cNvSpPr txBox="1"/>
          <p:nvPr/>
        </p:nvSpPr>
        <p:spPr>
          <a:xfrm>
            <a:off x="4826353" y="4257675"/>
            <a:ext cx="5857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CB10FEA-71CD-EE46-BEA5-6B3F73318087}"/>
              </a:ext>
            </a:extLst>
          </p:cNvPr>
          <p:cNvSpPr txBox="1"/>
          <p:nvPr/>
        </p:nvSpPr>
        <p:spPr>
          <a:xfrm>
            <a:off x="1745017" y="2524124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19E4D40-C4C6-A344-AEEE-DA19D2DB4475}"/>
              </a:ext>
            </a:extLst>
          </p:cNvPr>
          <p:cNvSpPr txBox="1"/>
          <p:nvPr/>
        </p:nvSpPr>
        <p:spPr>
          <a:xfrm>
            <a:off x="8683978" y="1981993"/>
            <a:ext cx="214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3EBBE5EC-5F98-1D4A-AB02-909E78487D05}"/>
              </a:ext>
            </a:extLst>
          </p:cNvPr>
          <p:cNvSpPr/>
          <p:nvPr/>
        </p:nvSpPr>
        <p:spPr>
          <a:xfrm>
            <a:off x="9480376" y="118268"/>
            <a:ext cx="2522691" cy="252269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D044DB0-87D7-8745-9D44-022C6CCB2160}"/>
              </a:ext>
            </a:extLst>
          </p:cNvPr>
          <p:cNvSpPr txBox="1"/>
          <p:nvPr/>
        </p:nvSpPr>
        <p:spPr>
          <a:xfrm>
            <a:off x="9626924" y="921495"/>
            <a:ext cx="2013693" cy="9233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ar-SA" sz="5400" b="1" dirty="0">
                <a:solidFill>
                  <a:schemeClr val="bg1"/>
                </a:solidFill>
              </a:rPr>
              <a:t>مراجعة 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A2EA3C-F432-B74F-9B55-66F4EE78BFF7}"/>
              </a:ext>
            </a:extLst>
          </p:cNvPr>
          <p:cNvSpPr/>
          <p:nvPr/>
        </p:nvSpPr>
        <p:spPr>
          <a:xfrm rot="16200000">
            <a:off x="-3201310" y="3119117"/>
            <a:ext cx="8882062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F74BB2A3-6680-439A-A9B3-331EE9E4A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90" y="1981993"/>
            <a:ext cx="9378153" cy="207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1137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C8035CEA-5CE9-40A9-9F91-CD698915FBBE}"/>
              </a:ext>
            </a:extLst>
          </p:cNvPr>
          <p:cNvSpPr/>
          <p:nvPr/>
        </p:nvSpPr>
        <p:spPr>
          <a:xfrm>
            <a:off x="6381749" y="300039"/>
            <a:ext cx="4972051" cy="62103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377" rtl="1" eaLnBrk="1" latinLnBrk="0" hangingPunct="1"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96EEBB-CD72-476E-ACA7-FD4E3BE77F00}"/>
              </a:ext>
            </a:extLst>
          </p:cNvPr>
          <p:cNvSpPr/>
          <p:nvPr/>
        </p:nvSpPr>
        <p:spPr>
          <a:xfrm>
            <a:off x="0" y="2495551"/>
            <a:ext cx="12192000" cy="2286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3DA9DA-4045-4249-B193-573D8DFA52E3}"/>
              </a:ext>
            </a:extLst>
          </p:cNvPr>
          <p:cNvSpPr/>
          <p:nvPr/>
        </p:nvSpPr>
        <p:spPr>
          <a:xfrm>
            <a:off x="6381750" y="300040"/>
            <a:ext cx="4400551" cy="61436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5E9FF1A-2E22-4128-9D6A-B599E08B6D8A}"/>
              </a:ext>
            </a:extLst>
          </p:cNvPr>
          <p:cNvSpPr/>
          <p:nvPr/>
        </p:nvSpPr>
        <p:spPr>
          <a:xfrm>
            <a:off x="10401301" y="300039"/>
            <a:ext cx="952500" cy="138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249B1590-DB85-C243-9CDF-E1FC3866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3406" y="2714144"/>
            <a:ext cx="583723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0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سرعة الموجات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6000" b="1" dirty="0">
                <a:latin typeface="Arial" panose="020B0604020202020204" pitchFamily="34" charset="0"/>
                <a:ea typeface="Source Sans Pro Black" panose="020B0503030403020204" pitchFamily="34" charset="0"/>
                <a:cs typeface="Arial" panose="020B0604020202020204" pitchFamily="34" charset="0"/>
              </a:rPr>
              <a:t>الضوئية</a:t>
            </a:r>
            <a:endParaRPr lang="en-US" altLang="en-US" sz="6000" b="1" dirty="0">
              <a:latin typeface="Arial" panose="020B0604020202020204" pitchFamily="34" charset="0"/>
              <a:ea typeface="Source Sans Pro Black" panose="020B0503030403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>
            <a:extLst>
              <a:ext uri="{FF2B5EF4-FFF2-40B4-BE49-F238E27FC236}">
                <a16:creationId xmlns:a16="http://schemas.microsoft.com/office/drawing/2014/main" id="{38A3A058-6C89-EE49-AD37-69A780A41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5717" y="1772816"/>
            <a:ext cx="7040565" cy="1200329"/>
          </a:xfrm>
          <a:prstGeom prst="rect">
            <a:avLst/>
          </a:prstGeom>
          <a:noFill/>
          <a:ln>
            <a:solidFill>
              <a:schemeClr val="accent6"/>
            </a:solidFill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Low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لأن الضوء له خصائص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موجية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يمكن وصفه بوساطة النماذج الرياضية واستخدام العلاقة: </a:t>
            </a:r>
          </a:p>
          <a:p>
            <a:pPr algn="justLow"/>
            <a:r>
              <a:rPr lang="ar-SA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</a:t>
            </a:r>
            <a:r>
              <a:rPr lang="el-GR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c / f</a:t>
            </a:r>
            <a:endParaRPr lang="ar-SA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360px-Sine_waves_different_frequencies">
            <a:extLst>
              <a:ext uri="{FF2B5EF4-FFF2-40B4-BE49-F238E27FC236}">
                <a16:creationId xmlns:a16="http://schemas.microsoft.com/office/drawing/2014/main" id="{98EBFC4B-BE56-0B41-B30A-685897B7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499" y="4797152"/>
            <a:ext cx="342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EAB63DEE-E40A-7D4E-8484-467D52A33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9656" y="3645024"/>
            <a:ext cx="6616626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لألوان الضوء ترددات وأطوال </a:t>
            </a:r>
            <a:r>
              <a:rPr lang="ar-S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موجية</a:t>
            </a:r>
            <a:r>
              <a:rPr lang="ar-SA" sz="2400" b="1" dirty="0">
                <a:latin typeface="Arial" panose="020B0604020202020204" pitchFamily="34" charset="0"/>
                <a:cs typeface="Arial" panose="020B0604020202020204" pitchFamily="34" charset="0"/>
              </a:rPr>
              <a:t> مختلفة ولكنها تنتقل في الفراغ بسرعة تساوي سرعة الضوء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C064E0-2505-8C45-97FA-7CCB3C10BCA3}"/>
              </a:ext>
            </a:extLst>
          </p:cNvPr>
          <p:cNvSpPr/>
          <p:nvPr/>
        </p:nvSpPr>
        <p:spPr>
          <a:xfrm>
            <a:off x="11199812" y="1484784"/>
            <a:ext cx="992188" cy="1762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D6DE4B-9E7F-E740-8C1F-4743AEAB88C4}"/>
              </a:ext>
            </a:extLst>
          </p:cNvPr>
          <p:cNvSpPr/>
          <p:nvPr/>
        </p:nvSpPr>
        <p:spPr>
          <a:xfrm>
            <a:off x="7392144" y="227807"/>
            <a:ext cx="4976070" cy="100488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ar-SA" sz="4000" b="1" dirty="0">
                <a:latin typeface="Arial" panose="020B0604020202020204" pitchFamily="34" charset="0"/>
                <a:cs typeface="Arial" panose="020B0604020202020204" pitchFamily="34" charset="0"/>
              </a:rPr>
              <a:t>سرعة الموجات الضوئية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2AFF714-2968-9944-A02A-FBDA55077DC2}"/>
              </a:ext>
            </a:extLst>
          </p:cNvPr>
          <p:cNvSpPr/>
          <p:nvPr/>
        </p:nvSpPr>
        <p:spPr>
          <a:xfrm>
            <a:off x="306388" y="5919735"/>
            <a:ext cx="457200" cy="45561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99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757D79DC-3E23-4BB7-9F28-9DD47606C427}"/>
              </a:ext>
            </a:extLst>
          </p:cNvPr>
          <p:cNvSpPr/>
          <p:nvPr/>
        </p:nvSpPr>
        <p:spPr>
          <a:xfrm>
            <a:off x="3215680" y="838200"/>
            <a:ext cx="6408712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1" eaLnBrk="1" hangingPunct="1">
              <a:defRPr/>
            </a:pPr>
            <a:r>
              <a:rPr lang="ar-SA" sz="5400" b="1" dirty="0">
                <a:ln>
                  <a:solidFill>
                    <a:schemeClr val="tx1"/>
                  </a:solidFill>
                </a:ln>
                <a:solidFill>
                  <a:schemeClr val="accent6"/>
                </a:solidFill>
                <a:cs typeface="PT Bold Heading" pitchFamily="2" charset="-78"/>
              </a:rPr>
              <a:t>تأثيـــر دوبلـــر</a:t>
            </a:r>
          </a:p>
        </p:txBody>
      </p:sp>
      <p:pic>
        <p:nvPicPr>
          <p:cNvPr id="3" name="Picture 4" descr="http://t3.gstatic.com/images?q=tbn:ANd9GcRB8Kuv1WmiqXaCjpjLX8gqQ6mCPCeZXP-9Z-kkZUYUrn554Q-Q0W_xm7o_">
            <a:extLst>
              <a:ext uri="{FF2B5EF4-FFF2-40B4-BE49-F238E27FC236}">
                <a16:creationId xmlns:a16="http://schemas.microsoft.com/office/drawing/2014/main" id="{FD0A640B-F686-45E5-962E-E79A89AE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04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عنوان 1">
            <a:extLst>
              <a:ext uri="{FF2B5EF4-FFF2-40B4-BE49-F238E27FC236}">
                <a16:creationId xmlns:a16="http://schemas.microsoft.com/office/drawing/2014/main" id="{AD03D602-265B-4432-A61C-7AB65E265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altLang="ar-SA"/>
          </a:p>
        </p:txBody>
      </p:sp>
      <p:pic>
        <p:nvPicPr>
          <p:cNvPr id="5" name="دوبلر الصوت">
            <a:hlinkClick r:id="" action="ppaction://media"/>
            <a:extLst>
              <a:ext uri="{FF2B5EF4-FFF2-40B4-BE49-F238E27FC236}">
                <a16:creationId xmlns:a16="http://schemas.microsoft.com/office/drawing/2014/main" id="{2859D47F-81A1-4B61-9B10-069E9B4C5AC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392" y="365127"/>
            <a:ext cx="10945216" cy="523954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3913">
            <a:hlinkClick r:id="" action="ppaction://media"/>
            <a:extLst>
              <a:ext uri="{FF2B5EF4-FFF2-40B4-BE49-F238E27FC236}">
                <a16:creationId xmlns:a16="http://schemas.microsoft.com/office/drawing/2014/main" id="{B889DD59-388B-453F-B3DE-32A8E8378D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3432" y="332656"/>
            <a:ext cx="10585176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8998</TotalTime>
  <Words>419</Words>
  <Application>Microsoft Office PowerPoint</Application>
  <PresentationFormat>شاشة عريضة</PresentationFormat>
  <Paragraphs>65</Paragraphs>
  <Slides>23</Slides>
  <Notes>0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Arial</vt:lpstr>
      <vt:lpstr>Calibri</vt:lpstr>
      <vt:lpstr>Tahoma</vt:lpstr>
      <vt:lpstr>Traditional Arabic</vt:lpstr>
      <vt:lpstr>Wingdings 2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toshiba</dc:creator>
  <cp:lastModifiedBy>غدير ناصر اللويمي</cp:lastModifiedBy>
  <cp:revision>494</cp:revision>
  <dcterms:created xsi:type="dcterms:W3CDTF">2011-10-26T14:00:35Z</dcterms:created>
  <dcterms:modified xsi:type="dcterms:W3CDTF">2021-09-07T21:09:23Z</dcterms:modified>
</cp:coreProperties>
</file>