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6" name="phonto 2.png" descr="phonto 2.png"/>
          <p:cNvPicPr>
            <a:picLocks noChangeAspect="1"/>
          </p:cNvPicPr>
          <p:nvPr/>
        </p:nvPicPr>
        <p:blipFill>
          <a:blip r:embed="rId2">
            <a:alphaModFix amt="62557"/>
            <a:extLst/>
          </a:blip>
          <a:srcRect l="30662" t="35271" r="24037" b="35271"/>
          <a:stretch>
            <a:fillRect/>
          </a:stretch>
        </p:blipFill>
        <p:spPr>
          <a:xfrm>
            <a:off x="-13883" y="4671429"/>
            <a:ext cx="1368290" cy="392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3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6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9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1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slide" Target="slide14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slide" Target="slide13.xml"/><Relationship Id="rId4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slide" Target="slide16.xml"/><Relationship Id="rId4" Type="http://schemas.openxmlformats.org/officeDocument/2006/relationships/image" Target="../media/image19.png"/><Relationship Id="rId5" Type="http://schemas.openxmlformats.org/officeDocument/2006/relationships/slide" Target="slide17.xml"/><Relationship Id="rId6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5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5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3.png"/><Relationship Id="rId4" Type="http://schemas.openxmlformats.org/officeDocument/2006/relationships/slide" Target="slide19.xml"/><Relationship Id="rId5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slide" Target="slide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slide" Target="slide21.xml"/><Relationship Id="rId4" Type="http://schemas.openxmlformats.org/officeDocument/2006/relationships/image" Target="../media/image19.png"/><Relationship Id="rId5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0.xml"/><Relationship Id="rId3" Type="http://schemas.openxmlformats.org/officeDocument/2006/relationships/image" Target="../media/image29.png"/><Relationship Id="rId4" Type="http://schemas.openxmlformats.org/officeDocument/2006/relationships/image" Target="../media/image2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.xml"/><Relationship Id="rId3" Type="http://schemas.openxmlformats.org/officeDocument/2006/relationships/image" Target="../media/image6.png"/><Relationship Id="rId4" Type="http://schemas.openxmlformats.org/officeDocument/2006/relationships/image" Target="../media/image1.jpe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slide" Target="slide6.xml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5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slide" Target="slide8.xml"/><Relationship Id="rId4" Type="http://schemas.openxmlformats.org/officeDocument/2006/relationships/image" Target="../media/image5.png"/><Relationship Id="rId5" Type="http://schemas.openxmlformats.org/officeDocument/2006/relationships/image" Target="../media/image3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7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slide" Target="slide10.xml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مستطيل مستدير الزوايا"/>
          <p:cNvSpPr/>
          <p:nvPr/>
        </p:nvSpPr>
        <p:spPr>
          <a:xfrm>
            <a:off x="2059057" y="1151851"/>
            <a:ext cx="5660921" cy="1380632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8" name="مربع نص 1"/>
          <p:cNvSpPr txBox="1"/>
          <p:nvPr/>
        </p:nvSpPr>
        <p:spPr>
          <a:xfrm>
            <a:off x="2944895" y="1049034"/>
            <a:ext cx="3889245" cy="154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منتصف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الأول</a:t>
            </a:r>
          </a:p>
          <a:p>
            <a:pPr algn="ctr" rtl="0">
              <a:defRPr b="1" sz="1100"/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الدروس من </a:t>
            </a:r>
            <a:r>
              <a:t>١-١ 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الى </a:t>
            </a:r>
            <a:r>
              <a:t>١-٤</a:t>
            </a:r>
            <a:endParaRPr sz="100"/>
          </a:p>
        </p:txBody>
      </p:sp>
      <p:pic>
        <p:nvPicPr>
          <p:cNvPr id="99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تجميع"/>
          <p:cNvGrpSpPr/>
          <p:nvPr/>
        </p:nvGrpSpPr>
        <p:grpSpPr>
          <a:xfrm>
            <a:off x="6620265" y="374371"/>
            <a:ext cx="2523735" cy="674664"/>
            <a:chOff x="0" y="192657"/>
            <a:chExt cx="2523734" cy="674662"/>
          </a:xfrm>
        </p:grpSpPr>
        <p:sp>
          <p:nvSpPr>
            <p:cNvPr id="100" name="دائرة"/>
            <p:cNvSpPr/>
            <p:nvPr/>
          </p:nvSpPr>
          <p:spPr>
            <a:xfrm>
              <a:off x="1684760" y="308726"/>
              <a:ext cx="379761" cy="379761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4" name="تجميع"/>
            <p:cNvGrpSpPr/>
            <p:nvPr/>
          </p:nvGrpSpPr>
          <p:grpSpPr>
            <a:xfrm>
              <a:off x="0" y="192657"/>
              <a:ext cx="2523735" cy="674664"/>
              <a:chOff x="0" y="192657"/>
              <a:chExt cx="2523734" cy="674662"/>
            </a:xfrm>
          </p:grpSpPr>
          <p:sp>
            <p:nvSpPr>
              <p:cNvPr id="101" name="الفصل"/>
              <p:cNvSpPr/>
              <p:nvPr/>
            </p:nvSpPr>
            <p:spPr>
              <a:xfrm>
                <a:off x="1238033" y="216026"/>
                <a:ext cx="128570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sp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2" name="١"/>
              <p:cNvSpPr/>
              <p:nvPr/>
            </p:nvSpPr>
            <p:spPr>
              <a:xfrm>
                <a:off x="1591137" y="509181"/>
                <a:ext cx="56700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sp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103" name="الأنماط العددية والدوال"/>
              <p:cNvSpPr txBox="1"/>
              <p:nvPr/>
            </p:nvSpPr>
            <p:spPr>
              <a:xfrm>
                <a:off x="0" y="192657"/>
                <a:ext cx="1756474" cy="6746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810511">
                  <a:lnSpc>
                    <a:spcPct val="90000"/>
                  </a:lnSpc>
                  <a:spcBef>
                    <a:spcPts val="1900"/>
                  </a:spcBef>
                  <a:defRPr sz="1979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القيمة المنزلية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61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62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64" name="IMG_3568.png" descr="IMG_3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8839" y="3146948"/>
            <a:ext cx="1720737" cy="1720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3801.png" descr="IMG_3801.png"/>
          <p:cNvPicPr>
            <a:picLocks noChangeAspect="1"/>
          </p:cNvPicPr>
          <p:nvPr/>
        </p:nvPicPr>
        <p:blipFill>
          <a:blip r:embed="rId4">
            <a:extLst/>
          </a:blip>
          <a:srcRect l="6588" t="50000" r="6588" b="3505"/>
          <a:stretch>
            <a:fillRect/>
          </a:stretch>
        </p:blipFill>
        <p:spPr>
          <a:xfrm>
            <a:off x="1997615" y="582651"/>
            <a:ext cx="5553226" cy="249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&lt;"/>
          <p:cNvSpPr txBox="1"/>
          <p:nvPr/>
        </p:nvSpPr>
        <p:spPr>
          <a:xfrm>
            <a:off x="5898938" y="1754360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67" name="&lt;"/>
          <p:cNvSpPr txBox="1"/>
          <p:nvPr/>
        </p:nvSpPr>
        <p:spPr>
          <a:xfrm>
            <a:off x="5722185" y="2422378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168" name="&gt;"/>
          <p:cNvSpPr txBox="1"/>
          <p:nvPr/>
        </p:nvSpPr>
        <p:spPr>
          <a:xfrm>
            <a:off x="2875831" y="1754360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169" name="&lt;"/>
          <p:cNvSpPr txBox="1"/>
          <p:nvPr/>
        </p:nvSpPr>
        <p:spPr>
          <a:xfrm>
            <a:off x="2724478" y="2422378"/>
            <a:ext cx="404308" cy="579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r">
              <a:defRPr sz="3500">
                <a:solidFill>
                  <a:srgbClr val="0056D6"/>
                </a:solidFill>
                <a:latin typeface="Kailasa Bold"/>
                <a:ea typeface="Kailasa Bold"/>
                <a:cs typeface="Kailasa Bold"/>
                <a:sym typeface="Kailasa Bold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صورة 3" descr="صورة 3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680800" y="1023024"/>
            <a:ext cx="631225" cy="40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3570.png" descr="IMG_357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7604" y="2099646"/>
            <a:ext cx="2964294" cy="2964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G_3802.png" descr="IMG_3802.png"/>
          <p:cNvPicPr>
            <a:picLocks noChangeAspect="1"/>
          </p:cNvPicPr>
          <p:nvPr/>
        </p:nvPicPr>
        <p:blipFill>
          <a:blip r:embed="rId5">
            <a:extLst/>
          </a:blip>
          <a:srcRect l="4962" t="20684" r="7469" b="25593"/>
          <a:stretch>
            <a:fillRect/>
          </a:stretch>
        </p:blipFill>
        <p:spPr>
          <a:xfrm>
            <a:off x="2372847" y="505653"/>
            <a:ext cx="5826433" cy="2496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175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76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78" name="IMG_3571.png" descr="IMG_357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1353" y="2731129"/>
            <a:ext cx="2242648" cy="224264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مربع نص 6"/>
          <p:cNvSpPr txBox="1"/>
          <p:nvPr/>
        </p:nvSpPr>
        <p:spPr>
          <a:xfrm>
            <a:off x="2273269" y="2998882"/>
            <a:ext cx="4597462" cy="1010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300"/>
            </a:pP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بما أن</a:t>
            </a: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  <a:r>
              <a:rPr b="0" sz="27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٢٤٥٤٣٢٥ </a:t>
            </a:r>
            <a:r>
              <a:rPr b="0" sz="2700">
                <a:solidFill>
                  <a:srgbClr val="B92D5D"/>
                </a:solidFill>
                <a:latin typeface="Kailasa Bold"/>
                <a:ea typeface="Kailasa Bold"/>
                <a:cs typeface="Kailasa Bold"/>
                <a:sym typeface="Kailasa Bold"/>
              </a:rPr>
              <a:t>&gt;</a:t>
            </a:r>
            <a:r>
              <a:rPr b="0" sz="27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 ١٩٨٠٢٤٩ </a:t>
            </a:r>
            <a:endParaRPr b="0" sz="2700">
              <a:solidFill>
                <a:srgbClr val="0061FE"/>
              </a:solidFill>
              <a:latin typeface="Khalid Art bold"/>
              <a:ea typeface="Khalid Art bold"/>
              <a:cs typeface="Khalid Art bold"/>
              <a:sym typeface="Khalid Art bold"/>
            </a:endParaRPr>
          </a:p>
          <a:p>
            <a:pPr algn="ctr" rtl="0">
              <a:defRPr b="1" sz="2300">
                <a:solidFill>
                  <a:srgbClr val="B92D5D"/>
                </a:solidFill>
              </a:defRPr>
            </a:pPr>
            <a:r>
              <a:rPr b="0">
                <a:latin typeface="Khalid Art bold"/>
                <a:ea typeface="Khalid Art bold"/>
                <a:cs typeface="Khalid Art bold"/>
                <a:sym typeface="Khalid Art bold"/>
              </a:rPr>
              <a:t>إذاً عام ١٤٢٨ كان عدد الحجاج أكبر</a:t>
            </a:r>
          </a:p>
        </p:txBody>
      </p:sp>
      <p:pic>
        <p:nvPicPr>
          <p:cNvPr id="180" name="IMG_3802.png" descr="IMG_3802.png"/>
          <p:cNvPicPr>
            <a:picLocks noChangeAspect="1"/>
          </p:cNvPicPr>
          <p:nvPr/>
        </p:nvPicPr>
        <p:blipFill>
          <a:blip r:embed="rId4">
            <a:extLst/>
          </a:blip>
          <a:srcRect l="4962" t="20684" r="7469" b="25593"/>
          <a:stretch>
            <a:fillRect/>
          </a:stretch>
        </p:blipFill>
        <p:spPr>
          <a:xfrm>
            <a:off x="2661999" y="428136"/>
            <a:ext cx="5584461" cy="2393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574792" cy="2133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261200" y="1010159"/>
            <a:ext cx="620568" cy="43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G_3803.png" descr="IMG_3803.png"/>
          <p:cNvPicPr>
            <a:picLocks noChangeAspect="1"/>
          </p:cNvPicPr>
          <p:nvPr/>
        </p:nvPicPr>
        <p:blipFill>
          <a:blip r:embed="rId5">
            <a:extLst/>
          </a:blip>
          <a:srcRect l="5928" t="0" r="0" b="4142"/>
          <a:stretch>
            <a:fillRect/>
          </a:stretch>
        </p:blipFill>
        <p:spPr>
          <a:xfrm>
            <a:off x="2862087" y="510505"/>
            <a:ext cx="4925309" cy="3927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3572.png" descr="IMG_35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3140" y="3100948"/>
            <a:ext cx="1962992" cy="1962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" name="Group 8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187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88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90" name="IMG_3803.png" descr="IMG_3803.png"/>
          <p:cNvPicPr>
            <a:picLocks noChangeAspect="1"/>
          </p:cNvPicPr>
          <p:nvPr/>
        </p:nvPicPr>
        <p:blipFill>
          <a:blip r:embed="rId4">
            <a:extLst/>
          </a:blip>
          <a:srcRect l="5928" t="0" r="0" b="4142"/>
          <a:stretch>
            <a:fillRect/>
          </a:stretch>
        </p:blipFill>
        <p:spPr>
          <a:xfrm>
            <a:off x="2311544" y="505652"/>
            <a:ext cx="4925309" cy="392776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مستطيل"/>
          <p:cNvSpPr/>
          <p:nvPr/>
        </p:nvSpPr>
        <p:spPr>
          <a:xfrm>
            <a:off x="5386153" y="3911044"/>
            <a:ext cx="1303745" cy="509782"/>
          </a:xfrm>
          <a:prstGeom prst="rect">
            <a:avLst/>
          </a:prstGeom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/>
          <a:lstStyle/>
          <a:p>
            <a:pPr/>
            <a:r>
              <a:t>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6485" y="2571749"/>
            <a:ext cx="2733888" cy="273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5520966" y="2141076"/>
            <a:ext cx="508001" cy="353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صورة 3" descr="صورة 3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5520838" y="3002726"/>
            <a:ext cx="508001" cy="353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3804.png" descr="IMG_3804.png"/>
          <p:cNvPicPr>
            <a:picLocks noChangeAspect="1"/>
          </p:cNvPicPr>
          <p:nvPr/>
        </p:nvPicPr>
        <p:blipFill>
          <a:blip r:embed="rId6">
            <a:extLst/>
          </a:blip>
          <a:srcRect l="20464" t="0" r="0" b="50000"/>
          <a:stretch>
            <a:fillRect/>
          </a:stretch>
        </p:blipFill>
        <p:spPr>
          <a:xfrm>
            <a:off x="2771540" y="505653"/>
            <a:ext cx="5276515" cy="2927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98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99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01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2667" y="2802330"/>
            <a:ext cx="2431333" cy="243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3804.png" descr="IMG_3804.png"/>
          <p:cNvPicPr>
            <a:picLocks noChangeAspect="1"/>
          </p:cNvPicPr>
          <p:nvPr/>
        </p:nvPicPr>
        <p:blipFill>
          <a:blip r:embed="rId4">
            <a:extLst/>
          </a:blip>
          <a:srcRect l="35686" t="21479" r="0" b="67014"/>
          <a:stretch>
            <a:fillRect/>
          </a:stretch>
        </p:blipFill>
        <p:spPr>
          <a:xfrm>
            <a:off x="3046545" y="744772"/>
            <a:ext cx="4266686" cy="673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3830.png" descr="IMG_3830.png"/>
          <p:cNvPicPr>
            <a:picLocks noChangeAspect="1"/>
          </p:cNvPicPr>
          <p:nvPr/>
        </p:nvPicPr>
        <p:blipFill>
          <a:blip r:embed="rId5">
            <a:extLst/>
          </a:blip>
          <a:srcRect l="4464" t="21959" r="64982" b="21959"/>
          <a:stretch>
            <a:fillRect/>
          </a:stretch>
        </p:blipFill>
        <p:spPr>
          <a:xfrm>
            <a:off x="5376159" y="1565525"/>
            <a:ext cx="2005145" cy="1588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3831.png" descr="IMG_3831.png"/>
          <p:cNvPicPr>
            <a:picLocks noChangeAspect="1"/>
          </p:cNvPicPr>
          <p:nvPr/>
        </p:nvPicPr>
        <p:blipFill>
          <a:blip r:embed="rId6">
            <a:extLst/>
          </a:blip>
          <a:srcRect l="8792" t="4920" r="61688" b="54189"/>
          <a:stretch>
            <a:fillRect/>
          </a:stretch>
        </p:blipFill>
        <p:spPr>
          <a:xfrm>
            <a:off x="2682579" y="1565525"/>
            <a:ext cx="1629454" cy="163743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ربع نص 6"/>
          <p:cNvSpPr txBox="1"/>
          <p:nvPr/>
        </p:nvSpPr>
        <p:spPr>
          <a:xfrm>
            <a:off x="5376159" y="815017"/>
            <a:ext cx="815112" cy="60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900"/>
            </a:pPr>
            <a:r>
              <a:t>=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٠٫١</a:t>
            </a:r>
          </a:p>
        </p:txBody>
      </p:sp>
      <p:sp>
        <p:nvSpPr>
          <p:cNvPr id="206" name="مربع نص 6"/>
          <p:cNvSpPr txBox="1"/>
          <p:nvPr/>
        </p:nvSpPr>
        <p:spPr>
          <a:xfrm>
            <a:off x="2292170" y="814148"/>
            <a:ext cx="985488" cy="60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900"/>
            </a:pPr>
            <a:r>
              <a:t>=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٠٫٨٥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11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208" name="Freeform 13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09" name="Freeform 15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11" name="IMG_3573.png" descr="IMG_357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2667" y="2802330"/>
            <a:ext cx="2431333" cy="2431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3804.png" descr="IMG_3804.png"/>
          <p:cNvPicPr>
            <a:picLocks noChangeAspect="1"/>
          </p:cNvPicPr>
          <p:nvPr/>
        </p:nvPicPr>
        <p:blipFill>
          <a:blip r:embed="rId4">
            <a:extLst/>
          </a:blip>
          <a:srcRect l="35686" t="36953" r="0" b="51539"/>
          <a:stretch>
            <a:fillRect/>
          </a:stretch>
        </p:blipFill>
        <p:spPr>
          <a:xfrm>
            <a:off x="3046545" y="744773"/>
            <a:ext cx="4266686" cy="673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3831.png" descr="IMG_3831.png"/>
          <p:cNvPicPr>
            <a:picLocks noChangeAspect="1"/>
          </p:cNvPicPr>
          <p:nvPr/>
        </p:nvPicPr>
        <p:blipFill>
          <a:blip r:embed="rId5">
            <a:extLst/>
          </a:blip>
          <a:srcRect l="2901" t="50000" r="56362" b="0"/>
          <a:stretch>
            <a:fillRect/>
          </a:stretch>
        </p:blipFill>
        <p:spPr>
          <a:xfrm>
            <a:off x="5477426" y="1457054"/>
            <a:ext cx="2015152" cy="1794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3832.png" descr="IMG_3832.png"/>
          <p:cNvPicPr>
            <a:picLocks noChangeAspect="1"/>
          </p:cNvPicPr>
          <p:nvPr/>
        </p:nvPicPr>
        <p:blipFill>
          <a:blip r:embed="rId6">
            <a:extLst/>
          </a:blip>
          <a:srcRect l="4028" t="13703" r="56013" b="4804"/>
          <a:stretch>
            <a:fillRect/>
          </a:stretch>
        </p:blipFill>
        <p:spPr>
          <a:xfrm>
            <a:off x="2396327" y="1495154"/>
            <a:ext cx="1935167" cy="171812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مربع نص 6"/>
          <p:cNvSpPr txBox="1"/>
          <p:nvPr/>
        </p:nvSpPr>
        <p:spPr>
          <a:xfrm>
            <a:off x="4774153" y="814148"/>
            <a:ext cx="1220846" cy="60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900"/>
            </a:pPr>
            <a:r>
              <a:t>=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٠٫٤٩٢</a:t>
            </a:r>
          </a:p>
        </p:txBody>
      </p:sp>
      <p:sp>
        <p:nvSpPr>
          <p:cNvPr id="216" name="مربع نص 6"/>
          <p:cNvSpPr txBox="1"/>
          <p:nvPr/>
        </p:nvSpPr>
        <p:spPr>
          <a:xfrm>
            <a:off x="1952813" y="814148"/>
            <a:ext cx="1220847" cy="604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b="1" sz="2900"/>
            </a:pPr>
            <a:r>
              <a:t>=</a:t>
            </a:r>
            <a:r>
              <a:rPr b="0">
                <a:solidFill>
                  <a:srgbClr val="B92D5D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٠٫٠٣٩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1770" y="2352170"/>
            <a:ext cx="1961707" cy="2179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3804.png" descr="IMG_3804.png"/>
          <p:cNvPicPr>
            <a:picLocks noChangeAspect="1"/>
          </p:cNvPicPr>
          <p:nvPr/>
        </p:nvPicPr>
        <p:blipFill>
          <a:blip r:embed="rId3">
            <a:extLst/>
          </a:blip>
          <a:srcRect l="22358" t="50000" r="0" b="25242"/>
          <a:stretch>
            <a:fillRect/>
          </a:stretch>
        </p:blipFill>
        <p:spPr>
          <a:xfrm>
            <a:off x="2614688" y="443145"/>
            <a:ext cx="5562466" cy="1565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صورة 3" descr="صورة 3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6200000">
            <a:off x="7610241" y="1164938"/>
            <a:ext cx="508001" cy="353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290652"/>
            <a:ext cx="890232" cy="380781"/>
            <a:chOff x="-1" y="-1"/>
            <a:chExt cx="890230" cy="380779"/>
          </a:xfrm>
        </p:grpSpPr>
        <p:sp>
          <p:nvSpPr>
            <p:cNvPr id="222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23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25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0606" y="2571750"/>
            <a:ext cx="2247006" cy="2247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3804.png" descr="IMG_3804.png"/>
          <p:cNvPicPr>
            <a:picLocks noChangeAspect="1"/>
          </p:cNvPicPr>
          <p:nvPr/>
        </p:nvPicPr>
        <p:blipFill>
          <a:blip r:embed="rId4">
            <a:extLst/>
          </a:blip>
          <a:srcRect l="22358" t="50000" r="0" b="25242"/>
          <a:stretch>
            <a:fillRect/>
          </a:stretch>
        </p:blipFill>
        <p:spPr>
          <a:xfrm>
            <a:off x="2614688" y="443145"/>
            <a:ext cx="5562466" cy="1565575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مربع نص 6"/>
          <p:cNvSpPr txBox="1"/>
          <p:nvPr/>
        </p:nvSpPr>
        <p:spPr>
          <a:xfrm>
            <a:off x="4273889" y="2170346"/>
            <a:ext cx="1486828" cy="608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>
            <a:lvl1pPr algn="ctr">
              <a:defRPr b="1" sz="4400">
                <a:solidFill>
                  <a:srgbClr val="0061FE"/>
                </a:solidFill>
              </a:defRPr>
            </a:lvl1pPr>
          </a:lstStyle>
          <a:p>
            <a:pPr rtl="0">
              <a:defRPr/>
            </a:pPr>
            <a:r>
              <a:t>٠٫٠٤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361154" y="2358837"/>
            <a:ext cx="600689" cy="42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G_3799.png" descr="IMG_3799.png"/>
          <p:cNvPicPr>
            <a:picLocks noChangeAspect="1"/>
          </p:cNvPicPr>
          <p:nvPr/>
        </p:nvPicPr>
        <p:blipFill>
          <a:blip r:embed="rId5">
            <a:extLst/>
          </a:blip>
          <a:srcRect l="14604" t="2732" r="3816" b="59279"/>
          <a:stretch>
            <a:fillRect/>
          </a:stretch>
        </p:blipFill>
        <p:spPr>
          <a:xfrm>
            <a:off x="1964914" y="514275"/>
            <a:ext cx="6026054" cy="1960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صورة 3" descr="صورة 3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4465017" y="2358837"/>
            <a:ext cx="600689" cy="425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3573.png" descr="IMG_3573.png"/>
          <p:cNvPicPr>
            <a:picLocks noChangeAspect="1"/>
          </p:cNvPicPr>
          <p:nvPr/>
        </p:nvPicPr>
        <p:blipFill>
          <a:blip r:embed="rId2">
            <a:extLst/>
          </a:blip>
          <a:srcRect l="0" t="20558" r="0" b="20558"/>
          <a:stretch>
            <a:fillRect/>
          </a:stretch>
        </p:blipFill>
        <p:spPr>
          <a:xfrm>
            <a:off x="310982" y="3071158"/>
            <a:ext cx="2916469" cy="1717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658479" y="1010159"/>
            <a:ext cx="620569" cy="43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3804.png" descr="IMG_3804.png"/>
          <p:cNvPicPr>
            <a:picLocks noChangeAspect="1"/>
          </p:cNvPicPr>
          <p:nvPr/>
        </p:nvPicPr>
        <p:blipFill>
          <a:blip r:embed="rId5">
            <a:extLst/>
          </a:blip>
          <a:srcRect l="14931" t="76516" r="0" b="0"/>
          <a:stretch>
            <a:fillRect/>
          </a:stretch>
        </p:blipFill>
        <p:spPr>
          <a:xfrm>
            <a:off x="3227617" y="417040"/>
            <a:ext cx="4957153" cy="1207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oup 8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233" name="Freeform 10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234" name="Freeform 12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236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1318" y="2819030"/>
            <a:ext cx="2244909" cy="224491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مربع نص 6"/>
          <p:cNvSpPr txBox="1"/>
          <p:nvPr/>
        </p:nvSpPr>
        <p:spPr>
          <a:xfrm>
            <a:off x="2106865" y="2099631"/>
            <a:ext cx="5861899" cy="94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lnSpc>
                <a:spcPct val="125000"/>
              </a:lnSpc>
              <a:defRPr b="1" sz="2900">
                <a:solidFill>
                  <a:srgbClr val="0061FE"/>
                </a:solidFill>
              </a:defRPr>
            </a:pPr>
            <a:r>
              <a:t>١٤٢ ألف هو عدد كلي </a:t>
            </a:r>
            <a:r>
              <a:rPr>
                <a:solidFill>
                  <a:srgbClr val="B92D5D"/>
                </a:solidFill>
              </a:rPr>
              <a:t>= ١٤٢٠٠٠</a:t>
            </a:r>
          </a:p>
          <a:p>
            <a:pPr algn="ctr" rtl="0">
              <a:lnSpc>
                <a:spcPct val="125000"/>
              </a:lnSpc>
              <a:defRPr b="1" sz="2900">
                <a:solidFill>
                  <a:srgbClr val="0061FE"/>
                </a:solidFill>
              </a:defRPr>
            </a:pPr>
            <a:r>
              <a:t>أما ١٤٢ جزء من ألف كسر عشري </a:t>
            </a:r>
            <a:r>
              <a:rPr>
                <a:solidFill>
                  <a:srgbClr val="B92D5D"/>
                </a:solidFill>
              </a:rPr>
              <a:t>=٠٫١٤٢</a:t>
            </a:r>
          </a:p>
        </p:txBody>
      </p:sp>
      <p:pic>
        <p:nvPicPr>
          <p:cNvPr id="238" name="IMG_3804.png" descr="IMG_3804.png"/>
          <p:cNvPicPr>
            <a:picLocks noChangeAspect="1"/>
          </p:cNvPicPr>
          <p:nvPr/>
        </p:nvPicPr>
        <p:blipFill>
          <a:blip r:embed="rId4">
            <a:extLst/>
          </a:blip>
          <a:srcRect l="14931" t="76516" r="0" b="0"/>
          <a:stretch>
            <a:fillRect/>
          </a:stretch>
        </p:blipFill>
        <p:spPr>
          <a:xfrm>
            <a:off x="3227617" y="417040"/>
            <a:ext cx="4957153" cy="1207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12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13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15" name="IMG_3565.png" descr="IMG_356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0704" y="2767030"/>
            <a:ext cx="2220731" cy="222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مربع نص 6"/>
          <p:cNvSpPr txBox="1"/>
          <p:nvPr/>
        </p:nvSpPr>
        <p:spPr>
          <a:xfrm>
            <a:off x="2911641" y="2356462"/>
            <a:ext cx="3320718" cy="106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منزلة ٤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هي آحاد البلايين </a:t>
            </a:r>
          </a:p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قيمته =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٤٠٠٠٠٠٠٠٠٠</a:t>
            </a:r>
          </a:p>
        </p:txBody>
      </p:sp>
      <p:pic>
        <p:nvPicPr>
          <p:cNvPr id="117" name="IMG_3799.png" descr="IMG_3799.png"/>
          <p:cNvPicPr>
            <a:picLocks noChangeAspect="1"/>
          </p:cNvPicPr>
          <p:nvPr/>
        </p:nvPicPr>
        <p:blipFill>
          <a:blip r:embed="rId4">
            <a:extLst/>
          </a:blip>
          <a:srcRect l="56348" t="27721" r="4732" b="59279"/>
          <a:stretch>
            <a:fillRect/>
          </a:stretch>
        </p:blipFill>
        <p:spPr>
          <a:xfrm>
            <a:off x="4994097" y="417040"/>
            <a:ext cx="3348204" cy="78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G_3805.jpeg" descr="IMG_3805.jpeg"/>
          <p:cNvPicPr>
            <a:picLocks noChangeAspect="1"/>
          </p:cNvPicPr>
          <p:nvPr/>
        </p:nvPicPr>
        <p:blipFill>
          <a:blip r:embed="rId5">
            <a:extLst/>
          </a:blip>
          <a:srcRect l="2788" t="3768" r="2788" b="72046"/>
          <a:stretch>
            <a:fillRect/>
          </a:stretch>
        </p:blipFill>
        <p:spPr>
          <a:xfrm>
            <a:off x="1917125" y="1225981"/>
            <a:ext cx="6154103" cy="1023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20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21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23" name="IMG_3799.png" descr="IMG_3799.png"/>
          <p:cNvPicPr>
            <a:picLocks noChangeAspect="1"/>
          </p:cNvPicPr>
          <p:nvPr/>
        </p:nvPicPr>
        <p:blipFill>
          <a:blip r:embed="rId3">
            <a:extLst/>
          </a:blip>
          <a:srcRect l="27725" t="27721" r="44585" b="59279"/>
          <a:stretch>
            <a:fillRect/>
          </a:stretch>
        </p:blipFill>
        <p:spPr>
          <a:xfrm>
            <a:off x="5863618" y="386262"/>
            <a:ext cx="2387965" cy="78308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مربع نص 6"/>
          <p:cNvSpPr txBox="1"/>
          <p:nvPr/>
        </p:nvSpPr>
        <p:spPr>
          <a:xfrm>
            <a:off x="3040392" y="2369809"/>
            <a:ext cx="3320718" cy="106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منزلة ٥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هي عشرات الألوف </a:t>
            </a:r>
          </a:p>
          <a:p>
            <a:pPr algn="r" rtl="0">
              <a:defRPr sz="26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قيمته =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٥٠٠٠٠</a:t>
            </a:r>
          </a:p>
        </p:txBody>
      </p:sp>
      <p:pic>
        <p:nvPicPr>
          <p:cNvPr id="125" name="IMG_3805.jpeg" descr="IMG_3805.jpeg"/>
          <p:cNvPicPr>
            <a:picLocks noChangeAspect="1"/>
          </p:cNvPicPr>
          <p:nvPr/>
        </p:nvPicPr>
        <p:blipFill>
          <a:blip r:embed="rId4">
            <a:extLst/>
          </a:blip>
          <a:srcRect l="24814" t="63597" r="8366" b="12884"/>
          <a:stretch>
            <a:fillRect/>
          </a:stretch>
        </p:blipFill>
        <p:spPr>
          <a:xfrm>
            <a:off x="2710645" y="1225981"/>
            <a:ext cx="4347007" cy="993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G_3565.png" descr="IMG_356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0704" y="2767030"/>
            <a:ext cx="2220731" cy="2220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00000">
            <a:off x="7378600" y="1363691"/>
            <a:ext cx="600688" cy="42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3799.png" descr="IMG_3799.png"/>
          <p:cNvPicPr>
            <a:picLocks noChangeAspect="1"/>
          </p:cNvPicPr>
          <p:nvPr/>
        </p:nvPicPr>
        <p:blipFill>
          <a:blip r:embed="rId5">
            <a:extLst/>
          </a:blip>
          <a:srcRect l="14574" t="41732" r="4559" b="6294"/>
          <a:stretch>
            <a:fillRect/>
          </a:stretch>
        </p:blipFill>
        <p:spPr>
          <a:xfrm>
            <a:off x="2801843" y="865817"/>
            <a:ext cx="5089831" cy="2284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2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33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35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G_3799.png" descr="IMG_3799.png"/>
          <p:cNvPicPr>
            <a:picLocks noChangeAspect="1"/>
          </p:cNvPicPr>
          <p:nvPr/>
        </p:nvPicPr>
        <p:blipFill>
          <a:blip r:embed="rId4">
            <a:extLst/>
          </a:blip>
          <a:srcRect l="14574" t="41732" r="4559" b="6294"/>
          <a:stretch>
            <a:fillRect/>
          </a:stretch>
        </p:blipFill>
        <p:spPr>
          <a:xfrm>
            <a:off x="2801843" y="865817"/>
            <a:ext cx="5089831" cy="228496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ستطيل"/>
          <p:cNvSpPr/>
          <p:nvPr/>
        </p:nvSpPr>
        <p:spPr>
          <a:xfrm>
            <a:off x="2933206" y="2297345"/>
            <a:ext cx="2139426" cy="354193"/>
          </a:xfrm>
          <a:prstGeom prst="rect">
            <a:avLst/>
          </a:prstGeom>
          <a:ln w="25400">
            <a:solidFill>
              <a:schemeClr val="accent2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pic>
        <p:nvPicPr>
          <p:cNvPr id="138" name="IMG_3806.jpeg" descr="IMG_3806.jpeg"/>
          <p:cNvPicPr>
            <a:picLocks noChangeAspect="1"/>
          </p:cNvPicPr>
          <p:nvPr/>
        </p:nvPicPr>
        <p:blipFill>
          <a:blip r:embed="rId5">
            <a:extLst/>
          </a:blip>
          <a:srcRect l="4964" t="32294" r="3378" b="25258"/>
          <a:stretch>
            <a:fillRect/>
          </a:stretch>
        </p:blipFill>
        <p:spPr>
          <a:xfrm>
            <a:off x="1966714" y="3283004"/>
            <a:ext cx="5210653" cy="886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0800000">
            <a:off x="7907814" y="2951715"/>
            <a:ext cx="508001" cy="359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3808.jpeg" descr="IMG_3808.jpeg"/>
          <p:cNvPicPr>
            <a:picLocks noChangeAspect="1"/>
          </p:cNvPicPr>
          <p:nvPr/>
        </p:nvPicPr>
        <p:blipFill>
          <a:blip r:embed="rId5">
            <a:extLst/>
          </a:blip>
          <a:srcRect l="9727" t="4207" r="3205" b="7888"/>
          <a:stretch>
            <a:fillRect/>
          </a:stretch>
        </p:blipFill>
        <p:spPr>
          <a:xfrm>
            <a:off x="2194415" y="579312"/>
            <a:ext cx="2853313" cy="1816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3800.png" descr="IMG_3800.png"/>
          <p:cNvPicPr>
            <a:picLocks noChangeAspect="1"/>
          </p:cNvPicPr>
          <p:nvPr/>
        </p:nvPicPr>
        <p:blipFill>
          <a:blip r:embed="rId6">
            <a:extLst/>
          </a:blip>
          <a:srcRect l="0" t="0" r="6689" b="79835"/>
          <a:stretch>
            <a:fillRect/>
          </a:stretch>
        </p:blipFill>
        <p:spPr>
          <a:xfrm>
            <a:off x="5013404" y="579312"/>
            <a:ext cx="3148350" cy="920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3801.png" descr="IMG_3801.png"/>
          <p:cNvPicPr>
            <a:picLocks noChangeAspect="1"/>
          </p:cNvPicPr>
          <p:nvPr/>
        </p:nvPicPr>
        <p:blipFill>
          <a:blip r:embed="rId7">
            <a:extLst/>
          </a:blip>
          <a:srcRect l="1874" t="2124" r="8245" b="50000"/>
          <a:stretch>
            <a:fillRect/>
          </a:stretch>
        </p:blipFill>
        <p:spPr>
          <a:xfrm>
            <a:off x="3620982" y="2437942"/>
            <a:ext cx="4324323" cy="193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ll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7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46" name="Freeform 9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3878D3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47" name="Freeform 11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49" name="IMG_3564.png" descr="IMG_3564.png"/>
          <p:cNvPicPr>
            <a:picLocks noChangeAspect="1"/>
          </p:cNvPicPr>
          <p:nvPr/>
        </p:nvPicPr>
        <p:blipFill>
          <a:blip r:embed="rId3">
            <a:extLst/>
          </a:blip>
          <a:srcRect l="0" t="15939" r="0" b="0"/>
          <a:stretch>
            <a:fillRect/>
          </a:stretch>
        </p:blipFill>
        <p:spPr>
          <a:xfrm>
            <a:off x="7425134" y="3486834"/>
            <a:ext cx="1718969" cy="14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3801.png" descr="IMG_3801.png"/>
          <p:cNvPicPr>
            <a:picLocks noChangeAspect="1"/>
          </p:cNvPicPr>
          <p:nvPr/>
        </p:nvPicPr>
        <p:blipFill>
          <a:blip r:embed="rId4">
            <a:extLst/>
          </a:blip>
          <a:srcRect l="1874" t="2124" r="8245" b="75711"/>
          <a:stretch>
            <a:fillRect/>
          </a:stretch>
        </p:blipFill>
        <p:spPr>
          <a:xfrm>
            <a:off x="3503770" y="505653"/>
            <a:ext cx="4685227" cy="96842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ربع نص 6"/>
          <p:cNvSpPr txBox="1"/>
          <p:nvPr/>
        </p:nvSpPr>
        <p:spPr>
          <a:xfrm>
            <a:off x="2106865" y="1386844"/>
            <a:ext cx="5529800" cy="118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0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1">
                    <a:satOff val="-4409"/>
                    <a:lumOff val="-10509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الصيغة اللفظية: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ثمانية مليون و مئتان وستة عشر ألف و مئتان وأربعة وثمانين </a:t>
            </a:r>
          </a:p>
          <a:p>
            <a:pPr algn="r" rtl="0">
              <a:defRPr sz="20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التحليلية </a:t>
            </a:r>
            <a:r>
              <a:rPr>
                <a:solidFill>
                  <a:schemeClr val="accent1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=٤+٨٠+٢٠٠+٦٠٠٠+١٠٠٠٠+٢٠٠٠٠٠+٨٠٠٠٠٠٠</a:t>
            </a:r>
          </a:p>
        </p:txBody>
      </p:sp>
      <p:sp>
        <p:nvSpPr>
          <p:cNvPr id="152" name="مربع نص 6"/>
          <p:cNvSpPr txBox="1"/>
          <p:nvPr/>
        </p:nvSpPr>
        <p:spPr>
          <a:xfrm>
            <a:off x="2913827" y="3486834"/>
            <a:ext cx="3915876" cy="42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r" rtl="0">
              <a:defRPr sz="2000">
                <a:solidFill>
                  <a:schemeClr val="accent5">
                    <a:satOff val="-6843"/>
                    <a:lumOff val="-10705"/>
                  </a:schemeClr>
                </a:solidFill>
              </a:defRPr>
            </a:pPr>
            <a:r>
              <a:rPr>
                <a:solidFill>
                  <a:schemeClr val="accent2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الصيغة اللفظية:</a:t>
            </a:r>
            <a:r>
              <a:rPr>
                <a:latin typeface="Khalid Art bold"/>
                <a:ea typeface="Khalid Art bold"/>
                <a:cs typeface="Khalid Art bold"/>
                <a:sym typeface="Khalid Art bold"/>
              </a:rPr>
              <a:t> </a:t>
            </a:r>
            <a:r>
              <a:rPr>
                <a:solidFill>
                  <a:schemeClr val="accent1"/>
                </a:solidFill>
                <a:latin typeface="Khalid Art bold"/>
                <a:ea typeface="Khalid Art bold"/>
                <a:cs typeface="Khalid Art bold"/>
                <a:sym typeface="Khalid Art bold"/>
              </a:rPr>
              <a:t>٢ مليون و ١٣٢ ألف و ٦٧٩</a:t>
            </a:r>
          </a:p>
        </p:txBody>
      </p:sp>
      <p:grpSp>
        <p:nvGrpSpPr>
          <p:cNvPr id="155" name="تجميع"/>
          <p:cNvGrpSpPr/>
          <p:nvPr/>
        </p:nvGrpSpPr>
        <p:grpSpPr>
          <a:xfrm>
            <a:off x="2457785" y="2758507"/>
            <a:ext cx="5629138" cy="651855"/>
            <a:chOff x="0" y="0"/>
            <a:chExt cx="5629137" cy="651854"/>
          </a:xfrm>
        </p:grpSpPr>
        <p:pic>
          <p:nvPicPr>
            <p:cNvPr id="153" name="IMG_3801.png" descr="IMG_38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701" t="24823" r="8418" b="61033"/>
            <a:stretch>
              <a:fillRect/>
            </a:stretch>
          </p:blipFill>
          <p:spPr>
            <a:xfrm>
              <a:off x="686990" y="0"/>
              <a:ext cx="4942148" cy="651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IMG_3801.png" descr="IMG_38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6471" t="38517" r="19651" b="52229"/>
            <a:stretch>
              <a:fillRect/>
            </a:stretch>
          </p:blipFill>
          <p:spPr>
            <a:xfrm>
              <a:off x="0" y="163314"/>
              <a:ext cx="763079" cy="426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 flipH="1" rot="16200000">
            <a:off x="4939537" y="3221570"/>
            <a:ext cx="508001" cy="359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3801.png" descr="IMG_3801.png"/>
          <p:cNvPicPr>
            <a:picLocks noChangeAspect="1"/>
          </p:cNvPicPr>
          <p:nvPr/>
        </p:nvPicPr>
        <p:blipFill>
          <a:blip r:embed="rId5">
            <a:extLst/>
          </a:blip>
          <a:srcRect l="6588" t="50000" r="6588" b="3505"/>
          <a:stretch>
            <a:fillRect/>
          </a:stretch>
        </p:blipFill>
        <p:spPr>
          <a:xfrm>
            <a:off x="2318672" y="654781"/>
            <a:ext cx="5553225" cy="249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