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8" r:id="rId1"/>
  </p:sldMasterIdLst>
  <p:notesMasterIdLst>
    <p:notesMasterId r:id="rId24"/>
  </p:notesMasterIdLst>
  <p:sldIdLst>
    <p:sldId id="348" r:id="rId2"/>
    <p:sldId id="258" r:id="rId3"/>
    <p:sldId id="265" r:id="rId4"/>
    <p:sldId id="349" r:id="rId5"/>
    <p:sldId id="350" r:id="rId6"/>
    <p:sldId id="351" r:id="rId7"/>
    <p:sldId id="299" r:id="rId8"/>
    <p:sldId id="337" r:id="rId9"/>
    <p:sldId id="301" r:id="rId10"/>
    <p:sldId id="352" r:id="rId11"/>
    <p:sldId id="353" r:id="rId12"/>
    <p:sldId id="354" r:id="rId13"/>
    <p:sldId id="355" r:id="rId14"/>
    <p:sldId id="356" r:id="rId15"/>
    <p:sldId id="357" r:id="rId16"/>
    <p:sldId id="338" r:id="rId17"/>
    <p:sldId id="342" r:id="rId18"/>
    <p:sldId id="343" r:id="rId19"/>
    <p:sldId id="358" r:id="rId20"/>
    <p:sldId id="359" r:id="rId21"/>
    <p:sldId id="346" r:id="rId22"/>
    <p:sldId id="34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F9"/>
    <a:srgbClr val="4C648A"/>
    <a:srgbClr val="993366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73" autoAdjust="0"/>
    <p:restoredTop sz="90756" autoAdjust="0"/>
  </p:normalViewPr>
  <p:slideViewPr>
    <p:cSldViewPr>
      <p:cViewPr varScale="1">
        <p:scale>
          <a:sx n="72" d="100"/>
          <a:sy n="72" d="100"/>
        </p:scale>
        <p:origin x="7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98A03F-A794-4759-8CAE-B13E9CA18F0D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4640B6-856F-45D4-B0CE-0A766449AF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9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91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980728"/>
            <a:ext cx="2088232" cy="1224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279370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العلوم</a:t>
            </a:r>
            <a:endParaRPr lang="ar-SA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573016"/>
            <a:ext cx="60486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الأول</a:t>
            </a: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 الثالث متوسط</a:t>
            </a:r>
          </a:p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الدراسي الأول</a:t>
            </a:r>
          </a:p>
          <a:p>
            <a:pPr algn="ctr"/>
            <a:r>
              <a:rPr lang="ar-S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1439هـ  - 1440 هـ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187624" y="5312608"/>
            <a:ext cx="714380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563888" y="1880828"/>
            <a:ext cx="2258967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حل المشكلات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059832" y="3501008"/>
            <a:ext cx="3168352" cy="18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3707904" y="2708920"/>
            <a:ext cx="2016224" cy="432048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يتم في عدد من الخطوات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454302" y="3320988"/>
            <a:ext cx="1690750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تحديد المشكلة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115616" y="3320988"/>
            <a:ext cx="1690750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تكوين الفرضية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454302" y="4041068"/>
            <a:ext cx="1690750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اختبار الفرضية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115616" y="4041068"/>
            <a:ext cx="1690750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تحليل البيانات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459814" y="4725144"/>
            <a:ext cx="1690750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استخلاص النتائج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112955" y="4725144"/>
            <a:ext cx="1690750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التواصل بالنتائج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563888" y="1880828"/>
            <a:ext cx="2258967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التجربة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147798" y="3573016"/>
            <a:ext cx="2916976" cy="19218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2195736" y="2780928"/>
            <a:ext cx="4824536" cy="792088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مجموعة من الخطوات المنظمة يقود تنفيذها إلى اكتشاف أو اختبار أو اثبات شيء </a:t>
            </a:r>
            <a:r>
              <a:rPr lang="ar-SA" b="1" dirty="0" smtClean="0">
                <a:solidFill>
                  <a:srgbClr val="0070C0"/>
                </a:solidFill>
              </a:rPr>
              <a:t>ما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/>
      <p:bldP spid="12" grpId="0" animBg="1"/>
      <p:bldP spid="16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59832" y="2636912"/>
            <a:ext cx="3168352" cy="18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806974" y="1340768"/>
            <a:ext cx="720080" cy="7920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3059832" y="1628800"/>
            <a:ext cx="2891158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كيف يمكن حلّ المشكلات ؟</a:t>
            </a:r>
            <a:endParaRPr lang="ar-SA" sz="2800" b="1" dirty="0">
              <a:solidFill>
                <a:schemeClr val="tx1"/>
              </a:solidFill>
              <a:latin typeface="Microsoft Uighur" pitchFamily="2" charset="-78"/>
              <a:ea typeface="Monotype Koufi" pitchFamily="2" charset="-78"/>
              <a:cs typeface="Microsoft Uighur" pitchFamily="2" charset="-78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3059832" y="1628800"/>
            <a:ext cx="267513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3059832" y="1628800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3059832" y="2132856"/>
            <a:ext cx="30240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3059832" y="2348880"/>
            <a:ext cx="3215208" cy="432048"/>
          </a:xfrm>
          <a:prstGeom prst="rect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تندرج الطرائق في قسمين أساسيين هما 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740352" y="2950191"/>
            <a:ext cx="39460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7668344" y="3013946"/>
            <a:ext cx="394605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6300192" y="3465004"/>
            <a:ext cx="1778364" cy="46805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البحث الوصفي</a:t>
            </a:r>
            <a:endParaRPr lang="ar-SA" b="1" dirty="0"/>
          </a:p>
        </p:txBody>
      </p:sp>
      <p:sp>
        <p:nvSpPr>
          <p:cNvPr id="26" name="مستطيل 25"/>
          <p:cNvSpPr/>
          <p:nvPr/>
        </p:nvSpPr>
        <p:spPr>
          <a:xfrm>
            <a:off x="6300192" y="4077072"/>
            <a:ext cx="1762757" cy="93610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يجيب عن الأسئلة العلمية من خلال الملاحظة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2449203" y="2924944"/>
            <a:ext cx="39460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2377195" y="2988699"/>
            <a:ext cx="394605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1009043" y="3439757"/>
            <a:ext cx="1778364" cy="46805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البحث التجريبي</a:t>
            </a:r>
            <a:endParaRPr lang="ar-SA" b="1" dirty="0"/>
          </a:p>
        </p:txBody>
      </p:sp>
      <p:sp>
        <p:nvSpPr>
          <p:cNvPr id="30" name="مستطيل 29"/>
          <p:cNvSpPr/>
          <p:nvPr/>
        </p:nvSpPr>
        <p:spPr>
          <a:xfrm>
            <a:off x="1009043" y="4051825"/>
            <a:ext cx="1762757" cy="93610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يجيب عن الاسئلة العلمية من خلال اختبار </a:t>
            </a:r>
            <a:r>
              <a:rPr lang="ar-SA" b="1" dirty="0" smtClean="0">
                <a:solidFill>
                  <a:srgbClr val="0070C0"/>
                </a:solidFill>
              </a:rPr>
              <a:t>الفرضية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/>
      <p:bldP spid="9" grpId="0" animBg="1"/>
      <p:bldP spid="13" grpId="0" animBg="1"/>
      <p:bldP spid="17" grpId="0" animBg="1"/>
      <p:bldP spid="23" grpId="0" animBg="1"/>
      <p:bldP spid="2" grpId="0" animBg="1"/>
      <p:bldP spid="25" grpId="0" animBg="1"/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731974" y="2623041"/>
            <a:ext cx="2258967" cy="1238007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الخطوات التي تتبع في حل المشكلات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31974" y="1916832"/>
            <a:ext cx="2258967" cy="540060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الطرائق العلمية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1257475" y="1953063"/>
            <a:ext cx="2258967" cy="540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النموذج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1257475" y="2623041"/>
            <a:ext cx="2258967" cy="1238007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يمثّل أشياء تحدث ببطء شديد أو بسرعة كبيرة وقد يمثّل أشياء كبيرة جداً أو صغيرة جداً يصعب ملاحظتها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131840" y="4437112"/>
            <a:ext cx="2448272" cy="1632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0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14" grpId="0" animBg="1"/>
      <p:bldP spid="15" grpId="0"/>
      <p:bldP spid="16" grpId="0" animBg="1"/>
      <p:bldP spid="27" grpId="0" animBg="1"/>
      <p:bldP spid="2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43740" y="2105114"/>
            <a:ext cx="6299261" cy="517927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يستخدم العلماء لجمع الملاحظات في جميع أنحاء العالم نظاماً للقياس </a:t>
            </a:r>
            <a:r>
              <a:rPr lang="ar-SA" b="1" dirty="0" smtClean="0">
                <a:solidFill>
                  <a:srgbClr val="0070C0"/>
                </a:solidFill>
              </a:rPr>
              <a:t>يسمى</a:t>
            </a: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]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rgbClr val="C00000"/>
                </a:solidFill>
              </a:rPr>
              <a:t>النظام العالمي للوحدات </a:t>
            </a:r>
            <a:r>
              <a:rPr lang="en-US" b="1" dirty="0">
                <a:solidFill>
                  <a:srgbClr val="C00000"/>
                </a:solidFill>
              </a:rPr>
              <a:t>SI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563888" y="1268760"/>
            <a:ext cx="2258967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القياسات العملية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547664" y="2708920"/>
            <a:ext cx="6295337" cy="38522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6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14" grpId="0" animBg="1"/>
      <p:bldP spid="15" grpId="0"/>
      <p:bldP spid="1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591915" y="2636912"/>
            <a:ext cx="2550921" cy="792088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توقع أو عبارة قابلة للاختبار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563888" y="1124744"/>
            <a:ext cx="2258967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البحث التجريبي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966491" y="1916832"/>
            <a:ext cx="1801767" cy="540060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الفرضية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547664" y="1916832"/>
            <a:ext cx="1801767" cy="540060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المتغير المستقل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173086" y="2639053"/>
            <a:ext cx="2550921" cy="789947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المتغير الذي يتغير خلال التجربة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966491" y="3573016"/>
            <a:ext cx="1801767" cy="540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المتغير التابع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5591913" y="4221088"/>
            <a:ext cx="2550921" cy="792088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العامل الذي يتم قياسه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547662" y="3573016"/>
            <a:ext cx="1801767" cy="540060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الثوابت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173084" y="4221088"/>
            <a:ext cx="2550921" cy="792088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العامل الذي </a:t>
            </a:r>
            <a:r>
              <a:rPr lang="ar-SA" b="1" dirty="0">
                <a:solidFill>
                  <a:srgbClr val="FF0000"/>
                </a:solidFill>
              </a:rPr>
              <a:t>لا</a:t>
            </a:r>
            <a:r>
              <a:rPr lang="ar-SA" b="1" dirty="0">
                <a:solidFill>
                  <a:srgbClr val="0070C0"/>
                </a:solidFill>
              </a:rPr>
              <a:t> يتغير أثناء التجربة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3790146" y="5157192"/>
            <a:ext cx="1801767" cy="540060"/>
          </a:xfrm>
          <a:prstGeom prst="rect">
            <a:avLst/>
          </a:prstGeom>
          <a:solidFill>
            <a:srgbClr val="00B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العينة الضابطة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3415568" y="5805264"/>
            <a:ext cx="2550921" cy="792088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</a:rPr>
              <a:t>هي عينة تعامل مثل باقي المجموعات التجريبية </a:t>
            </a:r>
            <a:endParaRPr lang="ar-SA" sz="1600" b="1" dirty="0" smtClean="0">
              <a:solidFill>
                <a:srgbClr val="0070C0"/>
              </a:solidFill>
            </a:endParaRPr>
          </a:p>
          <a:p>
            <a:pPr algn="ctr"/>
            <a:r>
              <a:rPr lang="ar-SA" sz="1600" b="1" dirty="0" smtClean="0">
                <a:solidFill>
                  <a:srgbClr val="0070C0"/>
                </a:solidFill>
              </a:rPr>
              <a:t>ولا </a:t>
            </a:r>
            <a:r>
              <a:rPr lang="ar-SA" sz="1600" b="1" dirty="0">
                <a:solidFill>
                  <a:srgbClr val="0070C0"/>
                </a:solidFill>
              </a:rPr>
              <a:t>تتعرض لأثر المتغير المستقل</a:t>
            </a:r>
          </a:p>
        </p:txBody>
      </p:sp>
    </p:spTree>
    <p:extLst>
      <p:ext uri="{BB962C8B-B14F-4D97-AF65-F5344CB8AC3E}">
        <p14:creationId xmlns:p14="http://schemas.microsoft.com/office/powerpoint/2010/main" val="40776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14" grpId="0" animBg="1"/>
      <p:bldP spid="15" grpId="0"/>
      <p:bldP spid="16" grpId="0" animBg="1"/>
      <p:bldP spid="9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19780"/>
              </p:ext>
            </p:extLst>
          </p:nvPr>
        </p:nvGraphicFramePr>
        <p:xfrm>
          <a:off x="652464" y="1382400"/>
          <a:ext cx="7879976" cy="427884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75422"/>
                <a:gridCol w="5604554"/>
              </a:tblGrid>
              <a:tr h="7981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 smtClean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حل المشكلات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يتم في عدد من الخطوات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تحديد المشكلة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- 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تكوين الفرضية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اختبار الفرضية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-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تحليل البيانات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–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استخلاص النتائج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- 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التواصل بالنتائج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التجربة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هي مجموعة من الخطوات المنظمة يقود تنفيذها إلى اكتشاف أو اختبار أو اثبات شيء ما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كيف يمكن حـلّ المشكلات 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تندرج الطرائق في قسمين أساسيين هما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1- </a:t>
                      </a:r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البحث الوصفي :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يجيب عن الأسئلة العلمية من خلال الملاحظة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2- </a:t>
                      </a:r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البحث التجريبي 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: يجيب عن الاسئلة العلمية من خلال اختبار الفرضية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الطرائق العلمية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هي الخطوات التي تتبع في حل المشكلات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8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النموذج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يمثّل أشياء تحدث ببطء شديد أو بسرعة كبيرة وقد يمثّل أشياء كبيرة جداً أو صغيرة جداً يصعب ملاحظتها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القياسات العلمية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يستخدم العلماء لجمع الملاحظات في جميع أنحاء العالم نظاماً للقياس يسمى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النظام العالمي للوحدات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SI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[</a:t>
                      </a:r>
                      <a:endParaRPr lang="ar-SA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سهم إلى اليسار 2">
            <a:hlinkClick r:id="rId2" action="ppaction://hlinksldjump"/>
          </p:cNvPr>
          <p:cNvSpPr/>
          <p:nvPr/>
        </p:nvSpPr>
        <p:spPr>
          <a:xfrm>
            <a:off x="899592" y="5805264"/>
            <a:ext cx="1080120" cy="720080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6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31438"/>
              </p:ext>
            </p:extLst>
          </p:nvPr>
        </p:nvGraphicFramePr>
        <p:xfrm>
          <a:off x="652464" y="1310392"/>
          <a:ext cx="7879976" cy="289751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75422"/>
                <a:gridCol w="5604554"/>
              </a:tblGrid>
              <a:tr h="7981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الفرضية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توقع أو عبارة قابلة للاختبار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المتغير</a:t>
                      </a:r>
                      <a:r>
                        <a:rPr lang="ar-SA" sz="2000" b="1" baseline="0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المستقل</a:t>
                      </a:r>
                      <a:endParaRPr lang="ar-SA" sz="2000" b="1" dirty="0" smtClean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المتغير الذي يتغير خلال التجربة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المتغير التابع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العامل الذي يتم قياسه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الثوابت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العامل الذي لا يتغير أثناء التجربة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8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العينة الضابطة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هي عينة تعامل مثل باقي المجموعات التجريبية ولا تتعرض لأثر المتغير المستقل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4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13333"/>
              </p:ext>
            </p:extLst>
          </p:nvPr>
        </p:nvGraphicFramePr>
        <p:xfrm>
          <a:off x="971596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الأول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611560" y="1340768"/>
            <a:ext cx="4824536" cy="42484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021687" y="1844824"/>
            <a:ext cx="5150713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60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العلم والتقنية والمجتمع</a:t>
            </a:r>
            <a:endParaRPr lang="ar-SA" sz="60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31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51174" y="1412776"/>
            <a:ext cx="2736304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العلم في الحياة اليومية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691680" y="2132856"/>
            <a:ext cx="5688632" cy="39604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تؤدي الاكتشافات الجديدة إلى تقنيات جديدة تجعل الحياة أكثر راحة ورفاهية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294602" y="2708920"/>
            <a:ext cx="4509646" cy="24482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151174" y="5301208"/>
            <a:ext cx="2736304" cy="540060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الحاسوب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691680" y="6021288"/>
            <a:ext cx="5688632" cy="39604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جهاز كهربائي يمكن برمجته لتخزين البيانات واسترجاعها ومعالجتها</a:t>
            </a:r>
          </a:p>
        </p:txBody>
      </p:sp>
    </p:spTree>
    <p:extLst>
      <p:ext uri="{BB962C8B-B14F-4D97-AF65-F5344CB8AC3E}">
        <p14:creationId xmlns:p14="http://schemas.microsoft.com/office/powerpoint/2010/main" val="17629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/>
      <p:bldP spid="12" grpId="0" animBg="1"/>
      <p:bldP spid="24" grpId="0" animBg="1"/>
      <p:bldP spid="9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3573016"/>
            <a:ext cx="6984776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600" dirty="0">
              <a:solidFill>
                <a:schemeClr val="tx2">
                  <a:lumMod val="60000"/>
                  <a:lumOff val="40000"/>
                </a:schemeClr>
              </a:solidFill>
              <a:cs typeface="PT Bold Broken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75856" y="3789040"/>
            <a:ext cx="266429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B0F0"/>
                </a:solidFill>
              </a:rPr>
              <a:t>الفصل  الأول</a:t>
            </a:r>
            <a:endParaRPr lang="ar-SA" sz="2800" b="1" dirty="0">
              <a:solidFill>
                <a:srgbClr val="00B0F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63688" y="5085184"/>
            <a:ext cx="54377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8800" b="1" cap="none" spc="0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 </a:t>
            </a:r>
            <a:endParaRPr lang="ar-SA" sz="8800" b="1" cap="none" spc="0" dirty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51174" y="1412776"/>
            <a:ext cx="2736304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المعرفة العلمية إنتاج تراكمي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691680" y="2132856"/>
            <a:ext cx="5688632" cy="39604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تغير المعلومات والاكتشافات الجديدة نظرة العلماء إلى العالم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80" y="3933056"/>
            <a:ext cx="4074104" cy="2088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1704935" y="2681300"/>
            <a:ext cx="5688632" cy="39604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لا </a:t>
            </a:r>
            <a:r>
              <a:rPr lang="ar-SA" sz="1600" b="1" dirty="0">
                <a:solidFill>
                  <a:srgbClr val="0070C0"/>
                </a:solidFill>
              </a:rPr>
              <a:t>تقتصر الاكتشافات على جنس بشري واحد أو عرق أو ثقافة أو فترة زمنية معينة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704417" y="3212976"/>
            <a:ext cx="5688632" cy="39604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</a:rPr>
              <a:t>تساعد شبكة الأنترنت على سرعة انتشار المعلومات ولكن ينبغي التحقق منها</a:t>
            </a:r>
          </a:p>
        </p:txBody>
      </p:sp>
    </p:spTree>
    <p:extLst>
      <p:ext uri="{BB962C8B-B14F-4D97-AF65-F5344CB8AC3E}">
        <p14:creationId xmlns:p14="http://schemas.microsoft.com/office/powerpoint/2010/main" val="29272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5" grpId="0"/>
      <p:bldP spid="12" grpId="0" animBg="1"/>
      <p:bldP spid="2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 rot="16200000">
            <a:off x="5796136" y="3068960"/>
            <a:ext cx="4608512" cy="576064"/>
          </a:xfrm>
          <a:prstGeom prst="rect">
            <a:avLst/>
          </a:prstGeom>
          <a:solidFill>
            <a:schemeClr val="tx1"/>
          </a:solidFill>
          <a:ln w="444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العلم والتقنية نتائج لجهود كثير من العلماء </a:t>
            </a:r>
            <a:endParaRPr lang="ar-SA" sz="20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100" y="0"/>
            <a:ext cx="684076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97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20783"/>
              </p:ext>
            </p:extLst>
          </p:nvPr>
        </p:nvGraphicFramePr>
        <p:xfrm>
          <a:off x="652464" y="1382400"/>
          <a:ext cx="7879976" cy="3405659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75422"/>
                <a:gridCol w="5604554"/>
              </a:tblGrid>
              <a:tr h="7981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العلم في الحياة اليومية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تؤدي الاكتشافات الجديدة إلى تقنيات جديدة تجعل الحياة أكثر راحة ورفاهية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الحاسوب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جهاز كهربائي يمكن برمجته لتخزين البيانات واسترجاعها ومعالجتها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المعرفة العلمية إنتاج تراكمي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- تغير المعلومات والاكتشافات الجديدة نظرة العلماء إلى العالم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- لا تقتصر الاكتشافات على جنس بشري واحد أو عرق أو ثقافة أو فترة زمنية معينة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- تساعد شبكة الأنترنت على سرعة انتشار المعلومات ولكن ينبغي التحقق منها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العلم والتقنية نتائج لجهود كثير من العلماء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ص 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5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5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14341"/>
              </p:ext>
            </p:extLst>
          </p:nvPr>
        </p:nvGraphicFramePr>
        <p:xfrm>
          <a:off x="971596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</a:rPr>
                        <a:t>الأول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88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433318" y="3212976"/>
            <a:ext cx="453650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أسلوب العلم</a:t>
            </a:r>
            <a:endParaRPr lang="ar-SA" sz="60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7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407018" y="5229200"/>
            <a:ext cx="2266813" cy="1440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267744" y="1700808"/>
            <a:ext cx="4824536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طريقة أو عملية تستخدم في استقصاء ما يجري </a:t>
            </a:r>
            <a:r>
              <a:rPr lang="ar-SA" b="1" dirty="0" smtClean="0">
                <a:solidFill>
                  <a:srgbClr val="0070C0"/>
                </a:solidFill>
              </a:rPr>
              <a:t>حولك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56176" y="2132856"/>
            <a:ext cx="1139135" cy="6840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283968" y="2232798"/>
            <a:ext cx="1183975" cy="6840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331627" y="2174286"/>
            <a:ext cx="1134330" cy="7281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563888" y="1052736"/>
            <a:ext cx="2258967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العلم</a:t>
            </a:r>
            <a:endParaRPr lang="ar-SA" sz="2400" b="1" dirty="0" smtClean="0">
              <a:solidFill>
                <a:schemeClr val="bg1"/>
              </a:solidFill>
              <a:latin typeface="Iskoola Pota" pitchFamily="34" charset="0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393153" y="3013038"/>
            <a:ext cx="2258967" cy="559978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العلم ليس جديدًا</a:t>
            </a:r>
            <a:endParaRPr lang="ar-SA" sz="2400" b="1" dirty="0">
              <a:solidFill>
                <a:schemeClr val="bg1"/>
              </a:solidFill>
              <a:latin typeface="Iskoola Pota" pitchFamily="34" charset="0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27584" y="1130769"/>
            <a:ext cx="1224136" cy="106807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7305115" y="1346793"/>
            <a:ext cx="1083309" cy="106807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2178064" y="3573016"/>
            <a:ext cx="4842208" cy="201622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6300190" y="3573016"/>
            <a:ext cx="2266813" cy="21602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حاول الناس عبر التاريخ تفسير ما يحدث للأشياء حولهم معتمدين على الملاحظة التي توصلوا لها باستخدام الحواس الخمس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]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r>
              <a:rPr lang="ar-SA" b="1" dirty="0">
                <a:solidFill>
                  <a:srgbClr val="C00000"/>
                </a:solidFill>
              </a:rPr>
              <a:t>البصر – اللمس – الشم – التذوق – السمع </a:t>
            </a:r>
            <a:r>
              <a:rPr lang="en-US" b="1" dirty="0">
                <a:solidFill>
                  <a:srgbClr val="0070C0"/>
                </a:solidFill>
              </a:rPr>
              <a:t>[</a:t>
            </a:r>
            <a:r>
              <a:rPr lang="ar-SA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407019" y="3573016"/>
            <a:ext cx="2266813" cy="1656184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تستخدم الأرقام في وصف الملاحظات وتستخدم أدوات منها مقياس الحرارة والمساطر المترية لإعطاء قيمة رقمية لهذا الوصف 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6300189" y="6005190"/>
            <a:ext cx="2266813" cy="442779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الملاحظة</a:t>
            </a:r>
            <a:endParaRPr lang="ar-SA" sz="2000" b="1" dirty="0">
              <a:solidFill>
                <a:schemeClr val="bg1"/>
              </a:solidFill>
              <a:latin typeface="Iskoola Pota" pitchFamily="34" charset="0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865512" y="6005189"/>
            <a:ext cx="3240360" cy="442779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جمع بيانات باستخدام حاسة أو أكثر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724128" y="3013038"/>
            <a:ext cx="536734" cy="5599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2771800" y="3013038"/>
            <a:ext cx="536734" cy="5599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5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 animBg="1"/>
      <p:bldP spid="13" grpId="0" animBg="1"/>
      <p:bldP spid="9" grpId="0" animBg="1"/>
      <p:bldP spid="11" grpId="0" animBg="1"/>
      <p:bldP spid="10" grpId="0" animBg="1"/>
      <p:bldP spid="14" grpId="0" animBg="1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18" grpId="0" animBg="1"/>
      <p:bldP spid="22" grpId="0" animBg="1"/>
      <p:bldP spid="23" grpId="0" animBg="1"/>
      <p:bldP spid="24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731974" y="2623041"/>
            <a:ext cx="2258967" cy="1238007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المكتبة - الانترنت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31974" y="1916832"/>
            <a:ext cx="2258967" cy="540060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مصادر المعلومات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1257475" y="1953063"/>
            <a:ext cx="2258967" cy="540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التقنية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1257475" y="2623041"/>
            <a:ext cx="2258967" cy="1238007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تطبيق العلم لصناعة منتجات أو أدوات يمكن </a:t>
            </a:r>
            <a:endParaRPr lang="ar-SA" b="1" dirty="0" smtClean="0">
              <a:solidFill>
                <a:srgbClr val="0070C0"/>
              </a:solidFill>
            </a:endParaRP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أن </a:t>
            </a:r>
            <a:r>
              <a:rPr lang="ar-SA" b="1" dirty="0">
                <a:solidFill>
                  <a:srgbClr val="0070C0"/>
                </a:solidFill>
              </a:rPr>
              <a:t>يستخدمها الناس 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2283948" y="3934718"/>
            <a:ext cx="4736323" cy="21585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45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14" grpId="0" animBg="1"/>
      <p:bldP spid="15" grpId="0"/>
      <p:bldP spid="1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67744" y="2082981"/>
            <a:ext cx="4824536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يستخدم الأطباء والعلماء في هذه الايام مهارات منها :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156176" y="476671"/>
            <a:ext cx="1994388" cy="5019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990941" y="476671"/>
            <a:ext cx="576064" cy="5019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نصف إطار 13"/>
          <p:cNvSpPr/>
          <p:nvPr/>
        </p:nvSpPr>
        <p:spPr>
          <a:xfrm>
            <a:off x="6105872" y="476672"/>
            <a:ext cx="914400" cy="501933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05872" y="529516"/>
            <a:ext cx="203918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طبيعة العلم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563888" y="1376772"/>
            <a:ext cx="2258967" cy="540060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Iskoola Pota" pitchFamily="34" charset="0"/>
                <a:ea typeface="Monotype Koufi" pitchFamily="2" charset="-78"/>
                <a:cs typeface="Monotype Koufi" pitchFamily="2" charset="-78"/>
              </a:rPr>
              <a:t>مهارات العلم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805956" y="2564904"/>
            <a:ext cx="1138808" cy="473539"/>
          </a:xfrm>
          <a:prstGeom prst="rect">
            <a:avLst/>
          </a:prstGeom>
          <a:gradFill flip="none" rotWithShape="1">
            <a:gsLst>
              <a:gs pos="36000">
                <a:srgbClr val="92D050"/>
              </a:gs>
              <a:gs pos="68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الملاحظة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225280" y="2564904"/>
            <a:ext cx="1138808" cy="473539"/>
          </a:xfrm>
          <a:prstGeom prst="rect">
            <a:avLst/>
          </a:prstGeom>
          <a:gradFill flip="none" rotWithShape="1">
            <a:gsLst>
              <a:gs pos="36000">
                <a:srgbClr val="92D050"/>
              </a:gs>
              <a:gs pos="68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التصنيف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416696" y="2523413"/>
            <a:ext cx="1291208" cy="473539"/>
          </a:xfrm>
          <a:prstGeom prst="rect">
            <a:avLst/>
          </a:prstGeom>
          <a:gradFill flip="none" rotWithShape="1">
            <a:gsLst>
              <a:gs pos="36000">
                <a:srgbClr val="92D050"/>
              </a:gs>
              <a:gs pos="68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تفسير البيانات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236296" y="3068960"/>
            <a:ext cx="720080" cy="7920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4489154" y="3356992"/>
            <a:ext cx="2891158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ما المهارات الثلاث الأكثر استخداماً في </a:t>
            </a:r>
            <a:r>
              <a:rPr lang="ar-SA" b="1" u="sng" dirty="0">
                <a:solidFill>
                  <a:schemeClr val="tx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العلوم</a:t>
            </a:r>
            <a:r>
              <a:rPr lang="ar-SA" b="1" dirty="0">
                <a:solidFill>
                  <a:schemeClr val="tx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 </a:t>
            </a:r>
            <a:r>
              <a:rPr lang="ar-SA" sz="16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؟</a:t>
            </a: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4489154" y="3356992"/>
            <a:ext cx="267513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4489154" y="3356992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4489154" y="3861048"/>
            <a:ext cx="30240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300191" y="4005064"/>
            <a:ext cx="1212971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الملاحظة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489154" y="4005064"/>
            <a:ext cx="1212971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القياس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364088" y="4581128"/>
            <a:ext cx="1212971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المقارنة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574726" y="4221088"/>
            <a:ext cx="720080" cy="7920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827584" y="4509120"/>
            <a:ext cx="2891158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ما الطرائق المتبعة لتلخيص بيانات الاستقصاء </a:t>
            </a:r>
            <a:r>
              <a:rPr lang="ar-SA" b="1" dirty="0" smtClean="0">
                <a:solidFill>
                  <a:schemeClr val="tx1"/>
                </a:solidFill>
                <a:latin typeface="Microsoft Uighur" pitchFamily="2" charset="-78"/>
                <a:ea typeface="Monotype Koufi" pitchFamily="2" charset="-78"/>
                <a:cs typeface="Microsoft Uighur" pitchFamily="2" charset="-78"/>
              </a:rPr>
              <a:t>؟</a:t>
            </a:r>
            <a:endParaRPr lang="ar-SA" b="1" dirty="0">
              <a:solidFill>
                <a:schemeClr val="tx1"/>
              </a:solidFill>
              <a:latin typeface="Microsoft Uighur" pitchFamily="2" charset="-78"/>
              <a:ea typeface="Monotype Koufi" pitchFamily="2" charset="-78"/>
              <a:cs typeface="Microsoft Uighur" pitchFamily="2" charset="-78"/>
            </a:endParaRPr>
          </a:p>
        </p:txBody>
      </p:sp>
      <p:cxnSp>
        <p:nvCxnSpPr>
          <p:cNvPr id="30" name="رابط مستقيم 29"/>
          <p:cNvCxnSpPr/>
          <p:nvPr/>
        </p:nvCxnSpPr>
        <p:spPr>
          <a:xfrm flipH="1">
            <a:off x="827584" y="4509120"/>
            <a:ext cx="267513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827584" y="4509120"/>
            <a:ext cx="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>
            <a:off x="827584" y="5013176"/>
            <a:ext cx="30240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/>
          <p:cNvSpPr/>
          <p:nvPr/>
        </p:nvSpPr>
        <p:spPr>
          <a:xfrm>
            <a:off x="2638621" y="5157192"/>
            <a:ext cx="1212971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الجداول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827584" y="5157192"/>
            <a:ext cx="1212971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0070C0"/>
                </a:solidFill>
              </a:rPr>
              <a:t>اللوحات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sz="1400" b="1" dirty="0" smtClean="0">
                <a:solidFill>
                  <a:srgbClr val="0070C0"/>
                </a:solidFill>
              </a:rPr>
              <a:t>الواضحة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619672" y="5733256"/>
            <a:ext cx="1359782" cy="360040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95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الرسوم البيانية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14" grpId="0" animBg="1"/>
      <p:bldP spid="15" grpId="0"/>
      <p:bldP spid="16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  <a:endParaRPr lang="ar-SA" sz="2400" b="1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20512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/>
                <a:gridCol w="133065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 smtClean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تعتبر الملاحظة من أكثر المهارات استخداماً في العلوم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المكتبة من أهم مصادر الحصول على المعلومات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10963"/>
              </p:ext>
            </p:extLst>
          </p:nvPr>
        </p:nvGraphicFramePr>
        <p:xfrm>
          <a:off x="611560" y="3933056"/>
          <a:ext cx="8208912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تطبيق العلم لصناعة منتجات أو أدوات يمكن أن يستخدمها الناس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أ- الملاحظة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ب- التقنية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ج-</a:t>
                      </a:r>
                      <a:r>
                        <a:rPr lang="ar-SA" b="1" baseline="0" dirty="0" smtClean="0">
                          <a:solidFill>
                            <a:srgbClr val="C00000"/>
                          </a:solidFill>
                        </a:rPr>
                        <a:t> التحليل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د- جميع ما ذكر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4716016" y="4670720"/>
            <a:ext cx="2016224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73741"/>
              </p:ext>
            </p:extLst>
          </p:nvPr>
        </p:nvGraphicFramePr>
        <p:xfrm>
          <a:off x="395536" y="620688"/>
          <a:ext cx="8424935" cy="545435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398417"/>
                <a:gridCol w="6026518"/>
              </a:tblGrid>
              <a:tr h="7839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العلم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هو طريقة أو عملية تستخدم في استقصاء ما يجري حولك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39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العلم ليس جديداً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- حاول الناس عبر التاريخ تفسير ما يحدث للأشياء حولهم معتمدين على الملاحظة التي توصلوا لها باستخدام الحواس الخمس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 البصر – اللمس – الشم – التذوق – السمع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[</a:t>
                      </a: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- تستخدم الأرقام في وصف الملاحظات وتستخدم أدوات منها مقياس الحرارة والمساطر المترية لإعطاء قيمة رقمية لهذا الوصف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هي جمع بيانات باستخدام حاسة أو أكثر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مصادر المعلومات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المكتبة - الأنترنت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التقنية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هي تطبيق العلم لصناعة منتجات أو أدوات يمكن أن يستخدمها الناس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مهارات العلم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يستخدم الأطباء والعلماء في هذه الايام مهارات منها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1- الملاحظة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     2- التصنيف    3- تفسير البيانات</a:t>
                      </a:r>
                      <a:endParaRPr lang="ar-SA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المهارات الثلاث الأكثر استخداماً في العلوم 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1- الملاحظة    2- القياس    3- المقارنة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الطرائق المتبعة لتلخيص بيانات الاستقصاء 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 smtClean="0">
                          <a:solidFill>
                            <a:srgbClr val="0070C0"/>
                          </a:solidFill>
                        </a:rPr>
                        <a:t>1- الجداول       2- الرسوم البيانية   3- اللوحات</a:t>
                      </a:r>
                      <a:r>
                        <a:rPr lang="ar-SA" b="1" baseline="0" dirty="0" smtClean="0">
                          <a:solidFill>
                            <a:srgbClr val="0070C0"/>
                          </a:solidFill>
                        </a:rPr>
                        <a:t> الواضحة</a:t>
                      </a:r>
                      <a:endParaRPr lang="ar-SA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8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40620"/>
              </p:ext>
            </p:extLst>
          </p:nvPr>
        </p:nvGraphicFramePr>
        <p:xfrm>
          <a:off x="971596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/>
                <a:gridCol w="1818203"/>
                <a:gridCol w="1818203"/>
                <a:gridCol w="181820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 smtClean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الأول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accent4">
                            <a:lumMod val="60000"/>
                            <a:lumOff val="40000"/>
                          </a:schemeClr>
                        </a:gs>
                        <a:gs pos="68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611560" y="1340768"/>
            <a:ext cx="4032448" cy="42484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2699792" y="2204864"/>
            <a:ext cx="597666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عمل العلم</a:t>
            </a:r>
            <a:endParaRPr lang="ar-SA" sz="60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0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7674</TotalTime>
  <Words>860</Words>
  <Application>Microsoft Office PowerPoint</Application>
  <PresentationFormat>عرض على الشاشة (3:4)‏</PresentationFormat>
  <Paragraphs>180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3" baseType="lpstr">
      <vt:lpstr>Agency FB</vt:lpstr>
      <vt:lpstr>Arial</vt:lpstr>
      <vt:lpstr>Book Antiqua</vt:lpstr>
      <vt:lpstr>Calibri</vt:lpstr>
      <vt:lpstr>Iskoola Pota</vt:lpstr>
      <vt:lpstr>Microsoft Uighur</vt:lpstr>
      <vt:lpstr>Monotype Koufi</vt:lpstr>
      <vt:lpstr>PT Bold Broken</vt:lpstr>
      <vt:lpstr>Times New Roman</vt:lpstr>
      <vt:lpstr>Wingdings</vt:lpstr>
      <vt:lpstr>غلاف فني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Toshiba</cp:lastModifiedBy>
  <cp:revision>636</cp:revision>
  <dcterms:created xsi:type="dcterms:W3CDTF">2015-03-03T09:03:17Z</dcterms:created>
  <dcterms:modified xsi:type="dcterms:W3CDTF">2020-09-08T19:46:40Z</dcterms:modified>
</cp:coreProperties>
</file>