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3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5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6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7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0" y="4622410"/>
            <a:ext cx="1097840" cy="24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Google Shape;71;p4"/>
          <p:cNvSpPr/>
          <p:nvPr/>
        </p:nvSpPr>
        <p:spPr>
          <a:xfrm flipH="1">
            <a:off x="207592" y="170170"/>
            <a:ext cx="8676948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6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0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5" b="35649"/>
          <a:stretch>
            <a:fillRect/>
          </a:stretch>
        </p:blipFill>
        <p:spPr>
          <a:xfrm>
            <a:off x="7813240" y="4525047"/>
            <a:ext cx="1105087" cy="39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image" Target="../media/image19.png"/><Relationship Id="rId7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.xml"/><Relationship Id="rId8" Type="http://schemas.openxmlformats.org/officeDocument/2006/relationships/image" Target="../media/image11.png"/><Relationship Id="rId9" Type="http://schemas.openxmlformats.org/officeDocument/2006/relationships/slide" Target="slide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image" Target="../media/image12.png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slide" Target="slide2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image" Target="../media/image1.jpeg"/><Relationship Id="rId7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7" cy="3324827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٣٨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19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١-٧</a:t>
            </a:r>
            <a:r>
              <a:t> خطة حل المسألة التخمين والتحقق</a:t>
            </a:r>
          </a:p>
        </p:txBody>
      </p:sp>
      <p:sp>
        <p:nvSpPr>
          <p:cNvPr id="230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231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32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4" name="الفصل الأول: القيمة المنزلية"/>
          <p:cNvSpPr txBox="1"/>
          <p:nvPr/>
        </p:nvSpPr>
        <p:spPr>
          <a:xfrm>
            <a:off x="4386024" y="3154003"/>
            <a:ext cx="3869153" cy="57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Helvetica"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/>
            <a:r>
              <a:t>الفصل الأول: القيمة المنزلية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44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42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40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1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3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55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45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3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46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7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8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9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0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4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57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58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59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0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61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62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3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576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56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5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56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6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7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79" name="Google Shape;145;p11"/>
          <p:cNvSpPr txBox="1"/>
          <p:nvPr/>
        </p:nvSpPr>
        <p:spPr>
          <a:xfrm>
            <a:off x="7980070" y="1940275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580" name="Google Shape;145;p11"/>
          <p:cNvSpPr txBox="1"/>
          <p:nvPr/>
        </p:nvSpPr>
        <p:spPr>
          <a:xfrm>
            <a:off x="7919332" y="3800223"/>
            <a:ext cx="772101" cy="6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3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81" name="المعطيات…"/>
          <p:cNvSpPr txBox="1"/>
          <p:nvPr/>
        </p:nvSpPr>
        <p:spPr>
          <a:xfrm>
            <a:off x="3510841" y="1469260"/>
            <a:ext cx="4408492" cy="193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المعطيات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لدى سعاد ٨ أوراق نقدية من فئة ١٠ ، ٥ ريال 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مجموع قيمتها = ٤٥ ريال. </a:t>
            </a:r>
          </a:p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</a:t>
            </a:r>
            <a:endParaRPr>
              <a:solidFill>
                <a:srgbClr val="B51A00"/>
              </a:solidFill>
            </a:endParaRP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كم ورقة نقدية لديها من فئة ١٠ ريال؟</a:t>
            </a:r>
          </a:p>
        </p:txBody>
      </p:sp>
      <p:sp>
        <p:nvSpPr>
          <p:cNvPr id="582" name="رتب التخمين في جدول"/>
          <p:cNvSpPr txBox="1"/>
          <p:nvPr/>
        </p:nvSpPr>
        <p:spPr>
          <a:xfrm>
            <a:off x="5284273" y="3981618"/>
            <a:ext cx="2419701" cy="33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10552" indent="-210552" algn="r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رتب التخمين في جدول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0" grpId="5"/>
      <p:bldP build="whole" bldLvl="1" animBg="1" rev="0" advAuto="0" spid="558" grpId="2"/>
      <p:bldP build="whole" bldLvl="1" animBg="1" rev="0" advAuto="0" spid="578" grpId="3"/>
      <p:bldP build="whole" bldLvl="1" animBg="1" rev="0" advAuto="0" spid="579" grpId="4"/>
      <p:bldP build="whole" bldLvl="1" animBg="1" rev="0" advAuto="0" spid="5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88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86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84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5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7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99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89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7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90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1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2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3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4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8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1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2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03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4" name="Google Shape;145;p11"/>
          <p:cNvSpPr txBox="1"/>
          <p:nvPr/>
        </p:nvSpPr>
        <p:spPr>
          <a:xfrm>
            <a:off x="8006253" y="3914443"/>
            <a:ext cx="644044" cy="573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03500"/>
              </a:lnSpc>
              <a:spcBef>
                <a:spcPts val="1500"/>
              </a:spcBef>
              <a:defRPr sz="2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05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06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07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08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9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615" name="تجميع"/>
          <p:cNvGrpSpPr/>
          <p:nvPr/>
        </p:nvGrpSpPr>
        <p:grpSpPr>
          <a:xfrm>
            <a:off x="3391187" y="1392737"/>
            <a:ext cx="4148382" cy="2287725"/>
            <a:chOff x="0" y="0"/>
            <a:chExt cx="4148381" cy="2287723"/>
          </a:xfrm>
        </p:grpSpPr>
        <p:pic>
          <p:nvPicPr>
            <p:cNvPr id="610" name="تجميع" descr="تجميع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9540" t="46822" r="7741" b="23364"/>
            <a:stretch>
              <a:fillRect/>
            </a:stretch>
          </p:blipFill>
          <p:spPr>
            <a:xfrm>
              <a:off x="0" y="0"/>
              <a:ext cx="4148382" cy="1418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4" name="تجميع"/>
            <p:cNvGrpSpPr/>
            <p:nvPr/>
          </p:nvGrpSpPr>
          <p:grpSpPr>
            <a:xfrm>
              <a:off x="371844" y="351508"/>
              <a:ext cx="1313662" cy="1936216"/>
              <a:chOff x="0" y="0"/>
              <a:chExt cx="1313660" cy="1936214"/>
            </a:xfrm>
          </p:grpSpPr>
          <p:sp>
            <p:nvSpPr>
              <p:cNvPr id="611" name="❌"/>
              <p:cNvSpPr/>
              <p:nvPr/>
            </p:nvSpPr>
            <p:spPr>
              <a:xfrm>
                <a:off x="43660" y="0"/>
                <a:ext cx="1270001" cy="1270000"/>
              </a:xfrm>
              <a:prstGeom prst="lin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886689">
                  <a:lnSpc>
                    <a:spcPct val="103500"/>
                  </a:lnSpc>
                  <a:spcBef>
                    <a:spcPts val="1500"/>
                  </a:spcBef>
                  <a:defRPr sz="13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❌</a:t>
                </a:r>
              </a:p>
            </p:txBody>
          </p:sp>
          <p:sp>
            <p:nvSpPr>
              <p:cNvPr id="612" name="✅"/>
              <p:cNvSpPr/>
              <p:nvPr/>
            </p:nvSpPr>
            <p:spPr>
              <a:xfrm>
                <a:off x="0" y="666214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886689">
                  <a:lnSpc>
                    <a:spcPct val="103500"/>
                  </a:lnSpc>
                  <a:spcBef>
                    <a:spcPts val="1500"/>
                  </a:spcBef>
                  <a:defRPr sz="15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✅</a:t>
                </a:r>
              </a:p>
            </p:txBody>
          </p:sp>
          <p:sp>
            <p:nvSpPr>
              <p:cNvPr id="613" name="❌"/>
              <p:cNvSpPr/>
              <p:nvPr/>
            </p:nvSpPr>
            <p:spPr>
              <a:xfrm>
                <a:off x="43660" y="355600"/>
                <a:ext cx="1270001" cy="1270000"/>
              </a:xfrm>
              <a:prstGeom prst="lin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defTabSz="886689">
                  <a:lnSpc>
                    <a:spcPct val="103500"/>
                  </a:lnSpc>
                  <a:spcBef>
                    <a:spcPts val="1500"/>
                  </a:spcBef>
                  <a:defRPr sz="1300"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❌</a:t>
                </a:r>
              </a:p>
            </p:txBody>
          </p:sp>
        </p:grpSp>
      </p:grpSp>
      <p:sp>
        <p:nvSpPr>
          <p:cNvPr id="616" name="ورقة واحدة من فئة العشرة ريالات"/>
          <p:cNvSpPr txBox="1"/>
          <p:nvPr/>
        </p:nvSpPr>
        <p:spPr>
          <a:xfrm>
            <a:off x="3670540" y="2928269"/>
            <a:ext cx="3283329" cy="362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ورقة واحدة من فئة العشرة ريالات</a:t>
            </a:r>
          </a:p>
        </p:txBody>
      </p:sp>
      <p:sp>
        <p:nvSpPr>
          <p:cNvPr id="617" name="١٠ + ٣٥ = ٤٥  ؛ الإجابة معقولة ."/>
          <p:cNvSpPr txBox="1"/>
          <p:nvPr/>
        </p:nvSpPr>
        <p:spPr>
          <a:xfrm>
            <a:off x="3771011" y="4031228"/>
            <a:ext cx="3722762" cy="392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125000"/>
              </a:lnSpc>
              <a:defRPr b="1" sz="2500">
                <a:solidFill>
                  <a:srgbClr val="00374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١٠ + ٣٥ = ٤٥  ؛ الإجابة معقولة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1" grpId="1"/>
      <p:bldP build="whole" bldLvl="1" animBg="1" rev="0" advAuto="0" spid="603" grpId="3"/>
      <p:bldP build="whole" bldLvl="1" animBg="1" rev="0" advAuto="0" spid="604" grpId="4"/>
      <p:bldP build="whole" bldLvl="1" animBg="1" rev="0" advAuto="0" spid="60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8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620" name="ختاماً"/>
          <p:cNvSpPr txBox="1"/>
          <p:nvPr/>
        </p:nvSpPr>
        <p:spPr>
          <a:xfrm>
            <a:off x="7053457" y="3008375"/>
            <a:ext cx="1741991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62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2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2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4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629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627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625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26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28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630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4658" y="878931"/>
            <a:ext cx="990803" cy="851577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3" name="التاريخ"/>
          <p:cNvSpPr txBox="1"/>
          <p:nvPr/>
        </p:nvSpPr>
        <p:spPr>
          <a:xfrm>
            <a:off x="6706511" y="2443394"/>
            <a:ext cx="112239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2200"/>
              <a:t>سؤال</a:t>
            </a:r>
            <a:r>
              <a:t> </a:t>
            </a:r>
          </a:p>
        </p:txBody>
      </p:sp>
      <p:sp>
        <p:nvSpPr>
          <p:cNvPr id="634" name="Google Shape;1337;p51"/>
          <p:cNvSpPr txBox="1"/>
          <p:nvPr/>
        </p:nvSpPr>
        <p:spPr>
          <a:xfrm>
            <a:off x="5640172" y="2337703"/>
            <a:ext cx="1413286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lnSpc>
                <a:spcPct val="80000"/>
              </a:lnSpc>
              <a:defRPr sz="29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٧ ، ١٠ </a:t>
            </a:r>
          </a:p>
        </p:txBody>
      </p:sp>
      <p:sp>
        <p:nvSpPr>
          <p:cNvPr id="635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6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7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638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٣٩</a:t>
            </a:r>
          </a:p>
        </p:txBody>
      </p:sp>
      <p:sp>
        <p:nvSpPr>
          <p:cNvPr id="639" name="سهم: لليسار واليمين والأعلى 73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40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9" grpId="3"/>
      <p:bldP build="whole" bldLvl="1" animBg="1" rev="0" advAuto="0" spid="620" grpId="1"/>
      <p:bldP build="whole" bldLvl="1" animBg="1" rev="0" advAuto="0" spid="61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20" cy="2969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40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288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6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57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8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259" name="IMG_0849.png" descr="IMG_0849.png"/>
          <p:cNvPicPr>
            <a:picLocks noChangeAspect="1"/>
          </p:cNvPicPr>
          <p:nvPr/>
        </p:nvPicPr>
        <p:blipFill>
          <a:blip r:embed="rId8">
            <a:extLst/>
          </a:blip>
          <a:srcRect l="0" t="0" r="22489" b="0"/>
          <a:stretch>
            <a:fillRect/>
          </a:stretch>
        </p:blipFill>
        <p:spPr>
          <a:xfrm>
            <a:off x="1324591" y="1141802"/>
            <a:ext cx="5033620" cy="89275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سألة ١٠">
            <a:hlinkClick r:id="rId9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53" grpId="2"/>
      <p:bldP build="whole" bldLvl="1" animBg="1" rev="0" advAuto="0" spid="254" grpId="3"/>
      <p:bldP build="whole" bldLvl="1" animBg="1" rev="0" advAuto="0" spid="236" grpId="4"/>
      <p:bldP build="whole" bldLvl="1" animBg="1" rev="0" advAuto="0" spid="259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4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7559160" y="935233"/>
            <a:ext cx="1122281" cy="657278"/>
            <a:chOff x="0" y="0"/>
            <a:chExt cx="1122280" cy="657277"/>
          </a:xfrm>
        </p:grpSpPr>
        <p:grpSp>
          <p:nvGrpSpPr>
            <p:cNvPr id="279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٥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 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282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00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302" name="IMG_0857.png" descr="IMG_0857.png"/>
          <p:cNvPicPr>
            <a:picLocks noChangeAspect="1"/>
          </p:cNvPicPr>
          <p:nvPr/>
        </p:nvPicPr>
        <p:blipFill>
          <a:blip r:embed="rId6">
            <a:extLst/>
          </a:blip>
          <a:srcRect l="0" t="0" r="10739" b="0"/>
          <a:stretch>
            <a:fillRect/>
          </a:stretch>
        </p:blipFill>
        <p:spPr>
          <a:xfrm>
            <a:off x="1441429" y="1389212"/>
            <a:ext cx="7035946" cy="2835469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3"/>
      <p:bldP build="whole" bldLvl="1" animBg="1" rev="0" advAuto="0" spid="281" grpId="1"/>
      <p:bldP build="whole" bldLvl="1" animBg="1" rev="0" advAuto="0" spid="27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7614936" y="615361"/>
            <a:ext cx="1222693" cy="754403"/>
            <a:chOff x="0" y="0"/>
            <a:chExt cx="1222691" cy="754401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3" name="Google Shape;145;p11"/>
          <p:cNvSpPr txBox="1"/>
          <p:nvPr/>
        </p:nvSpPr>
        <p:spPr>
          <a:xfrm>
            <a:off x="78518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7919842" y="3614056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5" name="Google Shape;145;p11"/>
          <p:cNvSpPr txBox="1"/>
          <p:nvPr/>
        </p:nvSpPr>
        <p:spPr>
          <a:xfrm>
            <a:off x="7826750" y="3545503"/>
            <a:ext cx="772101" cy="6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3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43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4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5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346" name="المعطيات…"/>
          <p:cNvSpPr txBox="1"/>
          <p:nvPr/>
        </p:nvSpPr>
        <p:spPr>
          <a:xfrm>
            <a:off x="2738229" y="1442837"/>
            <a:ext cx="5084879" cy="193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المعطيات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بعض الدرجات لها ثلاث عجلات وبعضها لها عجلتين 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رأت هيفاء ٦ دراجات لها ١٤ عجلاً. </a:t>
            </a:r>
          </a:p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</a:t>
            </a:r>
            <a:endParaRPr>
              <a:solidFill>
                <a:srgbClr val="B51A00"/>
              </a:solidFill>
            </a:endParaRP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كم دراجة من كل نوع رأت هيفاء؟</a:t>
            </a:r>
          </a:p>
        </p:txBody>
      </p:sp>
      <p:sp>
        <p:nvSpPr>
          <p:cNvPr id="347" name="رتب المعطيات في جدول"/>
          <p:cNvSpPr txBox="1"/>
          <p:nvPr/>
        </p:nvSpPr>
        <p:spPr>
          <a:xfrm>
            <a:off x="5130477" y="3844794"/>
            <a:ext cx="2573497" cy="33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10552" indent="-210552" algn="r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رتب المعطيات في جدول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3" grpId="2"/>
      <p:bldP build="whole" bldLvl="1" animBg="1" rev="0" advAuto="0" spid="324" grpId="3"/>
      <p:bldP build="whole" bldLvl="1" animBg="1" rev="0" advAuto="0" spid="325" grpId="4"/>
      <p:bldP build="whole" bldLvl="1" animBg="1" rev="0" advAuto="0" spid="34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تجميع"/>
          <p:cNvGrpSpPr/>
          <p:nvPr/>
        </p:nvGrpSpPr>
        <p:grpSpPr>
          <a:xfrm>
            <a:off x="7644435" y="607584"/>
            <a:ext cx="1222693" cy="754403"/>
            <a:chOff x="0" y="0"/>
            <a:chExt cx="1222691" cy="754401"/>
          </a:xfrm>
        </p:grpSpPr>
        <p:grpSp>
          <p:nvGrpSpPr>
            <p:cNvPr id="353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51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49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0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2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64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54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2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55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6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8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3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6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67" name="Google Shape;145;p11"/>
          <p:cNvSpPr txBox="1"/>
          <p:nvPr/>
        </p:nvSpPr>
        <p:spPr>
          <a:xfrm>
            <a:off x="78645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68" name="مستطيل"/>
          <p:cNvSpPr/>
          <p:nvPr/>
        </p:nvSpPr>
        <p:spPr>
          <a:xfrm>
            <a:off x="7919842" y="4005003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69" name="Google Shape;145;p11"/>
          <p:cNvSpPr txBox="1"/>
          <p:nvPr/>
        </p:nvSpPr>
        <p:spPr>
          <a:xfrm>
            <a:off x="7835096" y="4000131"/>
            <a:ext cx="755409" cy="5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pic>
        <p:nvPicPr>
          <p:cNvPr id="370" name="تجميع" descr="تجميع"/>
          <p:cNvPicPr>
            <a:picLocks noChangeAspect="1"/>
          </p:cNvPicPr>
          <p:nvPr/>
        </p:nvPicPr>
        <p:blipFill>
          <a:blip r:embed="rId2">
            <a:extLst/>
          </a:blip>
          <a:srcRect l="1761" t="33169" r="8568" b="37110"/>
          <a:stretch>
            <a:fillRect/>
          </a:stretch>
        </p:blipFill>
        <p:spPr>
          <a:xfrm>
            <a:off x="2819535" y="1409766"/>
            <a:ext cx="4548850" cy="1788186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2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73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4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5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456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376" name="رأت هيفاء ٤ دراجات بعجلتين و دراجتين ب ٣ عجلات"/>
          <p:cNvSpPr txBox="1"/>
          <p:nvPr/>
        </p:nvSpPr>
        <p:spPr>
          <a:xfrm>
            <a:off x="2210001" y="3235128"/>
            <a:ext cx="5252635" cy="362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رأت هيفاء ٤ دراجات بعجلتين و دراجتين ب ٣ عجلات </a:t>
            </a:r>
          </a:p>
        </p:txBody>
      </p:sp>
      <p:sp>
        <p:nvSpPr>
          <p:cNvPr id="377" name="٤ دراجات بعجلتين + دراجتين ب ٣ عجلات = ٦ دراجات…"/>
          <p:cNvSpPr txBox="1"/>
          <p:nvPr/>
        </p:nvSpPr>
        <p:spPr>
          <a:xfrm>
            <a:off x="2239850" y="3942812"/>
            <a:ext cx="5467642" cy="79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200">
                <a:solidFill>
                  <a:srgbClr val="00374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٤ دراجات بعجلتين + دراجتين ب ٣ عجلات = ٦ دراجات</a:t>
            </a:r>
          </a:p>
          <a:p>
            <a:pPr algn="ctr" rtl="0">
              <a:lnSpc>
                <a:spcPct val="125000"/>
              </a:lnSpc>
              <a:defRPr b="1" sz="2200">
                <a:solidFill>
                  <a:srgbClr val="00374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٨ + ٦ = ١٤ عجلة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  <p:bldP build="whole" bldLvl="1" animBg="1" rev="0" advAuto="0" spid="367" grpId="2"/>
      <p:bldP build="whole" bldLvl="1" animBg="1" rev="0" advAuto="0" spid="369" grpId="4"/>
      <p:bldP build="whole" bldLvl="1" animBg="1" rev="0" advAuto="0" spid="370" grpId="5"/>
      <p:bldP build="whole" bldLvl="1" animBg="1" rev="0" advAuto="0" spid="36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تجميع"/>
          <p:cNvGrpSpPr/>
          <p:nvPr/>
        </p:nvGrpSpPr>
        <p:grpSpPr>
          <a:xfrm>
            <a:off x="7559160" y="935233"/>
            <a:ext cx="1122281" cy="657278"/>
            <a:chOff x="0" y="0"/>
            <a:chExt cx="1122280" cy="657277"/>
          </a:xfrm>
        </p:grpSpPr>
        <p:grpSp>
          <p:nvGrpSpPr>
            <p:cNvPr id="381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37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2" name="٦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399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384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97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390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385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6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7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3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391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6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394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98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0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1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0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1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1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0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0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0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7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419" name="IMG_0856.png" descr="IMG_0856.png"/>
          <p:cNvPicPr>
            <a:picLocks noChangeAspect="1"/>
          </p:cNvPicPr>
          <p:nvPr/>
        </p:nvPicPr>
        <p:blipFill>
          <a:blip r:embed="rId6">
            <a:extLst/>
          </a:blip>
          <a:srcRect l="1363" t="0" r="12317" b="43757"/>
          <a:stretch>
            <a:fillRect/>
          </a:stretch>
        </p:blipFill>
        <p:spPr>
          <a:xfrm>
            <a:off x="2835499" y="821654"/>
            <a:ext cx="4920000" cy="2418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G_0854.png" descr="IMG_0854.png"/>
          <p:cNvPicPr>
            <a:picLocks noChangeAspect="1"/>
          </p:cNvPicPr>
          <p:nvPr/>
        </p:nvPicPr>
        <p:blipFill>
          <a:blip r:embed="rId7">
            <a:extLst/>
          </a:blip>
          <a:srcRect l="12219" t="58226" r="15362" b="1428"/>
          <a:stretch>
            <a:fillRect/>
          </a:stretch>
        </p:blipFill>
        <p:spPr>
          <a:xfrm>
            <a:off x="4314434" y="3521604"/>
            <a:ext cx="2404567" cy="1010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21" name="مسألة ١٠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2"/>
      <p:bldP build="whole" bldLvl="1" animBg="1" rev="0" advAuto="0" spid="419" grpId="3"/>
      <p:bldP build="whole" bldLvl="1" animBg="1" rev="0" advAuto="0" spid="383" grpId="1"/>
      <p:bldP build="whole" bldLvl="1" animBg="1" rev="0" advAuto="0" spid="420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27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25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23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6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38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28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2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7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0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441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5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54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4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3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4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4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5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57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58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59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0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1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462" name="Google Shape;145;p11"/>
          <p:cNvSpPr txBox="1"/>
          <p:nvPr/>
        </p:nvSpPr>
        <p:spPr>
          <a:xfrm>
            <a:off x="7980853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63" name="Google Shape;145;p11"/>
          <p:cNvSpPr txBox="1"/>
          <p:nvPr/>
        </p:nvSpPr>
        <p:spPr>
          <a:xfrm>
            <a:off x="7950814" y="3710266"/>
            <a:ext cx="772101" cy="6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3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464" name="المعطيات…"/>
          <p:cNvSpPr txBox="1"/>
          <p:nvPr/>
        </p:nvSpPr>
        <p:spPr>
          <a:xfrm>
            <a:off x="2174704" y="1407467"/>
            <a:ext cx="5776110" cy="193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المعطيات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السيارة الصغيرة سعتها ٤ ركاب السيارة الكبيرة سعتها ۷ ركاب </a:t>
            </a: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مجموع الركاب في ٧ سيارات من النوعين يساوي ٣٤ راكباً. </a:t>
            </a:r>
          </a:p>
          <a:p>
            <a:pPr algn="r" rtl="0">
              <a:lnSpc>
                <a:spcPct val="12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</a:t>
            </a:r>
            <a:endParaRPr>
              <a:solidFill>
                <a:srgbClr val="B51A00"/>
              </a:solidFill>
            </a:endParaRPr>
          </a:p>
          <a:p>
            <a:pPr marL="210552" indent="-210552" algn="r" rtl="0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السيارات من كل نوع؟</a:t>
            </a:r>
          </a:p>
        </p:txBody>
      </p:sp>
      <p:sp>
        <p:nvSpPr>
          <p:cNvPr id="465" name="رتب التخمين في جدول"/>
          <p:cNvSpPr txBox="1"/>
          <p:nvPr/>
        </p:nvSpPr>
        <p:spPr>
          <a:xfrm>
            <a:off x="5270375" y="3895223"/>
            <a:ext cx="2419701" cy="33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10552" indent="-210552" algn="r">
              <a:lnSpc>
                <a:spcPct val="125000"/>
              </a:lnSpc>
              <a:buSzPct val="60000"/>
              <a:buBlip>
                <a:blip r:embed="rId7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رتب التخمين في جدول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4"/>
      <p:bldP build="whole" bldLvl="1" animBg="1" rev="0" advAuto="0" spid="463" grpId="5"/>
      <p:bldP build="whole" bldLvl="1" animBg="1" rev="0" advAuto="0" spid="456" grpId="3"/>
      <p:bldP build="whole" bldLvl="1" animBg="1" rev="0" advAuto="0" spid="440" grpId="1"/>
      <p:bldP build="whole" bldLvl="1" animBg="1" rev="0" advAuto="0" spid="44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71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69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67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8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0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82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72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0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73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4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5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6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7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1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4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485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86" name="مستطيل"/>
          <p:cNvSpPr/>
          <p:nvPr/>
        </p:nvSpPr>
        <p:spPr>
          <a:xfrm>
            <a:off x="8035318" y="39693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7" name="Google Shape;145;p11"/>
          <p:cNvSpPr txBox="1"/>
          <p:nvPr/>
        </p:nvSpPr>
        <p:spPr>
          <a:xfrm>
            <a:off x="8033730" y="3895223"/>
            <a:ext cx="621774" cy="77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03500"/>
              </a:lnSpc>
              <a:spcBef>
                <a:spcPts val="1500"/>
              </a:spcBef>
              <a:defRPr sz="2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8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89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90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492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4880" t="45107" r="10215" b="32775"/>
          <a:stretch>
            <a:fillRect/>
          </a:stretch>
        </p:blipFill>
        <p:spPr>
          <a:xfrm>
            <a:off x="2024753" y="1289404"/>
            <a:ext cx="5661389" cy="1099862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494" name="عدد السيارات :…"/>
          <p:cNvSpPr txBox="1"/>
          <p:nvPr/>
        </p:nvSpPr>
        <p:spPr>
          <a:xfrm>
            <a:off x="3473549" y="2520414"/>
            <a:ext cx="4095607" cy="1220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السيارات : </a:t>
            </a:r>
          </a:p>
          <a:p>
            <a:pPr algn="ctr" rtl="0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٥ سيارات صغيرة سعتهم ٥ × ٤ = ٢٠ راكباً</a:t>
            </a:r>
          </a:p>
          <a:p>
            <a:pPr algn="ctr" rtl="0">
              <a:lnSpc>
                <a:spcPct val="125000"/>
              </a:lnSpc>
              <a:defRPr b="1" sz="22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٢ سيارة كبيرة سعتهما ٢ × ٧ = ١٤ راكباً</a:t>
            </a:r>
          </a:p>
        </p:txBody>
      </p:sp>
      <p:sp>
        <p:nvSpPr>
          <p:cNvPr id="495" name="٢٠ + ١٤ = ٣٤ راكباً  ؛ الإجابة معقولة ."/>
          <p:cNvSpPr txBox="1"/>
          <p:nvPr/>
        </p:nvSpPr>
        <p:spPr>
          <a:xfrm>
            <a:off x="3496828" y="4107459"/>
            <a:ext cx="4233584" cy="392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125000"/>
              </a:lnSpc>
              <a:defRPr b="1" sz="2500">
                <a:solidFill>
                  <a:srgbClr val="00374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٢٠ + ١٤ = ٣٤ راكباً  ؛ الإجابة معقولة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4" grpId="1"/>
      <p:bldP build="whole" bldLvl="1" animBg="1" rev="0" advAuto="0" spid="485" grpId="2"/>
      <p:bldP build="whole" bldLvl="1" animBg="1" rev="0" advAuto="0" spid="487" grpId="4"/>
      <p:bldP build="whole" bldLvl="1" animBg="1" rev="0" advAuto="0" spid="486" grpId="3"/>
      <p:bldP build="whole" bldLvl="1" animBg="1" rev="0" advAuto="0" spid="492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497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0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503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498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9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0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1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2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6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504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9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507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1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17" name="تجميع"/>
          <p:cNvGrpSpPr/>
          <p:nvPr/>
        </p:nvGrpSpPr>
        <p:grpSpPr>
          <a:xfrm>
            <a:off x="7559160" y="935233"/>
            <a:ext cx="1122281" cy="657278"/>
            <a:chOff x="0" y="0"/>
            <a:chExt cx="1122280" cy="657277"/>
          </a:xfrm>
        </p:grpSpPr>
        <p:grpSp>
          <p:nvGrpSpPr>
            <p:cNvPr id="515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513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4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6" name="١٠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sp>
        <p:nvSpPr>
          <p:cNvPr id="51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9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20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2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764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535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523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4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524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2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25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3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6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538" name="IMG_0858.png" descr="IMG_0858.png"/>
          <p:cNvPicPr>
            <a:picLocks noChangeAspect="1"/>
          </p:cNvPicPr>
          <p:nvPr/>
        </p:nvPicPr>
        <p:blipFill>
          <a:blip r:embed="rId7">
            <a:extLst/>
          </a:blip>
          <a:srcRect l="0" t="0" r="9061" b="0"/>
          <a:stretch>
            <a:fillRect/>
          </a:stretch>
        </p:blipFill>
        <p:spPr>
          <a:xfrm>
            <a:off x="2703590" y="857948"/>
            <a:ext cx="4961146" cy="2416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8" grpId="3"/>
      <p:bldP build="whole" bldLvl="1" animBg="1" rev="0" advAuto="0" spid="517" grpId="1"/>
      <p:bldP build="whole" bldLvl="1" animBg="1" rev="0" advAuto="0" spid="53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