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sv2339412fk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slide" Target="slide12.xml"/><Relationship Id="rId4" Type="http://schemas.openxmlformats.org/officeDocument/2006/relationships/image" Target="../media/image13.png"/><Relationship Id="rId5" Type="http://schemas.openxmlformats.org/officeDocument/2006/relationships/slide" Target="slide13.xml"/><Relationship Id="rId6" Type="http://schemas.openxmlformats.org/officeDocument/2006/relationships/slide" Target="slide16.xml"/><Relationship Id="rId7" Type="http://schemas.openxmlformats.org/officeDocument/2006/relationships/slide" Target="slide15.xml"/><Relationship Id="rId8" Type="http://schemas.openxmlformats.org/officeDocument/2006/relationships/slide" Target="slide14.xml"/><Relationship Id="rId9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7.xml"/><Relationship Id="rId3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slide" Target="slide20.xml"/><Relationship Id="rId5" Type="http://schemas.openxmlformats.org/officeDocument/2006/relationships/image" Target="../media/image13.png"/><Relationship Id="rId6" Type="http://schemas.openxmlformats.org/officeDocument/2006/relationships/slide" Target="slide2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19.xml"/><Relationship Id="rId4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19.xml"/><Relationship Id="rId4" Type="http://schemas.openxmlformats.org/officeDocument/2006/relationships/image" Target="../media/image1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2.xml"/><Relationship Id="rId3" Type="http://schemas.openxmlformats.org/officeDocument/2006/relationships/image" Target="../media/image2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4.xml"/><Relationship Id="rId3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" Target="slide27.xml"/><Relationship Id="rId5" Type="http://schemas.openxmlformats.org/officeDocument/2006/relationships/image" Target="../media/image26.png"/><Relationship Id="rId6" Type="http://schemas.openxmlformats.org/officeDocument/2006/relationships/slide" Target="slide28.xml"/><Relationship Id="rId7" Type="http://schemas.openxmlformats.org/officeDocument/2006/relationships/image" Target="../media/image2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6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6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slide" Target="slide5.xml"/><Relationship Id="rId4" Type="http://schemas.openxmlformats.org/officeDocument/2006/relationships/image" Target="../media/image7.png"/><Relationship Id="rId5" Type="http://schemas.openxmlformats.org/officeDocument/2006/relationships/slide" Target="slide8.xml"/><Relationship Id="rId6" Type="http://schemas.openxmlformats.org/officeDocument/2006/relationships/slide" Target="slide7.xml"/><Relationship Id="rId7" Type="http://schemas.openxmlformats.org/officeDocument/2006/relationships/slide" Target="slide6.xml"/><Relationship Id="rId8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239716"/>
          </a:xfrm>
          <a:prstGeom prst="roundRect">
            <a:avLst>
              <a:gd name="adj" fmla="val 15366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2944895" y="1139151"/>
            <a:ext cx="3889245" cy="129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الأول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5664534" y="72126"/>
            <a:ext cx="3479466" cy="890690"/>
            <a:chOff x="0" y="0"/>
            <a:chExt cx="3479465" cy="890688"/>
          </a:xfrm>
        </p:grpSpPr>
        <p:sp>
          <p:nvSpPr>
            <p:cNvPr id="100" name="دائرة"/>
            <p:cNvSpPr/>
            <p:nvPr/>
          </p:nvSpPr>
          <p:spPr>
            <a:xfrm>
              <a:off x="264049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0"/>
              <a:ext cx="3479466" cy="890689"/>
              <a:chOff x="0" y="0"/>
              <a:chExt cx="3479465" cy="890688"/>
            </a:xfrm>
          </p:grpSpPr>
          <p:sp>
            <p:nvSpPr>
              <p:cNvPr id="101" name="الفصل"/>
              <p:cNvSpPr txBox="1"/>
              <p:nvPr/>
            </p:nvSpPr>
            <p:spPr>
              <a:xfrm>
                <a:off x="2193764" y="0"/>
                <a:ext cx="1285702" cy="432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 txBox="1"/>
              <p:nvPr/>
            </p:nvSpPr>
            <p:spPr>
              <a:xfrm>
                <a:off x="2546868" y="151042"/>
                <a:ext cx="567005" cy="7162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216025"/>
                <a:ext cx="2689663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773936">
                  <a:lnSpc>
                    <a:spcPct val="90000"/>
                  </a:lnSpc>
                  <a:spcBef>
                    <a:spcPts val="1900"/>
                  </a:spcBef>
                  <a:defRPr sz="194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الأنماط العددية و الدوال</a:t>
                </a:r>
              </a:p>
            </p:txBody>
          </p:sp>
        </p:grpSp>
      </p:grpSp>
      <p:pic>
        <p:nvPicPr>
          <p:cNvPr id="106" name="IMG_4339.jpeg" descr="IMG_4339.jpeg"/>
          <p:cNvPicPr>
            <a:picLocks noChangeAspect="1"/>
          </p:cNvPicPr>
          <p:nvPr/>
        </p:nvPicPr>
        <p:blipFill>
          <a:blip r:embed="rId3">
            <a:extLst/>
          </a:blip>
          <a:srcRect l="0" t="73" r="0" b="73"/>
          <a:stretch>
            <a:fillRect/>
          </a:stretch>
        </p:blipFill>
        <p:spPr>
          <a:xfrm>
            <a:off x="3477971" y="1889345"/>
            <a:ext cx="407535" cy="408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5856165" y="1889345"/>
            <a:ext cx="495762" cy="398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79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0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2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تجميع"/>
          <p:cNvGrpSpPr/>
          <p:nvPr/>
        </p:nvGrpSpPr>
        <p:grpSpPr>
          <a:xfrm>
            <a:off x="1817240" y="1465561"/>
            <a:ext cx="6170559" cy="1652761"/>
            <a:chOff x="0" y="0"/>
            <a:chExt cx="6170557" cy="1652759"/>
          </a:xfrm>
        </p:grpSpPr>
        <p:sp>
          <p:nvSpPr>
            <p:cNvPr id="183" name="مربع نص 9"/>
            <p:cNvSpPr/>
            <p:nvPr/>
          </p:nvSpPr>
          <p:spPr>
            <a:xfrm>
              <a:off x="2583449" y="929489"/>
              <a:ext cx="358710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/>
            <a:p>
              <a:pPr algn="ctr" rtl="0">
                <a:defRPr sz="2500">
                  <a:latin typeface="Cambria Math"/>
                  <a:ea typeface="Cambria Math"/>
                  <a:cs typeface="Cambria Math"/>
                  <a:sym typeface="Cambria Math"/>
                </a:defRPr>
              </a:pPr>
              <a14:m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m:rPr>
                          <m:nor/>
                        </m:rPr>
                        <a:rPr xmlns:a="http://schemas.openxmlformats.org/drawingml/2006/main" sz="3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٥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٣</m:t>
                      </m:r>
                    </m:sub>
                  </m:sSub>
                </m:oMath>
              </a14:m>
              <a:r>
                <a:rPr b="1">
                  <a:latin typeface="+mj-lt"/>
                  <a:ea typeface="+mj-ea"/>
                  <a:cs typeface="+mj-cs"/>
                  <a:sym typeface="Calibri"/>
                </a:rPr>
                <a:t>=</a:t>
              </a:r>
              <a14:m>
                <m:oMath>
                  <m:r>
                    <m:rPr>
                      <m:nor/>
                    </m:rP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٣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٣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٣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٣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٣</m:t>
                  </m:r>
                </m:oMath>
              </a14:m>
            </a:p>
            <a:p>
              <a:pPr algn="ctr" rtl="0">
                <a:defRPr b="1" sz="2500"/>
              </a:pPr>
              <a:r>
                <a:t>    =٢٤٣</a:t>
              </a:r>
            </a:p>
            <a:p>
              <a:pPr algn="ctr" rtl="0">
                <a:defRPr b="1" sz="25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إذن عدد الذين يعلمون الخبر يساوي </a:t>
              </a:r>
              <a:r>
                <a:rPr>
                  <a:solidFill>
                    <a:srgbClr val="FF0000"/>
                  </a:solidFill>
                </a:rPr>
                <a:t>٢٤٣ </a:t>
              </a:r>
              <a:r>
                <a:rPr b="0">
                  <a:solidFill>
                    <a:srgbClr val="FF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طالب</a:t>
              </a:r>
              <a:r>
                <a:rPr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84" name="مربع نص 1"/>
            <p:cNvSpPr/>
            <p:nvPr/>
          </p:nvSpPr>
          <p:spPr>
            <a:xfrm>
              <a:off x="0" y="0"/>
              <a:ext cx="27908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1600">
                  <a:solidFill>
                    <a:srgbClr val="376092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اكتب القوة في صورة حاصل ضرب</a:t>
              </a:r>
            </a:p>
          </p:txBody>
        </p:sp>
        <p:sp>
          <p:nvSpPr>
            <p:cNvPr id="185" name="أوجد ناتج الضرب"/>
            <p:cNvSpPr/>
            <p:nvPr/>
          </p:nvSpPr>
          <p:spPr>
            <a:xfrm>
              <a:off x="1556216" y="38275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ctr">
                <a:defRPr sz="1600">
                  <a:solidFill>
                    <a:srgbClr val="376092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أوجد ناتج الضرب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2843" t="30194" r="0" b="42062"/>
          <a:stretch>
            <a:fillRect/>
          </a:stretch>
        </p:blipFill>
        <p:spPr>
          <a:xfrm>
            <a:off x="2048004" y="505653"/>
            <a:ext cx="5948260" cy="29143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3543958" y="1499102"/>
            <a:ext cx="4510619" cy="2239059"/>
            <a:chOff x="0" y="0"/>
            <a:chExt cx="4510618" cy="2239057"/>
          </a:xfrm>
        </p:grpSpPr>
        <p:pic>
          <p:nvPicPr>
            <p:cNvPr id="189" name="صورة 4" descr="صورة 4">
              <a:hlinkClick r:id="rId3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3847984" y="67618"/>
              <a:ext cx="730253" cy="595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صورة 13" descr="صورة 13">
              <a:hlinkClick r:id="rId5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1151368" y="105718"/>
              <a:ext cx="730252" cy="595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صورة 14" descr="صورة 14">
              <a:hlinkClick r:id="rId6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-67620" y="1576424"/>
              <a:ext cx="730253" cy="595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صورة 15" descr="صورة 15">
              <a:hlinkClick r:id="rId7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1890182" y="1576424"/>
              <a:ext cx="730252" cy="595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صورة 16" descr="صورة 16">
              <a:hlinkClick r:id="rId8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3847984" y="1576424"/>
              <a:ext cx="730253" cy="595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5" name="IMG_3567.png" descr="IMG_356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850" y="2078183"/>
            <a:ext cx="2785636" cy="2785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97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00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6772" y="2778578"/>
            <a:ext cx="2089108" cy="2089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تجميع"/>
          <p:cNvGrpSpPr/>
          <p:nvPr/>
        </p:nvGrpSpPr>
        <p:grpSpPr>
          <a:xfrm>
            <a:off x="2553643" y="1565154"/>
            <a:ext cx="4513776" cy="1756506"/>
            <a:chOff x="0" y="0"/>
            <a:chExt cx="4513775" cy="1756505"/>
          </a:xfrm>
        </p:grpSpPr>
        <p:sp>
          <p:nvSpPr>
            <p:cNvPr id="201" name="مربع نص 6"/>
            <p:cNvSpPr txBox="1"/>
            <p:nvPr/>
          </p:nvSpPr>
          <p:spPr>
            <a:xfrm>
              <a:off x="1842229" y="62069"/>
              <a:ext cx="2671547" cy="1694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/>
            <a:p>
              <a:pPr algn="ctr" rtl="0">
                <a:defRPr b="1" sz="2800"/>
              </a:pPr>
              <a14:m>
                <m:oMathPara>
                  <m:oMathParaPr>
                    <m:jc m:val="center"/>
                  </m:oMathParaPr>
                  <m:oMath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١٥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٦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١٢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١٥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٢</m:t>
                    </m:r>
                    <m:r>
                      <a:rPr xmlns:a="http://schemas.openxmlformats.org/drawingml/2006/main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٣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١٢</m:t>
                    </m:r>
                  </m:oMath>
                </m:oMathPara>
              </a14:m>
            </a:p>
            <a:p>
              <a:pPr algn="ctr" rtl="0">
                <a:defRPr b="1" sz="2800"/>
              </a:pPr>
              <a:r>
                <a:t>                   = ٦+١٥</a:t>
              </a:r>
            </a:p>
            <a:p>
              <a:pPr algn="ctr" rtl="0">
                <a:defRPr b="1" sz="2800"/>
              </a:pPr>
              <a:r>
                <a:t>                   = ٢١</a:t>
              </a:r>
            </a:p>
          </p:txBody>
        </p:sp>
        <p:sp>
          <p:nvSpPr>
            <p:cNvPr id="202" name="مربع نص 7"/>
            <p:cNvSpPr txBox="1"/>
            <p:nvPr/>
          </p:nvSpPr>
          <p:spPr>
            <a:xfrm>
              <a:off x="0" y="0"/>
              <a:ext cx="1713374" cy="1213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defRPr b="1" sz="18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اضرب </a:t>
              </a:r>
              <a:r>
                <a:t>٣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في </a:t>
              </a:r>
              <a:r>
                <a:t>٢</a:t>
              </a:r>
            </a:p>
            <a:p>
              <a:pPr algn="ctr" rtl="0">
                <a:defRPr b="1" sz="18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اطرح </a:t>
              </a:r>
              <a:r>
                <a:t>٦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من </a:t>
              </a:r>
              <a:r>
                <a:t>١٢</a:t>
              </a:r>
            </a:p>
            <a:p>
              <a:pPr algn="ctr" rtl="0">
                <a:defRPr b="1" sz="18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اجمع </a:t>
              </a:r>
              <a:r>
                <a:t>٦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و </a:t>
              </a:r>
              <a:r>
                <a:t>١٥</a:t>
              </a:r>
            </a:p>
          </p:txBody>
        </p:sp>
      </p:grpSp>
      <p:pic>
        <p:nvPicPr>
          <p:cNvPr id="204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5418" t="36854" r="0" b="58361"/>
          <a:stretch>
            <a:fillRect/>
          </a:stretch>
        </p:blipFill>
        <p:spPr>
          <a:xfrm>
            <a:off x="4572000" y="614396"/>
            <a:ext cx="3320959" cy="611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06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07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09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6772" y="2778578"/>
            <a:ext cx="2089108" cy="2089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تجميع"/>
          <p:cNvGrpSpPr/>
          <p:nvPr/>
        </p:nvGrpSpPr>
        <p:grpSpPr>
          <a:xfrm>
            <a:off x="1485157" y="1126589"/>
            <a:ext cx="6182644" cy="2299037"/>
            <a:chOff x="0" y="0"/>
            <a:chExt cx="6182643" cy="2299035"/>
          </a:xfrm>
        </p:grpSpPr>
        <p:sp>
          <p:nvSpPr>
            <p:cNvPr id="210" name="مربع نص 6"/>
            <p:cNvSpPr txBox="1"/>
            <p:nvPr/>
          </p:nvSpPr>
          <p:spPr>
            <a:xfrm>
              <a:off x="2104063" y="-1"/>
              <a:ext cx="4078581" cy="83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/>
            <a:p>
              <a:pPr algn="ctr" rtl="0">
                <a:defRPr sz="2600">
                  <a:latin typeface="Bodoni SvtyTwo ITC TT-Bold"/>
                  <a:ea typeface="Bodoni SvtyTwo ITC TT-Bold"/>
                  <a:cs typeface="Bodoni SvtyTwo ITC TT-Bold"/>
                  <a:sym typeface="Bodoni SvtyTwo ITC TT-Bold"/>
                </a:defRPr>
              </a:pPr>
            </a:p>
            <a:p>
              <a:pPr algn="ctr" rtl="0">
                <a:defRPr sz="2600">
                  <a:latin typeface="Bodoni SvtyTwo ITC TT-Bold"/>
                  <a:ea typeface="Bodoni SvtyTwo ITC TT-Bold"/>
                  <a:cs typeface="Bodoni SvtyTwo ITC TT-Bold"/>
                  <a:sym typeface="Bodoni SvtyTwo ITC TT-Bold"/>
                </a:defRPr>
              </a:pPr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m:rPr>
                            <m:nor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xmlns:a="http://schemas.openxmlformats.org/drawingml/2006/ma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÷</m:t>
                        </m:r>
                        <m:r>
                          <m:rPr>
                            <m:nor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٧٢=٢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xmlns:a="http://schemas.openxmlformats.org/drawingml/2006/ma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  <m:r>
                          <a:rPr xmlns:a="http://schemas.openxmlformats.org/drawingml/2006/ma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/>
                        </m:r>
                      </m:e>
                      <m:sub>
                        <m:r>
                          <m:rPr>
                            <m:nor/>
                          </m:rPr>
                          <a:rPr xmlns:a="http://schemas.openxmlformats.org/drawingml/2006/ma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٧٢</m:t>
                    </m:r>
                  </m:oMath>
                </m:oMathPara>
              </a14:m>
            </a:p>
          </p:txBody>
        </p:sp>
        <p:sp>
          <p:nvSpPr>
            <p:cNvPr id="211" name="مربع نص 7"/>
            <p:cNvSpPr txBox="1"/>
            <p:nvPr/>
          </p:nvSpPr>
          <p:spPr>
            <a:xfrm>
              <a:off x="0" y="355317"/>
              <a:ext cx="2790825" cy="194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1600">
                  <a:solidFill>
                    <a:srgbClr val="376092"/>
                  </a:solidFill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أوجد قيمة </a:t>
              </a:r>
              <a14:m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1700" i="1">
                          <a:solidFill>
                            <a:srgbClr val="366092"/>
                          </a:solidFill>
                          <a:latin typeface="Cambria Math" panose="02040503050406030204" pitchFamily="18" charset="0"/>
                        </a:rPr>
                        <m:t>٣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1700" i="1">
                          <a:solidFill>
                            <a:srgbClr val="366092"/>
                          </a:solidFill>
                          <a:latin typeface="Cambria Math" panose="02040503050406030204" pitchFamily="18" charset="0"/>
                        </a:rPr>
                        <m:t>٢</m:t>
                      </m:r>
                    </m:sub>
                  </m:sSub>
                </m:oMath>
              </a14:m>
            </a:p>
            <a:p>
              <a:pPr algn="ctr" rtl="0">
                <a:lnSpc>
                  <a:spcPct val="150000"/>
                </a:lnSpc>
                <a:defRPr sz="1600">
                  <a:solidFill>
                    <a:srgbClr val="376092"/>
                  </a:solidFill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اقسم </a:t>
              </a:r>
              <a:r>
                <a:t>٧٢ </a:t>
              </a: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على ٨</a:t>
              </a:r>
            </a:p>
            <a:p>
              <a:pPr algn="ctr" rtl="0">
                <a:lnSpc>
                  <a:spcPct val="150000"/>
                </a:lnSpc>
                <a:defRPr sz="1600">
                  <a:solidFill>
                    <a:srgbClr val="376092"/>
                  </a:solidFill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اضرب </a:t>
              </a:r>
              <a:r>
                <a:t>٤ </a:t>
              </a: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في </a:t>
              </a:r>
              <a:r>
                <a:t>٢</a:t>
              </a:r>
            </a:p>
            <a:p>
              <a:pPr algn="ctr" rtl="0">
                <a:lnSpc>
                  <a:spcPct val="150000"/>
                </a:lnSpc>
                <a:defRPr sz="1600">
                  <a:solidFill>
                    <a:srgbClr val="376092"/>
                  </a:solidFill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اطرح </a:t>
              </a:r>
              <a:r>
                <a:t>٨ </a:t>
              </a: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من </a:t>
              </a:r>
              <a:r>
                <a:t>٩</a:t>
              </a:r>
            </a:p>
          </p:txBody>
        </p:sp>
        <p:sp>
          <p:nvSpPr>
            <p:cNvPr id="212" name="مربع نص 1"/>
            <p:cNvSpPr txBox="1"/>
            <p:nvPr/>
          </p:nvSpPr>
          <p:spPr>
            <a:xfrm>
              <a:off x="2790825" y="939005"/>
              <a:ext cx="2009421" cy="1360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/>
            <a:p>
              <a:pPr algn="ctr" rtl="0">
                <a:defRPr b="1" sz="2600">
                  <a:latin typeface="Cambria"/>
                  <a:ea typeface="Cambria"/>
                  <a:cs typeface="Cambria"/>
                  <a:sym typeface="Cambria"/>
                </a:defRPr>
              </a:pPr>
              <a14:m>
                <m:oMath>
                  <m:r>
                    <m:rPr>
                      <m:nor/>
                    </m:rP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٤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m:rPr>
                      <m:nor/>
                    </m:rP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٩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</m:oMath>
              </a14:m>
              <a:r>
                <a:t> </a:t>
              </a:r>
            </a:p>
            <a:p>
              <a:pPr algn="ctr" rtl="0">
                <a:defRPr b="1" sz="2600">
                  <a:latin typeface="Cambria"/>
                  <a:ea typeface="Cambria"/>
                  <a:cs typeface="Cambria"/>
                  <a:sym typeface="Cambria"/>
                </a:defRPr>
              </a:pPr>
              <a14:m>
                <m:oMathPara>
                  <m:oMathParaPr>
                    <m:jc m:val="center"/>
                  </m:oMathParaPr>
                  <m:oMath>
                    <m:r>
                      <m:rPr>
                        <m:nor/>
                      </m:r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٨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٩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/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/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/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/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/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/>
                    </m:r>
                  </m:oMath>
                </m:oMathPara>
              </a14:m>
            </a:p>
            <a:p>
              <a:pPr algn="ctr" rtl="0">
                <a:defRPr b="1" sz="2600">
                  <a:latin typeface="Cambria"/>
                  <a:ea typeface="Cambria"/>
                  <a:cs typeface="Cambria"/>
                  <a:sym typeface="Cambria"/>
                </a:defRPr>
              </a:pPr>
              <a14:m>
                <m:oMath>
                  <m:r>
                    <m:rPr>
                      <m:nor/>
                    </m:rP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١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</m:oMath>
              </a14:m>
              <a:r>
                <a:t>   </a:t>
              </a:r>
            </a:p>
          </p:txBody>
        </p:sp>
      </p:grpSp>
      <p:pic>
        <p:nvPicPr>
          <p:cNvPr id="214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12812" t="36925" r="43906" b="58714"/>
          <a:stretch>
            <a:fillRect/>
          </a:stretch>
        </p:blipFill>
        <p:spPr>
          <a:xfrm>
            <a:off x="4896588" y="587211"/>
            <a:ext cx="3224041" cy="557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16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7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9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6772" y="2778578"/>
            <a:ext cx="2089108" cy="2089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تجميع"/>
          <p:cNvGrpSpPr/>
          <p:nvPr/>
        </p:nvGrpSpPr>
        <p:grpSpPr>
          <a:xfrm>
            <a:off x="2323324" y="1386660"/>
            <a:ext cx="4212139" cy="1391919"/>
            <a:chOff x="0" y="0"/>
            <a:chExt cx="4212138" cy="1391918"/>
          </a:xfrm>
        </p:grpSpPr>
        <p:sp>
          <p:nvSpPr>
            <p:cNvPr id="220" name="مربع نص 6"/>
            <p:cNvSpPr txBox="1"/>
            <p:nvPr/>
          </p:nvSpPr>
          <p:spPr>
            <a:xfrm>
              <a:off x="2180145" y="0"/>
              <a:ext cx="2031994" cy="1391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rtl="0">
                <a:defRPr b="1" sz="2600"/>
              </a:pPr>
            </a:p>
            <a:p>
              <a:pPr algn="r" rtl="0">
                <a:defRPr b="1" sz="2600">
                  <a:solidFill>
                    <a:srgbClr val="FF0000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أ</a:t>
              </a:r>
              <a:r>
                <a:rPr>
                  <a:solidFill>
                    <a:srgbClr val="000000"/>
                  </a:solidFill>
                </a:rPr>
                <a:t>+ ١٢= </a:t>
              </a:r>
              <a:r>
                <a:t>٤</a:t>
              </a:r>
              <a:r>
                <a:rPr>
                  <a:solidFill>
                    <a:srgbClr val="000000"/>
                  </a:solidFill>
                </a:rPr>
                <a:t>+١٢</a:t>
              </a:r>
              <a:endParaRPr>
                <a:solidFill>
                  <a:srgbClr val="000000"/>
                </a:solidFill>
              </a:endParaRPr>
            </a:p>
            <a:p>
              <a:pPr algn="r" rtl="0">
                <a:defRPr b="1" sz="2600"/>
              </a:pPr>
              <a:r>
                <a:t>        =١٦</a:t>
              </a:r>
            </a:p>
          </p:txBody>
        </p:sp>
        <p:sp>
          <p:nvSpPr>
            <p:cNvPr id="221" name="مربع نص 7"/>
            <p:cNvSpPr txBox="1"/>
            <p:nvPr/>
          </p:nvSpPr>
          <p:spPr>
            <a:xfrm>
              <a:off x="0" y="427263"/>
              <a:ext cx="2790825" cy="884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استبدل العدد </a:t>
              </a:r>
              <a:r>
                <a:t>٤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بالمتغير أ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ctr" rtl="0">
                <a:lnSpc>
                  <a:spcPct val="150000"/>
                </a:lnSpc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اجمع العددين </a:t>
              </a:r>
              <a:r>
                <a:t>٤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و </a:t>
              </a:r>
              <a:r>
                <a:t>١٢</a:t>
              </a:r>
            </a:p>
          </p:txBody>
        </p:sp>
      </p:grpSp>
      <p:pic>
        <p:nvPicPr>
          <p:cNvPr id="223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76509" t="50811" r="0" b="45216"/>
          <a:stretch>
            <a:fillRect/>
          </a:stretch>
        </p:blipFill>
        <p:spPr>
          <a:xfrm>
            <a:off x="6141585" y="718378"/>
            <a:ext cx="1749872" cy="507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25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26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28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6772" y="2778578"/>
            <a:ext cx="2089108" cy="2089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1865648" y="1685995"/>
            <a:ext cx="5635470" cy="939095"/>
            <a:chOff x="0" y="0"/>
            <a:chExt cx="5635469" cy="939093"/>
          </a:xfrm>
        </p:grpSpPr>
        <p:sp>
          <p:nvSpPr>
            <p:cNvPr id="229" name="مربع نص 6"/>
            <p:cNvSpPr txBox="1"/>
            <p:nvPr/>
          </p:nvSpPr>
          <p:spPr>
            <a:xfrm>
              <a:off x="2706351" y="0"/>
              <a:ext cx="2929119" cy="939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r" rtl="0">
                <a:defRPr sz="3100">
                  <a:solidFill>
                    <a:srgbClr val="FF0000"/>
                  </a:solidFill>
                  <a:latin typeface="Cambria Math"/>
                  <a:ea typeface="Cambria Math"/>
                  <a:cs typeface="Cambria Math"/>
                  <a:sym typeface="Cambria Math"/>
                </a:defRPr>
              </a:pPr>
              <a14:m>
                <m:oMathPara>
                  <m:oMathParaPr>
                    <m:jc m:val="right"/>
                  </m:oMathParaPr>
                  <m:oMath>
                    <m:r>
                      <m:rPr>
                        <m:nor/>
                      </m:rPr>
                      <a:rPr xmlns:a="http://schemas.openxmlformats.org/drawingml/2006/main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٣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٢٧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ب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٢٧</m:t>
                    </m:r>
                  </m:oMath>
                </m:oMathPara>
              </a14:m>
            </a:p>
            <a:p>
              <a:pPr algn="r" rtl="0">
                <a:defRPr b="1" sz="3100"/>
              </a:pPr>
              <a:r>
                <a:t>              =٩</a:t>
              </a:r>
            </a:p>
          </p:txBody>
        </p:sp>
        <p:sp>
          <p:nvSpPr>
            <p:cNvPr id="230" name="مربع نص 7"/>
            <p:cNvSpPr txBox="1"/>
            <p:nvPr/>
          </p:nvSpPr>
          <p:spPr>
            <a:xfrm>
              <a:off x="0" y="0"/>
              <a:ext cx="2790825" cy="884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استبدل العدد </a:t>
              </a:r>
              <a:r>
                <a:t>٣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بالمتغير ب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ctr" rtl="0">
                <a:lnSpc>
                  <a:spcPct val="150000"/>
                </a:lnSpc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اقسم </a:t>
              </a:r>
              <a:r>
                <a:t>٢٧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على </a:t>
              </a:r>
              <a:r>
                <a:t>٣</a:t>
              </a:r>
            </a:p>
          </p:txBody>
        </p:sp>
      </p:grpSp>
      <p:pic>
        <p:nvPicPr>
          <p:cNvPr id="232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41287" t="50987" r="32196" b="44722"/>
          <a:stretch>
            <a:fillRect/>
          </a:stretch>
        </p:blipFill>
        <p:spPr>
          <a:xfrm>
            <a:off x="5916177" y="677804"/>
            <a:ext cx="1975280" cy="548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34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5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7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6772" y="2778578"/>
            <a:ext cx="2089108" cy="2089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تجميع"/>
          <p:cNvGrpSpPr/>
          <p:nvPr/>
        </p:nvGrpSpPr>
        <p:grpSpPr>
          <a:xfrm>
            <a:off x="1781175" y="1419884"/>
            <a:ext cx="5970152" cy="1950910"/>
            <a:chOff x="0" y="0"/>
            <a:chExt cx="5970151" cy="1950909"/>
          </a:xfrm>
        </p:grpSpPr>
        <p:sp>
          <p:nvSpPr>
            <p:cNvPr id="238" name="مربع نص 6"/>
            <p:cNvSpPr txBox="1"/>
            <p:nvPr/>
          </p:nvSpPr>
          <p:spPr>
            <a:xfrm>
              <a:off x="2552797" y="0"/>
              <a:ext cx="3417355" cy="625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rtl="0">
                <a:defRPr/>
              </a:pPr>
            </a:p>
            <a:p>
              <a:pPr algn="r" rtl="0">
                <a:defRPr sz="2900">
                  <a:latin typeface="Cambria Math"/>
                  <a:ea typeface="Cambria Math"/>
                  <a:cs typeface="Cambria Math"/>
                  <a:sym typeface="Cambria Math"/>
                </a:defRPr>
              </a:pPr>
              <a14:m>
                <m:oMathPara>
                  <m:oMathParaPr>
                    <m:jc m:val="right"/>
                  </m:oMathParaPr>
                  <m:oMath>
                    <m:sSub>
                      <m:e>
                        <m:sSub>
                          <m:e>
                            <m:r>
                              <m:rPr>
                                <m:nor/>
                              </m:rPr>
                              <a:rPr xmlns:a="http://schemas.openxmlformats.org/drawingml/2006/main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٣</m:t>
                            </m:r>
                            <m:r>
                              <a:rPr xmlns:a="http://schemas.openxmlformats.org/drawingml/2006/main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xmlns:a="http://schemas.openxmlformats.org/drawingml/2006/main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٢</m:t>
                            </m:r>
                            <m:r>
                              <a:rPr xmlns:a="http://schemas.openxmlformats.org/drawingml/2006/main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xmlns:a="http://schemas.openxmlformats.org/drawingml/2006/main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٣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xmlns:a="http://schemas.openxmlformats.org/drawingml/2006/main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٤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=٢ب</m:t>
                        </m:r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/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أ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239" name="مربع نص 7"/>
            <p:cNvSpPr txBox="1"/>
            <p:nvPr/>
          </p:nvSpPr>
          <p:spPr>
            <a:xfrm>
              <a:off x="0" y="126285"/>
              <a:ext cx="2790825" cy="18246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 استبدل العدد </a:t>
              </a:r>
              <a:r>
                <a:t>٤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بالمتغير أ </a:t>
              </a:r>
              <a:r>
                <a:t>,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والعدد </a:t>
              </a:r>
              <a:r>
                <a:t>٣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بالمتغير ب</a:t>
              </a:r>
              <a:endParaRPr b="0"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ctr" rtl="0"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أوجد قيمة </a:t>
              </a:r>
              <a14:m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1700" i="1">
                          <a:solidFill>
                            <a:srgbClr val="366092"/>
                          </a:solidFill>
                          <a:latin typeface="Cambria Math" panose="02040503050406030204" pitchFamily="18" charset="0"/>
                        </a:rPr>
                        <m:t>٣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1700" i="1">
                          <a:solidFill>
                            <a:srgbClr val="366092"/>
                          </a:solidFill>
                          <a:latin typeface="Cambria Math" panose="02040503050406030204" pitchFamily="18" charset="0"/>
                        </a:rPr>
                        <m:t>٤</m:t>
                      </m:r>
                    </m:sub>
                  </m:sSub>
                </m:oMath>
              </a14:m>
            </a:p>
            <a:p>
              <a:pPr algn="ctr" rtl="0"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اضرب </a:t>
              </a:r>
              <a:r>
                <a:t>٢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في </a:t>
              </a:r>
              <a:r>
                <a:t>٣</a:t>
              </a:r>
            </a:p>
            <a:p>
              <a:pPr algn="ctr" rtl="0"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اطرح </a:t>
              </a:r>
              <a:r>
                <a:t>٦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من </a:t>
              </a:r>
              <a:r>
                <a:t>٦٤</a:t>
              </a:r>
            </a:p>
          </p:txBody>
        </p:sp>
        <p:sp>
          <p:nvSpPr>
            <p:cNvPr id="240" name="مربع نص 1"/>
            <p:cNvSpPr txBox="1"/>
            <p:nvPr/>
          </p:nvSpPr>
          <p:spPr>
            <a:xfrm>
              <a:off x="2706339" y="542466"/>
              <a:ext cx="2688991" cy="1408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rtl="0">
                <a:defRPr sz="3000">
                  <a:latin typeface="Cambria Math"/>
                  <a:ea typeface="Cambria Math"/>
                  <a:cs typeface="Cambria Math"/>
                  <a:sym typeface="Cambria Math"/>
                </a:defRPr>
              </a:pPr>
              <a14:m>
                <m:oMathPara>
                  <m:oMathParaPr>
                    <m:jc m:val="left"/>
                  </m:oMathParaPr>
                  <m:oMath>
                    <m:r>
                      <m:rPr>
                        <m:nor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٣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٢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٦٤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m:oMathPara>
              </a14:m>
            </a:p>
            <a:p>
              <a:pPr algn="ctr" rtl="0">
                <a:defRPr b="1" sz="3000"/>
              </a:pPr>
              <a:r>
                <a:t>=٦٤ – ٦</a:t>
              </a:r>
            </a:p>
            <a:p>
              <a:pPr algn="ctr" rtl="0">
                <a:defRPr b="1" sz="3000"/>
              </a:pPr>
              <a:r>
                <a:t>=٥٨</a:t>
              </a:r>
            </a:p>
          </p:txBody>
        </p:sp>
      </p:grpSp>
      <p:pic>
        <p:nvPicPr>
          <p:cNvPr id="242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9030" t="50000" r="64755" b="45075"/>
          <a:stretch>
            <a:fillRect/>
          </a:stretch>
        </p:blipFill>
        <p:spPr>
          <a:xfrm>
            <a:off x="5938718" y="596657"/>
            <a:ext cx="1952739" cy="629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2342" t="11164" r="0" b="37354"/>
          <a:stretch>
            <a:fillRect/>
          </a:stretch>
        </p:blipFill>
        <p:spPr>
          <a:xfrm>
            <a:off x="2652993" y="639564"/>
            <a:ext cx="5489075" cy="3864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3570.png" descr="IMG_357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170" y="1940096"/>
            <a:ext cx="3123845" cy="312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صورة 4" descr="صورة 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89134" y="932352"/>
            <a:ext cx="542773" cy="409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48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51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5445" y="3167990"/>
            <a:ext cx="1699695" cy="16996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تجميع"/>
          <p:cNvGrpSpPr/>
          <p:nvPr/>
        </p:nvGrpSpPr>
        <p:grpSpPr>
          <a:xfrm>
            <a:off x="2206045" y="505653"/>
            <a:ext cx="5983445" cy="3640818"/>
            <a:chOff x="0" y="0"/>
            <a:chExt cx="5983444" cy="3640817"/>
          </a:xfrm>
        </p:grpSpPr>
        <p:sp>
          <p:nvSpPr>
            <p:cNvPr id="252" name="مربع نص 6"/>
            <p:cNvSpPr txBox="1"/>
            <p:nvPr/>
          </p:nvSpPr>
          <p:spPr>
            <a:xfrm>
              <a:off x="92463" y="0"/>
              <a:ext cx="5890982" cy="36408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rtl="0">
                <a:defRPr/>
              </a:pPr>
            </a:p>
            <a:p>
              <a:pPr algn="r" rtl="0">
                <a:defRPr b="1" sz="16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الإجابة الصحيحة</a:t>
              </a:r>
              <a:r>
                <a:rPr b="0">
                  <a:solidFill>
                    <a:srgbClr val="FF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 ج</a:t>
              </a:r>
              <a:endPara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r" rtl="0">
                <a:defRPr b="1" sz="1200"/>
              </a:pPr>
            </a:p>
            <a:p>
              <a:pPr algn="r" rtl="0">
                <a:defRPr b="1" sz="1600">
                  <a:solidFill>
                    <a:srgbClr val="E46C0A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شرح الحل</a:t>
              </a:r>
              <a:r>
                <a:t>:</a:t>
              </a:r>
            </a:p>
            <a:p>
              <a:pPr algn="r" rtl="0">
                <a:defRPr b="1"/>
              </a:pPr>
            </a:p>
            <a:p>
              <a:pPr algn="r" rtl="0">
                <a:defRPr b="1" sz="16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التعبير اللفظي </a:t>
              </a:r>
              <a:r>
                <a:t>: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عدد الأشخاص ضرب</a:t>
              </a:r>
              <a:r>
                <a:t>(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ثمن القلم زائد ثمن علبة الألوان</a:t>
              </a:r>
              <a:r>
                <a:t>)</a:t>
              </a:r>
            </a:p>
            <a:p>
              <a:pPr algn="r" rtl="0">
                <a:defRPr b="1" sz="16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العبارة العددية </a:t>
              </a:r>
              <a:r>
                <a:t>: </a:t>
              </a:r>
              <a14:m>
                <m:oMath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٧,٥٠</m:t>
                  </m:r>
                  <m:r>
                    <m:rPr>
                      <m:nor/>
                    </m:rPr>
                    <a:rPr xmlns:a="http://schemas.openxmlformats.org/drawingml/2006/main" sz="16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٢٩</m:t>
                  </m:r>
                  <m:r>
                    <a:rPr xmlns:a="http://schemas.openxmlformats.org/drawingml/2006/main" sz="16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٣,٥٠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</m:t>
                  </m:r>
                </m:oMath>
              </a14:m>
            </a:p>
            <a:p>
              <a:pPr algn="r" rtl="0">
                <a:defRPr b="1" sz="700"/>
              </a:pPr>
            </a:p>
            <a:p>
              <a:pPr algn="r" rtl="0">
                <a:defRPr b="1" sz="1600"/>
              </a:pPr>
            </a:p>
            <a:p>
              <a:pPr algn="r" rtl="0">
                <a:defRPr sz="2100">
                  <a:latin typeface="Cambria Math"/>
                  <a:ea typeface="Cambria Math"/>
                  <a:cs typeface="Cambria Math"/>
                  <a:sym typeface="Cambria Math"/>
                </a:defRPr>
              </a:pPr>
              <a14:m>
                <m:oMathPara>
                  <m:oMathParaPr>
                    <m:jc m:val="right"/>
                  </m:oMathParaPr>
                  <m:oMath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٤٠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٢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/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٧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٥٠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٢٩</m:t>
                    </m:r>
                    <m:r>
                      <a:rPr xmlns:a="http://schemas.openxmlformats.org/drawingml/2006/mai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٣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٥٠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٢</m:t>
                    </m:r>
                  </m:oMath>
                </m:oMathPara>
              </a14:m>
            </a:p>
            <a:p>
              <a:pPr algn="r" rtl="0">
                <a:defRPr b="1" sz="1600"/>
              </a:pPr>
              <a:r>
                <a:t>                                     </a:t>
              </a:r>
              <a:r>
                <a:rPr sz="2400"/>
                <a:t>=٨٠</a:t>
              </a:r>
              <a:endParaRPr sz="2400"/>
            </a:p>
            <a:p>
              <a:pPr algn="r" rtl="0">
                <a:defRPr b="1" sz="1600"/>
              </a:pPr>
            </a:p>
            <a:p>
              <a:pPr algn="r" rtl="0">
                <a:defRPr b="1" sz="400"/>
              </a:pPr>
            </a:p>
            <a:p>
              <a:pPr algn="r" rtl="0">
                <a:defRPr b="1" sz="16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اذن الثمن الكلي الذي دفعه الاثنان معا هو </a:t>
              </a:r>
              <a:r>
                <a:rPr>
                  <a:solidFill>
                    <a:srgbClr val="FF0000"/>
                  </a:solidFill>
                </a:rPr>
                <a:t>٨٠ </a:t>
              </a:r>
              <a:r>
                <a:rPr b="0">
                  <a:solidFill>
                    <a:srgbClr val="FF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ريال</a:t>
              </a:r>
              <a:r>
                <a:rPr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253" name="مربع نص 8"/>
            <p:cNvSpPr txBox="1"/>
            <p:nvPr/>
          </p:nvSpPr>
          <p:spPr>
            <a:xfrm>
              <a:off x="0" y="1820408"/>
              <a:ext cx="2790825" cy="16556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b="1" sz="1600">
                  <a:solidFill>
                    <a:srgbClr val="376092"/>
                  </a:solidFill>
                </a:defRPr>
              </a:pPr>
              <a:r>
                <a:t> </a:t>
              </a:r>
            </a:p>
            <a:p>
              <a:pPr algn="ctr" rtl="0">
                <a:lnSpc>
                  <a:spcPct val="150000"/>
                </a:lnSpc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اجمع </a:t>
              </a:r>
              <a:r>
                <a:t>٣٫٥٠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و </a:t>
              </a:r>
              <a:r>
                <a:t>٢٩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و </a:t>
              </a:r>
              <a:r>
                <a:t>٧٫٥٠</a:t>
              </a:r>
            </a:p>
            <a:p>
              <a:pPr algn="ctr" rtl="0">
                <a:lnSpc>
                  <a:spcPct val="150000"/>
                </a:lnSpc>
                <a:defRPr b="1" sz="1600">
                  <a:solidFill>
                    <a:srgbClr val="376092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اضرب </a:t>
              </a:r>
              <a:r>
                <a:t>٢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في </a:t>
              </a:r>
              <a:r>
                <a:t>٤٠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0" t="61481" r="0" b="16543"/>
          <a:stretch>
            <a:fillRect/>
          </a:stretch>
        </p:blipFill>
        <p:spPr>
          <a:xfrm>
            <a:off x="1386626" y="791395"/>
            <a:ext cx="6774906" cy="2646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7145" r="0" b="0"/>
          <a:stretch>
            <a:fillRect/>
          </a:stretch>
        </p:blipFill>
        <p:spPr>
          <a:xfrm>
            <a:off x="124853" y="2474440"/>
            <a:ext cx="2733834" cy="2265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صورة 16" descr="صورة 16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460947" y="2169693"/>
            <a:ext cx="730252" cy="595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صورة 16" descr="صورة 16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4409028" y="2182393"/>
            <a:ext cx="730252" cy="595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2397" t="1976" r="1225" b="25377"/>
          <a:stretch>
            <a:fillRect/>
          </a:stretch>
        </p:blipFill>
        <p:spPr>
          <a:xfrm>
            <a:off x="3792492" y="505652"/>
            <a:ext cx="4079837" cy="3937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3559.png" descr="IMG_355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صورة 4" descr="صورة 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07043" y="692286"/>
            <a:ext cx="459787" cy="347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037" y="2781537"/>
            <a:ext cx="2361965" cy="2361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62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63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sp>
        <p:nvSpPr>
          <p:cNvPr id="265" name="مربع نص 7"/>
          <p:cNvSpPr txBox="1"/>
          <p:nvPr/>
        </p:nvSpPr>
        <p:spPr>
          <a:xfrm>
            <a:off x="1791294" y="2322943"/>
            <a:ext cx="5334576" cy="1176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1600"/>
            </a:pPr>
          </a:p>
          <a:p>
            <a:pPr algn="ctr" rtl="0">
              <a:defRPr sz="20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بدراسة العلاقة بين كل مدخلة والمخرجة المناظرة لها </a:t>
            </a:r>
            <a:endParaRPr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sz="1600"/>
            </a:pPr>
            <a:r>
              <a:rPr sz="2000">
                <a:latin typeface="Khalid Art bold"/>
                <a:ea typeface="Khalid Art bold"/>
                <a:cs typeface="Khalid Art bold"/>
                <a:sym typeface="Khalid Art bold"/>
              </a:rPr>
              <a:t>تلاحظ أن قاعدة هذه الدالة هي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r>
              <a:t>:</a:t>
            </a:r>
            <a:r>
              <a:rPr b="1" sz="2500"/>
              <a:t> </a:t>
            </a:r>
            <a:r>
              <a:rPr sz="25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س</a:t>
            </a:r>
            <a:r>
              <a:rPr b="1" sz="2500">
                <a:solidFill>
                  <a:srgbClr val="FF0000"/>
                </a:solidFill>
              </a:rPr>
              <a:t>+٥</a:t>
            </a:r>
          </a:p>
        </p:txBody>
      </p:sp>
      <p:pic>
        <p:nvPicPr>
          <p:cNvPr id="266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67606" t="68106" r="1929" b="16805"/>
          <a:stretch>
            <a:fillRect/>
          </a:stretch>
        </p:blipFill>
        <p:spPr>
          <a:xfrm>
            <a:off x="5750162" y="505652"/>
            <a:ext cx="2063875" cy="1817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037" y="2781537"/>
            <a:ext cx="2361964" cy="2361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6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7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sp>
        <p:nvSpPr>
          <p:cNvPr id="272" name="مربع نص 6"/>
          <p:cNvSpPr txBox="1"/>
          <p:nvPr/>
        </p:nvSpPr>
        <p:spPr>
          <a:xfrm>
            <a:off x="1605097" y="2342008"/>
            <a:ext cx="6103688" cy="130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3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بدراسة العلاقة بين كل مدخلة والمخرجة المناظرة لها تلاحظ أن قاعدة هذه الدالة هي </a:t>
            </a:r>
            <a:r>
              <a:t>: </a:t>
            </a:r>
            <a14:m>
              <m:oMath>
                <m:r>
                  <m:rPr>
                    <m:nor/>
                  </m:rPr>
                  <a:rPr xmlns:a="http://schemas.openxmlformats.org/drawingml/2006/main" sz="29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٨</m:t>
                </m:r>
                <m:r>
                  <a:rPr xmlns:a="http://schemas.openxmlformats.org/drawingml/2006/main" sz="29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÷</m:t>
                </m:r>
                <m:r>
                  <a:rPr xmlns:a="http://schemas.openxmlformats.org/drawingml/2006/main" sz="295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س</m:t>
                </m:r>
              </m:oMath>
            </a14:m>
          </a:p>
        </p:txBody>
      </p:sp>
      <p:pic>
        <p:nvPicPr>
          <p:cNvPr id="273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22823" t="68844" r="44450" b="16767"/>
          <a:stretch>
            <a:fillRect/>
          </a:stretch>
        </p:blipFill>
        <p:spPr>
          <a:xfrm>
            <a:off x="5358318" y="528105"/>
            <a:ext cx="2217153" cy="1732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0" t="10000" r="0" b="66420"/>
          <a:stretch>
            <a:fillRect/>
          </a:stretch>
        </p:blipFill>
        <p:spPr>
          <a:xfrm>
            <a:off x="2214468" y="640701"/>
            <a:ext cx="5959289" cy="249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3574.png" descr="IMG_35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صورة 4" descr="صورة 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89134" y="1317916"/>
            <a:ext cx="542773" cy="409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79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80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82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3769" y="2344752"/>
            <a:ext cx="3150386" cy="315038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مربع نص 6"/>
          <p:cNvSpPr txBox="1"/>
          <p:nvPr/>
        </p:nvSpPr>
        <p:spPr>
          <a:xfrm>
            <a:off x="2106865" y="937947"/>
            <a:ext cx="5873490" cy="2543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التعبير اللفظي </a:t>
            </a:r>
            <a:r>
              <a:t>: ٢٦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جراما من الكربوهيدرات لكل حبة من البطاطس المتوسطة</a:t>
            </a:r>
            <a:r>
              <a:t>.</a:t>
            </a:r>
          </a:p>
          <a:p>
            <a:pPr algn="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المتغير </a:t>
            </a:r>
            <a:r>
              <a:t>: 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تعبر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س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عن عدد حبات البطاطس</a:t>
            </a:r>
            <a:r>
              <a:t>.</a:t>
            </a:r>
          </a:p>
          <a:p>
            <a:pPr algn="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العبارة الجبرية </a:t>
            </a:r>
            <a:r>
              <a:t>: </a:t>
            </a:r>
            <a:r>
              <a:rPr>
                <a:solidFill>
                  <a:srgbClr val="FF0000"/>
                </a:solidFill>
              </a:rPr>
              <a:t>٢٦ 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س </a:t>
            </a:r>
            <a:endParaRPr b="0">
              <a:solidFill>
                <a:srgbClr val="FF0000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2000"/>
            </a:pPr>
          </a:p>
          <a:p>
            <a:pPr algn="r" rtl="0">
              <a:defRPr b="1" sz="400"/>
            </a:pPr>
          </a:p>
          <a:p>
            <a:pPr algn="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فتكون قاعدة الدالة هي </a:t>
            </a:r>
            <a:r>
              <a:rPr>
                <a:solidFill>
                  <a:srgbClr val="FF0000"/>
                </a:solidFill>
              </a:rPr>
              <a:t>٢٦ 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س </a:t>
            </a:r>
            <a:r>
              <a:rPr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0" t="33361" r="0" b="34156"/>
          <a:stretch>
            <a:fillRect/>
          </a:stretch>
        </p:blipFill>
        <p:spPr>
          <a:xfrm>
            <a:off x="2732707" y="613334"/>
            <a:ext cx="5418552" cy="3303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صورة 4" descr="صورة 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80118" y="1113427"/>
            <a:ext cx="542774" cy="409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8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9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92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690" y="1981067"/>
            <a:ext cx="2125556" cy="212555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مربع نص 9"/>
          <p:cNvSpPr txBox="1"/>
          <p:nvPr/>
        </p:nvSpPr>
        <p:spPr>
          <a:xfrm>
            <a:off x="1563112" y="417039"/>
            <a:ext cx="6645043" cy="1674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15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افهم </a:t>
            </a:r>
            <a:r>
              <a:t>: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مع فهد </a:t>
            </a:r>
            <a:r>
              <a:rPr>
                <a:solidFill>
                  <a:srgbClr val="000000"/>
                </a:solidFill>
              </a:rPr>
              <a:t>٢٧٠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 من الفئات</a:t>
            </a:r>
            <a:r>
              <a:rPr>
                <a:solidFill>
                  <a:srgbClr val="000000"/>
                </a:solidFill>
              </a:rPr>
              <a:t>(٥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ريالات </a:t>
            </a:r>
            <a:r>
              <a:rPr>
                <a:solidFill>
                  <a:srgbClr val="000000"/>
                </a:solidFill>
              </a:rPr>
              <a:t>, ١٠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ريالات</a:t>
            </a:r>
            <a:r>
              <a:rPr>
                <a:solidFill>
                  <a:srgbClr val="000000"/>
                </a:solidFill>
              </a:rPr>
              <a:t>, ٥٠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</a:t>
            </a:r>
            <a:r>
              <a:rPr>
                <a:solidFill>
                  <a:srgbClr val="000000"/>
                </a:solidFill>
              </a:rPr>
              <a:t>)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العدد نفسة من الأوراق من </a:t>
            </a:r>
            <a:endParaRPr b="0">
              <a:solidFill>
                <a:srgbClr val="000000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1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الفئتين </a:t>
            </a:r>
            <a:r>
              <a:t>(٥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ريالات</a:t>
            </a:r>
            <a:r>
              <a:t>, ٥٠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</a:t>
            </a:r>
            <a:r>
              <a:t>),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وعدد الأوراق من فئة </a:t>
            </a:r>
            <a:r>
              <a:t>١٠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ريالات يزيد بمقدار </a:t>
            </a:r>
            <a:r>
              <a:t>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على عدد الأوراق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1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من فئة </a:t>
            </a:r>
            <a:r>
              <a:t>٥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ريالات</a:t>
            </a:r>
            <a:r>
              <a:t>,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والمطلوب كم ورقة نقدية من كل فئة مع فهد؟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15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خطط</a:t>
            </a:r>
            <a:r>
              <a:t>: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خمن ثم تحقق وعدل التخمين حتى تتوصل الى الإجابة الصحيحة</a:t>
            </a:r>
            <a:r>
              <a:rPr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algn="r" rtl="0">
              <a:defRPr b="1" sz="15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حل</a:t>
            </a:r>
            <a:r>
              <a:t>:</a:t>
            </a:r>
          </a:p>
        </p:txBody>
      </p:sp>
      <p:sp>
        <p:nvSpPr>
          <p:cNvPr id="294" name="مربع نص 18"/>
          <p:cNvSpPr txBox="1"/>
          <p:nvPr/>
        </p:nvSpPr>
        <p:spPr>
          <a:xfrm>
            <a:off x="1721595" y="3486184"/>
            <a:ext cx="6554976" cy="138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14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إذن مع فهد </a:t>
            </a:r>
            <a:r>
              <a:t>٤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أوراق من فئة </a:t>
            </a:r>
            <a:r>
              <a:t>٥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ريالات و </a:t>
            </a:r>
            <a:r>
              <a:t>٥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أوراق من فئة </a:t>
            </a:r>
            <a:r>
              <a:t>١٠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ريالات و </a:t>
            </a:r>
            <a:r>
              <a:t>٤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أوراق من فئة </a:t>
            </a:r>
            <a:r>
              <a:t>٥٠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14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تحقق</a:t>
            </a:r>
            <a:r>
              <a:t>: </a:t>
            </a:r>
            <a:r>
              <a:rPr>
                <a:solidFill>
                  <a:srgbClr val="000000"/>
                </a:solidFill>
              </a:rPr>
              <a:t>٤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أوراق من فئة </a:t>
            </a:r>
            <a:r>
              <a:rPr>
                <a:solidFill>
                  <a:srgbClr val="000000"/>
                </a:solidFill>
              </a:rPr>
              <a:t>٥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ريالات تساوي </a:t>
            </a:r>
            <a:r>
              <a:rPr>
                <a:solidFill>
                  <a:srgbClr val="000000"/>
                </a:solidFill>
              </a:rPr>
              <a:t>٢٠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 و </a:t>
            </a:r>
            <a:r>
              <a:rPr>
                <a:solidFill>
                  <a:srgbClr val="000000"/>
                </a:solidFill>
              </a:rPr>
              <a:t>٥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أوراق من فئة </a:t>
            </a:r>
            <a:r>
              <a:rPr>
                <a:solidFill>
                  <a:srgbClr val="000000"/>
                </a:solidFill>
              </a:rPr>
              <a:t>١٠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ريالات تساوي </a:t>
            </a:r>
            <a:r>
              <a:rPr>
                <a:solidFill>
                  <a:srgbClr val="000000"/>
                </a:solidFill>
              </a:rPr>
              <a:t>٥٠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 و </a:t>
            </a:r>
            <a:r>
              <a:rPr>
                <a:solidFill>
                  <a:srgbClr val="000000"/>
                </a:solidFill>
              </a:rPr>
              <a:t>٤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أوراق من فئة </a:t>
            </a:r>
            <a:r>
              <a:rPr>
                <a:solidFill>
                  <a:srgbClr val="000000"/>
                </a:solidFill>
              </a:rPr>
              <a:t>٥٠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 تساوي </a:t>
            </a:r>
            <a:r>
              <a:rPr>
                <a:solidFill>
                  <a:srgbClr val="000000"/>
                </a:solidFill>
              </a:rPr>
              <a:t>٢٠٠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ريال </a:t>
            </a:r>
            <a:r>
              <a:rPr>
                <a:solidFill>
                  <a:srgbClr val="000000"/>
                </a:solidFill>
              </a:rPr>
              <a:t>,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وبما أن </a:t>
            </a:r>
            <a:r>
              <a:rPr>
                <a:solidFill>
                  <a:srgbClr val="000000"/>
                </a:solidFill>
              </a:rPr>
              <a:t>٢٠+ ٥٠ +٢٠٠=٢٧٠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فإن التخمين صحيح</a:t>
            </a:r>
            <a:endParaRPr b="0">
              <a:solidFill>
                <a:srgbClr val="000000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1400">
                <a:solidFill>
                  <a:srgbClr val="00B050"/>
                </a:solidFill>
              </a:defRPr>
            </a:pPr>
          </a:p>
        </p:txBody>
      </p:sp>
      <p:grpSp>
        <p:nvGrpSpPr>
          <p:cNvPr id="299" name="تجميع"/>
          <p:cNvGrpSpPr/>
          <p:nvPr/>
        </p:nvGrpSpPr>
        <p:grpSpPr>
          <a:xfrm>
            <a:off x="3055946" y="1796474"/>
            <a:ext cx="8163923" cy="2252691"/>
            <a:chOff x="152363" y="25400"/>
            <a:chExt cx="8163922" cy="2252689"/>
          </a:xfrm>
        </p:grpSpPr>
        <p:graphicFrame>
          <p:nvGraphicFramePr>
            <p:cNvPr id="295" name="جدول 3"/>
            <p:cNvGraphicFramePr/>
            <p:nvPr/>
          </p:nvGraphicFramePr>
          <p:xfrm>
            <a:off x="4165600" y="25400"/>
            <a:ext cx="4150686" cy="225269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1">
                  <a:tableStyleId>{4C3C2611-4C71-4FC5-86AE-919BDF0F9419}</a:tableStyleId>
                </a:tblPr>
                <a:tblGrid>
                  <a:gridCol w="762192"/>
                  <a:gridCol w="855687"/>
                  <a:gridCol w="620895"/>
                  <a:gridCol w="1899210"/>
                </a:tblGrid>
                <a:tr h="454745">
                  <a:tc gridSpan="3">
                    <a:txBody>
                      <a:bodyPr/>
                      <a:lstStyle/>
                      <a:p>
                        <a:pPr algn="ctr" rtl="0">
                          <a:defRPr b="1" sz="1400"/>
                        </a:pPr>
                        <a:r>
                          <a:rPr b="0">
                            <a:latin typeface="Khalid Art bold"/>
                            <a:ea typeface="Khalid Art bold"/>
                            <a:cs typeface="Khalid Art bold"/>
                            <a:sym typeface="Khalid Art bold"/>
                          </a:rPr>
                          <a:t>عدد الأوراق النقدية</a:t>
                        </a:r>
                      </a:p>
                    </a:txBody>
                    <a:tcPr marL="45720" marR="45720" marT="45720" marB="45720" anchor="t" anchorCtr="0" horzOverflow="overflow"/>
                  </a:tc>
                  <a:tc hMerge="1">
                    <a:tcPr/>
                  </a:tc>
                  <a:tc hMerge="1">
                    <a:tcPr/>
                  </a:tc>
                  <a:tc rowSpan="2">
                    <a:txBody>
                      <a:bodyPr/>
                      <a:lstStyle/>
                      <a:p>
                        <a:pPr algn="ctr" rtl="0">
                          <a:defRPr b="1" sz="1400"/>
                        </a:pPr>
                        <a:r>
                          <a:rPr b="0">
                            <a:latin typeface="Khalid Art bold"/>
                            <a:ea typeface="Khalid Art bold"/>
                            <a:cs typeface="Khalid Art bold"/>
                            <a:sym typeface="Khalid Art bold"/>
                          </a:rPr>
                          <a:t>المبلغ الكلي</a:t>
                        </a:r>
                      </a:p>
                    </a:txBody>
                    <a:tcPr marL="45720" marR="45720" marT="45720" marB="45720" anchor="t" anchorCtr="0" horzOverflow="overflow"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>
                            <a:solidFill>
                              <a:srgbClr val="00B050"/>
                            </a:solidFill>
                          </a:rPr>
                          <a:t>٥ ريالات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ctr" rtl="0">
                          <a:defRPr b="1" sz="1400">
                            <a:solidFill>
                              <a:srgbClr val="00B050"/>
                            </a:solidFill>
                          </a:defRPr>
                        </a:pPr>
                        <a:r>
                          <a:t>١٠ </a:t>
                        </a:r>
                        <a:r>
                          <a:rPr b="0">
                            <a:latin typeface="Khalid Art bold"/>
                            <a:ea typeface="Khalid Art bold"/>
                            <a:cs typeface="Khalid Art bold"/>
                            <a:sym typeface="Khalid Art bold"/>
                          </a:rPr>
                          <a:t>ريالات 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ctr" rtl="0">
                          <a:defRPr b="1" sz="1400">
                            <a:solidFill>
                              <a:srgbClr val="00B050"/>
                            </a:solidFill>
                          </a:defRPr>
                        </a:pPr>
                        <a:r>
                          <a:t>٥٠ </a:t>
                        </a:r>
                        <a:r>
                          <a:rPr b="0">
                            <a:latin typeface="Khalid Art bold"/>
                            <a:ea typeface="Khalid Art bold"/>
                            <a:cs typeface="Khalid Art bold"/>
                            <a:sym typeface="Khalid Art bold"/>
                          </a:rPr>
                          <a:t>ريال</a:t>
                        </a:r>
                      </a:p>
                    </a:txBody>
                    <a:tcPr marL="45720" marR="45720" marT="45720" marB="45720" anchor="t" anchorCtr="0" horzOverflow="overflow"/>
                  </a:tc>
                  <a:tc vMerge="1">
                    <a:tcPr/>
                  </a:tc>
                </a:tr>
                <a:tr h="293499"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٥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٦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٥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r" rtl="0">
                          <a:defRPr sz="1400">
                            <a:latin typeface="Cambria Math"/>
                            <a:ea typeface="Cambria Math"/>
                            <a:cs typeface="Cambria Math"/>
                            <a:sym typeface="Cambria Math"/>
                          </a:defRPr>
                        </a:pPr>
                      </a:p>
                    </a:txBody>
                    <a:tcPr marL="45720" marR="45720" marT="45720" marB="45720" anchor="t" anchorCtr="0" horzOverflow="overflow"/>
                  </a:tc>
                </a:tr>
                <a:tr h="293499"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٣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٤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٣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r" rtl="0">
                          <a:defRPr sz="1400">
                            <a:latin typeface="Cambria Math"/>
                            <a:ea typeface="Cambria Math"/>
                            <a:cs typeface="Cambria Math"/>
                            <a:sym typeface="Cambria Math"/>
                          </a:defRPr>
                        </a:pPr>
                      </a:p>
                    </a:txBody>
                    <a:tcPr marL="45720" marR="45720" marT="45720" marB="45720" anchor="t" anchorCtr="0" horzOverflow="overflow"/>
                  </a:tc>
                </a:tr>
                <a:tr h="293499"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٤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٥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ctr" rtl="0">
                          <a:defRPr sz="1800"/>
                        </a:pPr>
                        <a:r>
                          <a:rPr b="1" sz="1400"/>
                          <a:t>٤</a:t>
                        </a:r>
                      </a:p>
                    </a:txBody>
                    <a:tcPr marL="45720" marR="45720" marT="45720" marB="45720" anchor="t" anchorCtr="0" horzOverflow="overflow"/>
                  </a:tc>
                  <a:tc>
                    <a:txBody>
                      <a:bodyPr/>
                      <a:lstStyle/>
                      <a:p>
                        <a:pPr algn="r" rtl="0">
                          <a:defRPr sz="1400">
                            <a:latin typeface="Cambria Math"/>
                            <a:ea typeface="Cambria Math"/>
                            <a:cs typeface="Cambria Math"/>
                            <a:sym typeface="Cambria Math"/>
                          </a:defRPr>
                        </a:pPr>
                      </a:p>
                    </a:txBody>
                    <a:tcPr marL="45720" marR="45720" marT="45720" marB="45720" anchor="t" anchorCtr="0" horzOverflow="overflow"/>
                  </a:tc>
                </a:tr>
              </a:tbl>
            </a:graphicData>
          </a:graphic>
        </p:graphicFrame>
        <p:sp>
          <p:nvSpPr>
            <p:cNvPr id="296" name="مربع نص 7"/>
            <p:cNvSpPr txBox="1"/>
            <p:nvPr/>
          </p:nvSpPr>
          <p:spPr>
            <a:xfrm>
              <a:off x="152363" y="760977"/>
              <a:ext cx="1691159" cy="363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lnSpc>
                  <a:spcPct val="150000"/>
                </a:lnSpc>
                <a:defRPr sz="1600">
                  <a:solidFill>
                    <a:srgbClr val="376092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أكبر</a:t>
              </a:r>
            </a:p>
          </p:txBody>
        </p:sp>
        <p:sp>
          <p:nvSpPr>
            <p:cNvPr id="297" name="مربع نص 11"/>
            <p:cNvSpPr txBox="1"/>
            <p:nvPr/>
          </p:nvSpPr>
          <p:spPr>
            <a:xfrm>
              <a:off x="825019" y="1487489"/>
              <a:ext cx="172924" cy="2503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14400" rtl="0"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√</m:t>
                    </m:r>
                  </m:oMath>
                </m:oMathPara>
              </a14:m>
              <a:endParaRPr sz="1600">
                <a:solidFill>
                  <a:srgbClr val="FF0000"/>
                </a:solidFill>
              </a:endParaRPr>
            </a:p>
          </p:txBody>
        </p:sp>
        <p:sp>
          <p:nvSpPr>
            <p:cNvPr id="298" name="أصغر"/>
            <p:cNvSpPr txBox="1"/>
            <p:nvPr/>
          </p:nvSpPr>
          <p:spPr>
            <a:xfrm>
              <a:off x="778580" y="1074765"/>
              <a:ext cx="438725" cy="363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ctr">
                <a:lnSpc>
                  <a:spcPct val="150000"/>
                </a:lnSpc>
                <a:defRPr sz="1600">
                  <a:solidFill>
                    <a:srgbClr val="376092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أصغر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35520" t="66468" r="0" b="27595"/>
          <a:stretch>
            <a:fillRect/>
          </a:stretch>
        </p:blipFill>
        <p:spPr>
          <a:xfrm>
            <a:off x="3190762" y="865817"/>
            <a:ext cx="4365056" cy="714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صورة 10" descr="صورة 10"/>
          <p:cNvPicPr>
            <a:picLocks noChangeAspect="1"/>
          </p:cNvPicPr>
          <p:nvPr/>
        </p:nvPicPr>
        <p:blipFill>
          <a:blip r:embed="rId3">
            <a:extLst/>
          </a:blip>
          <a:srcRect l="23582" t="73341" r="0" b="20546"/>
          <a:stretch>
            <a:fillRect/>
          </a:stretch>
        </p:blipFill>
        <p:spPr>
          <a:xfrm>
            <a:off x="2285227" y="1991379"/>
            <a:ext cx="5165574" cy="734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صورة 5" descr="صورة 5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6700646" y="2387527"/>
            <a:ext cx="824472" cy="676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صورة 12" descr="صورة 12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3635742" y="2387527"/>
            <a:ext cx="824472" cy="676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G_3573.png" descr="IMG_357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9337" y="2474441"/>
            <a:ext cx="3326712" cy="3326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307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08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310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7091" y="2754329"/>
            <a:ext cx="2244910" cy="224491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مربع نص 6"/>
          <p:cNvSpPr txBox="1"/>
          <p:nvPr/>
        </p:nvSpPr>
        <p:spPr>
          <a:xfrm>
            <a:off x="4155416" y="1329839"/>
            <a:ext cx="3175147" cy="251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800"/>
            </a:pPr>
          </a:p>
          <a:p>
            <a:pPr algn="ctr" rtl="0">
              <a:defRPr b="1" sz="28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د</a:t>
            </a:r>
            <a:r>
              <a:rPr>
                <a:solidFill>
                  <a:srgbClr val="000000"/>
                </a:solidFill>
              </a:rPr>
              <a:t>+٩=١٤</a:t>
            </a:r>
            <a:endParaRPr>
              <a:solidFill>
                <a:srgbClr val="000000"/>
              </a:solidFill>
            </a:endParaRPr>
          </a:p>
          <a:p>
            <a:pPr algn="ctr" rtl="0">
              <a:defRPr b="1" sz="2800">
                <a:solidFill>
                  <a:srgbClr val="FF0000"/>
                </a:solidFill>
              </a:defRPr>
            </a:pPr>
            <a:r>
              <a:t>٥</a:t>
            </a:r>
            <a:r>
              <a:rPr>
                <a:solidFill>
                  <a:srgbClr val="000000"/>
                </a:solidFill>
              </a:rPr>
              <a:t>+٩=١٤</a:t>
            </a:r>
            <a:endParaRPr>
              <a:solidFill>
                <a:srgbClr val="000000"/>
              </a:solidFill>
            </a:endParaRPr>
          </a:p>
          <a:p>
            <a:pPr algn="ctr" rtl="0">
              <a:defRPr b="1" sz="2800"/>
            </a:pPr>
            <a:r>
              <a:t>١٤=١٤</a:t>
            </a:r>
          </a:p>
          <a:p>
            <a:pPr algn="ctr" rtl="0">
              <a:defRPr b="1" sz="28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الحل هو </a:t>
            </a:r>
            <a:r>
              <a:rPr>
                <a:solidFill>
                  <a:srgbClr val="FF0000"/>
                </a:solidFill>
              </a:rPr>
              <a:t>٥</a:t>
            </a:r>
          </a:p>
        </p:txBody>
      </p:sp>
      <p:pic>
        <p:nvPicPr>
          <p:cNvPr id="312" name="صورة 10" descr="صورة 10"/>
          <p:cNvPicPr>
            <a:picLocks noChangeAspect="1"/>
          </p:cNvPicPr>
          <p:nvPr/>
        </p:nvPicPr>
        <p:blipFill>
          <a:blip r:embed="rId4">
            <a:extLst/>
          </a:blip>
          <a:srcRect l="65531" t="73341" r="0" b="22122"/>
          <a:stretch>
            <a:fillRect/>
          </a:stretch>
        </p:blipFill>
        <p:spPr>
          <a:xfrm>
            <a:off x="5742989" y="784930"/>
            <a:ext cx="2329938" cy="545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314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15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317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7091" y="2754329"/>
            <a:ext cx="2244910" cy="224491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مربع نص 6"/>
          <p:cNvSpPr txBox="1"/>
          <p:nvPr/>
        </p:nvSpPr>
        <p:spPr>
          <a:xfrm>
            <a:off x="4097654" y="1174813"/>
            <a:ext cx="2598238" cy="279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rtl="0">
              <a:defRPr b="1" sz="3300"/>
            </a:pPr>
          </a:p>
          <a:p>
            <a:pPr algn="r" rtl="0">
              <a:defRPr sz="33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right"/>
                </m:oMathParaPr>
                <m:oMath>
                  <m:r>
                    <a:rPr xmlns:a="http://schemas.openxmlformats.org/drawingml/2006/main" sz="350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ك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٧</m:t>
                  </m:r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٥٦</m:t>
                  </m:r>
                </m:oMath>
              </m:oMathPara>
            </a14:m>
          </a:p>
          <a:p>
            <a:pPr algn="r" rtl="0">
              <a:defRPr sz="33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right"/>
                </m:oMathParaPr>
                <m:oMath>
                  <m:r>
                    <m:rPr>
                      <m:nor/>
                    </m:rPr>
                    <a:rPr xmlns:a="http://schemas.openxmlformats.org/drawingml/2006/main" sz="355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٨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٧</m:t>
                  </m:r>
                  <m:r>
                    <m:rPr>
                      <m:nor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٥٦</m:t>
                  </m:r>
                </m:oMath>
              </m:oMathPara>
            </a14:m>
          </a:p>
          <a:p>
            <a:pPr algn="r" rtl="0">
              <a:defRPr b="1" sz="3300"/>
            </a:pPr>
            <a:r>
              <a:t>٥٦=٥٦</a:t>
            </a:r>
          </a:p>
          <a:p>
            <a:pPr algn="r" rtl="0">
              <a:defRPr b="1" sz="33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الحل هو </a:t>
            </a:r>
            <a:r>
              <a:rPr>
                <a:solidFill>
                  <a:srgbClr val="FF0000"/>
                </a:solidFill>
              </a:rPr>
              <a:t>٨</a:t>
            </a:r>
            <a:r>
              <a:t> .</a:t>
            </a:r>
          </a:p>
        </p:txBody>
      </p:sp>
      <p:pic>
        <p:nvPicPr>
          <p:cNvPr id="319" name="صورة 10" descr="صورة 10"/>
          <p:cNvPicPr>
            <a:picLocks noChangeAspect="1"/>
          </p:cNvPicPr>
          <p:nvPr/>
        </p:nvPicPr>
        <p:blipFill>
          <a:blip r:embed="rId4">
            <a:extLst/>
          </a:blip>
          <a:srcRect l="24582" t="73641" r="46115" b="22509"/>
          <a:stretch>
            <a:fillRect/>
          </a:stretch>
        </p:blipFill>
        <p:spPr>
          <a:xfrm>
            <a:off x="6120241" y="865816"/>
            <a:ext cx="1980683" cy="462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مربع نص 1"/>
          <p:cNvSpPr txBox="1"/>
          <p:nvPr/>
        </p:nvSpPr>
        <p:spPr>
          <a:xfrm>
            <a:off x="1771515" y="757908"/>
            <a:ext cx="6481552" cy="291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الإجابة الصحيحة 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د</a:t>
            </a:r>
            <a:r>
              <a:rPr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 algn="r" rtl="0">
              <a:defRPr b="1" sz="2000">
                <a:solidFill>
                  <a:srgbClr val="FF0000"/>
                </a:solidFill>
              </a:defRPr>
            </a:pPr>
          </a:p>
          <a:p>
            <a:pPr algn="r" rtl="0">
              <a:defRPr b="1" sz="20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شرح الحل</a:t>
            </a:r>
            <a:r>
              <a:t>:</a:t>
            </a:r>
          </a:p>
          <a:p>
            <a:pPr algn="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عدد ساعات عمل حامد في المطعم </a:t>
            </a:r>
            <a:r>
              <a:t>= ٤٣ – ١٥ =٢٨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ساعة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المبلغ تقاضاه حامد عن عمله في المطعم </a:t>
            </a:r>
            <a:r>
              <a:t>= ١٢٠٠ – ٣٧٥ = ٨٢٥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ريال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أجر حامد عن ساعة العمل في المطعم </a:t>
            </a:r>
            <a:r>
              <a:t>= </a:t>
            </a:r>
            <a14:m>
              <m:oMath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٢٩,٤٦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≈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٢٨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÷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٨٢٥</m:t>
                </m:r>
              </m:oMath>
            </a14:m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 ريال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تجميع"/>
          <p:cNvGrpSpPr/>
          <p:nvPr/>
        </p:nvGrpSpPr>
        <p:grpSpPr>
          <a:xfrm>
            <a:off x="2425937" y="803821"/>
            <a:ext cx="5473016" cy="3341241"/>
            <a:chOff x="0" y="0"/>
            <a:chExt cx="5473015" cy="3341240"/>
          </a:xfrm>
        </p:grpSpPr>
        <p:pic>
          <p:nvPicPr>
            <p:cNvPr id="119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7010" t="73390" r="0" b="6324"/>
            <a:stretch>
              <a:fillRect/>
            </a:stretch>
          </p:blipFill>
          <p:spPr>
            <a:xfrm>
              <a:off x="0" y="0"/>
              <a:ext cx="5473016" cy="311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صورة 4" descr="صورة 4">
              <a:hlinkClick r:id="rId3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4937788" y="1625990"/>
              <a:ext cx="542774" cy="409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صورة 10" descr="صورة 10">
              <a:hlinkClick r:id="rId5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4937788" y="2865002"/>
              <a:ext cx="542774" cy="409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صورة 11" descr="صورة 11">
              <a:hlinkClick r:id="rId6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731783" y="1625990"/>
              <a:ext cx="542772" cy="409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صورة 12" descr="صورة 12">
              <a:hlinkClick r:id="rId7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2834786" y="1625990"/>
              <a:ext cx="542772" cy="409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5" name="IMG_3561.png" descr="IMG_356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7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8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0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496020"/>
            <a:ext cx="2412423" cy="201478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مربع نص 6"/>
          <p:cNvSpPr txBox="1"/>
          <p:nvPr/>
        </p:nvSpPr>
        <p:spPr>
          <a:xfrm>
            <a:off x="2853474" y="1660137"/>
            <a:ext cx="4601647" cy="167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عوامل العدد </a:t>
            </a:r>
            <a:r>
              <a:t>٦٩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هي </a:t>
            </a:r>
            <a:r>
              <a:t>: ١، ٣ ، ٢٣ ،٧، ٦٩</a:t>
            </a:r>
          </a:p>
          <a:p>
            <a:pPr algn="ctr" rtl="0">
              <a:defRPr b="1" sz="2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بما أن العدد </a:t>
            </a:r>
            <a:r>
              <a:t>٦٩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له أكثر من عاملين فهو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عدد غير أولي</a:t>
            </a:r>
            <a:r>
              <a:rPr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2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81062" t="79283" r="0" b="14340"/>
          <a:stretch>
            <a:fillRect/>
          </a:stretch>
        </p:blipFill>
        <p:spPr>
          <a:xfrm>
            <a:off x="6512713" y="505652"/>
            <a:ext cx="1248866" cy="980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4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5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7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571749"/>
            <a:ext cx="2231072" cy="186332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مربع نص 6"/>
          <p:cNvSpPr txBox="1"/>
          <p:nvPr/>
        </p:nvSpPr>
        <p:spPr>
          <a:xfrm>
            <a:off x="2461264" y="1631257"/>
            <a:ext cx="5133611" cy="206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عوامل العدد </a:t>
            </a:r>
            <a:r>
              <a:t>٤٥ 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هي</a:t>
            </a:r>
            <a:r>
              <a:t>: ١ ، ٣ ، ٥ ، ٩ ،١٥ ، ٤٥</a:t>
            </a:r>
          </a:p>
          <a:p>
            <a:pPr algn="ctr" rtl="0">
              <a:defRPr b="1" sz="2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بما أن العدد </a:t>
            </a:r>
            <a:r>
              <a:t>٤٥ 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له أكثر من عاملين فهو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عدد غير أولي</a:t>
            </a:r>
            <a:r>
              <a:rPr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 algn="ctr" rtl="0">
              <a:defRPr b="1" sz="2500"/>
            </a:pPr>
            <a:r>
              <a:t>.</a:t>
            </a:r>
          </a:p>
        </p:txBody>
      </p:sp>
      <p:pic>
        <p:nvPicPr>
          <p:cNvPr id="139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0000" t="79518" r="31062" b="14106"/>
          <a:stretch>
            <a:fillRect/>
          </a:stretch>
        </p:blipFill>
        <p:spPr>
          <a:xfrm>
            <a:off x="6512713" y="505652"/>
            <a:ext cx="1248866" cy="980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1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2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4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571749"/>
            <a:ext cx="2231072" cy="186332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مربع نص 6"/>
          <p:cNvSpPr txBox="1"/>
          <p:nvPr/>
        </p:nvSpPr>
        <p:spPr>
          <a:xfrm>
            <a:off x="3024785" y="1735867"/>
            <a:ext cx="4394271" cy="167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عوامل العدد </a:t>
            </a:r>
            <a:r>
              <a:t>٣١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هي </a:t>
            </a:r>
            <a:r>
              <a:t>: ١ ، ٣١</a:t>
            </a:r>
          </a:p>
          <a:p>
            <a:pPr algn="ctr" rtl="0">
              <a:defRPr b="1" sz="2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بما أن العدد </a:t>
            </a:r>
            <a:r>
              <a:t>٣١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له عاملان فقط فهو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عدد أولي</a:t>
            </a:r>
            <a:r>
              <a:rPr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6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18446" t="79635" r="62616" b="13989"/>
          <a:stretch>
            <a:fillRect/>
          </a:stretch>
        </p:blipFill>
        <p:spPr>
          <a:xfrm>
            <a:off x="6512713" y="505652"/>
            <a:ext cx="1248866" cy="980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8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9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1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571749"/>
            <a:ext cx="2231072" cy="186332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مربع نص 26"/>
          <p:cNvSpPr txBox="1"/>
          <p:nvPr/>
        </p:nvSpPr>
        <p:spPr>
          <a:xfrm>
            <a:off x="3533681" y="3503413"/>
            <a:ext cx="3198293" cy="54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5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إذن </a:t>
            </a:r>
            <a:r>
              <a:t>٦٨ = ٢  × ٢ × ١٧</a:t>
            </a:r>
          </a:p>
        </p:txBody>
      </p:sp>
      <p:pic>
        <p:nvPicPr>
          <p:cNvPr id="153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30682" t="87440" r="0" b="7063"/>
          <a:stretch>
            <a:fillRect/>
          </a:stretch>
        </p:blipFill>
        <p:spPr>
          <a:xfrm>
            <a:off x="4863551" y="583241"/>
            <a:ext cx="3058087" cy="5651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تجميع"/>
          <p:cNvGrpSpPr/>
          <p:nvPr/>
        </p:nvGrpSpPr>
        <p:grpSpPr>
          <a:xfrm>
            <a:off x="3175692" y="865817"/>
            <a:ext cx="1822482" cy="2430983"/>
            <a:chOff x="0" y="0"/>
            <a:chExt cx="1822480" cy="2430982"/>
          </a:xfrm>
        </p:grpSpPr>
        <p:grpSp>
          <p:nvGrpSpPr>
            <p:cNvPr id="166" name="تجميع"/>
            <p:cNvGrpSpPr/>
            <p:nvPr/>
          </p:nvGrpSpPr>
          <p:grpSpPr>
            <a:xfrm>
              <a:off x="218554" y="-1"/>
              <a:ext cx="1538718" cy="2013415"/>
              <a:chOff x="0" y="0"/>
              <a:chExt cx="1538716" cy="2013413"/>
            </a:xfrm>
          </p:grpSpPr>
          <p:grpSp>
            <p:nvGrpSpPr>
              <p:cNvPr id="156" name="سهم: بشكل رتبة عسكرية 15"/>
              <p:cNvGrpSpPr/>
              <p:nvPr/>
            </p:nvGrpSpPr>
            <p:grpSpPr>
              <a:xfrm>
                <a:off x="0" y="1336305"/>
                <a:ext cx="889234" cy="677109"/>
                <a:chOff x="0" y="0"/>
                <a:chExt cx="889233" cy="677107"/>
              </a:xfrm>
            </p:grpSpPr>
            <p:sp>
              <p:nvSpPr>
                <p:cNvPr id="154" name="شارة"/>
                <p:cNvSpPr/>
                <p:nvPr/>
              </p:nvSpPr>
              <p:spPr>
                <a:xfrm rot="16200000">
                  <a:off x="106062" y="-106063"/>
                  <a:ext cx="677109" cy="889234"/>
                </a:xfrm>
                <a:prstGeom prst="chevron">
                  <a:avLst>
                    <a:gd name="adj" fmla="val 110023"/>
                  </a:avLst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sx="100000" sy="100000" kx="0" ky="0" algn="b" rotWithShape="0" blurRad="12700" dist="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22859" tIns="22859" rIns="22859" bIns="22859" numCol="1" anchor="ctr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155" name="شارة"/>
                <p:cNvSpPr/>
                <p:nvPr/>
              </p:nvSpPr>
              <p:spPr>
                <a:xfrm rot="16200000">
                  <a:off x="106062" y="-106063"/>
                  <a:ext cx="677109" cy="889234"/>
                </a:xfrm>
                <a:prstGeom prst="chevron">
                  <a:avLst>
                    <a:gd name="adj" fmla="val 110023"/>
                  </a:avLst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sx="100000" sy="100000" kx="0" ky="0" algn="b" rotWithShape="0" blurRad="12700" dist="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22859" tIns="22859" rIns="22859" bIns="22859" numCol="1" anchor="ctr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157" name="رابط مستقيم 5"/>
              <p:cNvSpPr/>
              <p:nvPr/>
            </p:nvSpPr>
            <p:spPr>
              <a:xfrm flipH="1">
                <a:off x="1382775" y="1355231"/>
                <a:ext cx="1" cy="658183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grpSp>
            <p:nvGrpSpPr>
              <p:cNvPr id="165" name="تجميع"/>
              <p:cNvGrpSpPr/>
              <p:nvPr/>
            </p:nvGrpSpPr>
            <p:grpSpPr>
              <a:xfrm>
                <a:off x="266761" y="-1"/>
                <a:ext cx="1271956" cy="1418733"/>
                <a:chOff x="0" y="0"/>
                <a:chExt cx="1271954" cy="1418731"/>
              </a:xfrm>
            </p:grpSpPr>
            <p:grpSp>
              <p:nvGrpSpPr>
                <p:cNvPr id="160" name="سهم: بشكل رتبة عسكرية 1"/>
                <p:cNvGrpSpPr/>
                <p:nvPr/>
              </p:nvGrpSpPr>
              <p:grpSpPr>
                <a:xfrm>
                  <a:off x="181986" y="339653"/>
                  <a:ext cx="889234" cy="677109"/>
                  <a:chOff x="0" y="0"/>
                  <a:chExt cx="889233" cy="677107"/>
                </a:xfrm>
              </p:grpSpPr>
              <p:sp>
                <p:nvSpPr>
                  <p:cNvPr id="158" name="شارة"/>
                  <p:cNvSpPr/>
                  <p:nvPr/>
                </p:nvSpPr>
                <p:spPr>
                  <a:xfrm rot="16200000">
                    <a:off x="106062" y="-106063"/>
                    <a:ext cx="677109" cy="889234"/>
                  </a:xfrm>
                  <a:prstGeom prst="chevron">
                    <a:avLst>
                      <a:gd name="adj" fmla="val 110023"/>
                    </a:avLst>
                  </a:prstGeom>
                  <a:noFill/>
                  <a:ln w="25400" cap="flat">
                    <a:solidFill>
                      <a:schemeClr val="accent1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2700" dist="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22859" tIns="22859" rIns="22859" bIns="22859" numCol="1" anchor="ctr">
                    <a:noAutofit/>
                  </a:bodyPr>
                  <a:lstStyle/>
                  <a:p>
                    <a:pPr rtl="0">
                      <a:defRPr/>
                    </a:pPr>
                  </a:p>
                </p:txBody>
              </p:sp>
              <p:sp>
                <p:nvSpPr>
                  <p:cNvPr id="159" name="شارة"/>
                  <p:cNvSpPr/>
                  <p:nvPr/>
                </p:nvSpPr>
                <p:spPr>
                  <a:xfrm rot="16200000">
                    <a:off x="106062" y="-106063"/>
                    <a:ext cx="677109" cy="889234"/>
                  </a:xfrm>
                  <a:prstGeom prst="chevron">
                    <a:avLst>
                      <a:gd name="adj" fmla="val 110023"/>
                    </a:avLst>
                  </a:prstGeom>
                  <a:noFill/>
                  <a:ln w="25400" cap="flat">
                    <a:solidFill>
                      <a:schemeClr val="accent1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2700" dist="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22859" tIns="22859" rIns="22859" bIns="22859" numCol="1" anchor="ctr">
                    <a:noAutofit/>
                  </a:bodyPr>
                  <a:lstStyle/>
                  <a:p>
                    <a:pPr rtl="0">
                      <a:defRPr/>
                    </a:pPr>
                  </a:p>
                </p:txBody>
              </p:sp>
            </p:grpSp>
            <p:sp>
              <p:nvSpPr>
                <p:cNvPr id="161" name="مربع نص 2"/>
                <p:cNvSpPr txBox="1"/>
                <p:nvPr/>
              </p:nvSpPr>
              <p:spPr>
                <a:xfrm>
                  <a:off x="237533" y="0"/>
                  <a:ext cx="778138" cy="33965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2859" tIns="22859" rIns="22859" bIns="22859" numCol="1" anchor="t">
                  <a:spAutoFit/>
                </a:bodyPr>
                <a:lstStyle>
                  <a:lvl1pPr algn="ctr">
                    <a:defRPr b="1" sz="2200"/>
                  </a:lvl1pPr>
                </a:lstStyle>
                <a:p>
                  <a:pPr rtl="0">
                    <a:defRPr/>
                  </a:pPr>
                  <a:r>
                    <a:t>٦٨</a:t>
                  </a:r>
                </a:p>
              </p:txBody>
            </p:sp>
            <p:sp>
              <p:nvSpPr>
                <p:cNvPr id="162" name="مربع نص 13"/>
                <p:cNvSpPr txBox="1"/>
                <p:nvPr/>
              </p:nvSpPr>
              <p:spPr>
                <a:xfrm>
                  <a:off x="829971" y="1049387"/>
                  <a:ext cx="441984" cy="3693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2859" tIns="22859" rIns="22859" bIns="22859" numCol="1" anchor="t">
                  <a:spAutoFit/>
                </a:bodyPr>
                <a:lstStyle>
                  <a:lvl1pPr algn="ctr">
                    <a:defRPr b="1" sz="2500"/>
                  </a:lvl1pPr>
                </a:lstStyle>
                <a:p>
                  <a:pPr rtl="0">
                    <a:defRPr/>
                  </a:pPr>
                  <a:r>
                    <a:t>١٧</a:t>
                  </a:r>
                </a:p>
              </p:txBody>
            </p:sp>
            <p:sp>
              <p:nvSpPr>
                <p:cNvPr id="163" name="مربع نص 14"/>
                <p:cNvSpPr txBox="1"/>
                <p:nvPr/>
              </p:nvSpPr>
              <p:spPr>
                <a:xfrm>
                  <a:off x="0" y="1033885"/>
                  <a:ext cx="363972" cy="3693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2859" tIns="22859" rIns="22859" bIns="22859" numCol="1" anchor="t">
                  <a:spAutoFit/>
                </a:bodyPr>
                <a:lstStyle>
                  <a:lvl1pPr algn="ctr">
                    <a:defRPr b="1" sz="2500"/>
                  </a:lvl1pPr>
                </a:lstStyle>
                <a:p>
                  <a:pPr rtl="0">
                    <a:defRPr/>
                  </a:pPr>
                  <a:r>
                    <a:t>٤</a:t>
                  </a:r>
                </a:p>
              </p:txBody>
            </p:sp>
            <p:sp>
              <p:nvSpPr>
                <p:cNvPr id="164" name="علامة الضرب 9"/>
                <p:cNvSpPr/>
                <p:nvPr/>
              </p:nvSpPr>
              <p:spPr>
                <a:xfrm>
                  <a:off x="549990" y="1145250"/>
                  <a:ext cx="93959" cy="146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0800" y="10800"/>
                      </a:lnTo>
                      <a:lnTo>
                        <a:pt x="21600" y="0"/>
                      </a:lnTo>
                      <a:lnTo>
                        <a:pt x="10800" y="10800"/>
                      </a:lnTo>
                      <a:lnTo>
                        <a:pt x="21600" y="21600"/>
                      </a:lnTo>
                      <a:lnTo>
                        <a:pt x="10800" y="10800"/>
                      </a:lnTo>
                      <a:lnTo>
                        <a:pt x="0" y="21600"/>
                      </a:lnTo>
                      <a:lnTo>
                        <a:pt x="10800" y="108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0000"/>
                  </a:solidFill>
                  <a:prstDash val="solid"/>
                  <a:round/>
                </a:ln>
                <a:effectLst>
                  <a:outerShdw sx="100000" sy="100000" kx="0" ky="0" algn="b" rotWithShape="0" blurRad="12700" dist="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22859" tIns="22859" rIns="22859" bIns="22859" numCol="1" anchor="ctr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</p:grpSp>
        <p:grpSp>
          <p:nvGrpSpPr>
            <p:cNvPr id="172" name="تجميع"/>
            <p:cNvGrpSpPr/>
            <p:nvPr/>
          </p:nvGrpSpPr>
          <p:grpSpPr>
            <a:xfrm>
              <a:off x="0" y="2052265"/>
              <a:ext cx="1822481" cy="378718"/>
              <a:chOff x="0" y="0"/>
              <a:chExt cx="1822480" cy="378716"/>
            </a:xfrm>
          </p:grpSpPr>
          <p:sp>
            <p:nvSpPr>
              <p:cNvPr id="167" name="مربع نص 16"/>
              <p:cNvSpPr txBox="1"/>
              <p:nvPr/>
            </p:nvSpPr>
            <p:spPr>
              <a:xfrm>
                <a:off x="905141" y="9371"/>
                <a:ext cx="346647" cy="369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b="1" sz="2500"/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68" name="مربع نص 17"/>
              <p:cNvSpPr txBox="1"/>
              <p:nvPr/>
            </p:nvSpPr>
            <p:spPr>
              <a:xfrm>
                <a:off x="0" y="0"/>
                <a:ext cx="412856" cy="3693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b="1" sz="2500"/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69" name="مربع نص 18"/>
              <p:cNvSpPr txBox="1"/>
              <p:nvPr/>
            </p:nvSpPr>
            <p:spPr>
              <a:xfrm>
                <a:off x="1354821" y="9371"/>
                <a:ext cx="467660" cy="369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b="1" sz="2500"/>
                </a:lvl1pPr>
              </a:lstStyle>
              <a:p>
                <a:pPr rtl="0">
                  <a:defRPr/>
                </a:pPr>
                <a:r>
                  <a:t>١٧</a:t>
                </a:r>
              </a:p>
            </p:txBody>
          </p:sp>
          <p:sp>
            <p:nvSpPr>
              <p:cNvPr id="170" name="علامة الضرب 24"/>
              <p:cNvSpPr/>
              <p:nvPr/>
            </p:nvSpPr>
            <p:spPr>
              <a:xfrm>
                <a:off x="1307842" y="112415"/>
                <a:ext cx="93959" cy="146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800" y="10800"/>
                    </a:lnTo>
                    <a:lnTo>
                      <a:pt x="21600" y="0"/>
                    </a:lnTo>
                    <a:lnTo>
                      <a:pt x="10800" y="10800"/>
                    </a:lnTo>
                    <a:lnTo>
                      <a:pt x="21600" y="21600"/>
                    </a:lnTo>
                    <a:lnTo>
                      <a:pt x="10800" y="10800"/>
                    </a:lnTo>
                    <a:lnTo>
                      <a:pt x="0" y="21600"/>
                    </a:lnTo>
                    <a:lnTo>
                      <a:pt x="108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171" name="علامة الضرب 24"/>
              <p:cNvSpPr/>
              <p:nvPr/>
            </p:nvSpPr>
            <p:spPr>
              <a:xfrm>
                <a:off x="612019" y="101557"/>
                <a:ext cx="93959" cy="146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800" y="10800"/>
                    </a:lnTo>
                    <a:lnTo>
                      <a:pt x="21600" y="0"/>
                    </a:lnTo>
                    <a:lnTo>
                      <a:pt x="10800" y="10800"/>
                    </a:lnTo>
                    <a:lnTo>
                      <a:pt x="21600" y="21600"/>
                    </a:lnTo>
                    <a:lnTo>
                      <a:pt x="10800" y="10800"/>
                    </a:lnTo>
                    <a:lnTo>
                      <a:pt x="0" y="21600"/>
                    </a:lnTo>
                    <a:lnTo>
                      <a:pt x="108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3177" t="1534" r="0" b="70359"/>
          <a:stretch>
            <a:fillRect/>
          </a:stretch>
        </p:blipFill>
        <p:spPr>
          <a:xfrm>
            <a:off x="1973347" y="683748"/>
            <a:ext cx="6251454" cy="322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882" y="2571750"/>
            <a:ext cx="2295937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صورة 4" descr="صورة 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70281" y="1176541"/>
            <a:ext cx="542773" cy="409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