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26"/>
  </p:notesMasterIdLst>
  <p:sldIdLst>
    <p:sldId id="256" r:id="rId2"/>
    <p:sldId id="257" r:id="rId3"/>
    <p:sldId id="301" r:id="rId4"/>
    <p:sldId id="302" r:id="rId5"/>
    <p:sldId id="303" r:id="rId6"/>
    <p:sldId id="304" r:id="rId7"/>
    <p:sldId id="305" r:id="rId8"/>
    <p:sldId id="307" r:id="rId9"/>
    <p:sldId id="306" r:id="rId10"/>
    <p:sldId id="308" r:id="rId11"/>
    <p:sldId id="309" r:id="rId12"/>
    <p:sldId id="310" r:id="rId13"/>
    <p:sldId id="313" r:id="rId14"/>
    <p:sldId id="315" r:id="rId15"/>
    <p:sldId id="314" r:id="rId16"/>
    <p:sldId id="317" r:id="rId17"/>
    <p:sldId id="316" r:id="rId18"/>
    <p:sldId id="312" r:id="rId19"/>
    <p:sldId id="318" r:id="rId20"/>
    <p:sldId id="319" r:id="rId21"/>
    <p:sldId id="259" r:id="rId22"/>
    <p:sldId id="262" r:id="rId23"/>
    <p:sldId id="261" r:id="rId24"/>
    <p:sldId id="260" r:id="rId25"/>
  </p:sldIdLst>
  <p:sldSz cx="9144000" cy="5143500" type="screen16x9"/>
  <p:notesSz cx="6858000" cy="9144000"/>
  <p:embeddedFontLst>
    <p:embeddedFont>
      <p:font typeface="Abril Fatface" panose="020B0604020202020204" charset="0"/>
      <p:regular r:id="rId27"/>
    </p:embeddedFont>
    <p:embeddedFont>
      <p:font typeface="Cavolini" panose="03000502040302020204" pitchFamily="66" charset="0"/>
      <p:regular r:id="rId28"/>
      <p:bold r:id="rId29"/>
      <p:italic r:id="rId30"/>
      <p:boldItalic r:id="rId31"/>
    </p:embeddedFont>
    <p:embeddedFont>
      <p:font typeface="Oxygen Light" panose="020B0604020202020204" charset="0"/>
      <p:regular r:id="rId32"/>
      <p:bold r:id="rId33"/>
    </p:embeddedFont>
    <p:embeddedFont>
      <p:font typeface="Quicksand" panose="020B0604020202020204" charset="0"/>
      <p:regular r:id="rId34"/>
      <p:bold r:id="rId35"/>
    </p:embeddedFont>
    <p:embeddedFont>
      <p:font typeface="Quicksand Light" panose="020B0604020202020204" charset="0"/>
      <p:regular r:id="rId36"/>
      <p:bold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57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6CBD9F-D55D-463A-8BDF-CE35454084F3}">
  <a:tblStyle styleId="{8E6CBD9F-D55D-463A-8BDF-CE35454084F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29" autoAdjust="0"/>
    <p:restoredTop sz="94660"/>
  </p:normalViewPr>
  <p:slideViewPr>
    <p:cSldViewPr snapToGrid="0">
      <p:cViewPr varScale="1">
        <p:scale>
          <a:sx n="90" d="100"/>
          <a:sy n="90" d="100"/>
        </p:scale>
        <p:origin x="696" y="78"/>
      </p:cViewPr>
      <p:guideLst>
        <p:guide orient="horz" pos="285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600065a858_0_9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600065a858_0_96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6157fab5e6_4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6157fab5e6_4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2693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948519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6157fab5e6_4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6157fab5e6_4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476e7e05e9_0_176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476e7e05e9_0_176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476e7e05e9_0_17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476e7e05e9_0_17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476e7e05e9_0_175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476e7e05e9_0_175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TITL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14725" y="400850"/>
            <a:ext cx="8115300" cy="4343400"/>
          </a:xfrm>
          <a:prstGeom prst="rect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372052" y="1201775"/>
            <a:ext cx="63999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bril Fatface"/>
              <a:buNone/>
              <a:defRPr sz="48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730850" y="3181925"/>
            <a:ext cx="5682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1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2800">
                <a:solidFill>
                  <a:srgbClr val="A1C448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2800">
                <a:solidFill>
                  <a:srgbClr val="A1C448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2800">
                <a:solidFill>
                  <a:srgbClr val="A1C448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2800">
                <a:solidFill>
                  <a:srgbClr val="A1C448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2800">
                <a:solidFill>
                  <a:srgbClr val="A1C448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2800">
                <a:solidFill>
                  <a:srgbClr val="A1C448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2800">
                <a:solidFill>
                  <a:srgbClr val="A1C448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2800">
                <a:solidFill>
                  <a:srgbClr val="A1C44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LIST">
  <p:cSld name="BIG_NUMBER_1_1_2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1"/>
          </p:nvPr>
        </p:nvSpPr>
        <p:spPr>
          <a:xfrm>
            <a:off x="720000" y="1381075"/>
            <a:ext cx="5972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000"/>
              <a:buFont typeface="Oxygen Light"/>
              <a:buChar char="■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1">
  <p:cSld name="BIG_NUMBER_1_1_3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ctrTitle"/>
          </p:nvPr>
        </p:nvSpPr>
        <p:spPr>
          <a:xfrm>
            <a:off x="1870200" y="2127525"/>
            <a:ext cx="5403600" cy="25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3013650" y="2454225"/>
            <a:ext cx="3116700" cy="15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title" idx="2" hasCustomPrompt="1"/>
          </p:nvPr>
        </p:nvSpPr>
        <p:spPr>
          <a:xfrm>
            <a:off x="3897150" y="1361375"/>
            <a:ext cx="13497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BIG_NUMBER_1_1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ubTitle" idx="1"/>
          </p:nvPr>
        </p:nvSpPr>
        <p:spPr>
          <a:xfrm>
            <a:off x="3013650" y="3216225"/>
            <a:ext cx="3116700" cy="15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BIG_NUMBER_1_1_1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ubTitle" idx="1"/>
          </p:nvPr>
        </p:nvSpPr>
        <p:spPr>
          <a:xfrm>
            <a:off x="996675" y="2313900"/>
            <a:ext cx="3116700" cy="15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BIG_NUMBER_1_2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ctrTitle" idx="2"/>
          </p:nvPr>
        </p:nvSpPr>
        <p:spPr>
          <a:xfrm>
            <a:off x="1209150" y="2894325"/>
            <a:ext cx="21093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ubTitle" idx="1"/>
          </p:nvPr>
        </p:nvSpPr>
        <p:spPr>
          <a:xfrm>
            <a:off x="1304250" y="3178250"/>
            <a:ext cx="1919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ctrTitle" idx="3"/>
          </p:nvPr>
        </p:nvSpPr>
        <p:spPr>
          <a:xfrm>
            <a:off x="3517350" y="2894325"/>
            <a:ext cx="21093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ubTitle" idx="4"/>
          </p:nvPr>
        </p:nvSpPr>
        <p:spPr>
          <a:xfrm>
            <a:off x="3612450" y="3178250"/>
            <a:ext cx="1919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ctrTitle" idx="5"/>
          </p:nvPr>
        </p:nvSpPr>
        <p:spPr>
          <a:xfrm>
            <a:off x="5825550" y="2894325"/>
            <a:ext cx="21093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subTitle" idx="6"/>
          </p:nvPr>
        </p:nvSpPr>
        <p:spPr>
          <a:xfrm>
            <a:off x="5920650" y="3178250"/>
            <a:ext cx="1919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BIG_NUMBER_1_1_1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_1">
    <p:bg>
      <p:bgPr>
        <a:solidFill>
          <a:srgbClr val="FFFFFF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bril Fatface"/>
              <a:buNone/>
              <a:defRPr sz="28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 Light"/>
              <a:buChar char="●"/>
              <a:defRPr sz="18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6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38994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n.wikipedia.org/wiki/Salad" TargetMode="Externa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38994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losetdomesticbunny.blogspot.com/2011/06/amatrice-style-thin-spaghetti.html" TargetMode="Externa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38994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n.wikipedia.org/wiki/Chocolate_cake" TargetMode="External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38994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travelers.sk/one-month-madagascar-iii-the-most-beautiful-trees-world-close-wild-fossa/" TargetMode="External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hyperlink" Target="http://www.chasingfooddreams.com/2016/05/mr-fish-fishhead-noodle-damansara-kim.html" TargetMode="External"/><Relationship Id="rId5" Type="http://schemas.openxmlformats.org/officeDocument/2006/relationships/image" Target="../media/image25.JP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4.xml"/><Relationship Id="rId9" Type="http://schemas.openxmlformats.org/officeDocument/2006/relationships/hyperlink" Target="https://pxhere.com/en/photo/1460899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hip2save.com/2018/06/19/ihop-ihob-save-money-deals/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ommons.wikimedia.org/wiki/File:Italian_dishes_on_a_table,_served_at_a_restaurant_in_Dhaka,_Bangladesh._2.JPG" TargetMode="External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ixabay.com/en/girl-cook-cooking-paddle-kid-1773668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 txBox="1">
            <a:spLocks noGrp="1"/>
          </p:cNvSpPr>
          <p:nvPr>
            <p:ph type="ctrTitle"/>
          </p:nvPr>
        </p:nvSpPr>
        <p:spPr>
          <a:xfrm>
            <a:off x="1203589" y="1301694"/>
            <a:ext cx="63999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accent4">
                    <a:lumMod val="25000"/>
                  </a:schemeClr>
                </a:solidFill>
              </a:rPr>
              <a:t>U 5 </a:t>
            </a:r>
            <a:br>
              <a:rPr lang="en-US" sz="6000" dirty="0">
                <a:solidFill>
                  <a:schemeClr val="accent4">
                    <a:lumMod val="25000"/>
                  </a:schemeClr>
                </a:solidFill>
              </a:rPr>
            </a:br>
            <a:r>
              <a:rPr lang="en-US" sz="6000" dirty="0">
                <a:solidFill>
                  <a:schemeClr val="accent4">
                    <a:lumMod val="25000"/>
                  </a:schemeClr>
                </a:solidFill>
              </a:rPr>
              <a:t>Is There Any Ice Cream?</a:t>
            </a:r>
            <a:endParaRPr sz="6000" dirty="0">
              <a:solidFill>
                <a:schemeClr val="accent4">
                  <a:lumMod val="25000"/>
                </a:schemeClr>
              </a:solidFill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1"/>
          </p:nvPr>
        </p:nvSpPr>
        <p:spPr>
          <a:xfrm>
            <a:off x="3545161" y="4221914"/>
            <a:ext cx="2203197" cy="4863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Tr. Nora Khalid</a:t>
            </a:r>
            <a:endParaRPr sz="2000" b="1" dirty="0"/>
          </a:p>
        </p:txBody>
      </p:sp>
      <p:pic>
        <p:nvPicPr>
          <p:cNvPr id="138" name="Google Shape;13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1575" y="0"/>
            <a:ext cx="1998375" cy="315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9745" y="2643400"/>
            <a:ext cx="1109925" cy="126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0452" y="3981975"/>
            <a:ext cx="1109925" cy="1206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655035">
            <a:off x="7066130" y="-826565"/>
            <a:ext cx="2500839" cy="2471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369999">
            <a:off x="515588" y="4212270"/>
            <a:ext cx="977225" cy="991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00951" y="-116462"/>
            <a:ext cx="1165324" cy="105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221433">
            <a:off x="-29871" y="1948361"/>
            <a:ext cx="1649503" cy="3463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83023" y="3954975"/>
            <a:ext cx="1374378" cy="126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120523" y="1435815"/>
            <a:ext cx="1109925" cy="1323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517AD5-BEEE-46CA-993F-C306E2D033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51" t="12591" r="31744" b="8197"/>
          <a:stretch/>
        </p:blipFill>
        <p:spPr>
          <a:xfrm>
            <a:off x="0" y="51448"/>
            <a:ext cx="9144000" cy="5040603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DA721DC5-D892-4F7B-865D-4CD05B81F49F}"/>
              </a:ext>
            </a:extLst>
          </p:cNvPr>
          <p:cNvSpPr/>
          <p:nvPr/>
        </p:nvSpPr>
        <p:spPr>
          <a:xfrm>
            <a:off x="2642777" y="1034256"/>
            <a:ext cx="3540645" cy="1960517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Google Shape;192;p26">
            <a:extLst>
              <a:ext uri="{FF2B5EF4-FFF2-40B4-BE49-F238E27FC236}">
                <a16:creationId xmlns:a16="http://schemas.microsoft.com/office/drawing/2014/main" id="{23C0A0CF-9967-45C2-A915-C2EE795D03AA}"/>
              </a:ext>
            </a:extLst>
          </p:cNvPr>
          <p:cNvSpPr txBox="1">
            <a:spLocks/>
          </p:cNvSpPr>
          <p:nvPr/>
        </p:nvSpPr>
        <p:spPr>
          <a:xfrm>
            <a:off x="2541769" y="1702369"/>
            <a:ext cx="3540646" cy="118052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What kinds of drinks do you see?</a:t>
            </a:r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3093B87A-9522-4436-B338-91D73ADFAA70}"/>
              </a:ext>
            </a:extLst>
          </p:cNvPr>
          <p:cNvSpPr/>
          <p:nvPr/>
        </p:nvSpPr>
        <p:spPr>
          <a:xfrm rot="21121302">
            <a:off x="1899104" y="476776"/>
            <a:ext cx="1297603" cy="467138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7E62A2EF-7DB1-4977-ADB4-C42722AFD6DD}"/>
              </a:ext>
            </a:extLst>
          </p:cNvPr>
          <p:cNvSpPr/>
          <p:nvPr/>
        </p:nvSpPr>
        <p:spPr>
          <a:xfrm rot="21121302">
            <a:off x="5927660" y="558345"/>
            <a:ext cx="1297603" cy="467138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9BA10C38-C060-4105-A720-192C1D17E61D}"/>
              </a:ext>
            </a:extLst>
          </p:cNvPr>
          <p:cNvSpPr/>
          <p:nvPr/>
        </p:nvSpPr>
        <p:spPr>
          <a:xfrm rot="21121302">
            <a:off x="1331666" y="1562604"/>
            <a:ext cx="1297603" cy="467138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80CFD743-21B3-454A-B165-E0B7A6158087}"/>
              </a:ext>
            </a:extLst>
          </p:cNvPr>
          <p:cNvSpPr/>
          <p:nvPr/>
        </p:nvSpPr>
        <p:spPr>
          <a:xfrm rot="21121302">
            <a:off x="1639197" y="3310122"/>
            <a:ext cx="1297603" cy="467138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03109019-F0C0-40B5-ADA4-583518B258D3}"/>
              </a:ext>
            </a:extLst>
          </p:cNvPr>
          <p:cNvSpPr/>
          <p:nvPr/>
        </p:nvSpPr>
        <p:spPr>
          <a:xfrm rot="21121302">
            <a:off x="6764088" y="3298669"/>
            <a:ext cx="1297603" cy="467138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455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517AD5-BEEE-46CA-993F-C306E2D033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51" t="12591" r="31744" b="8197"/>
          <a:stretch/>
        </p:blipFill>
        <p:spPr>
          <a:xfrm>
            <a:off x="0" y="51448"/>
            <a:ext cx="9144000" cy="5040603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DA721DC5-D892-4F7B-865D-4CD05B81F49F}"/>
              </a:ext>
            </a:extLst>
          </p:cNvPr>
          <p:cNvSpPr/>
          <p:nvPr/>
        </p:nvSpPr>
        <p:spPr>
          <a:xfrm>
            <a:off x="5269019" y="2739787"/>
            <a:ext cx="3540645" cy="1960517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Google Shape;192;p26">
            <a:extLst>
              <a:ext uri="{FF2B5EF4-FFF2-40B4-BE49-F238E27FC236}">
                <a16:creationId xmlns:a16="http://schemas.microsoft.com/office/drawing/2014/main" id="{23C0A0CF-9967-45C2-A915-C2EE795D03AA}"/>
              </a:ext>
            </a:extLst>
          </p:cNvPr>
          <p:cNvSpPr txBox="1">
            <a:spLocks/>
          </p:cNvSpPr>
          <p:nvPr/>
        </p:nvSpPr>
        <p:spPr>
          <a:xfrm>
            <a:off x="5269018" y="3560976"/>
            <a:ext cx="3540646" cy="118052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What about the baked potato and rice? Why are there pictures of them?</a:t>
            </a: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7E62A2EF-7DB1-4977-ADB4-C42722AFD6DD}"/>
              </a:ext>
            </a:extLst>
          </p:cNvPr>
          <p:cNvSpPr/>
          <p:nvPr/>
        </p:nvSpPr>
        <p:spPr>
          <a:xfrm rot="20103693">
            <a:off x="4620218" y="2491504"/>
            <a:ext cx="1297603" cy="467138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052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517AD5-BEEE-46CA-993F-C306E2D033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51" t="12591" r="31744" b="8197"/>
          <a:stretch/>
        </p:blipFill>
        <p:spPr>
          <a:xfrm>
            <a:off x="0" y="51448"/>
            <a:ext cx="9144000" cy="5040603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DA721DC5-D892-4F7B-865D-4CD05B81F49F}"/>
              </a:ext>
            </a:extLst>
          </p:cNvPr>
          <p:cNvSpPr/>
          <p:nvPr/>
        </p:nvSpPr>
        <p:spPr>
          <a:xfrm>
            <a:off x="5269019" y="2739787"/>
            <a:ext cx="3540645" cy="1960517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Google Shape;192;p26">
            <a:extLst>
              <a:ext uri="{FF2B5EF4-FFF2-40B4-BE49-F238E27FC236}">
                <a16:creationId xmlns:a16="http://schemas.microsoft.com/office/drawing/2014/main" id="{23C0A0CF-9967-45C2-A915-C2EE795D03AA}"/>
              </a:ext>
            </a:extLst>
          </p:cNvPr>
          <p:cNvSpPr txBox="1">
            <a:spLocks/>
          </p:cNvSpPr>
          <p:nvPr/>
        </p:nvSpPr>
        <p:spPr>
          <a:xfrm>
            <a:off x="5269018" y="3305795"/>
            <a:ext cx="3540646" cy="118052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Which of these food do you like ? Don’t you like?</a:t>
            </a:r>
          </a:p>
        </p:txBody>
      </p:sp>
    </p:spTree>
    <p:extLst>
      <p:ext uri="{BB962C8B-B14F-4D97-AF65-F5344CB8AC3E}">
        <p14:creationId xmlns:p14="http://schemas.microsoft.com/office/powerpoint/2010/main" val="3424858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517AD5-BEEE-46CA-993F-C306E2D033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651" t="12591" r="31744" b="8197"/>
          <a:stretch/>
        </p:blipFill>
        <p:spPr>
          <a:xfrm>
            <a:off x="0" y="51448"/>
            <a:ext cx="9144000" cy="5040603"/>
          </a:xfrm>
          <a:prstGeom prst="rect">
            <a:avLst/>
          </a:prstGeom>
        </p:spPr>
      </p:pic>
      <p:pic>
        <p:nvPicPr>
          <p:cNvPr id="2" name="SG Bk 3 F-SA__18_2-02">
            <a:hlinkClick r:id="" action="ppaction://media"/>
            <a:extLst>
              <a:ext uri="{FF2B5EF4-FFF2-40B4-BE49-F238E27FC236}">
                <a16:creationId xmlns:a16="http://schemas.microsoft.com/office/drawing/2014/main" id="{70F06D6E-9550-4FFE-98C4-B12130AA87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383.3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35630" y="806745"/>
            <a:ext cx="1043319" cy="10433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EBCD2A-2C19-42BE-A4F8-D3875075678F}"/>
              </a:ext>
            </a:extLst>
          </p:cNvPr>
          <p:cNvSpPr txBox="1"/>
          <p:nvPr/>
        </p:nvSpPr>
        <p:spPr>
          <a:xfrm>
            <a:off x="-53163" y="4226442"/>
            <a:ext cx="572031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Circle the items that don’t have a picture.</a:t>
            </a:r>
            <a:endParaRPr lang="ar-SA" sz="2400" b="1" dirty="0">
              <a:highlight>
                <a:srgbClr val="FFFF00"/>
              </a:highligh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A2A1EB3-DE29-456F-8791-FA356028A697}"/>
              </a:ext>
            </a:extLst>
          </p:cNvPr>
          <p:cNvSpPr/>
          <p:nvPr/>
        </p:nvSpPr>
        <p:spPr>
          <a:xfrm>
            <a:off x="4572000" y="956930"/>
            <a:ext cx="2190307" cy="268115"/>
          </a:xfrm>
          <a:prstGeom prst="roundRect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83E2594-ED9D-4B37-ADEA-13AA8C47CFCA}"/>
              </a:ext>
            </a:extLst>
          </p:cNvPr>
          <p:cNvSpPr/>
          <p:nvPr/>
        </p:nvSpPr>
        <p:spPr>
          <a:xfrm>
            <a:off x="5215269" y="4306187"/>
            <a:ext cx="2190307" cy="159488"/>
          </a:xfrm>
          <a:prstGeom prst="roundRect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66CF7B2-BC5F-4767-BBA2-28F2F594E27E}"/>
              </a:ext>
            </a:extLst>
          </p:cNvPr>
          <p:cNvSpPr/>
          <p:nvPr/>
        </p:nvSpPr>
        <p:spPr>
          <a:xfrm>
            <a:off x="5909930" y="3714423"/>
            <a:ext cx="1011865" cy="159488"/>
          </a:xfrm>
          <a:prstGeom prst="roundRect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5907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person, holding, person&#10;&#10;Description automatically generated">
            <a:extLst>
              <a:ext uri="{FF2B5EF4-FFF2-40B4-BE49-F238E27FC236}">
                <a16:creationId xmlns:a16="http://schemas.microsoft.com/office/drawing/2014/main" id="{351C20A6-6B6C-4EB4-849F-8EF681F96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0349" r="29651"/>
          <a:stretch/>
        </p:blipFill>
        <p:spPr>
          <a:xfrm>
            <a:off x="0" y="0"/>
            <a:ext cx="5266944" cy="5143500"/>
          </a:xfrm>
          <a:prstGeom prst="rect">
            <a:avLst/>
          </a:prstGeom>
        </p:spPr>
      </p:pic>
      <p:pic>
        <p:nvPicPr>
          <p:cNvPr id="9" name="Picture 8" descr="A plate of food with broccoli&#10;&#10;Description automatically generated">
            <a:extLst>
              <a:ext uri="{FF2B5EF4-FFF2-40B4-BE49-F238E27FC236}">
                <a16:creationId xmlns:a16="http://schemas.microsoft.com/office/drawing/2014/main" id="{E408C90E-871D-451D-A954-0D20E8B52ED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149770" y="2179673"/>
            <a:ext cx="2723264" cy="18155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4FFDDA-F8A6-4868-A769-52CADFAC5592}"/>
              </a:ext>
            </a:extLst>
          </p:cNvPr>
          <p:cNvSpPr txBox="1"/>
          <p:nvPr/>
        </p:nvSpPr>
        <p:spPr>
          <a:xfrm>
            <a:off x="5443870" y="1329070"/>
            <a:ext cx="289205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000" b="1" dirty="0">
                <a:solidFill>
                  <a:schemeClr val="accent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Salad</a:t>
            </a:r>
            <a:endParaRPr lang="ar-SA" sz="6000" b="1" dirty="0">
              <a:solidFill>
                <a:schemeClr val="accent6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8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person, holding, person&#10;&#10;Description automatically generated">
            <a:extLst>
              <a:ext uri="{FF2B5EF4-FFF2-40B4-BE49-F238E27FC236}">
                <a16:creationId xmlns:a16="http://schemas.microsoft.com/office/drawing/2014/main" id="{351C20A6-6B6C-4EB4-849F-8EF681F96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0349" r="29651"/>
          <a:stretch/>
        </p:blipFill>
        <p:spPr>
          <a:xfrm>
            <a:off x="0" y="0"/>
            <a:ext cx="5266944" cy="5143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4FFDDA-F8A6-4868-A769-52CADFAC5592}"/>
              </a:ext>
            </a:extLst>
          </p:cNvPr>
          <p:cNvSpPr txBox="1"/>
          <p:nvPr/>
        </p:nvSpPr>
        <p:spPr>
          <a:xfrm>
            <a:off x="5061098" y="1329070"/>
            <a:ext cx="327482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000" b="1" dirty="0">
                <a:solidFill>
                  <a:schemeClr val="accent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Entrées </a:t>
            </a:r>
            <a:endParaRPr lang="ar-SA" sz="6000" b="1" dirty="0">
              <a:solidFill>
                <a:schemeClr val="accent6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3" name="Picture 12" descr="A close up of a plate of pasta&#10;&#10;Description automatically generated">
            <a:extLst>
              <a:ext uri="{FF2B5EF4-FFF2-40B4-BE49-F238E27FC236}">
                <a16:creationId xmlns:a16="http://schemas.microsoft.com/office/drawing/2014/main" id="{6D8F739B-C690-4B20-A632-12FCD27261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0EFEB"/>
              </a:clrFrom>
              <a:clrTo>
                <a:srgbClr val="F0EFEB">
                  <a:alpha val="0"/>
                </a:srgbClr>
              </a:clrTo>
            </a:clrChange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3230" b="6976"/>
          <a:stretch/>
        </p:blipFill>
        <p:spPr>
          <a:xfrm>
            <a:off x="2565644" y="2571750"/>
            <a:ext cx="2091415" cy="111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1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person, holding, person&#10;&#10;Description automatically generated">
            <a:extLst>
              <a:ext uri="{FF2B5EF4-FFF2-40B4-BE49-F238E27FC236}">
                <a16:creationId xmlns:a16="http://schemas.microsoft.com/office/drawing/2014/main" id="{351C20A6-6B6C-4EB4-849F-8EF681F96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0349" r="29651"/>
          <a:stretch/>
        </p:blipFill>
        <p:spPr>
          <a:xfrm>
            <a:off x="0" y="0"/>
            <a:ext cx="5266944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08C90E-871D-451D-A954-0D20E8B52ED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2604977" y="2031920"/>
            <a:ext cx="1710740" cy="17107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4FFDDA-F8A6-4868-A769-52CADFAC5592}"/>
              </a:ext>
            </a:extLst>
          </p:cNvPr>
          <p:cNvSpPr txBox="1"/>
          <p:nvPr/>
        </p:nvSpPr>
        <p:spPr>
          <a:xfrm>
            <a:off x="4572000" y="1275907"/>
            <a:ext cx="426365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000" b="1" dirty="0">
                <a:solidFill>
                  <a:schemeClr val="accent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Desserts</a:t>
            </a:r>
            <a:endParaRPr lang="ar-SA" sz="6000" b="1" dirty="0">
              <a:solidFill>
                <a:schemeClr val="accent6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94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person, holding, person&#10;&#10;Description automatically generated">
            <a:extLst>
              <a:ext uri="{FF2B5EF4-FFF2-40B4-BE49-F238E27FC236}">
                <a16:creationId xmlns:a16="http://schemas.microsoft.com/office/drawing/2014/main" id="{351C20A6-6B6C-4EB4-849F-8EF681F96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0349" r="29651"/>
          <a:stretch/>
        </p:blipFill>
        <p:spPr>
          <a:xfrm>
            <a:off x="0" y="0"/>
            <a:ext cx="5266944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08C90E-871D-451D-A954-0D20E8B52ED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9FBFF"/>
              </a:clrFrom>
              <a:clrTo>
                <a:srgbClr val="E9FBFF">
                  <a:alpha val="0"/>
                </a:srgbClr>
              </a:clrTo>
            </a:clrChange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2558015" y="2438655"/>
            <a:ext cx="2013985" cy="12788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4FFDDA-F8A6-4868-A769-52CADFAC5592}"/>
              </a:ext>
            </a:extLst>
          </p:cNvPr>
          <p:cNvSpPr txBox="1"/>
          <p:nvPr/>
        </p:nvSpPr>
        <p:spPr>
          <a:xfrm>
            <a:off x="4465674" y="1422992"/>
            <a:ext cx="4869712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000" b="1" dirty="0">
                <a:solidFill>
                  <a:schemeClr val="accent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Appetizers </a:t>
            </a:r>
            <a:endParaRPr lang="ar-SA" sz="6000" b="1" dirty="0">
              <a:solidFill>
                <a:schemeClr val="accent6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16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kitchen with a table and chairs&#10;&#10;Description automatically generated">
            <a:extLst>
              <a:ext uri="{FF2B5EF4-FFF2-40B4-BE49-F238E27FC236}">
                <a16:creationId xmlns:a16="http://schemas.microsoft.com/office/drawing/2014/main" id="{DA86B7B4-2E4E-45D2-B55E-9AB9BEF81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SG Bk 3 F-SA__18_2-02">
            <a:hlinkClick r:id="" action="ppaction://media"/>
            <a:extLst>
              <a:ext uri="{FF2B5EF4-FFF2-40B4-BE49-F238E27FC236}">
                <a16:creationId xmlns:a16="http://schemas.microsoft.com/office/drawing/2014/main" id="{9ED021C2-3C0F-44F7-8923-E96740B2B2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86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51897" y="147527"/>
            <a:ext cx="1261730" cy="1261730"/>
          </a:xfrm>
          <a:prstGeom prst="rect">
            <a:avLst/>
          </a:prstGeom>
        </p:spPr>
      </p:pic>
      <p:pic>
        <p:nvPicPr>
          <p:cNvPr id="10" name="Picture 9" descr="A close up of a mask&#10;&#10;Description automatically generated">
            <a:extLst>
              <a:ext uri="{FF2B5EF4-FFF2-40B4-BE49-F238E27FC236}">
                <a16:creationId xmlns:a16="http://schemas.microsoft.com/office/drawing/2014/main" id="{BDEE5462-2F4B-4815-A8F0-B805A8B527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1A91B1"/>
              </a:clrFrom>
              <a:clrTo>
                <a:srgbClr val="1A91B1">
                  <a:alpha val="0"/>
                </a:srgbClr>
              </a:clrTo>
            </a:clrChange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14219" t="16744"/>
          <a:stretch/>
        </p:blipFill>
        <p:spPr>
          <a:xfrm flipH="1">
            <a:off x="0" y="861236"/>
            <a:ext cx="3391786" cy="42822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8F404C-E625-4E37-A043-6BF17CA5DBA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1589" t="51405" r="31318" b="34325"/>
          <a:stretch/>
        </p:blipFill>
        <p:spPr>
          <a:xfrm>
            <a:off x="1488557" y="-1"/>
            <a:ext cx="5833221" cy="177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6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4C3A5C-97E2-4270-A8CA-AFACEBD094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79" t="25208" r="27558" b="39426"/>
          <a:stretch/>
        </p:blipFill>
        <p:spPr>
          <a:xfrm>
            <a:off x="1461975" y="0"/>
            <a:ext cx="6220050" cy="24310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DD7156-DDBC-4483-9BA7-1C77A7AE96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589" t="51405" r="31318" b="34325"/>
          <a:stretch/>
        </p:blipFill>
        <p:spPr>
          <a:xfrm>
            <a:off x="827695" y="2431008"/>
            <a:ext cx="7488610" cy="271249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98CEF2B-FCFC-4A28-8B15-151110AD6F95}"/>
              </a:ext>
            </a:extLst>
          </p:cNvPr>
          <p:cNvSpPr/>
          <p:nvPr/>
        </p:nvSpPr>
        <p:spPr>
          <a:xfrm>
            <a:off x="1541721" y="3944680"/>
            <a:ext cx="2190307" cy="457200"/>
          </a:xfrm>
          <a:prstGeom prst="roundRect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SG Bk 3 F-SA__18_2-02">
            <a:hlinkClick r:id="" action="ppaction://media"/>
            <a:extLst>
              <a:ext uri="{FF2B5EF4-FFF2-40B4-BE49-F238E27FC236}">
                <a16:creationId xmlns:a16="http://schemas.microsoft.com/office/drawing/2014/main" id="{BD3D0845-A8E8-4CE6-80AD-70C13D43DF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86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1897" y="147527"/>
            <a:ext cx="1261730" cy="126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3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1375" y="4201197"/>
            <a:ext cx="1266050" cy="124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4"/>
          <p:cNvSpPr txBox="1">
            <a:spLocks noGrp="1"/>
          </p:cNvSpPr>
          <p:nvPr>
            <p:ph type="ctrTitle"/>
          </p:nvPr>
        </p:nvSpPr>
        <p:spPr>
          <a:xfrm>
            <a:off x="1529625" y="520044"/>
            <a:ext cx="540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accent4">
                    <a:lumMod val="50000"/>
                  </a:schemeClr>
                </a:solidFill>
              </a:rPr>
              <a:t>Goals</a:t>
            </a:r>
            <a:endParaRPr sz="4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54" name="Google Shape;15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852442">
            <a:off x="7528397" y="3454806"/>
            <a:ext cx="1810905" cy="1838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90519">
            <a:off x="7933825" y="2497825"/>
            <a:ext cx="1399801" cy="1374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7" name="Google Shape;157;p24"/>
          <p:cNvCxnSpPr/>
          <p:nvPr/>
        </p:nvCxnSpPr>
        <p:spPr>
          <a:xfrm>
            <a:off x="5499700" y="708750"/>
            <a:ext cx="36867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Graphic 2" descr="Bullseye">
            <a:extLst>
              <a:ext uri="{FF2B5EF4-FFF2-40B4-BE49-F238E27FC236}">
                <a16:creationId xmlns:a16="http://schemas.microsoft.com/office/drawing/2014/main" id="{9BFB30FF-7200-4756-B23D-0AE4A40417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5885" y="270553"/>
            <a:ext cx="914400" cy="914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4667140-6E5E-4B54-BB1E-E6E6B1674CC1}"/>
              </a:ext>
            </a:extLst>
          </p:cNvPr>
          <p:cNvSpPr/>
          <p:nvPr/>
        </p:nvSpPr>
        <p:spPr>
          <a:xfrm>
            <a:off x="479392" y="1752242"/>
            <a:ext cx="68636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To listen for specific information from a meal order.</a:t>
            </a:r>
            <a:endParaRPr lang="ar-SA" sz="2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81585-5C46-4D3F-ADAF-D9F8579AACEF}"/>
              </a:ext>
            </a:extLst>
          </p:cNvPr>
          <p:cNvSpPr/>
          <p:nvPr/>
        </p:nvSpPr>
        <p:spPr>
          <a:xfrm>
            <a:off x="505885" y="3166262"/>
            <a:ext cx="68636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To introduce some vocabularies related to food and drinks .</a:t>
            </a:r>
            <a:endParaRPr lang="ar-SA" sz="2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wearing, sitting, snow&#10;&#10;Description automatically generated">
            <a:extLst>
              <a:ext uri="{FF2B5EF4-FFF2-40B4-BE49-F238E27FC236}">
                <a16:creationId xmlns:a16="http://schemas.microsoft.com/office/drawing/2014/main" id="{99FF68EE-59B4-4CD3-B44F-1FCFF1CFD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-21266"/>
            <a:ext cx="4492256" cy="3369192"/>
          </a:xfrm>
          <a:prstGeom prst="rect">
            <a:avLst/>
          </a:prstGeom>
        </p:spPr>
      </p:pic>
      <p:pic>
        <p:nvPicPr>
          <p:cNvPr id="6" name="Picture 5" descr="A sink a mirror and a dining table&#10;&#10;Description automatically generated">
            <a:extLst>
              <a:ext uri="{FF2B5EF4-FFF2-40B4-BE49-F238E27FC236}">
                <a16:creationId xmlns:a16="http://schemas.microsoft.com/office/drawing/2014/main" id="{6820FE88-5A0B-4727-A92F-B2465F3A3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651744" y="1774308"/>
            <a:ext cx="4492256" cy="33691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07512E-F448-453B-8CEC-78A301D1FE04}"/>
              </a:ext>
            </a:extLst>
          </p:cNvPr>
          <p:cNvSpPr txBox="1"/>
          <p:nvPr/>
        </p:nvSpPr>
        <p:spPr>
          <a:xfrm>
            <a:off x="2671430" y="2529220"/>
            <a:ext cx="246675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>
                <a:highlight>
                  <a:srgbClr val="00FFFF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To go </a:t>
            </a:r>
            <a:endParaRPr lang="ar-SA" sz="4000" b="1" dirty="0">
              <a:highlight>
                <a:srgbClr val="00FFFF"/>
              </a:highligh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3C6E7-CB6B-4F0E-9AAB-C9A599A296A2}"/>
              </a:ext>
            </a:extLst>
          </p:cNvPr>
          <p:cNvSpPr txBox="1"/>
          <p:nvPr/>
        </p:nvSpPr>
        <p:spPr>
          <a:xfrm>
            <a:off x="5069072" y="2064457"/>
            <a:ext cx="246675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>
                <a:highlight>
                  <a:srgbClr val="00FFFF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For here</a:t>
            </a:r>
            <a:endParaRPr lang="ar-SA" sz="4000" b="1" dirty="0">
              <a:highlight>
                <a:srgbClr val="00FFFF"/>
              </a:highligh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52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6"/>
          <p:cNvSpPr txBox="1">
            <a:spLocks noGrp="1"/>
          </p:cNvSpPr>
          <p:nvPr>
            <p:ph type="title" idx="2"/>
          </p:nvPr>
        </p:nvSpPr>
        <p:spPr>
          <a:xfrm>
            <a:off x="366383" y="511535"/>
            <a:ext cx="8411233" cy="9222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>
                <a:solidFill>
                  <a:schemeClr val="accent6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Put food words on the menu into the following categories: </a:t>
            </a:r>
            <a:endParaRPr b="1" dirty="0">
              <a:solidFill>
                <a:schemeClr val="accent6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A78FF65B-8938-469C-BEE7-D725C0534C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6029383"/>
              </p:ext>
            </p:extLst>
          </p:nvPr>
        </p:nvGraphicFramePr>
        <p:xfrm>
          <a:off x="272347" y="1615970"/>
          <a:ext cx="8599303" cy="2797473"/>
        </p:xfrm>
        <a:graphic>
          <a:graphicData uri="http://schemas.openxmlformats.org/drawingml/2006/table">
            <a:tbl>
              <a:tblPr rtl="1" firstRow="1" bandRow="1">
                <a:tableStyleId>{284E427A-3D55-4303-BF80-6455036E1DE7}</a:tableStyleId>
              </a:tblPr>
              <a:tblGrid>
                <a:gridCol w="1842023">
                  <a:extLst>
                    <a:ext uri="{9D8B030D-6E8A-4147-A177-3AD203B41FA5}">
                      <a16:colId xmlns:a16="http://schemas.microsoft.com/office/drawing/2014/main" val="164066312"/>
                    </a:ext>
                  </a:extLst>
                </a:gridCol>
                <a:gridCol w="1689320">
                  <a:extLst>
                    <a:ext uri="{9D8B030D-6E8A-4147-A177-3AD203B41FA5}">
                      <a16:colId xmlns:a16="http://schemas.microsoft.com/office/drawing/2014/main" val="1537395345"/>
                    </a:ext>
                  </a:extLst>
                </a:gridCol>
                <a:gridCol w="1689320">
                  <a:extLst>
                    <a:ext uri="{9D8B030D-6E8A-4147-A177-3AD203B41FA5}">
                      <a16:colId xmlns:a16="http://schemas.microsoft.com/office/drawing/2014/main" val="1013907855"/>
                    </a:ext>
                  </a:extLst>
                </a:gridCol>
                <a:gridCol w="1689320">
                  <a:extLst>
                    <a:ext uri="{9D8B030D-6E8A-4147-A177-3AD203B41FA5}">
                      <a16:colId xmlns:a16="http://schemas.microsoft.com/office/drawing/2014/main" val="2544867688"/>
                    </a:ext>
                  </a:extLst>
                </a:gridCol>
                <a:gridCol w="1689320">
                  <a:extLst>
                    <a:ext uri="{9D8B030D-6E8A-4147-A177-3AD203B41FA5}">
                      <a16:colId xmlns:a16="http://schemas.microsoft.com/office/drawing/2014/main" val="1204655318"/>
                    </a:ext>
                  </a:extLst>
                </a:gridCol>
              </a:tblGrid>
              <a:tr h="664848"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Desserts </a:t>
                      </a:r>
                      <a:endParaRPr lang="ar-S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Fruits </a:t>
                      </a:r>
                      <a:endParaRPr lang="ar-S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Vegetables </a:t>
                      </a:r>
                      <a:endParaRPr lang="ar-S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Seafood </a:t>
                      </a:r>
                      <a:endParaRPr lang="ar-S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Meat </a:t>
                      </a:r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58088"/>
                  </a:ext>
                </a:extLst>
              </a:tr>
              <a:tr h="2132625"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/>
                        <a:t> </a:t>
                      </a:r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9232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5F81E56-4372-4355-841D-FBD8F0F532B7}"/>
              </a:ext>
            </a:extLst>
          </p:cNvPr>
          <p:cNvSpPr txBox="1"/>
          <p:nvPr/>
        </p:nvSpPr>
        <p:spPr>
          <a:xfrm>
            <a:off x="2027501" y="2425681"/>
            <a:ext cx="168238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/>
              <a:t>Shrimp fish </a:t>
            </a:r>
            <a:endParaRPr lang="ar-SA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499C25-9658-4DD7-88E1-6CA202C8FF69}"/>
              </a:ext>
            </a:extLst>
          </p:cNvPr>
          <p:cNvSpPr txBox="1"/>
          <p:nvPr/>
        </p:nvSpPr>
        <p:spPr>
          <a:xfrm>
            <a:off x="345119" y="2346133"/>
            <a:ext cx="168238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/>
              <a:t>steak chicken</a:t>
            </a:r>
            <a:endParaRPr lang="ar-SA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25A64B-74A4-4714-BAC7-B240CF8C12E1}"/>
              </a:ext>
            </a:extLst>
          </p:cNvPr>
          <p:cNvSpPr txBox="1"/>
          <p:nvPr/>
        </p:nvSpPr>
        <p:spPr>
          <a:xfrm>
            <a:off x="3710763" y="2277153"/>
            <a:ext cx="2828260" cy="273921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/>
              <a:t>Carrots</a:t>
            </a:r>
          </a:p>
          <a:p>
            <a:r>
              <a:rPr lang="en-US" sz="2400" b="1" dirty="0"/>
              <a:t>Cucumbers</a:t>
            </a:r>
          </a:p>
          <a:p>
            <a:r>
              <a:rPr lang="en-US" sz="2400" b="1" dirty="0"/>
              <a:t>Lettuce</a:t>
            </a:r>
          </a:p>
          <a:p>
            <a:r>
              <a:rPr lang="en-US" sz="2400" b="1" dirty="0"/>
              <a:t>Onions</a:t>
            </a:r>
          </a:p>
          <a:p>
            <a:r>
              <a:rPr lang="en-US" sz="2400" b="1" dirty="0"/>
              <a:t>Potato</a:t>
            </a:r>
          </a:p>
          <a:p>
            <a:r>
              <a:rPr lang="en-US" sz="2400" b="1" dirty="0"/>
              <a:t>Tomato </a:t>
            </a:r>
          </a:p>
          <a:p>
            <a:endParaRPr lang="ar-SA" sz="2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528570-3D8B-41AA-917B-A40C391B16FC}"/>
              </a:ext>
            </a:extLst>
          </p:cNvPr>
          <p:cNvSpPr txBox="1"/>
          <p:nvPr/>
        </p:nvSpPr>
        <p:spPr>
          <a:xfrm>
            <a:off x="5694176" y="2568431"/>
            <a:ext cx="1046865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/>
              <a:t>Apple </a:t>
            </a:r>
          </a:p>
          <a:p>
            <a:endParaRPr lang="ar-SA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30A8CF-09B4-4068-A7B7-8CDB15A471D5}"/>
              </a:ext>
            </a:extLst>
          </p:cNvPr>
          <p:cNvSpPr txBox="1"/>
          <p:nvPr/>
        </p:nvSpPr>
        <p:spPr>
          <a:xfrm>
            <a:off x="6966763" y="2346133"/>
            <a:ext cx="1977659" cy="20005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/>
              <a:t>Apple pie</a:t>
            </a:r>
          </a:p>
          <a:p>
            <a:r>
              <a:rPr lang="en-US" sz="2400" b="1" dirty="0"/>
              <a:t>Cheesecake</a:t>
            </a:r>
          </a:p>
          <a:p>
            <a:r>
              <a:rPr lang="en-US" sz="2400" b="1" dirty="0"/>
              <a:t>Ice cream  </a:t>
            </a:r>
          </a:p>
          <a:p>
            <a:endParaRPr lang="en-US" sz="2400" b="1" dirty="0"/>
          </a:p>
          <a:p>
            <a:endParaRPr lang="ar-SA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77A22E6-F0AE-4EB3-A9D1-C43622C749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58" t="37823" r="40233" b="44597"/>
          <a:stretch/>
        </p:blipFill>
        <p:spPr>
          <a:xfrm>
            <a:off x="132907" y="148855"/>
            <a:ext cx="8878186" cy="2062717"/>
          </a:xfrm>
          <a:prstGeom prst="rect">
            <a:avLst/>
          </a:prstGeom>
          <a:ln w="57150">
            <a:solidFill>
              <a:schemeClr val="accent6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0278CCA-295B-4739-96DE-81BE8593E92C}"/>
              </a:ext>
            </a:extLst>
          </p:cNvPr>
          <p:cNvSpPr txBox="1"/>
          <p:nvPr/>
        </p:nvSpPr>
        <p:spPr>
          <a:xfrm>
            <a:off x="255181" y="2333303"/>
            <a:ext cx="492287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1- Sarah’s kitchen </a:t>
            </a:r>
            <a:endParaRPr lang="ar-SA" sz="2400" b="1" dirty="0">
              <a:solidFill>
                <a:schemeClr val="accent4">
                  <a:lumMod val="1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A62FCC3-1A58-461A-BFEB-3EE94C9F15F7}"/>
              </a:ext>
            </a:extLst>
          </p:cNvPr>
          <p:cNvSpPr txBox="1"/>
          <p:nvPr/>
        </p:nvSpPr>
        <p:spPr>
          <a:xfrm>
            <a:off x="255180" y="2828951"/>
            <a:ext cx="896324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2- Yes, there is steak Argentine style and fish steamed Japanese </a:t>
            </a:r>
            <a:endParaRPr lang="ar-SA" sz="2400" b="1" dirty="0">
              <a:solidFill>
                <a:schemeClr val="accent4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C9A996A-4221-4055-8265-009B14745885}"/>
              </a:ext>
            </a:extLst>
          </p:cNvPr>
          <p:cNvSpPr txBox="1"/>
          <p:nvPr/>
        </p:nvSpPr>
        <p:spPr>
          <a:xfrm>
            <a:off x="255180" y="3629445"/>
            <a:ext cx="896324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3- No</a:t>
            </a:r>
            <a:endParaRPr lang="ar-SA" sz="2400" b="1" dirty="0">
              <a:solidFill>
                <a:schemeClr val="accent4">
                  <a:lumMod val="1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C21E36-1967-4F54-BDAF-96D19641B082}"/>
              </a:ext>
            </a:extLst>
          </p:cNvPr>
          <p:cNvSpPr txBox="1"/>
          <p:nvPr/>
        </p:nvSpPr>
        <p:spPr>
          <a:xfrm>
            <a:off x="255180" y="4064686"/>
            <a:ext cx="896324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4- A chicken sandwich </a:t>
            </a:r>
            <a:endParaRPr lang="ar-SA" sz="2400" b="1" dirty="0">
              <a:solidFill>
                <a:schemeClr val="accent4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7A51B1-D8FB-4175-AA50-78D0F20792A4}"/>
              </a:ext>
            </a:extLst>
          </p:cNvPr>
          <p:cNvSpPr txBox="1"/>
          <p:nvPr/>
        </p:nvSpPr>
        <p:spPr>
          <a:xfrm>
            <a:off x="255180" y="4526351"/>
            <a:ext cx="896324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5- Yes</a:t>
            </a:r>
            <a:endParaRPr lang="ar-SA" sz="2400" b="1" dirty="0">
              <a:solidFill>
                <a:schemeClr val="accent4">
                  <a:lumMod val="1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2" grpId="0"/>
      <p:bldP spid="33" grpId="0"/>
      <p:bldP spid="34" grpId="0"/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8"/>
          <p:cNvSpPr/>
          <p:nvPr/>
        </p:nvSpPr>
        <p:spPr>
          <a:xfrm>
            <a:off x="6190850" y="1733924"/>
            <a:ext cx="2879400" cy="2879400"/>
          </a:xfrm>
          <a:prstGeom prst="ellipse">
            <a:avLst/>
          </a:prstGeom>
          <a:solidFill>
            <a:srgbClr val="EA9999">
              <a:alpha val="28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8"/>
          <p:cNvSpPr txBox="1">
            <a:spLocks noGrp="1"/>
          </p:cNvSpPr>
          <p:nvPr>
            <p:ph type="subTitle" idx="1"/>
          </p:nvPr>
        </p:nvSpPr>
        <p:spPr>
          <a:xfrm>
            <a:off x="510078" y="1818600"/>
            <a:ext cx="5403600" cy="15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800" b="1" dirty="0">
                <a:solidFill>
                  <a:schemeClr val="accent3">
                    <a:lumMod val="2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“eat and drink, but be not excessive. Indeed, He likes not those who commit excess”</a:t>
            </a:r>
            <a:endParaRPr sz="2800" dirty="0">
              <a:solidFill>
                <a:schemeClr val="accent3">
                  <a:lumMod val="25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219" name="Google Shape;219;p28"/>
          <p:cNvCxnSpPr/>
          <p:nvPr/>
        </p:nvCxnSpPr>
        <p:spPr>
          <a:xfrm>
            <a:off x="4219950" y="695425"/>
            <a:ext cx="49911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20" name="Google Shape;22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496174">
            <a:off x="6082448" y="1939392"/>
            <a:ext cx="2322049" cy="235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496174">
            <a:off x="6579433" y="2392337"/>
            <a:ext cx="2322049" cy="23567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798AC22-AFD4-4E64-98C7-7EA41E6C7B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READ</a:t>
            </a:r>
            <a:endParaRPr lang="ar-SA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7"/>
          <p:cNvSpPr txBox="1"/>
          <p:nvPr/>
        </p:nvSpPr>
        <p:spPr>
          <a:xfrm>
            <a:off x="2729417" y="2684176"/>
            <a:ext cx="3825347" cy="1763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THANK YOU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600" b="1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SAY YOU AGAIN </a:t>
            </a:r>
            <a:endParaRPr sz="3600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cxnSp>
        <p:nvCxnSpPr>
          <p:cNvPr id="206" name="Google Shape;206;p27"/>
          <p:cNvCxnSpPr/>
          <p:nvPr/>
        </p:nvCxnSpPr>
        <p:spPr>
          <a:xfrm>
            <a:off x="3128272" y="695425"/>
            <a:ext cx="64770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7" name="Google Shape;207;p27"/>
          <p:cNvSpPr/>
          <p:nvPr/>
        </p:nvSpPr>
        <p:spPr>
          <a:xfrm>
            <a:off x="-982050" y="2385875"/>
            <a:ext cx="2606100" cy="2606100"/>
          </a:xfrm>
          <a:prstGeom prst="ellipse">
            <a:avLst/>
          </a:prstGeom>
          <a:solidFill>
            <a:srgbClr val="A1C448">
              <a:alpha val="34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7"/>
          <p:cNvSpPr txBox="1"/>
          <p:nvPr/>
        </p:nvSpPr>
        <p:spPr>
          <a:xfrm>
            <a:off x="500401" y="243025"/>
            <a:ext cx="26385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E06666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P 107 (A) </a:t>
            </a:r>
            <a:endParaRPr sz="5400" b="1" dirty="0">
              <a:solidFill>
                <a:srgbClr val="E06666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pic>
        <p:nvPicPr>
          <p:cNvPr id="209" name="Google Shape;20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8096" y="-462275"/>
            <a:ext cx="2304025" cy="3190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05473" y="2576601"/>
            <a:ext cx="1925124" cy="243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43300" y="1624649"/>
            <a:ext cx="857399" cy="834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07BB2393-207A-4F98-BC31-6F3577266767}"/>
              </a:ext>
            </a:extLst>
          </p:cNvPr>
          <p:cNvSpPr/>
          <p:nvPr/>
        </p:nvSpPr>
        <p:spPr>
          <a:xfrm>
            <a:off x="3655798" y="414670"/>
            <a:ext cx="5422604" cy="2157080"/>
          </a:xfrm>
          <a:prstGeom prst="wedgeRoundRectCallout">
            <a:avLst>
              <a:gd name="adj1" fmla="val -49460"/>
              <a:gd name="adj2" fmla="val 8468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2" name="Google Shape;192;p26"/>
          <p:cNvSpPr txBox="1">
            <a:spLocks noGrp="1"/>
          </p:cNvSpPr>
          <p:nvPr>
            <p:ph type="title" idx="2"/>
          </p:nvPr>
        </p:nvSpPr>
        <p:spPr>
          <a:xfrm>
            <a:off x="3490553" y="686884"/>
            <a:ext cx="5753094" cy="16126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</a:rPr>
              <a:t>What’s your favorite food?</a:t>
            </a:r>
            <a:endParaRPr sz="4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A3C6E3-CC20-4CB7-BFA5-B096E78D1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35361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80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D3C4E64-CD89-4896-8C24-34FAA2E806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79" t="25208" r="27558" b="39426"/>
          <a:stretch/>
        </p:blipFill>
        <p:spPr>
          <a:xfrm>
            <a:off x="255178" y="429150"/>
            <a:ext cx="6220050" cy="4399665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4D5631F8-F724-4D9A-B729-05F4EE6FED70}"/>
              </a:ext>
            </a:extLst>
          </p:cNvPr>
          <p:cNvSpPr/>
          <p:nvPr/>
        </p:nvSpPr>
        <p:spPr>
          <a:xfrm>
            <a:off x="5603354" y="2753832"/>
            <a:ext cx="3540645" cy="1960517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Google Shape;192;p26">
            <a:extLst>
              <a:ext uri="{FF2B5EF4-FFF2-40B4-BE49-F238E27FC236}">
                <a16:creationId xmlns:a16="http://schemas.microsoft.com/office/drawing/2014/main" id="{F7195DBA-58AE-4593-989F-562522A8D099}"/>
              </a:ext>
            </a:extLst>
          </p:cNvPr>
          <p:cNvSpPr txBox="1">
            <a:spLocks/>
          </p:cNvSpPr>
          <p:nvPr/>
        </p:nvSpPr>
        <p:spPr>
          <a:xfrm>
            <a:off x="5938279" y="2813298"/>
            <a:ext cx="3094077" cy="16126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dirty="0">
                <a:solidFill>
                  <a:schemeClr val="accent4">
                    <a:lumMod val="50000"/>
                  </a:schemeClr>
                </a:solidFill>
              </a:rPr>
              <a:t>Where are </a:t>
            </a:r>
          </a:p>
          <a:p>
            <a:pPr algn="ctr"/>
            <a:r>
              <a:rPr lang="en-US" sz="4000" b="1" dirty="0">
                <a:solidFill>
                  <a:schemeClr val="accent4">
                    <a:lumMod val="50000"/>
                  </a:schemeClr>
                </a:solidFill>
              </a:rPr>
              <a:t>the people?</a:t>
            </a:r>
          </a:p>
        </p:txBody>
      </p:sp>
      <p:sp>
        <p:nvSpPr>
          <p:cNvPr id="7" name="Google Shape;192;p26">
            <a:extLst>
              <a:ext uri="{FF2B5EF4-FFF2-40B4-BE49-F238E27FC236}">
                <a16:creationId xmlns:a16="http://schemas.microsoft.com/office/drawing/2014/main" id="{45232A5D-F1F1-488D-9C3A-2678A084BE5C}"/>
              </a:ext>
            </a:extLst>
          </p:cNvPr>
          <p:cNvSpPr txBox="1">
            <a:spLocks/>
          </p:cNvSpPr>
          <p:nvPr/>
        </p:nvSpPr>
        <p:spPr>
          <a:xfrm>
            <a:off x="5826637" y="2927764"/>
            <a:ext cx="3094077" cy="16126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</a:rPr>
              <a:t>They are at restaurant </a:t>
            </a:r>
          </a:p>
        </p:txBody>
      </p:sp>
    </p:spTree>
    <p:extLst>
      <p:ext uri="{BB962C8B-B14F-4D97-AF65-F5344CB8AC3E}">
        <p14:creationId xmlns:p14="http://schemas.microsoft.com/office/powerpoint/2010/main" val="138613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D3C4E64-CD89-4896-8C24-34FAA2E806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79" t="25208" r="27558" b="39426"/>
          <a:stretch/>
        </p:blipFill>
        <p:spPr>
          <a:xfrm>
            <a:off x="255178" y="429150"/>
            <a:ext cx="6220050" cy="4399665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4D5631F8-F724-4D9A-B729-05F4EE6FED70}"/>
              </a:ext>
            </a:extLst>
          </p:cNvPr>
          <p:cNvSpPr/>
          <p:nvPr/>
        </p:nvSpPr>
        <p:spPr>
          <a:xfrm>
            <a:off x="5603354" y="2753832"/>
            <a:ext cx="3540645" cy="1960517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Google Shape;192;p26">
            <a:extLst>
              <a:ext uri="{FF2B5EF4-FFF2-40B4-BE49-F238E27FC236}">
                <a16:creationId xmlns:a16="http://schemas.microsoft.com/office/drawing/2014/main" id="{F7195DBA-58AE-4593-989F-562522A8D099}"/>
              </a:ext>
            </a:extLst>
          </p:cNvPr>
          <p:cNvSpPr txBox="1">
            <a:spLocks/>
          </p:cNvSpPr>
          <p:nvPr/>
        </p:nvSpPr>
        <p:spPr>
          <a:xfrm>
            <a:off x="5542219" y="2927764"/>
            <a:ext cx="3662914" cy="16126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How are </a:t>
            </a:r>
          </a:p>
          <a:p>
            <a:pPr algn="ctr"/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the restaurants different?</a:t>
            </a:r>
          </a:p>
        </p:txBody>
      </p:sp>
      <p:sp>
        <p:nvSpPr>
          <p:cNvPr id="7" name="Google Shape;192;p26">
            <a:extLst>
              <a:ext uri="{FF2B5EF4-FFF2-40B4-BE49-F238E27FC236}">
                <a16:creationId xmlns:a16="http://schemas.microsoft.com/office/drawing/2014/main" id="{45232A5D-F1F1-488D-9C3A-2678A084BE5C}"/>
              </a:ext>
            </a:extLst>
          </p:cNvPr>
          <p:cNvSpPr txBox="1">
            <a:spLocks/>
          </p:cNvSpPr>
          <p:nvPr/>
        </p:nvSpPr>
        <p:spPr>
          <a:xfrm>
            <a:off x="172770" y="3880884"/>
            <a:ext cx="3094077" cy="74078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highlight>
                  <a:srgbClr val="FFFF00"/>
                </a:highlight>
              </a:rPr>
              <a:t>Fast food </a:t>
            </a:r>
          </a:p>
        </p:txBody>
      </p:sp>
      <p:sp>
        <p:nvSpPr>
          <p:cNvPr id="9" name="Google Shape;192;p26">
            <a:extLst>
              <a:ext uri="{FF2B5EF4-FFF2-40B4-BE49-F238E27FC236}">
                <a16:creationId xmlns:a16="http://schemas.microsoft.com/office/drawing/2014/main" id="{548B0630-E454-4E1D-8040-90F63D384AEA}"/>
              </a:ext>
            </a:extLst>
          </p:cNvPr>
          <p:cNvSpPr txBox="1">
            <a:spLocks/>
          </p:cNvSpPr>
          <p:nvPr/>
        </p:nvSpPr>
        <p:spPr>
          <a:xfrm>
            <a:off x="2923949" y="536315"/>
            <a:ext cx="4178600" cy="74078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highlight>
                  <a:srgbClr val="FFFF00"/>
                </a:highlight>
              </a:rPr>
              <a:t>Table servers</a:t>
            </a:r>
          </a:p>
        </p:txBody>
      </p:sp>
    </p:spTree>
    <p:extLst>
      <p:ext uri="{BB962C8B-B14F-4D97-AF65-F5344CB8AC3E}">
        <p14:creationId xmlns:p14="http://schemas.microsoft.com/office/powerpoint/2010/main" val="351194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D3C4E64-CD89-4896-8C24-34FAA2E806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79" t="25208" r="27558" b="39426"/>
          <a:stretch/>
        </p:blipFill>
        <p:spPr>
          <a:xfrm>
            <a:off x="255178" y="429150"/>
            <a:ext cx="6220050" cy="4399665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4D5631F8-F724-4D9A-B729-05F4EE6FED70}"/>
              </a:ext>
            </a:extLst>
          </p:cNvPr>
          <p:cNvSpPr/>
          <p:nvPr/>
        </p:nvSpPr>
        <p:spPr>
          <a:xfrm>
            <a:off x="5603354" y="2753832"/>
            <a:ext cx="3540645" cy="1960517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Google Shape;192;p26">
            <a:extLst>
              <a:ext uri="{FF2B5EF4-FFF2-40B4-BE49-F238E27FC236}">
                <a16:creationId xmlns:a16="http://schemas.microsoft.com/office/drawing/2014/main" id="{F7195DBA-58AE-4593-989F-562522A8D099}"/>
              </a:ext>
            </a:extLst>
          </p:cNvPr>
          <p:cNvSpPr txBox="1">
            <a:spLocks/>
          </p:cNvSpPr>
          <p:nvPr/>
        </p:nvSpPr>
        <p:spPr>
          <a:xfrm>
            <a:off x="5523610" y="3158931"/>
            <a:ext cx="3540644" cy="16126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What are the customers doing?</a:t>
            </a:r>
          </a:p>
        </p:txBody>
      </p:sp>
      <p:sp>
        <p:nvSpPr>
          <p:cNvPr id="7" name="Google Shape;192;p26">
            <a:extLst>
              <a:ext uri="{FF2B5EF4-FFF2-40B4-BE49-F238E27FC236}">
                <a16:creationId xmlns:a16="http://schemas.microsoft.com/office/drawing/2014/main" id="{45232A5D-F1F1-488D-9C3A-2678A084BE5C}"/>
              </a:ext>
            </a:extLst>
          </p:cNvPr>
          <p:cNvSpPr txBox="1">
            <a:spLocks/>
          </p:cNvSpPr>
          <p:nvPr/>
        </p:nvSpPr>
        <p:spPr>
          <a:xfrm>
            <a:off x="5826637" y="3101698"/>
            <a:ext cx="3094077" cy="16126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rgbClr val="0070C0"/>
                </a:solidFill>
              </a:rPr>
              <a:t>They are ordering food</a:t>
            </a:r>
          </a:p>
        </p:txBody>
      </p:sp>
    </p:spTree>
    <p:extLst>
      <p:ext uri="{BB962C8B-B14F-4D97-AF65-F5344CB8AC3E}">
        <p14:creationId xmlns:p14="http://schemas.microsoft.com/office/powerpoint/2010/main" val="409560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517AD5-BEEE-46CA-993F-C306E2D033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51" t="12591" r="31744" b="8197"/>
          <a:stretch/>
        </p:blipFill>
        <p:spPr>
          <a:xfrm>
            <a:off x="659218" y="51448"/>
            <a:ext cx="4529471" cy="5040603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DA721DC5-D892-4F7B-865D-4CD05B81F49F}"/>
              </a:ext>
            </a:extLst>
          </p:cNvPr>
          <p:cNvSpPr/>
          <p:nvPr/>
        </p:nvSpPr>
        <p:spPr>
          <a:xfrm>
            <a:off x="5358805" y="51448"/>
            <a:ext cx="3540645" cy="1960517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Google Shape;192;p26">
            <a:extLst>
              <a:ext uri="{FF2B5EF4-FFF2-40B4-BE49-F238E27FC236}">
                <a16:creationId xmlns:a16="http://schemas.microsoft.com/office/drawing/2014/main" id="{23C0A0CF-9967-45C2-A915-C2EE795D03AA}"/>
              </a:ext>
            </a:extLst>
          </p:cNvPr>
          <p:cNvSpPr txBox="1">
            <a:spLocks/>
          </p:cNvSpPr>
          <p:nvPr/>
        </p:nvSpPr>
        <p:spPr>
          <a:xfrm>
            <a:off x="5297670" y="441443"/>
            <a:ext cx="3662914" cy="118052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What can you see?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4A77F82-BA47-4576-9E19-261879AACB79}"/>
              </a:ext>
            </a:extLst>
          </p:cNvPr>
          <p:cNvSpPr/>
          <p:nvPr/>
        </p:nvSpPr>
        <p:spPr>
          <a:xfrm>
            <a:off x="3495455" y="51448"/>
            <a:ext cx="1741080" cy="823831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1A47D93-6C92-4B3F-8107-90704F1F5170}"/>
              </a:ext>
            </a:extLst>
          </p:cNvPr>
          <p:cNvSpPr/>
          <p:nvPr/>
        </p:nvSpPr>
        <p:spPr>
          <a:xfrm>
            <a:off x="598084" y="691116"/>
            <a:ext cx="1156288" cy="350875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52033A-0CAA-4FA7-B25C-C88AF0979E51}"/>
              </a:ext>
            </a:extLst>
          </p:cNvPr>
          <p:cNvSpPr/>
          <p:nvPr/>
        </p:nvSpPr>
        <p:spPr>
          <a:xfrm>
            <a:off x="2717508" y="699841"/>
            <a:ext cx="1156288" cy="350875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4B15A7A-6046-4494-9A9D-9E964C63D9A5}"/>
              </a:ext>
            </a:extLst>
          </p:cNvPr>
          <p:cNvSpPr/>
          <p:nvPr/>
        </p:nvSpPr>
        <p:spPr>
          <a:xfrm>
            <a:off x="677822" y="1917404"/>
            <a:ext cx="1156288" cy="350875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C81FC89-7225-40C4-9463-9A41805CA0D2}"/>
              </a:ext>
            </a:extLst>
          </p:cNvPr>
          <p:cNvSpPr/>
          <p:nvPr/>
        </p:nvSpPr>
        <p:spPr>
          <a:xfrm>
            <a:off x="677822" y="3504727"/>
            <a:ext cx="1156288" cy="350875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C36C82D-EC4B-45A1-8A2A-1405EEAE77C4}"/>
              </a:ext>
            </a:extLst>
          </p:cNvPr>
          <p:cNvSpPr/>
          <p:nvPr/>
        </p:nvSpPr>
        <p:spPr>
          <a:xfrm>
            <a:off x="2943890" y="3504726"/>
            <a:ext cx="1156288" cy="350875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361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517AD5-BEEE-46CA-993F-C306E2D033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51" t="12591" r="31744" b="8197"/>
          <a:stretch/>
        </p:blipFill>
        <p:spPr>
          <a:xfrm>
            <a:off x="0" y="51448"/>
            <a:ext cx="9144000" cy="5040603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DA721DC5-D892-4F7B-865D-4CD05B81F49F}"/>
              </a:ext>
            </a:extLst>
          </p:cNvPr>
          <p:cNvSpPr/>
          <p:nvPr/>
        </p:nvSpPr>
        <p:spPr>
          <a:xfrm>
            <a:off x="5358805" y="1677142"/>
            <a:ext cx="3540645" cy="1960517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Google Shape;192;p26">
            <a:extLst>
              <a:ext uri="{FF2B5EF4-FFF2-40B4-BE49-F238E27FC236}">
                <a16:creationId xmlns:a16="http://schemas.microsoft.com/office/drawing/2014/main" id="{23C0A0CF-9967-45C2-A915-C2EE795D03AA}"/>
              </a:ext>
            </a:extLst>
          </p:cNvPr>
          <p:cNvSpPr txBox="1">
            <a:spLocks/>
          </p:cNvSpPr>
          <p:nvPr/>
        </p:nvSpPr>
        <p:spPr>
          <a:xfrm>
            <a:off x="5419941" y="2416952"/>
            <a:ext cx="3540646" cy="118052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What kinds of appetizers do you see?</a:t>
            </a:r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3093B87A-9522-4436-B338-91D73ADFAA70}"/>
              </a:ext>
            </a:extLst>
          </p:cNvPr>
          <p:cNvSpPr/>
          <p:nvPr/>
        </p:nvSpPr>
        <p:spPr>
          <a:xfrm rot="21121302">
            <a:off x="1899104" y="476776"/>
            <a:ext cx="1297603" cy="467138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7E62A2EF-7DB1-4977-ADB4-C42722AFD6DD}"/>
              </a:ext>
            </a:extLst>
          </p:cNvPr>
          <p:cNvSpPr/>
          <p:nvPr/>
        </p:nvSpPr>
        <p:spPr>
          <a:xfrm rot="21121302">
            <a:off x="5927660" y="558345"/>
            <a:ext cx="1297603" cy="467138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Google Shape;192;p26">
            <a:extLst>
              <a:ext uri="{FF2B5EF4-FFF2-40B4-BE49-F238E27FC236}">
                <a16:creationId xmlns:a16="http://schemas.microsoft.com/office/drawing/2014/main" id="{0D66CE87-FABA-4C23-A00A-6AADA017BDE8}"/>
              </a:ext>
            </a:extLst>
          </p:cNvPr>
          <p:cNvSpPr txBox="1">
            <a:spLocks/>
          </p:cNvSpPr>
          <p:nvPr/>
        </p:nvSpPr>
        <p:spPr>
          <a:xfrm>
            <a:off x="5419941" y="2376770"/>
            <a:ext cx="3540646" cy="118052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What kind of salad do you see?</a:t>
            </a:r>
          </a:p>
        </p:txBody>
      </p:sp>
    </p:spTree>
    <p:extLst>
      <p:ext uri="{BB962C8B-B14F-4D97-AF65-F5344CB8AC3E}">
        <p14:creationId xmlns:p14="http://schemas.microsoft.com/office/powerpoint/2010/main" val="189976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517AD5-BEEE-46CA-993F-C306E2D033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51" t="12591" r="31744" b="8197"/>
          <a:stretch/>
        </p:blipFill>
        <p:spPr>
          <a:xfrm>
            <a:off x="0" y="51448"/>
            <a:ext cx="9144000" cy="5040603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DA721DC5-D892-4F7B-865D-4CD05B81F49F}"/>
              </a:ext>
            </a:extLst>
          </p:cNvPr>
          <p:cNvSpPr/>
          <p:nvPr/>
        </p:nvSpPr>
        <p:spPr>
          <a:xfrm>
            <a:off x="5358805" y="1677142"/>
            <a:ext cx="3540645" cy="1960517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Google Shape;192;p26">
            <a:extLst>
              <a:ext uri="{FF2B5EF4-FFF2-40B4-BE49-F238E27FC236}">
                <a16:creationId xmlns:a16="http://schemas.microsoft.com/office/drawing/2014/main" id="{23C0A0CF-9967-45C2-A915-C2EE795D03AA}"/>
              </a:ext>
            </a:extLst>
          </p:cNvPr>
          <p:cNvSpPr txBox="1">
            <a:spLocks/>
          </p:cNvSpPr>
          <p:nvPr/>
        </p:nvSpPr>
        <p:spPr>
          <a:xfrm>
            <a:off x="5419941" y="2416952"/>
            <a:ext cx="3540646" cy="118052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What kinds of entrees do you see?</a:t>
            </a:r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3093B87A-9522-4436-B338-91D73ADFAA70}"/>
              </a:ext>
            </a:extLst>
          </p:cNvPr>
          <p:cNvSpPr/>
          <p:nvPr/>
        </p:nvSpPr>
        <p:spPr>
          <a:xfrm rot="21121302">
            <a:off x="1899104" y="476776"/>
            <a:ext cx="1297603" cy="467138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7E62A2EF-7DB1-4977-ADB4-C42722AFD6DD}"/>
              </a:ext>
            </a:extLst>
          </p:cNvPr>
          <p:cNvSpPr/>
          <p:nvPr/>
        </p:nvSpPr>
        <p:spPr>
          <a:xfrm rot="21121302">
            <a:off x="5927660" y="558345"/>
            <a:ext cx="1297603" cy="467138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Google Shape;192;p26">
            <a:extLst>
              <a:ext uri="{FF2B5EF4-FFF2-40B4-BE49-F238E27FC236}">
                <a16:creationId xmlns:a16="http://schemas.microsoft.com/office/drawing/2014/main" id="{0D66CE87-FABA-4C23-A00A-6AADA017BDE8}"/>
              </a:ext>
            </a:extLst>
          </p:cNvPr>
          <p:cNvSpPr txBox="1">
            <a:spLocks/>
          </p:cNvSpPr>
          <p:nvPr/>
        </p:nvSpPr>
        <p:spPr>
          <a:xfrm>
            <a:off x="5419941" y="2457133"/>
            <a:ext cx="3540646" cy="118052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What kinds of desserts do you see?</a:t>
            </a:r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9BA10C38-C060-4105-A720-192C1D17E61D}"/>
              </a:ext>
            </a:extLst>
          </p:cNvPr>
          <p:cNvSpPr/>
          <p:nvPr/>
        </p:nvSpPr>
        <p:spPr>
          <a:xfrm rot="21121302">
            <a:off x="1508061" y="1764934"/>
            <a:ext cx="1297603" cy="467138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80CFD743-21B3-454A-B165-E0B7A6158087}"/>
              </a:ext>
            </a:extLst>
          </p:cNvPr>
          <p:cNvSpPr/>
          <p:nvPr/>
        </p:nvSpPr>
        <p:spPr>
          <a:xfrm rot="21121302">
            <a:off x="1639197" y="3310122"/>
            <a:ext cx="1297603" cy="467138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544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FOOD DAY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A1C448"/>
      </a:accent1>
      <a:accent2>
        <a:srgbClr val="657C2B"/>
      </a:accent2>
      <a:accent3>
        <a:srgbClr val="DFEBC0"/>
      </a:accent3>
      <a:accent4>
        <a:srgbClr val="F7D1D1"/>
      </a:accent4>
      <a:accent5>
        <a:srgbClr val="F9E2E2"/>
      </a:accent5>
      <a:accent6>
        <a:srgbClr val="D24141"/>
      </a:accent6>
      <a:hlink>
        <a:srgbClr val="A1C44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BCA2D4C-29FF-4BB9-A3D1-F82EFF745A0F}">
  <we:reference id="wa200001745" version="1.0.1.5" store="en-US" storeType="OMEX"/>
  <we:alternateReferences>
    <we:reference id="wa200001745" version="1.0.1.5" store="WA20000174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244</Words>
  <Application>Microsoft Office PowerPoint</Application>
  <PresentationFormat>On-screen Show (16:9)</PresentationFormat>
  <Paragraphs>60</Paragraphs>
  <Slides>24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Cavolini</vt:lpstr>
      <vt:lpstr>Quicksand</vt:lpstr>
      <vt:lpstr>Quicksand Light</vt:lpstr>
      <vt:lpstr>Abril Fatface</vt:lpstr>
      <vt:lpstr>Arial</vt:lpstr>
      <vt:lpstr>Oxygen Light</vt:lpstr>
      <vt:lpstr>FOOD DAY</vt:lpstr>
      <vt:lpstr>U 5  Is There Any Ice Cream?</vt:lpstr>
      <vt:lpstr>Goals</vt:lpstr>
      <vt:lpstr>What’s your favorite food?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Put food words on the menu into the following categories: </vt:lpstr>
      <vt:lpstr>PowerPoint Presentation</vt:lpstr>
      <vt:lpstr>READ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 5  Is There Any Ice Cream?</dc:title>
  <dc:creator>nora</dc:creator>
  <cp:lastModifiedBy>نورا العتيبي</cp:lastModifiedBy>
  <cp:revision>21</cp:revision>
  <dcterms:modified xsi:type="dcterms:W3CDTF">2020-10-20T16:56:14Z</dcterms:modified>
</cp:coreProperties>
</file>