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4" r:id="rId6"/>
    <p:sldId id="270" r:id="rId7"/>
    <p:sldId id="272" r:id="rId8"/>
    <p:sldId id="273" r:id="rId9"/>
    <p:sldId id="266" r:id="rId10"/>
    <p:sldId id="267" r:id="rId11"/>
    <p:sldId id="271" r:id="rId12"/>
    <p:sldId id="275" r:id="rId13"/>
    <p:sldId id="264" r:id="rId14"/>
    <p:sldId id="265" r:id="rId15"/>
    <p:sldId id="261" r:id="rId16"/>
    <p:sldId id="263" r:id="rId17"/>
    <p:sldId id="259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CA02"/>
    <a:srgbClr val="B9E0E5"/>
    <a:srgbClr val="F47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61A5D4-D41A-4EF0-8BC3-453FEFDD7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99C857-3185-4D5A-9965-397F24764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A29306-23EB-4C33-A495-026F597CB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F748FA-EDDB-451C-B6F5-BE7C1B60F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673D37-CCB3-436C-8613-4FF132A85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816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00AD62-09A2-41E9-BC08-0032DD474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36580B-DAAD-4BF6-A850-377549D8E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B6B4C5-90F2-42EC-9103-82D09ACF6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8CDED4-310A-49F7-AF35-A6BD874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FEE2DCE-032D-49F5-A6F5-72BD31FA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26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2914DA7-89F0-43C2-95E3-25EF0C8AE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684B84B-9503-4B97-B205-320F6BEEC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78563EE-2B99-47E4-A79A-CC262F5B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3D6163-EA08-4B39-9DEE-01010FDB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D6D0998-BD38-4D67-8E9A-C7B1014D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331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221977-86CC-42E0-AFA8-EB0E4120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50B30A-884E-4149-9A69-264CC7710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E1B62A-91F6-4090-86F9-9C3B357C6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4E536B-AB19-4CE4-9E27-D8E8B766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A72A5F0-4120-4ABF-8773-D75CDEF21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11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27BA552-567F-435F-8189-530AEA15C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A0D94DA-A78B-4F5C-952D-95FEFF8F1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22A85C-D5D1-481D-B258-2FF32CF2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44161F0-C1CC-4E8F-9EA6-D46307A2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3B2C783-E066-4D1A-AC9C-F36A631B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7642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83136-A963-4EC0-8461-4F70FDE1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FE2FD57-D480-47B1-849D-2D6233AB2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D469F92-A03A-4550-8F8B-26D79F358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034A8C3-97DF-4593-B165-E6C1FB59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A8F8921-B7CD-4736-B0D1-47CBE9236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9DAA296-111D-46C0-8845-6AF68265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642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D02D700-954F-4A98-9A38-AC7B727D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84AF74A-7E8A-4AA9-B1D9-DD8A04EE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F7E5A6-EE8B-47B3-BD1F-888CBF7F4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C8397CC-812B-4D0D-B47C-C5968B545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1DAE230-D064-477C-A0DA-AF8260AACA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0C4FED0-D24A-4F82-A24A-636E035C0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C115F1A-1D8C-460C-B770-4BBFB976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3F45BE8-DBDD-4127-9526-BC3525D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68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040418-5119-4841-A495-0ACAA72FB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843C78B-073E-4E21-ABEB-0FE627068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A3CCB88-2E57-401D-97D0-991A22A27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3E25EA2-781E-4B93-AD20-6534AF00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4578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C16AE9E-917A-49D2-9FBA-5AE6DC0C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EAD62C-C630-45F8-A535-CA54EEA72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E0AB0EF-B72B-4D7F-AF92-842AD6BB0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322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71D22-5330-4041-90AE-54D32E02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E0B2E-0E8B-4001-BC52-F0A70DE45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F5B4DA-59B8-4F8D-BFF0-CF0A5F198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64F909-9F97-4FE7-BE5B-D8819C5F2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C6DA7E1-1CEC-4DA7-9329-B514C150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2CF861-AEB0-47FB-A5CC-E1030AAE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47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DC04FC-B286-48A0-A948-80EC484C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7ECB43F-2EBE-4A60-BC99-6A97D05E9A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B4616EC-AC20-43E1-8E48-BFF76A22E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F7164AF-7934-492D-A118-C9B64E78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BC091D-2280-49CD-B852-AA1B7231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D74C19-1550-43C9-910F-6F08233BF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14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2FE8940-20BC-42AD-B6EC-23ECAB4D7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D9ED78A-A76E-458F-B169-CCC259EC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5D13EF-4DD9-42C8-9EC0-E29F61F329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11785-A25A-40B4-BEFA-0A4160B6B06A}" type="datetimeFigureOut">
              <a:rPr lang="ar-SA" smtClean="0"/>
              <a:t>06/02/43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C79276-63AC-4C09-975C-41137BE5A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C73D7C-2118-4634-B77B-B4EC9DCE1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AF5DA-2A58-42CF-8D38-567280A4C2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00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AF6127-D264-42BA-B283-B40F72544B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1FD3815-EBC2-4BBA-9CB5-498D95E54C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A925B93-D39A-4B05-8D60-B67CBB574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09" t="23333" r="23672" b="10834"/>
          <a:stretch/>
        </p:blipFill>
        <p:spPr>
          <a:xfrm>
            <a:off x="0" y="0"/>
            <a:ext cx="12192000" cy="6781800"/>
          </a:xfrm>
          <a:prstGeom prst="rect">
            <a:avLst/>
          </a:prstGeom>
        </p:spPr>
      </p:pic>
      <p:pic>
        <p:nvPicPr>
          <p:cNvPr id="5" name="Picture 2" descr="Word Crime Stock Illustrations – 11,656 Word Crime Stock Illustrations,  Vectors &amp;amp; Clipart - Dreamstime">
            <a:extLst>
              <a:ext uri="{FF2B5EF4-FFF2-40B4-BE49-F238E27FC236}">
                <a16:creationId xmlns:a16="http://schemas.microsoft.com/office/drawing/2014/main" id="{A9D5EBB0-FC0B-49B2-B2F7-1C8B2E7FE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21245"/>
          <a:stretch/>
        </p:blipFill>
        <p:spPr bwMode="auto">
          <a:xfrm>
            <a:off x="266700" y="446881"/>
            <a:ext cx="9010650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04D2359-3705-4015-B24B-A5FAEA19AD15}"/>
              </a:ext>
            </a:extLst>
          </p:cNvPr>
          <p:cNvSpPr/>
          <p:nvPr/>
        </p:nvSpPr>
        <p:spPr>
          <a:xfrm>
            <a:off x="3886200" y="3243263"/>
            <a:ext cx="5953125" cy="1055687"/>
          </a:xfrm>
          <a:prstGeom prst="roundRect">
            <a:avLst/>
          </a:prstGeom>
          <a:solidFill>
            <a:srgbClr val="C81D1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8800" dirty="0">
                <a:latin typeface="Forte" panose="03060902040502070203" pitchFamily="66" charset="0"/>
              </a:rPr>
              <a:t>Doesn’t </a:t>
            </a:r>
            <a:r>
              <a:rPr lang="en-US" sz="8800" dirty="0">
                <a:solidFill>
                  <a:schemeClr val="tx1"/>
                </a:solidFill>
                <a:latin typeface="Forte" panose="03060902040502070203" pitchFamily="66" charset="0"/>
              </a:rPr>
              <a:t>pay</a:t>
            </a:r>
            <a:endParaRPr lang="ar-SA" sz="8800" dirty="0">
              <a:solidFill>
                <a:schemeClr val="tx1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4" descr="Free Download Yellow Brush Stroke Png - Clip Art Library">
            <a:extLst>
              <a:ext uri="{FF2B5EF4-FFF2-40B4-BE49-F238E27FC236}">
                <a16:creationId xmlns:a16="http://schemas.microsoft.com/office/drawing/2014/main" id="{D15BAF43-3C62-40D6-ABE0-BC0049CA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4478967"/>
            <a:ext cx="487680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CD3594CF-5B0C-420E-B92F-D1528B5B9B88}"/>
              </a:ext>
            </a:extLst>
          </p:cNvPr>
          <p:cNvSpPr txBox="1"/>
          <p:nvPr/>
        </p:nvSpPr>
        <p:spPr>
          <a:xfrm>
            <a:off x="4933950" y="4745365"/>
            <a:ext cx="26955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b="1" dirty="0">
                <a:latin typeface="Agency FB" panose="020B0503020202020204" pitchFamily="34" charset="0"/>
              </a:rPr>
              <a:t>conversation</a:t>
            </a:r>
            <a:endParaRPr lang="ar-SA" sz="2800" b="1" dirty="0">
              <a:latin typeface="Agency FB" panose="020B0503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21C7824-5B9E-41F0-94E6-33A643F9D71D}"/>
              </a:ext>
            </a:extLst>
          </p:cNvPr>
          <p:cNvSpPr txBox="1"/>
          <p:nvPr/>
        </p:nvSpPr>
        <p:spPr>
          <a:xfrm>
            <a:off x="4943475" y="5268585"/>
            <a:ext cx="23050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latin typeface="Agency FB" panose="020B0503020202020204" pitchFamily="34" charset="0"/>
              </a:rPr>
              <a:t>By : ET Asma Almjlad</a:t>
            </a:r>
            <a:endParaRPr lang="ar-SA" b="1" dirty="0">
              <a:latin typeface="Agency FB" panose="020B0503020202020204" pitchFamily="34" charset="0"/>
            </a:endParaRPr>
          </a:p>
        </p:txBody>
      </p:sp>
      <p:pic>
        <p:nvPicPr>
          <p:cNvPr id="10" name="Picture 6" descr="Magnifying Glass Magnifier - Free vector graphic on Pixabay">
            <a:extLst>
              <a:ext uri="{FF2B5EF4-FFF2-40B4-BE49-F238E27FC236}">
                <a16:creationId xmlns:a16="http://schemas.microsoft.com/office/drawing/2014/main" id="{6FFD4474-B3E2-4B2F-BE30-49DAFBFC6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7730" flipH="1">
            <a:off x="145405" y="-16308"/>
            <a:ext cx="1261121" cy="153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91BC561-CD1C-4547-A8EF-E83C866CFFD2}"/>
              </a:ext>
            </a:extLst>
          </p:cNvPr>
          <p:cNvSpPr txBox="1"/>
          <p:nvPr/>
        </p:nvSpPr>
        <p:spPr>
          <a:xfrm>
            <a:off x="266700" y="140784"/>
            <a:ext cx="1143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>
                <a:latin typeface="Forte" panose="03060902040502070203" pitchFamily="66" charset="0"/>
              </a:rPr>
              <a:t>U:2</a:t>
            </a:r>
            <a:endParaRPr lang="ar-SA" sz="28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01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C34B-9261-4A79-ABBA-7C6D5EA3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4109C-8226-4072-BE99-78B6BE97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3AE1C5-E37C-4833-888C-3C7D437BB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D5B71D-056B-44F7-B522-1FD9C19BD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2" t="15833" r="49375" b="6666"/>
          <a:stretch/>
        </p:blipFill>
        <p:spPr>
          <a:xfrm>
            <a:off x="0" y="19222"/>
            <a:ext cx="6210300" cy="5997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906A3E1-FFC4-4615-A0E7-D28643E3F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38" t="29696" r="22187" b="12266"/>
          <a:stretch/>
        </p:blipFill>
        <p:spPr>
          <a:xfrm>
            <a:off x="6543675" y="547171"/>
            <a:ext cx="3276600" cy="3980207"/>
          </a:xfrm>
          <a:prstGeom prst="rect">
            <a:avLst/>
          </a:prstGeom>
        </p:spPr>
      </p:pic>
      <p:pic>
        <p:nvPicPr>
          <p:cNvPr id="9" name="Picture 4" descr="Reading GIFs | Tenor">
            <a:extLst>
              <a:ext uri="{FF2B5EF4-FFF2-40B4-BE49-F238E27FC236}">
                <a16:creationId xmlns:a16="http://schemas.microsoft.com/office/drawing/2014/main" id="{7F7E97AC-899F-48A9-BE1C-DE45F24B3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293" y="4417518"/>
            <a:ext cx="1781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86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C34B-9261-4A79-ABBA-7C6D5EA3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4109C-8226-4072-BE99-78B6BE97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33AE1C5-E37C-4833-888C-3C7D437BB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D5B71D-056B-44F7-B522-1FD9C19BDB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22" t="15833" r="49375" b="6666"/>
          <a:stretch/>
        </p:blipFill>
        <p:spPr>
          <a:xfrm>
            <a:off x="0" y="19222"/>
            <a:ext cx="6210300" cy="5997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906A3E1-FFC4-4615-A0E7-D28643E3FE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38" t="29696" r="22187" b="12266"/>
          <a:stretch/>
        </p:blipFill>
        <p:spPr>
          <a:xfrm>
            <a:off x="6543675" y="547171"/>
            <a:ext cx="3276600" cy="3980207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EA6D595-8762-446C-9D98-B49E20DCFE71}"/>
              </a:ext>
            </a:extLst>
          </p:cNvPr>
          <p:cNvSpPr/>
          <p:nvPr/>
        </p:nvSpPr>
        <p:spPr>
          <a:xfrm>
            <a:off x="1219880" y="1450248"/>
            <a:ext cx="7252091" cy="721686"/>
          </a:xfrm>
          <a:prstGeom prst="roundRect">
            <a:avLst/>
          </a:prstGeom>
          <a:solidFill>
            <a:srgbClr val="B9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How do pickpockets choose their victims? 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6F57D5E3-3527-4D24-936F-9D78F3763C64}"/>
              </a:ext>
            </a:extLst>
          </p:cNvPr>
          <p:cNvSpPr/>
          <p:nvPr/>
        </p:nvSpPr>
        <p:spPr>
          <a:xfrm>
            <a:off x="1519236" y="2593765"/>
            <a:ext cx="6578333" cy="631371"/>
          </a:xfrm>
          <a:prstGeom prst="rect">
            <a:avLst/>
          </a:prstGeom>
          <a:solidFill>
            <a:srgbClr val="B9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What do they do before they commit the crime?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028F4DA-B3C6-4F63-A544-8656B920658B}"/>
              </a:ext>
            </a:extLst>
          </p:cNvPr>
          <p:cNvSpPr/>
          <p:nvPr/>
        </p:nvSpPr>
        <p:spPr>
          <a:xfrm>
            <a:off x="3487510" y="3778909"/>
            <a:ext cx="6853961" cy="631371"/>
          </a:xfrm>
          <a:prstGeom prst="roundRect">
            <a:avLst/>
          </a:prstGeom>
          <a:solidFill>
            <a:srgbClr val="B9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What do you think Albert does when he says, Like this?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6442E41-6A32-4605-A124-0814EAE0F80E}"/>
              </a:ext>
            </a:extLst>
          </p:cNvPr>
          <p:cNvSpPr/>
          <p:nvPr/>
        </p:nvSpPr>
        <p:spPr>
          <a:xfrm>
            <a:off x="2442483" y="4897853"/>
            <a:ext cx="6853961" cy="631371"/>
          </a:xfrm>
          <a:prstGeom prst="roundRect">
            <a:avLst/>
          </a:prstGeom>
          <a:solidFill>
            <a:srgbClr val="B9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Why is Ali surprised at the end of the conversation?</a:t>
            </a:r>
            <a:endParaRPr lang="ar-SA" sz="200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43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F7099B46-3154-4F74-A454-829ACCC9CF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4" name="Rounded Rectangle 57">
            <a:extLst>
              <a:ext uri="{FF2B5EF4-FFF2-40B4-BE49-F238E27FC236}">
                <a16:creationId xmlns:a16="http://schemas.microsoft.com/office/drawing/2014/main" id="{D00A81BC-7181-4B46-B71D-6D080DA5918E}"/>
              </a:ext>
            </a:extLst>
          </p:cNvPr>
          <p:cNvSpPr/>
          <p:nvPr/>
        </p:nvSpPr>
        <p:spPr>
          <a:xfrm>
            <a:off x="2307720" y="4481003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0000"/>
                </a:solidFill>
                <a:sym typeface="Arial"/>
              </a:rPr>
              <a:t>I’m certain</a:t>
            </a:r>
            <a:endParaRPr lang="en-US" sz="36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BC7B3514-9FB8-4A4F-BB63-C56666D2DF26}"/>
              </a:ext>
            </a:extLst>
          </p:cNvPr>
          <p:cNvSpPr/>
          <p:nvPr/>
        </p:nvSpPr>
        <p:spPr>
          <a:xfrm>
            <a:off x="2327340" y="450852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prstClr val="white"/>
                </a:solidFill>
                <a:sym typeface="Arial"/>
              </a:rPr>
              <a:t>I’m positive</a:t>
            </a:r>
            <a:endParaRPr lang="en-US" sz="2667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6" name="Rounded Rectangle 53">
            <a:extLst>
              <a:ext uri="{FF2B5EF4-FFF2-40B4-BE49-F238E27FC236}">
                <a16:creationId xmlns:a16="http://schemas.microsoft.com/office/drawing/2014/main" id="{29C9CF4B-EDB6-4671-8F88-689CE714506E}"/>
              </a:ext>
            </a:extLst>
          </p:cNvPr>
          <p:cNvSpPr/>
          <p:nvPr/>
        </p:nvSpPr>
        <p:spPr>
          <a:xfrm>
            <a:off x="7150993" y="2400767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srgbClr val="000000"/>
                </a:solidFill>
                <a:sym typeface="Arial"/>
              </a:rPr>
              <a:t>Please be serious</a:t>
            </a:r>
            <a:endParaRPr lang="en-US" sz="36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0E28017-1C23-4005-9399-B953462CA9AE}"/>
              </a:ext>
            </a:extLst>
          </p:cNvPr>
          <p:cNvSpPr/>
          <p:nvPr/>
        </p:nvSpPr>
        <p:spPr>
          <a:xfrm>
            <a:off x="7150993" y="2370287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white"/>
                </a:solidFill>
                <a:sym typeface="Arial"/>
              </a:rPr>
              <a:t>Come on!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8" name="Rounded Rectangle 52">
            <a:extLst>
              <a:ext uri="{FF2B5EF4-FFF2-40B4-BE49-F238E27FC236}">
                <a16:creationId xmlns:a16="http://schemas.microsoft.com/office/drawing/2014/main" id="{86033531-30BA-4FD4-8922-20A11F886A07}"/>
              </a:ext>
            </a:extLst>
          </p:cNvPr>
          <p:cNvSpPr/>
          <p:nvPr/>
        </p:nvSpPr>
        <p:spPr>
          <a:xfrm>
            <a:off x="3764280" y="2339808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b="1" kern="0">
                <a:solidFill>
                  <a:srgbClr val="000000"/>
                </a:solidFill>
                <a:sym typeface="Arial"/>
              </a:rPr>
              <a:t>Are you joking?</a:t>
            </a:r>
            <a:endParaRPr lang="en-US" sz="28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07C6E860-BD2A-46EA-B3DE-B5262E43EF8F}"/>
              </a:ext>
            </a:extLst>
          </p:cNvPr>
          <p:cNvSpPr/>
          <p:nvPr/>
        </p:nvSpPr>
        <p:spPr>
          <a:xfrm>
            <a:off x="3764280" y="2339808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 dirty="0">
                <a:solidFill>
                  <a:prstClr val="white"/>
                </a:solidFill>
                <a:sym typeface="Arial"/>
              </a:rPr>
              <a:t>Are you kidding?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0" name="Rounded Rectangle 49">
            <a:extLst>
              <a:ext uri="{FF2B5EF4-FFF2-40B4-BE49-F238E27FC236}">
                <a16:creationId xmlns:a16="http://schemas.microsoft.com/office/drawing/2014/main" id="{847769E3-51ED-4574-95BA-43061C9033F5}"/>
              </a:ext>
            </a:extLst>
          </p:cNvPr>
          <p:cNvSpPr/>
          <p:nvPr/>
        </p:nvSpPr>
        <p:spPr>
          <a:xfrm>
            <a:off x="358603" y="2384826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200" b="1" kern="0">
                <a:solidFill>
                  <a:srgbClr val="000000"/>
                </a:solidFill>
                <a:sym typeface="Arial"/>
              </a:rPr>
              <a:t>stolen</a:t>
            </a:r>
            <a:endParaRPr lang="en-US" sz="32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C6BE96AC-5B48-4CD9-A810-ECC1C750CC39}"/>
              </a:ext>
            </a:extLst>
          </p:cNvPr>
          <p:cNvSpPr/>
          <p:nvPr/>
        </p:nvSpPr>
        <p:spPr>
          <a:xfrm>
            <a:off x="338327" y="2432832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600" b="1" kern="0">
                <a:solidFill>
                  <a:prstClr val="white"/>
                </a:solidFill>
                <a:sym typeface="Arial"/>
              </a:rPr>
              <a:t>nabbed</a:t>
            </a:r>
            <a:endParaRPr lang="en-US" sz="3600" b="1" kern="0" dirty="0">
              <a:solidFill>
                <a:prstClr val="white"/>
              </a:solidFill>
              <a:latin typeface="Arial"/>
              <a:sym typeface="Arial"/>
            </a:endParaRPr>
          </a:p>
        </p:txBody>
      </p:sp>
      <p:sp>
        <p:nvSpPr>
          <p:cNvPr id="12" name="Rounded Rectangle 46">
            <a:extLst>
              <a:ext uri="{FF2B5EF4-FFF2-40B4-BE49-F238E27FC236}">
                <a16:creationId xmlns:a16="http://schemas.microsoft.com/office/drawing/2014/main" id="{9CFBAC03-398D-479C-8E51-28E7A4E5DFAF}"/>
              </a:ext>
            </a:extLst>
          </p:cNvPr>
          <p:cNvSpPr/>
          <p:nvPr/>
        </p:nvSpPr>
        <p:spPr>
          <a:xfrm>
            <a:off x="7150993" y="80182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sym typeface="Arial"/>
              </a:rPr>
              <a:t>not be careful enough</a:t>
            </a:r>
            <a:endParaRPr lang="en-US" sz="2667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3" name="Rounded Rectangle 19">
            <a:extLst>
              <a:ext uri="{FF2B5EF4-FFF2-40B4-BE49-F238E27FC236}">
                <a16:creationId xmlns:a16="http://schemas.microsoft.com/office/drawing/2014/main" id="{1D9701C4-8462-4EF1-90F5-8AE7CA2962F0}"/>
              </a:ext>
            </a:extLst>
          </p:cNvPr>
          <p:cNvSpPr/>
          <p:nvPr/>
        </p:nvSpPr>
        <p:spPr>
          <a:xfrm>
            <a:off x="7150993" y="19222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733" b="1" kern="0" dirty="0">
                <a:solidFill>
                  <a:srgbClr val="FFFFFF"/>
                </a:solidFill>
                <a:sym typeface="Arial"/>
              </a:rPr>
              <a:t>let your guard down</a:t>
            </a:r>
            <a:endParaRPr lang="en-US" sz="5867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4" name="Rounded Rectangle 45">
            <a:extLst>
              <a:ext uri="{FF2B5EF4-FFF2-40B4-BE49-F238E27FC236}">
                <a16:creationId xmlns:a16="http://schemas.microsoft.com/office/drawing/2014/main" id="{2DCEEFAE-D4FA-4291-B2E3-DB72B8DE3AD9}"/>
              </a:ext>
            </a:extLst>
          </p:cNvPr>
          <p:cNvSpPr/>
          <p:nvPr/>
        </p:nvSpPr>
        <p:spPr>
          <a:xfrm>
            <a:off x="3764280" y="94487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000" b="1" kern="0">
                <a:solidFill>
                  <a:srgbClr val="000000"/>
                </a:solidFill>
                <a:sym typeface="Arial"/>
              </a:rPr>
              <a:t>not on purpose</a:t>
            </a:r>
            <a:endParaRPr lang="en-US" sz="4000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F032B3E8-9913-42E9-878C-0FB6A161DECC}"/>
              </a:ext>
            </a:extLst>
          </p:cNvPr>
          <p:cNvSpPr/>
          <p:nvPr/>
        </p:nvSpPr>
        <p:spPr>
          <a:xfrm>
            <a:off x="3764280" y="94487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4400" b="1" kern="0">
                <a:solidFill>
                  <a:srgbClr val="FFFFFF"/>
                </a:solidFill>
                <a:sym typeface="Arial"/>
              </a:rPr>
              <a:t>by accident</a:t>
            </a:r>
            <a:endParaRPr lang="en-US" sz="44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18C37468-4F66-486C-BBE7-2CB5575621DF}"/>
              </a:ext>
            </a:extLst>
          </p:cNvPr>
          <p:cNvSpPr/>
          <p:nvPr/>
        </p:nvSpPr>
        <p:spPr>
          <a:xfrm>
            <a:off x="338327" y="160487"/>
            <a:ext cx="2834640" cy="2075688"/>
          </a:xfrm>
          <a:prstGeom prst="roundRect">
            <a:avLst/>
          </a:prstGeom>
          <a:solidFill>
            <a:srgbClr val="F5DD3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>
                <a:solidFill>
                  <a:srgbClr val="000000"/>
                </a:solidFill>
                <a:sym typeface="Arial"/>
              </a:rPr>
              <a:t>likely victim(s)</a:t>
            </a:r>
            <a:endParaRPr lang="en-US" sz="3733" b="1" kern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62E266B2-239E-4FCE-9A13-DF7D2A830BEE}"/>
              </a:ext>
            </a:extLst>
          </p:cNvPr>
          <p:cNvSpPr/>
          <p:nvPr/>
        </p:nvSpPr>
        <p:spPr>
          <a:xfrm>
            <a:off x="338327" y="12192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200" b="1" kern="0" dirty="0">
                <a:solidFill>
                  <a:schemeClr val="bg1"/>
                </a:solidFill>
                <a:sym typeface="Arial"/>
              </a:rPr>
              <a:t>easy mark</a:t>
            </a:r>
            <a:endParaRPr lang="en-US" sz="5400" b="1" kern="0" dirty="0">
              <a:solidFill>
                <a:schemeClr val="bg1"/>
              </a:solidFill>
              <a:latin typeface="Arial"/>
              <a:sym typeface="Ari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85FBB87-3647-437C-8415-EEC1CAAD3F27}"/>
              </a:ext>
            </a:extLst>
          </p:cNvPr>
          <p:cNvSpPr txBox="1"/>
          <p:nvPr/>
        </p:nvSpPr>
        <p:spPr>
          <a:xfrm>
            <a:off x="6019800" y="5546364"/>
            <a:ext cx="3390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Thanks for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T. Talal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Alhazmi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"/>
                            </p:stCondLst>
                            <p:childTnLst>
                              <p:par>
                                <p:cTn id="9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"/>
                            </p:stCondLst>
                            <p:childTnLst>
                              <p:par>
                                <p:cTn id="10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"/>
                            </p:stCondLst>
                            <p:childTnLst>
                              <p:par>
                                <p:cTn id="118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"/>
                            </p:stCondLst>
                            <p:childTnLst>
                              <p:par>
                                <p:cTn id="142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"/>
                            </p:stCondLst>
                            <p:childTnLst>
                              <p:par>
                                <p:cTn id="154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"/>
                            </p:stCondLst>
                            <p:childTnLst>
                              <p:par>
                                <p:cTn id="166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C9393-6574-472F-9266-B467498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FFD249-16A6-4E69-91BD-E42DE733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3B6244-42F5-4E7B-B2FE-9968E0DE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A6427E3-3FCF-4D1C-82A0-F1580876E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40" t="41806" r="15703" b="21250"/>
          <a:stretch/>
        </p:blipFill>
        <p:spPr>
          <a:xfrm>
            <a:off x="595992" y="232922"/>
            <a:ext cx="6212624" cy="3953487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FA85F68-3C39-488A-8EBF-08EED1DCD044}"/>
              </a:ext>
            </a:extLst>
          </p:cNvPr>
          <p:cNvSpPr/>
          <p:nvPr/>
        </p:nvSpPr>
        <p:spPr>
          <a:xfrm>
            <a:off x="5277080" y="996769"/>
            <a:ext cx="4979624" cy="722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Who’s say easy mark? 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B8CCCB1D-59AB-49D2-B0A0-444845596F27}"/>
              </a:ext>
            </a:extLst>
          </p:cNvPr>
          <p:cNvSpPr/>
          <p:nvPr/>
        </p:nvSpPr>
        <p:spPr>
          <a:xfrm>
            <a:off x="4482584" y="2405377"/>
            <a:ext cx="4979624" cy="722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Who’s say by accident ? 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BBD8DE8E-721E-4ED7-958C-BD59BD786E55}"/>
              </a:ext>
            </a:extLst>
          </p:cNvPr>
          <p:cNvSpPr/>
          <p:nvPr/>
        </p:nvSpPr>
        <p:spPr>
          <a:xfrm>
            <a:off x="5233204" y="3481000"/>
            <a:ext cx="4979624" cy="722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Who’s say  let your guard down ?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0D3563F-0968-4D06-90FE-1C7F75207522}"/>
              </a:ext>
            </a:extLst>
          </p:cNvPr>
          <p:cNvSpPr/>
          <p:nvPr/>
        </p:nvSpPr>
        <p:spPr>
          <a:xfrm>
            <a:off x="2959865" y="4540026"/>
            <a:ext cx="4979624" cy="7220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>
                <a:latin typeface="Comic Sans MS" panose="030F0702030302020204" pitchFamily="66" charset="0"/>
              </a:rPr>
              <a:t>Who’s say  nabbed?</a:t>
            </a:r>
            <a:endParaRPr lang="ar-SA" sz="2000" b="1" dirty="0">
              <a:latin typeface="Comic Sans MS" panose="030F0702030302020204" pitchFamily="66" charset="0"/>
            </a:endParaRPr>
          </a:p>
        </p:txBody>
      </p:sp>
      <p:pic>
        <p:nvPicPr>
          <p:cNvPr id="10242" name="Picture 2" descr="Study Material Has - Thinking Cartoon Gif Png , Free Transparent Clipart -  ClipartKey">
            <a:extLst>
              <a:ext uri="{FF2B5EF4-FFF2-40B4-BE49-F238E27FC236}">
                <a16:creationId xmlns:a16="http://schemas.microsoft.com/office/drawing/2014/main" id="{294B2AF1-1E88-42AF-A515-92D35886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489" y="4384039"/>
            <a:ext cx="1978538" cy="187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4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7B13DB-94C3-483F-87AD-E3EC136A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DF43F0-94AE-4C89-A30F-BD7E776E52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0278D5B-BE15-4C8A-8008-B70E5C117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44C50EE-0A79-404C-8317-70F48BBAF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32" t="44307" r="51071" b="23968"/>
          <a:stretch/>
        </p:blipFill>
        <p:spPr>
          <a:xfrm>
            <a:off x="598712" y="681037"/>
            <a:ext cx="7522029" cy="3925292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9D81B41A-2215-4C8B-B008-E6183D783404}"/>
              </a:ext>
            </a:extLst>
          </p:cNvPr>
          <p:cNvSpPr/>
          <p:nvPr/>
        </p:nvSpPr>
        <p:spPr>
          <a:xfrm>
            <a:off x="1145754" y="3635566"/>
            <a:ext cx="7932145" cy="72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>
                <a:solidFill>
                  <a:srgbClr val="FF0000"/>
                </a:solidFill>
                <a:latin typeface="Comic Sans MS" panose="030F0702030302020204" pitchFamily="66" charset="0"/>
              </a:rPr>
              <a:t>1. They are talking about pickpocketing</a:t>
            </a:r>
            <a:endParaRPr lang="ar-SA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8325A28C-F031-44D1-ABD2-AEC765012117}"/>
              </a:ext>
            </a:extLst>
          </p:cNvPr>
          <p:cNvSpPr/>
          <p:nvPr/>
        </p:nvSpPr>
        <p:spPr>
          <a:xfrm>
            <a:off x="1102996" y="4362680"/>
            <a:ext cx="8459645" cy="14542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2. Look for someone who isn’t walking; pretend to bump into the victim by accident; shake victim’s hand, act really friendly; take wallet and walk away</a:t>
            </a:r>
            <a:endParaRPr lang="ar-SA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 descr="Start with a book! - Parents&amp;#39; Choice Foundation">
            <a:extLst>
              <a:ext uri="{FF2B5EF4-FFF2-40B4-BE49-F238E27FC236}">
                <a16:creationId xmlns:a16="http://schemas.microsoft.com/office/drawing/2014/main" id="{9350F5ED-0308-4327-B6D9-733827D253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41" y="1479186"/>
            <a:ext cx="1924050" cy="17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DE43671-B981-4778-8E69-FCF8F36E4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FB2CBBE-ECD0-46C5-9304-A5DAB90E2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6E21C0A-F4A6-4735-9EC2-D7B1A7CA7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EEEAD85-C6C0-40DC-B9EE-622ADC5F02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03" t="39206" r="12768" b="14444"/>
          <a:stretch/>
        </p:blipFill>
        <p:spPr>
          <a:xfrm>
            <a:off x="353785" y="62772"/>
            <a:ext cx="5294539" cy="3789230"/>
          </a:xfrm>
          <a:prstGeom prst="rect">
            <a:avLst/>
          </a:prstGeom>
        </p:spPr>
      </p:pic>
      <p:pic>
        <p:nvPicPr>
          <p:cNvPr id="1026" name="Picture 2" descr="Talking GIFs - Get the best GIF on GIPHY">
            <a:extLst>
              <a:ext uri="{FF2B5EF4-FFF2-40B4-BE49-F238E27FC236}">
                <a16:creationId xmlns:a16="http://schemas.microsoft.com/office/drawing/2014/main" id="{352096B1-15C8-4D0C-8603-2ECC7B772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4" y="2119246"/>
            <a:ext cx="36004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539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D2F66B-09DC-42DB-A796-AF517D619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4C3577A-BE7C-4586-BE13-750D84B9B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7939380-FA93-4AEC-BD96-1DC4EA5CCA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منصة مدرستي">
            <a:extLst>
              <a:ext uri="{FF2B5EF4-FFF2-40B4-BE49-F238E27FC236}">
                <a16:creationId xmlns:a16="http://schemas.microsoft.com/office/drawing/2014/main" id="{EB68CB5F-271F-4121-89B2-6E68D400F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70" y="2787347"/>
            <a:ext cx="4352926" cy="205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nt design for word homework on white background Vector Image">
            <a:extLst>
              <a:ext uri="{FF2B5EF4-FFF2-40B4-BE49-F238E27FC236}">
                <a16:creationId xmlns:a16="http://schemas.microsoft.com/office/drawing/2014/main" id="{A9AEA210-6AFF-4D76-B5CA-0C95BE381F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34861"/>
          <a:stretch/>
        </p:blipFill>
        <p:spPr bwMode="auto">
          <a:xfrm>
            <a:off x="1176140" y="838200"/>
            <a:ext cx="484366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FC27927-7E2C-42CB-8AB7-7C7C2BD78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C21A7B-D648-4F6F-BF5D-4D8670AB4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9E2D054-6681-4820-9CF5-F0AA45D035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5" name="Picture 2" descr="Joke of the day – Purrlease | New Bloggy Cat [NBC]">
            <a:extLst>
              <a:ext uri="{FF2B5EF4-FFF2-40B4-BE49-F238E27FC236}">
                <a16:creationId xmlns:a16="http://schemas.microsoft.com/office/drawing/2014/main" id="{E10E1EDC-56D5-484A-A455-2DEE4497AE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1419225"/>
            <a:ext cx="4350285" cy="351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3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ABE07A-29F4-416C-A428-E600EB1D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30E30E3-FE5C-4491-966A-8918CCF3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F96E09C-2193-4BBA-9544-C70BD2B1C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2" t="23194" r="23985" b="11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0C9D9-4414-454B-AC82-31ABAF8ED959}"/>
              </a:ext>
            </a:extLst>
          </p:cNvPr>
          <p:cNvSpPr/>
          <p:nvPr/>
        </p:nvSpPr>
        <p:spPr>
          <a:xfrm>
            <a:off x="3324226" y="1860550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Make use of real talk phrases in a real conversation.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B9363FA-32F1-4A4A-A442-70974C29FF5D}"/>
              </a:ext>
            </a:extLst>
          </p:cNvPr>
          <p:cNvSpPr/>
          <p:nvPr/>
        </p:nvSpPr>
        <p:spPr>
          <a:xfrm>
            <a:off x="3324226" y="2888854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Identify the new words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BAD627A2-E15B-4752-B15E-9E2763B420B3}"/>
              </a:ext>
            </a:extLst>
          </p:cNvPr>
          <p:cNvSpPr/>
          <p:nvPr/>
        </p:nvSpPr>
        <p:spPr>
          <a:xfrm>
            <a:off x="3324226" y="3833813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68580" indent="0" algn="ctr" rtl="0">
              <a:buNone/>
            </a:pP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Use the new words in sentences</a:t>
            </a:r>
            <a:endParaRPr lang="en-U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A4194CBE-EFF3-49D3-854B-692D34225A42}"/>
              </a:ext>
            </a:extLst>
          </p:cNvPr>
          <p:cNvSpPr/>
          <p:nvPr/>
        </p:nvSpPr>
        <p:spPr>
          <a:xfrm>
            <a:off x="3324226" y="4778772"/>
            <a:ext cx="6038850" cy="892175"/>
          </a:xfrm>
          <a:prstGeom prst="roundRect">
            <a:avLst/>
          </a:prstGeom>
          <a:solidFill>
            <a:srgbClr val="F9E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Answer the questions in the book</a:t>
            </a:r>
          </a:p>
        </p:txBody>
      </p:sp>
    </p:spTree>
    <p:extLst>
      <p:ext uri="{BB962C8B-B14F-4D97-AF65-F5344CB8AC3E}">
        <p14:creationId xmlns:p14="http://schemas.microsoft.com/office/powerpoint/2010/main" val="219242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F2E2238-7377-463C-9E08-DBFD8E93A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C07488-CE49-4775-B32E-E25565539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B70873A-6E6A-44E9-98AC-1CE1E2004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23333" r="23593" b="11389"/>
          <a:stretch/>
        </p:blipFill>
        <p:spPr>
          <a:xfrm>
            <a:off x="-123825" y="0"/>
            <a:ext cx="12191999" cy="6734175"/>
          </a:xfrm>
          <a:prstGeom prst="rect">
            <a:avLst/>
          </a:prstGeom>
        </p:spPr>
      </p:pic>
      <p:pic>
        <p:nvPicPr>
          <p:cNvPr id="5" name="Picture 8" descr="والسارق والسارقة فاقطعوا أيديهما جزاء بما كسبا نكالا من الله والله عزيز . [  المائدة: 38]">
            <a:extLst>
              <a:ext uri="{FF2B5EF4-FFF2-40B4-BE49-F238E27FC236}">
                <a16:creationId xmlns:a16="http://schemas.microsoft.com/office/drawing/2014/main" id="{A30B896C-220F-46E2-B5C4-E01A7E671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88" y="1194141"/>
            <a:ext cx="6724650" cy="38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82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C9393-6574-472F-9266-B467498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3B6244-42F5-4E7B-B2FE-9968E0DE17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6" t="23194" r="23750" b="9931"/>
          <a:stretch/>
        </p:blipFill>
        <p:spPr>
          <a:xfrm>
            <a:off x="0" y="30879"/>
            <a:ext cx="12192001" cy="6838778"/>
          </a:xfrm>
          <a:prstGeom prst="rect">
            <a:avLst/>
          </a:prstGeom>
        </p:spPr>
      </p:pic>
      <p:pic>
        <p:nvPicPr>
          <p:cNvPr id="5" name="Picture 4" descr="Free Download Yellow Brush Stroke Png - Clip Art Library">
            <a:extLst>
              <a:ext uri="{FF2B5EF4-FFF2-40B4-BE49-F238E27FC236}">
                <a16:creationId xmlns:a16="http://schemas.microsoft.com/office/drawing/2014/main" id="{2056A12C-EC70-4AAD-BD31-D89ACC18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89" y="572457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ECF6B5C-AA73-43B1-9823-50C54A59F99B}"/>
              </a:ext>
            </a:extLst>
          </p:cNvPr>
          <p:cNvSpPr txBox="1"/>
          <p:nvPr/>
        </p:nvSpPr>
        <p:spPr>
          <a:xfrm>
            <a:off x="6404404" y="829648"/>
            <a:ext cx="16859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>
                <a:latin typeface="Comic Sans MS" panose="030F0702030302020204" pitchFamily="66" charset="0"/>
              </a:rPr>
              <a:t>@ Page 24</a:t>
            </a:r>
            <a:endParaRPr lang="ar-SA" b="1" dirty="0">
              <a:latin typeface="Comic Sans MS" panose="030F0702030302020204" pitchFamily="66" charset="0"/>
            </a:endParaRPr>
          </a:p>
        </p:txBody>
      </p:sp>
      <p:pic>
        <p:nvPicPr>
          <p:cNvPr id="11" name="MG Bk 3 F-SA_2020_1-12">
            <a:hlinkClick r:id="" action="ppaction://media"/>
            <a:extLst>
              <a:ext uri="{FF2B5EF4-FFF2-40B4-BE49-F238E27FC236}">
                <a16:creationId xmlns:a16="http://schemas.microsoft.com/office/drawing/2014/main" id="{780494CC-7D8A-4BB8-9FC2-51C7E63BEECB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67014" y="3466784"/>
            <a:ext cx="1229911" cy="1229911"/>
          </a:xfr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DA48D8-DB60-4113-B237-0B8542ECA6D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579" t="18333" r="34140" b="5324"/>
          <a:stretch/>
        </p:blipFill>
        <p:spPr>
          <a:xfrm>
            <a:off x="633413" y="350677"/>
            <a:ext cx="4057651" cy="523557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082B709-2F5F-4D20-995A-D5D065E7D9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07" y="2440674"/>
            <a:ext cx="811607" cy="811607"/>
          </a:xfrm>
          <a:prstGeom prst="rect">
            <a:avLst/>
          </a:prstGeom>
        </p:spPr>
      </p:pic>
      <p:pic>
        <p:nvPicPr>
          <p:cNvPr id="16" name="Picture 4" descr="Free Download Yellow Brush Stroke Png - Clip Art Library">
            <a:extLst>
              <a:ext uri="{FF2B5EF4-FFF2-40B4-BE49-F238E27FC236}">
                <a16:creationId xmlns:a16="http://schemas.microsoft.com/office/drawing/2014/main" id="{D2645FD1-302B-433C-86E8-5D1103A7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3" y="2171100"/>
            <a:ext cx="3051347" cy="9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30D63FC-FA42-4037-A3AB-37C9146DC60D}"/>
              </a:ext>
            </a:extLst>
          </p:cNvPr>
          <p:cNvSpPr txBox="1"/>
          <p:nvPr/>
        </p:nvSpPr>
        <p:spPr>
          <a:xfrm>
            <a:off x="5833778" y="2476768"/>
            <a:ext cx="122991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listen</a:t>
            </a:r>
            <a:endParaRPr lang="ar-SA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3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146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8C9393-6574-472F-9266-B467498CC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FFD249-16A6-4E69-91BD-E42DE7336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63B6244-42F5-4E7B-B2FE-9968E0DE17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4DA48D8-DB60-4113-B237-0B8542ECA6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79" t="18333" r="34140" b="5324"/>
          <a:stretch/>
        </p:blipFill>
        <p:spPr>
          <a:xfrm>
            <a:off x="633413" y="350677"/>
            <a:ext cx="4057651" cy="5235575"/>
          </a:xfrm>
          <a:prstGeom prst="rect">
            <a:avLst/>
          </a:prstGeom>
        </p:spPr>
      </p:pic>
      <p:pic>
        <p:nvPicPr>
          <p:cNvPr id="5122" name="Picture 2" descr="How dramas 📺 and kpop 🎧 affect your real life perspective❔">
            <a:extLst>
              <a:ext uri="{FF2B5EF4-FFF2-40B4-BE49-F238E27FC236}">
                <a16:creationId xmlns:a16="http://schemas.microsoft.com/office/drawing/2014/main" id="{B87A2319-E7C5-4901-927E-A316DD228A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3562" y="1545679"/>
            <a:ext cx="1747036" cy="33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BAF33332-5B94-4ACD-B53A-82C6C455DA1B}"/>
              </a:ext>
            </a:extLst>
          </p:cNvPr>
          <p:cNvSpPr/>
          <p:nvPr/>
        </p:nvSpPr>
        <p:spPr>
          <a:xfrm>
            <a:off x="1574652" y="3002789"/>
            <a:ext cx="6052458" cy="852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>
                <a:latin typeface="Comic Sans MS" panose="030F0702030302020204" pitchFamily="66" charset="0"/>
              </a:rPr>
              <a:t>What’s happening to the person with the wallet?</a:t>
            </a:r>
            <a:endParaRPr lang="ar-SA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74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545402-EB68-4ACF-8F5C-0AA71AC9F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936CEA5-5D70-4A32-AA0F-8615FB7F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830E30A-ED5D-4C2D-9205-17132A4032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1026" name="Picture 2" descr="488 Pickpocket Stock Vector Illustration and Royalty Free Pickpocket Clipart">
            <a:extLst>
              <a:ext uri="{FF2B5EF4-FFF2-40B4-BE49-F238E27FC236}">
                <a16:creationId xmlns:a16="http://schemas.microsoft.com/office/drawing/2014/main" id="{FF0AAD3D-8D6F-4E0F-A600-1B101CE95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086" y="-53634"/>
            <a:ext cx="4066495" cy="406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CC7F9528-7D12-4C20-BD86-B19DFC9A9BB5}"/>
              </a:ext>
            </a:extLst>
          </p:cNvPr>
          <p:cNvSpPr/>
          <p:nvPr/>
        </p:nvSpPr>
        <p:spPr>
          <a:xfrm>
            <a:off x="227918" y="87467"/>
            <a:ext cx="4316867" cy="1009651"/>
          </a:xfrm>
          <a:prstGeom prst="roundRect">
            <a:avLst/>
          </a:prstGeom>
          <a:solidFill>
            <a:srgbClr val="B9E0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Pickpocket ( V – N)</a:t>
            </a:r>
            <a:endParaRPr lang="ar-SA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CFBA2FA-5FB0-4B16-99EF-CE3F97CF7362}"/>
              </a:ext>
            </a:extLst>
          </p:cNvPr>
          <p:cNvSpPr/>
          <p:nvPr/>
        </p:nvSpPr>
        <p:spPr>
          <a:xfrm>
            <a:off x="663348" y="2214418"/>
            <a:ext cx="6178001" cy="100965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to steals things from another person’s pockets</a:t>
            </a:r>
            <a:endParaRPr lang="ar-SA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97D8D100-F62C-48AF-A4C9-10CF151E41F4}"/>
              </a:ext>
            </a:extLst>
          </p:cNvPr>
          <p:cNvSpPr/>
          <p:nvPr/>
        </p:nvSpPr>
        <p:spPr>
          <a:xfrm>
            <a:off x="1054699" y="4386293"/>
            <a:ext cx="5548544" cy="9320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is someone who does this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E34300C-6154-4E27-88D0-D220E49B6FA0}"/>
              </a:ext>
            </a:extLst>
          </p:cNvPr>
          <p:cNvSpPr/>
          <p:nvPr/>
        </p:nvSpPr>
        <p:spPr>
          <a:xfrm>
            <a:off x="160221" y="1556116"/>
            <a:ext cx="2340431" cy="822609"/>
          </a:xfrm>
          <a:prstGeom prst="roundRect">
            <a:avLst/>
          </a:prstGeom>
          <a:solidFill>
            <a:srgbClr val="F47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To pickpocket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589C0291-1F91-4C26-87EC-F0D48CDDCD7E}"/>
              </a:ext>
            </a:extLst>
          </p:cNvPr>
          <p:cNvSpPr/>
          <p:nvPr/>
        </p:nvSpPr>
        <p:spPr>
          <a:xfrm>
            <a:off x="279965" y="3747799"/>
            <a:ext cx="2220687" cy="822609"/>
          </a:xfrm>
          <a:prstGeom prst="roundRect">
            <a:avLst/>
          </a:prstGeom>
          <a:solidFill>
            <a:srgbClr val="F47A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A pickpocket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11" name="Rounded Rectangle 19">
            <a:extLst>
              <a:ext uri="{FF2B5EF4-FFF2-40B4-BE49-F238E27FC236}">
                <a16:creationId xmlns:a16="http://schemas.microsoft.com/office/drawing/2014/main" id="{CA026E2E-9672-46F9-8B45-D0FB6CB7B5BC}"/>
              </a:ext>
            </a:extLst>
          </p:cNvPr>
          <p:cNvSpPr/>
          <p:nvPr/>
        </p:nvSpPr>
        <p:spPr>
          <a:xfrm>
            <a:off x="6993664" y="3968100"/>
            <a:ext cx="2834640" cy="2075688"/>
          </a:xfrm>
          <a:prstGeom prst="roundRect">
            <a:avLst/>
          </a:prstGeom>
          <a:solidFill>
            <a:srgbClr val="949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GB" sz="3600" b="1" kern="0" dirty="0">
                <a:solidFill>
                  <a:srgbClr val="FFFFFF"/>
                </a:solidFill>
                <a:sym typeface="Arial"/>
              </a:rPr>
              <a:t>pickpocket</a:t>
            </a:r>
            <a:endParaRPr lang="en-US" sz="5400" b="1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2" name="pickpocket">
            <a:hlinkClick r:id="" action="ppaction://media"/>
            <a:extLst>
              <a:ext uri="{FF2B5EF4-FFF2-40B4-BE49-F238E27FC236}">
                <a16:creationId xmlns:a16="http://schemas.microsoft.com/office/drawing/2014/main" id="{32EF36B7-A4F8-4466-87E2-7AEC57F15C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56391" y="3926991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F602AA6A-1DA4-4191-BD28-08F2B46DF5C0}"/>
              </a:ext>
            </a:extLst>
          </p:cNvPr>
          <p:cNvSpPr txBox="1"/>
          <p:nvPr/>
        </p:nvSpPr>
        <p:spPr>
          <a:xfrm>
            <a:off x="5419877" y="5601862"/>
            <a:ext cx="15264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Thanks for </a:t>
            </a:r>
          </a:p>
          <a:p>
            <a:pPr algn="ctr"/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T. Talal </a:t>
            </a:r>
            <a:r>
              <a:rPr lang="en-US" sz="1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Alhazmi</a:t>
            </a:r>
            <a:endParaRPr lang="ar-SA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ar-SA" sz="1200" dirty="0"/>
          </a:p>
        </p:txBody>
      </p:sp>
    </p:spTree>
    <p:extLst>
      <p:ext uri="{BB962C8B-B14F-4D97-AF65-F5344CB8AC3E}">
        <p14:creationId xmlns:p14="http://schemas.microsoft.com/office/powerpoint/2010/main" val="82639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3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29"/>
                            </p:stCondLst>
                            <p:childTnLst>
                              <p:par>
                                <p:cTn id="39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6EB0E-C9F1-49A6-B3CD-4F12720D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6B2D59-8BAF-4178-95F8-EEEC8C6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2EE697-D468-4B9D-A852-0C0155BB8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B30AFF7C-EE31-430C-8D76-1F9FAE82B6CD}"/>
              </a:ext>
            </a:extLst>
          </p:cNvPr>
          <p:cNvSpPr/>
          <p:nvPr/>
        </p:nvSpPr>
        <p:spPr>
          <a:xfrm>
            <a:off x="4450813" y="210889"/>
            <a:ext cx="4472849" cy="5497417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 descr="سكرابز">
            <a:extLst>
              <a:ext uri="{FF2B5EF4-FFF2-40B4-BE49-F238E27FC236}">
                <a16:creationId xmlns:a16="http://schemas.microsoft.com/office/drawing/2014/main" id="{1310A10C-1177-4352-A75E-CF9AA77A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41" y="459027"/>
            <a:ext cx="762000" cy="500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BB42335-A203-477B-81FB-F30749372E76}"/>
              </a:ext>
            </a:extLst>
          </p:cNvPr>
          <p:cNvSpPr/>
          <p:nvPr/>
        </p:nvSpPr>
        <p:spPr>
          <a:xfrm>
            <a:off x="5004409" y="540344"/>
            <a:ext cx="3548350" cy="500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6" name="Picture 8" descr="New Age Clip Art - Royalty Free - GoGraph">
            <a:extLst>
              <a:ext uri="{FF2B5EF4-FFF2-40B4-BE49-F238E27FC236}">
                <a16:creationId xmlns:a16="http://schemas.microsoft.com/office/drawing/2014/main" id="{FAAD17D3-2962-4C09-8129-684866DFD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4"/>
          <a:stretch/>
        </p:blipFill>
        <p:spPr bwMode="auto">
          <a:xfrm>
            <a:off x="5276160" y="681037"/>
            <a:ext cx="2438400" cy="162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ooking Up New Words! - MBES Curriculum Support">
            <a:extLst>
              <a:ext uri="{FF2B5EF4-FFF2-40B4-BE49-F238E27FC236}">
                <a16:creationId xmlns:a16="http://schemas.microsoft.com/office/drawing/2014/main" id="{88963E0C-8486-44CE-A7F9-6B64FDED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23" y="2491404"/>
            <a:ext cx="2667000" cy="268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قصيدة أخْلَاقٌ كَرِيمَةٌ | World Languages - Quizizz">
            <a:extLst>
              <a:ext uri="{FF2B5EF4-FFF2-40B4-BE49-F238E27FC236}">
                <a16:creationId xmlns:a16="http://schemas.microsoft.com/office/drawing/2014/main" id="{D67E4AC6-0E31-4AF0-AC95-E9049571CB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8266" y="1915769"/>
            <a:ext cx="3792537" cy="379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03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F6EB0E-C9F1-49A6-B3CD-4F12720D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6B2D59-8BAF-4178-95F8-EEEC8C69F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62EE697-D468-4B9D-A852-0C0155BB83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372DF94-05CF-4F0D-9EA6-810E56AACAA9}"/>
              </a:ext>
            </a:extLst>
          </p:cNvPr>
          <p:cNvSpPr/>
          <p:nvPr/>
        </p:nvSpPr>
        <p:spPr>
          <a:xfrm>
            <a:off x="5311049" y="306100"/>
            <a:ext cx="4472849" cy="5497417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E326736C-F690-477C-BF18-AF745BB03D65}"/>
              </a:ext>
            </a:extLst>
          </p:cNvPr>
          <p:cNvSpPr/>
          <p:nvPr/>
        </p:nvSpPr>
        <p:spPr>
          <a:xfrm>
            <a:off x="838200" y="306099"/>
            <a:ext cx="4472849" cy="5497417"/>
          </a:xfrm>
          <a:prstGeom prst="roundRect">
            <a:avLst/>
          </a:prstGeom>
          <a:solidFill>
            <a:srgbClr val="E1CA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7344C338-4E10-4609-8FD3-D0E8235F8F01}"/>
              </a:ext>
            </a:extLst>
          </p:cNvPr>
          <p:cNvSpPr/>
          <p:nvPr/>
        </p:nvSpPr>
        <p:spPr>
          <a:xfrm>
            <a:off x="5311049" y="528811"/>
            <a:ext cx="4295659" cy="5089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753F9E48-7E30-4B1D-94DD-9103D29DC88D}"/>
              </a:ext>
            </a:extLst>
          </p:cNvPr>
          <p:cNvSpPr/>
          <p:nvPr/>
        </p:nvSpPr>
        <p:spPr>
          <a:xfrm>
            <a:off x="1015390" y="509911"/>
            <a:ext cx="4295659" cy="50897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2" descr="سكرابز">
            <a:extLst>
              <a:ext uri="{FF2B5EF4-FFF2-40B4-BE49-F238E27FC236}">
                <a16:creationId xmlns:a16="http://schemas.microsoft.com/office/drawing/2014/main" id="{1B0968A2-272E-4AAE-9E8B-7BF1B5518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49" y="731185"/>
            <a:ext cx="762000" cy="46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bbery Scene With Thief And Victims Illustration Royalty Free Cliparts,  Vectors, And Stock Illustration. Image 54770615.">
            <a:extLst>
              <a:ext uri="{FF2B5EF4-FFF2-40B4-BE49-F238E27FC236}">
                <a16:creationId xmlns:a16="http://schemas.microsoft.com/office/drawing/2014/main" id="{D332709C-1C45-4744-93FF-D67F3AC4A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96" y="509910"/>
            <a:ext cx="2689722" cy="19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31C1F2F9-1023-420D-AE61-69BB2747712F}"/>
              </a:ext>
            </a:extLst>
          </p:cNvPr>
          <p:cNvSpPr/>
          <p:nvPr/>
        </p:nvSpPr>
        <p:spPr>
          <a:xfrm>
            <a:off x="1878491" y="2349728"/>
            <a:ext cx="2295181" cy="705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victim</a:t>
            </a:r>
            <a:endParaRPr lang="ar-SA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DEBD2C7F-5240-449C-B672-552D62915E08}"/>
              </a:ext>
            </a:extLst>
          </p:cNvPr>
          <p:cNvSpPr/>
          <p:nvPr/>
        </p:nvSpPr>
        <p:spPr>
          <a:xfrm>
            <a:off x="1831555" y="4813366"/>
            <a:ext cx="2295181" cy="705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dizzy</a:t>
            </a:r>
            <a:endParaRPr lang="ar-SA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F0FF65EB-2D31-4CD7-8C18-FA7266B47412}"/>
              </a:ext>
            </a:extLst>
          </p:cNvPr>
          <p:cNvSpPr/>
          <p:nvPr/>
        </p:nvSpPr>
        <p:spPr>
          <a:xfrm>
            <a:off x="6429722" y="4894624"/>
            <a:ext cx="2295181" cy="705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wallet</a:t>
            </a:r>
            <a:endParaRPr lang="ar-SA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0F939FC-2835-43D8-A3D6-4CFF9B2F2930}"/>
              </a:ext>
            </a:extLst>
          </p:cNvPr>
          <p:cNvSpPr/>
          <p:nvPr/>
        </p:nvSpPr>
        <p:spPr>
          <a:xfrm>
            <a:off x="5830738" y="2210599"/>
            <a:ext cx="2295181" cy="705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nabbed</a:t>
            </a:r>
            <a:endParaRPr lang="ar-SA" sz="24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Boy And Dizziness,Sick Kid Feeling Unwell Because Of The Sickness, Part Of  Children And Health Problems Series Of Stock Vector - Illustration of  health, unwell: 89125005">
            <a:extLst>
              <a:ext uri="{FF2B5EF4-FFF2-40B4-BE49-F238E27FC236}">
                <a16:creationId xmlns:a16="http://schemas.microsoft.com/office/drawing/2014/main" id="{BE0AEB48-021C-4324-8654-8E1A6942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44" y="3012307"/>
            <a:ext cx="1913951" cy="17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wo thieves fall down when snatching mobile from a young woman, nabbed by  local people – Spike Headlines">
            <a:extLst>
              <a:ext uri="{FF2B5EF4-FFF2-40B4-BE49-F238E27FC236}">
                <a16:creationId xmlns:a16="http://schemas.microsoft.com/office/drawing/2014/main" id="{2EC697CD-4F23-4DB5-BF48-77021B44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73" y="613839"/>
            <a:ext cx="2401143" cy="15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co Bag Money Wallet Vector Coin Clipart - Wallet Clipart PNG Image |  Transparent PNG Free Download on SeekPNG">
            <a:extLst>
              <a:ext uri="{FF2B5EF4-FFF2-40B4-BE49-F238E27FC236}">
                <a16:creationId xmlns:a16="http://schemas.microsoft.com/office/drawing/2014/main" id="{E7C76741-3E77-4268-81DD-EF2B4628B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780" y="3106796"/>
            <a:ext cx="2542258" cy="173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victim">
            <a:hlinkClick r:id="" action="ppaction://media"/>
            <a:extLst>
              <a:ext uri="{FF2B5EF4-FFF2-40B4-BE49-F238E27FC236}">
                <a16:creationId xmlns:a16="http://schemas.microsoft.com/office/drawing/2014/main" id="{C341812A-7597-414B-95B1-74AE29BB35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326" y="2547114"/>
            <a:ext cx="609600" cy="6096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2719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19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3C34B-9261-4A79-ABBA-7C6D5EA3F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64109C-8226-4072-BE99-78B6BE97A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B00027A-AA9A-411A-B5E3-4207555E2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6" t="23194" r="23750" b="9931"/>
          <a:stretch/>
        </p:blipFill>
        <p:spPr>
          <a:xfrm>
            <a:off x="-76200" y="19222"/>
            <a:ext cx="12192001" cy="683877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0E66A4E-0507-42EB-8F19-1E2B93D43D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32579" t="18333" r="34140" b="5324"/>
          <a:stretch/>
        </p:blipFill>
        <p:spPr>
          <a:xfrm>
            <a:off x="2038349" y="365125"/>
            <a:ext cx="4057651" cy="5235575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8C90D22-1835-405D-A070-97F03F27AFE3}"/>
              </a:ext>
            </a:extLst>
          </p:cNvPr>
          <p:cNvSpPr/>
          <p:nvPr/>
        </p:nvSpPr>
        <p:spPr>
          <a:xfrm>
            <a:off x="2162175" y="1847430"/>
            <a:ext cx="6943725" cy="542925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How many characters in this conversation 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DD86E01D-2F51-4A80-9231-6FDB016F3912}"/>
              </a:ext>
            </a:extLst>
          </p:cNvPr>
          <p:cNvSpPr/>
          <p:nvPr/>
        </p:nvSpPr>
        <p:spPr>
          <a:xfrm>
            <a:off x="5400675" y="2736258"/>
            <a:ext cx="4400551" cy="542925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Who are the people?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9D68E01-602F-4FBA-AD99-402409D0464C}"/>
              </a:ext>
            </a:extLst>
          </p:cNvPr>
          <p:cNvSpPr/>
          <p:nvPr/>
        </p:nvSpPr>
        <p:spPr>
          <a:xfrm>
            <a:off x="2624137" y="3897016"/>
            <a:ext cx="6943725" cy="542925"/>
          </a:xfrm>
          <a:prstGeom prst="roundRect">
            <a:avLst/>
          </a:prstGeom>
          <a:solidFill>
            <a:srgbClr val="FFC0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What are they probably talking about?</a:t>
            </a:r>
            <a:endParaRPr lang="ar-SA" sz="24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Minna No Tabo Sanrio GIF - MinnaNoTabo Sanrio Think - Discover &amp;amp; Share GIFs  in 2021 | Good morning gif animation, Sanrio, Cool gifs">
            <a:extLst>
              <a:ext uri="{FF2B5EF4-FFF2-40B4-BE49-F238E27FC236}">
                <a16:creationId xmlns:a16="http://schemas.microsoft.com/office/drawing/2014/main" id="{46B5DF23-960F-430A-9A21-4F99C1F90F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881116"/>
            <a:ext cx="1876425" cy="18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6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250</Words>
  <Application>Microsoft Office PowerPoint</Application>
  <PresentationFormat>شاشة عريضة</PresentationFormat>
  <Paragraphs>51</Paragraphs>
  <Slides>17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4" baseType="lpstr">
      <vt:lpstr>Agency FB</vt:lpstr>
      <vt:lpstr>Arial</vt:lpstr>
      <vt:lpstr>Calibri</vt:lpstr>
      <vt:lpstr>Calibri Light</vt:lpstr>
      <vt:lpstr>Comic Sans MS</vt:lpstr>
      <vt:lpstr>Forte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asma 2331</dc:creator>
  <cp:lastModifiedBy>asma 2331</cp:lastModifiedBy>
  <cp:revision>10</cp:revision>
  <dcterms:created xsi:type="dcterms:W3CDTF">2021-09-10T22:01:33Z</dcterms:created>
  <dcterms:modified xsi:type="dcterms:W3CDTF">2021-09-12T21:37:53Z</dcterms:modified>
</cp:coreProperties>
</file>