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1"/>
  </p:notesMasterIdLst>
  <p:sldIdLst>
    <p:sldId id="273" r:id="rId2"/>
    <p:sldId id="354" r:id="rId3"/>
    <p:sldId id="257" r:id="rId4"/>
    <p:sldId id="258" r:id="rId5"/>
    <p:sldId id="350" r:id="rId6"/>
    <p:sldId id="259" r:id="rId7"/>
    <p:sldId id="370" r:id="rId8"/>
    <p:sldId id="360" r:id="rId9"/>
    <p:sldId id="361" r:id="rId10"/>
    <p:sldId id="363" r:id="rId11"/>
    <p:sldId id="358" r:id="rId12"/>
    <p:sldId id="362" r:id="rId13"/>
    <p:sldId id="364" r:id="rId14"/>
    <p:sldId id="365" r:id="rId15"/>
    <p:sldId id="366" r:id="rId16"/>
    <p:sldId id="367" r:id="rId17"/>
    <p:sldId id="368" r:id="rId18"/>
    <p:sldId id="369" r:id="rId19"/>
    <p:sldId id="359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70"/>
            <p14:sldId id="360"/>
            <p14:sldId id="361"/>
            <p14:sldId id="363"/>
            <p14:sldId id="358"/>
            <p14:sldId id="362"/>
            <p14:sldId id="364"/>
            <p14:sldId id="365"/>
            <p14:sldId id="366"/>
            <p14:sldId id="367"/>
            <p14:sldId id="368"/>
            <p14:sldId id="369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84"/>
  </p:normalViewPr>
  <p:slideViewPr>
    <p:cSldViewPr snapToGrid="0" snapToObjects="1">
      <p:cViewPr varScale="1">
        <p:scale>
          <a:sx n="93" d="100"/>
          <a:sy n="93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425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197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089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298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91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316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854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576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21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3041324" y="-2513681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69616" y="176226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id="{4BF126B3-4045-019D-D6C0-191F87780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004" y="227608"/>
            <a:ext cx="3656012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حل معادلات تتضمن أعدادا نسبية</a:t>
            </a:r>
            <a:endParaRPr lang="en-US" altLang="en-US" sz="2400" b="1" dirty="0"/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EAC18E8E-7C48-F331-E76A-C52A62A0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047" y="1085861"/>
            <a:ext cx="4968875" cy="5032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2"/>
              </a:gs>
              <a:gs pos="50000">
                <a:srgbClr val="FFFF99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اكتب كلا من الأعداد التالية بالصورة القياسية :</a:t>
            </a:r>
            <a:endParaRPr lang="en-US" altLang="en-US" sz="2400" b="1"/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4C7DB46-9C1A-1828-3505-3D4D4B90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310" y="2236799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٧.٣٢ × </a:t>
            </a:r>
            <a:r>
              <a:rPr lang="ar-SA" altLang="en-US" sz="3600" b="1" baseline="42000"/>
              <a:t>٤</a:t>
            </a:r>
            <a:r>
              <a:rPr lang="ar-SA" altLang="en-US" sz="2800" b="1" baseline="42000"/>
              <a:t>١٠</a:t>
            </a:r>
            <a:endParaRPr lang="en-US" altLang="en-US" sz="2800" b="1"/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8579DCBB-E63A-758B-DC8F-0E69F3C82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472" y="2236799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٧٣٢٠٠</a:t>
            </a:r>
            <a:endParaRPr lang="en-US" altLang="en-US" sz="2800" b="1"/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69CACA36-B99A-0B35-A876-997430C5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310" y="5694374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٦.٠٢ × ١٠</a:t>
            </a:r>
            <a:r>
              <a:rPr lang="ar-SA" altLang="en-US" sz="3600" b="1" baseline="42000"/>
              <a:t>-٤</a:t>
            </a:r>
            <a:endParaRPr lang="en-US" altLang="en-US" sz="2800" b="1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id="{024AF2B0-C901-4646-C1E7-1DF9E577C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847" y="5694374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٠.٠٠٠٦٢</a:t>
            </a:r>
            <a:endParaRPr lang="en-US" altLang="en-US" sz="2800" b="1"/>
          </a:p>
        </p:txBody>
      </p:sp>
      <p:sp>
        <p:nvSpPr>
          <p:cNvPr id="26" name="AutoShape 8">
            <a:extLst>
              <a:ext uri="{FF2B5EF4-FFF2-40B4-BE49-F238E27FC236}">
                <a16:creationId xmlns:a16="http://schemas.microsoft.com/office/drawing/2014/main" id="{2F321D5D-63ED-C0C2-FDC7-31BA39C81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310" y="3389324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٩.٩٣١ × </a:t>
            </a:r>
            <a:r>
              <a:rPr lang="ar-SA" altLang="en-US" sz="3600" b="1" baseline="42000"/>
              <a:t>٥</a:t>
            </a:r>
            <a:r>
              <a:rPr lang="ar-SA" altLang="en-US" sz="2800" b="1"/>
              <a:t>١٠</a:t>
            </a:r>
            <a:endParaRPr lang="en-US" altLang="en-US" sz="2800" b="1"/>
          </a:p>
        </p:txBody>
      </p:sp>
      <p:sp>
        <p:nvSpPr>
          <p:cNvPr id="27" name="AutoShape 9">
            <a:extLst>
              <a:ext uri="{FF2B5EF4-FFF2-40B4-BE49-F238E27FC236}">
                <a16:creationId xmlns:a16="http://schemas.microsoft.com/office/drawing/2014/main" id="{76579CD6-AEF2-1B6C-CF35-4E38A4BD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847" y="3389324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٩٩٣١٠٠</a:t>
            </a:r>
            <a:endParaRPr lang="en-US" altLang="en-US" sz="2800" b="1"/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BB6F17BD-716F-1565-EAF6-110839D57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310" y="4541849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٤.٥٥ × ١٠</a:t>
            </a:r>
            <a:r>
              <a:rPr lang="ar-SA" altLang="en-US" sz="3600" b="1" baseline="42000"/>
              <a:t>-١</a:t>
            </a:r>
            <a:endParaRPr lang="en-US" altLang="en-US" sz="2800" b="1"/>
          </a:p>
        </p:txBody>
      </p:sp>
      <p:sp>
        <p:nvSpPr>
          <p:cNvPr id="30" name="AutoShape 13">
            <a:extLst>
              <a:ext uri="{FF2B5EF4-FFF2-40B4-BE49-F238E27FC236}">
                <a16:creationId xmlns:a16="http://schemas.microsoft.com/office/drawing/2014/main" id="{F42BE889-E661-5781-788E-706E21D5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847" y="4541849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٠.٤٥٥</a:t>
            </a:r>
            <a:endParaRPr lang="en-US" altLang="en-US" sz="2800" b="1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FDC6E30-418F-963C-F389-74F79CEA01A8}"/>
              </a:ext>
            </a:extLst>
          </p:cNvPr>
          <p:cNvSpPr txBox="1"/>
          <p:nvPr/>
        </p:nvSpPr>
        <p:spPr>
          <a:xfrm>
            <a:off x="9454032" y="3537816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٢)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CDD1DCE-B6BC-A3F5-24DB-BA7ABEF49666}"/>
              </a:ext>
            </a:extLst>
          </p:cNvPr>
          <p:cNvSpPr txBox="1"/>
          <p:nvPr/>
        </p:nvSpPr>
        <p:spPr>
          <a:xfrm>
            <a:off x="9502518" y="2318575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١ـ)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4F83156-C20D-1E99-A0A9-7D41AE70FDDE}"/>
              </a:ext>
            </a:extLst>
          </p:cNvPr>
          <p:cNvSpPr txBox="1"/>
          <p:nvPr/>
        </p:nvSpPr>
        <p:spPr>
          <a:xfrm>
            <a:off x="9409517" y="4653093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٣)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23FA6CE-D1B7-A056-E849-FBD5B1C60579}"/>
              </a:ext>
            </a:extLst>
          </p:cNvPr>
          <p:cNvSpPr txBox="1"/>
          <p:nvPr/>
        </p:nvSpPr>
        <p:spPr>
          <a:xfrm>
            <a:off x="9409517" y="5768370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٤)</a:t>
            </a:r>
          </a:p>
        </p:txBody>
      </p:sp>
    </p:spTree>
    <p:extLst>
      <p:ext uri="{BB962C8B-B14F-4D97-AF65-F5344CB8AC3E}">
        <p14:creationId xmlns:p14="http://schemas.microsoft.com/office/powerpoint/2010/main" val="201801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A0CECE6F-BA29-F6F5-924E-04ABD4642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900" y="201704"/>
            <a:ext cx="3656012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BF384990-5EBA-7064-2FCB-D57B0B9A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12" y="874804"/>
            <a:ext cx="3744913" cy="5032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2"/>
              </a:gs>
              <a:gs pos="50000">
                <a:srgbClr val="FFFF99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en-US" sz="2400" b="1"/>
              <a:t>كتابة الأعداد بالصيغة العلمية</a:t>
            </a:r>
            <a:endParaRPr lang="en-US" altLang="en-US" sz="2400" b="1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9482084A-C9B7-7869-6DA6-03133B8AA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612" y="1522504"/>
            <a:ext cx="5184775" cy="5040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FF730CA-9044-94E5-A8E1-E8BE6E192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537" y="1738404"/>
            <a:ext cx="4751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/>
              <a:t>١- تتحرك الفاصلة إلى يمين أول منزلة غير صفرية من اليسار</a:t>
            </a:r>
            <a:endParaRPr lang="en-US" altLang="en-US" sz="1800" b="1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8F6BE27-6E41-EFC8-57F5-FB1D32821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950" y="2138454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/>
              <a:t>٢- إذا كان العدد الأصلي يقع بين الصفر والواحد فإن الأس يكون </a:t>
            </a:r>
            <a:r>
              <a:rPr lang="ar-SA" altLang="en-US" sz="1800" b="1">
                <a:solidFill>
                  <a:srgbClr val="FF0000"/>
                </a:solidFill>
              </a:rPr>
              <a:t>سالبا</a:t>
            </a:r>
            <a:r>
              <a:rPr lang="ar-SA" altLang="en-US" sz="1800" b="1"/>
              <a:t> . وغير ذلك يكون الأس </a:t>
            </a:r>
            <a:r>
              <a:rPr lang="ar-SA" altLang="en-US" sz="1800" b="1">
                <a:solidFill>
                  <a:srgbClr val="FF0000"/>
                </a:solidFill>
              </a:rPr>
              <a:t>موجبا</a:t>
            </a:r>
            <a:r>
              <a:rPr lang="ar-SA" altLang="en-US" sz="1800" b="1"/>
              <a:t> .</a:t>
            </a:r>
            <a:r>
              <a:rPr lang="ar-SA" altLang="en-US" sz="1800"/>
              <a:t> </a:t>
            </a:r>
            <a:endParaRPr lang="en-US" altLang="en-US" sz="180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C9A8ABFD-E2FB-294C-9BC1-8827512AF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950" y="2757579"/>
            <a:ext cx="4752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/>
              <a:t>٣- نكتب الأس بعدد المرات التي تحركت فيها الفاصلة .</a:t>
            </a:r>
            <a:endParaRPr lang="en-US" altLang="en-US" sz="1800" b="1"/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BA50911B-E5E0-5775-1A96-415972AB8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400" y="4114891"/>
            <a:ext cx="2159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en-US" sz="6600" b="1" dirty="0"/>
              <a:t>٣٧٢٥</a:t>
            </a:r>
            <a:endParaRPr lang="en-US" altLang="en-US" sz="6600" b="1" dirty="0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78DBF03-F9EF-54BE-53AB-7FA293FC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8150" y="4338729"/>
            <a:ext cx="431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6600" b="1"/>
              <a:t>’</a:t>
            </a:r>
            <a:endParaRPr lang="en-US" altLang="en-US" sz="6600" b="1"/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31C1F9C4-6599-43DB-FEE4-C24D6F39D7EC}"/>
              </a:ext>
            </a:extLst>
          </p:cNvPr>
          <p:cNvGrpSpPr>
            <a:grpSpLocks/>
          </p:cNvGrpSpPr>
          <p:nvPr/>
        </p:nvGrpSpPr>
        <p:grpSpPr bwMode="auto">
          <a:xfrm>
            <a:off x="5283587" y="4043454"/>
            <a:ext cx="1998663" cy="1111250"/>
            <a:chOff x="2517" y="2523"/>
            <a:chExt cx="1259" cy="700"/>
          </a:xfrm>
        </p:grpSpPr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C1EDF272-3F2E-2605-E4D2-14B1C7CC5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" y="2531"/>
              <a:ext cx="40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6600" b="1"/>
                <a:t>×</a:t>
              </a:r>
              <a:endParaRPr lang="en-US" altLang="en-US" sz="6600" b="1"/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7607AE68-189A-A9EE-8D46-EA365E0CF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2523"/>
              <a:ext cx="1043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7200" b="1" baseline="40000" dirty="0"/>
                <a:t>٦</a:t>
              </a:r>
              <a:r>
                <a:rPr lang="ar-SA" altLang="en-US" sz="6600" b="1" dirty="0"/>
                <a:t>١٠</a:t>
              </a:r>
              <a:endParaRPr lang="en-US" altLang="en-US" sz="6600" b="1" dirty="0"/>
            </a:p>
          </p:txBody>
        </p:sp>
      </p:grpSp>
      <p:sp>
        <p:nvSpPr>
          <p:cNvPr id="21" name="AutoShape 16">
            <a:extLst>
              <a:ext uri="{FF2B5EF4-FFF2-40B4-BE49-F238E27FC236}">
                <a16:creationId xmlns:a16="http://schemas.microsoft.com/office/drawing/2014/main" id="{50593335-A915-C8FD-6944-44A89459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275" y="3106829"/>
            <a:ext cx="1439862" cy="504825"/>
          </a:xfrm>
          <a:prstGeom prst="plus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3600" b="1"/>
              <a:t>مثال</a:t>
            </a:r>
            <a:endParaRPr lang="en-US" altLang="en-US" sz="3600" b="1"/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2ABC72DB-D941-FB22-D336-44011442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850" y="3754529"/>
            <a:ext cx="424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/>
              <a:t>اكتب العدد التالي بالصيغة العلمية</a:t>
            </a:r>
            <a:endParaRPr lang="en-US" altLang="en-US" sz="1800" b="1"/>
          </a:p>
        </p:txBody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id="{E6065F19-5EFF-BF9C-C999-0EE6FA81D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37" y="1522504"/>
            <a:ext cx="3851275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الفاصلة يجب أن تكون يمين العدد ٢</a:t>
            </a:r>
            <a:endParaRPr lang="en-US" altLang="en-US" sz="2000" b="1"/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DE6E3AB6-7E91-1708-4EEF-6D617D28F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782" y="5221728"/>
            <a:ext cx="16557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en-US" sz="6600" b="1" dirty="0"/>
              <a:t>٣١٦</a:t>
            </a:r>
            <a:endParaRPr lang="en-US" altLang="en-US" sz="6600" b="1" dirty="0"/>
          </a:p>
        </p:txBody>
      </p:sp>
      <p:grpSp>
        <p:nvGrpSpPr>
          <p:cNvPr id="25" name="Group 29">
            <a:extLst>
              <a:ext uri="{FF2B5EF4-FFF2-40B4-BE49-F238E27FC236}">
                <a16:creationId xmlns:a16="http://schemas.microsoft.com/office/drawing/2014/main" id="{0F351903-D2AC-4BD0-23B6-9C595512E2C7}"/>
              </a:ext>
            </a:extLst>
          </p:cNvPr>
          <p:cNvGrpSpPr>
            <a:grpSpLocks/>
          </p:cNvGrpSpPr>
          <p:nvPr/>
        </p:nvGrpSpPr>
        <p:grpSpPr bwMode="auto">
          <a:xfrm>
            <a:off x="6310700" y="5122954"/>
            <a:ext cx="2430462" cy="1111250"/>
            <a:chOff x="2290" y="3192"/>
            <a:chExt cx="1531" cy="700"/>
          </a:xfrm>
        </p:grpSpPr>
        <p:sp>
          <p:nvSpPr>
            <p:cNvPr id="26" name="Text Box 30">
              <a:extLst>
                <a:ext uri="{FF2B5EF4-FFF2-40B4-BE49-F238E27FC236}">
                  <a16:creationId xmlns:a16="http://schemas.microsoft.com/office/drawing/2014/main" id="{C9287820-CBE9-6447-3FA1-2AAB53224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" y="3200"/>
              <a:ext cx="40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6600" b="1"/>
                <a:t>×</a:t>
              </a:r>
              <a:endParaRPr lang="en-US" altLang="en-US" sz="6600" b="1"/>
            </a:p>
          </p:txBody>
        </p:sp>
        <p:sp>
          <p:nvSpPr>
            <p:cNvPr id="27" name="Text Box 31">
              <a:extLst>
                <a:ext uri="{FF2B5EF4-FFF2-40B4-BE49-F238E27FC236}">
                  <a16:creationId xmlns:a16="http://schemas.microsoft.com/office/drawing/2014/main" id="{410B38AC-9BD1-6597-5523-0877672DC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3192"/>
              <a:ext cx="1225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6600" b="1" dirty="0"/>
                <a:t>١٠</a:t>
              </a:r>
              <a:r>
                <a:rPr lang="ar-SA" altLang="en-US" sz="7200" b="1" baseline="40000" dirty="0"/>
                <a:t>-٤ </a:t>
              </a:r>
              <a:endParaRPr lang="en-US" altLang="en-US" sz="7200" b="1" baseline="40000" dirty="0"/>
            </a:p>
          </p:txBody>
        </p:sp>
      </p:grpSp>
      <p:sp>
        <p:nvSpPr>
          <p:cNvPr id="28" name="Text Box 32">
            <a:extLst>
              <a:ext uri="{FF2B5EF4-FFF2-40B4-BE49-F238E27FC236}">
                <a16:creationId xmlns:a16="http://schemas.microsoft.com/office/drawing/2014/main" id="{E2C9A798-0742-9FFE-BD25-0973D17F8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700" y="5483316"/>
            <a:ext cx="431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6600" b="1"/>
              <a:t>’</a:t>
            </a:r>
            <a:endParaRPr lang="en-US" altLang="en-US" sz="6600" b="1"/>
          </a:p>
        </p:txBody>
      </p:sp>
      <p:sp>
        <p:nvSpPr>
          <p:cNvPr id="29" name="AutoShape 39">
            <a:extLst>
              <a:ext uri="{FF2B5EF4-FFF2-40B4-BE49-F238E27FC236}">
                <a16:creationId xmlns:a16="http://schemas.microsoft.com/office/drawing/2014/main" id="{F40A3E02-1F95-000D-D1F2-636971796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37" y="2171791"/>
            <a:ext cx="3851275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الفاصلة تحركت ٥ منازل </a:t>
            </a:r>
            <a:r>
              <a:rPr lang="en-US" altLang="en-US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⇐</a:t>
            </a:r>
            <a:r>
              <a:rPr lang="ar-SA" altLang="en-US" sz="2000" b="1"/>
              <a:t> الأس = ٥</a:t>
            </a:r>
            <a:endParaRPr lang="en-US" altLang="en-US" sz="20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AutoShape 40">
            <a:extLst>
              <a:ext uri="{FF2B5EF4-FFF2-40B4-BE49-F238E27FC236}">
                <a16:creationId xmlns:a16="http://schemas.microsoft.com/office/drawing/2014/main" id="{0BF8C4B8-8E37-71E3-3EFA-2DCA176EB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37" y="2819491"/>
            <a:ext cx="3851275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العدد ٢٥٦٧٠٠ أكبر من ١ </a:t>
            </a:r>
            <a:r>
              <a:rPr lang="en-US" altLang="en-US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⇐</a:t>
            </a:r>
            <a:r>
              <a:rPr lang="ar-SA" altLang="en-US" sz="2000" b="1"/>
              <a:t> الأس </a:t>
            </a:r>
            <a:r>
              <a:rPr lang="ar-SA" altLang="en-US" sz="2000" b="1">
                <a:solidFill>
                  <a:srgbClr val="FF0000"/>
                </a:solidFill>
              </a:rPr>
              <a:t>موجب</a:t>
            </a:r>
            <a:endParaRPr lang="en-US" altLang="en-US" sz="20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AutoShape 41">
            <a:extLst>
              <a:ext uri="{FF2B5EF4-FFF2-40B4-BE49-F238E27FC236}">
                <a16:creationId xmlns:a16="http://schemas.microsoft.com/office/drawing/2014/main" id="{8F7FCF5F-BFA7-7BB2-B569-1BBA5A23B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37" y="4257766"/>
            <a:ext cx="3851275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الفاصلة يجب أن تكون يمين العدد ٥</a:t>
            </a:r>
            <a:endParaRPr lang="en-US" altLang="en-US" sz="2000" b="1"/>
          </a:p>
        </p:txBody>
      </p:sp>
      <p:sp>
        <p:nvSpPr>
          <p:cNvPr id="32" name="AutoShape 42">
            <a:extLst>
              <a:ext uri="{FF2B5EF4-FFF2-40B4-BE49-F238E27FC236}">
                <a16:creationId xmlns:a16="http://schemas.microsoft.com/office/drawing/2014/main" id="{020D141D-3D7A-946B-0E1B-4DD6CF75F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37" y="4907054"/>
            <a:ext cx="3851275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الفاصلة تحركت ٣ منازل </a:t>
            </a:r>
            <a:r>
              <a:rPr lang="en-US" altLang="en-US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⇐</a:t>
            </a:r>
            <a:r>
              <a:rPr lang="ar-SA" altLang="en-US" sz="2000" b="1"/>
              <a:t> الأس = ٣</a:t>
            </a:r>
            <a:endParaRPr lang="en-US" altLang="en-US" sz="20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AutoShape 43">
            <a:extLst>
              <a:ext uri="{FF2B5EF4-FFF2-40B4-BE49-F238E27FC236}">
                <a16:creationId xmlns:a16="http://schemas.microsoft.com/office/drawing/2014/main" id="{D5F1A868-9FAB-F5D4-5080-5688E9ECB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37" y="5554754"/>
            <a:ext cx="3851275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العدد ٠.٠٠٥٢٤ بين ٠ ، ١ </a:t>
            </a:r>
            <a:r>
              <a:rPr lang="en-US" altLang="en-US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⇐</a:t>
            </a:r>
            <a:r>
              <a:rPr lang="ar-SA" altLang="en-US" sz="2000" b="1"/>
              <a:t> الأس </a:t>
            </a:r>
            <a:r>
              <a:rPr lang="ar-SA" altLang="en-US" sz="2000" b="1">
                <a:solidFill>
                  <a:srgbClr val="FF0000"/>
                </a:solidFill>
              </a:rPr>
              <a:t>سالب</a:t>
            </a:r>
            <a:endParaRPr lang="en-US" altLang="en-US" sz="20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4" name="Group 48">
            <a:extLst>
              <a:ext uri="{FF2B5EF4-FFF2-40B4-BE49-F238E27FC236}">
                <a16:creationId xmlns:a16="http://schemas.microsoft.com/office/drawing/2014/main" id="{A22B4032-E16A-35E0-7BF3-ADACD85C5060}"/>
              </a:ext>
            </a:extLst>
          </p:cNvPr>
          <p:cNvGrpSpPr>
            <a:grpSpLocks/>
          </p:cNvGrpSpPr>
          <p:nvPr/>
        </p:nvGrpSpPr>
        <p:grpSpPr bwMode="auto">
          <a:xfrm>
            <a:off x="8439538" y="4030755"/>
            <a:ext cx="1736726" cy="1133474"/>
            <a:chOff x="4485" y="164"/>
            <a:chExt cx="1094" cy="714"/>
          </a:xfrm>
        </p:grpSpPr>
        <p:sp>
          <p:nvSpPr>
            <p:cNvPr id="35" name="Text Box 45">
              <a:extLst>
                <a:ext uri="{FF2B5EF4-FFF2-40B4-BE49-F238E27FC236}">
                  <a16:creationId xmlns:a16="http://schemas.microsoft.com/office/drawing/2014/main" id="{64A3A5C0-C4ED-6020-3787-6FC6C4ADF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9" y="180"/>
              <a:ext cx="780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6600" b="1" dirty="0"/>
                <a:t>٠٠</a:t>
              </a:r>
              <a:endParaRPr lang="en-US" altLang="en-US" sz="6600" b="1" dirty="0"/>
            </a:p>
          </p:txBody>
        </p:sp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36BE9534-C6A8-CDC1-6E42-EDAFDE918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164"/>
              <a:ext cx="40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6600" b="1"/>
            </a:p>
          </p:txBody>
        </p:sp>
        <p:sp>
          <p:nvSpPr>
            <p:cNvPr id="37" name="Text Box 47">
              <a:extLst>
                <a:ext uri="{FF2B5EF4-FFF2-40B4-BE49-F238E27FC236}">
                  <a16:creationId xmlns:a16="http://schemas.microsoft.com/office/drawing/2014/main" id="{A9F1332A-420C-C642-2287-5954E39F2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5" y="170"/>
              <a:ext cx="970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6600" b="1" dirty="0"/>
                <a:t>٠</a:t>
              </a:r>
              <a:endParaRPr lang="en-US" altLang="en-US" sz="6600" b="1" dirty="0"/>
            </a:p>
          </p:txBody>
        </p:sp>
      </p:grpSp>
      <p:grpSp>
        <p:nvGrpSpPr>
          <p:cNvPr id="38" name="Group 49">
            <a:extLst>
              <a:ext uri="{FF2B5EF4-FFF2-40B4-BE49-F238E27FC236}">
                <a16:creationId xmlns:a16="http://schemas.microsoft.com/office/drawing/2014/main" id="{5B023A88-5F80-DF4F-9899-3F37925AA15D}"/>
              </a:ext>
            </a:extLst>
          </p:cNvPr>
          <p:cNvGrpSpPr>
            <a:grpSpLocks/>
          </p:cNvGrpSpPr>
          <p:nvPr/>
        </p:nvGrpSpPr>
        <p:grpSpPr bwMode="auto">
          <a:xfrm>
            <a:off x="7517204" y="5122954"/>
            <a:ext cx="1813401" cy="1138237"/>
            <a:chOff x="4660" y="164"/>
            <a:chExt cx="987" cy="717"/>
          </a:xfrm>
        </p:grpSpPr>
        <p:sp>
          <p:nvSpPr>
            <p:cNvPr id="39" name="Text Box 50">
              <a:extLst>
                <a:ext uri="{FF2B5EF4-FFF2-40B4-BE49-F238E27FC236}">
                  <a16:creationId xmlns:a16="http://schemas.microsoft.com/office/drawing/2014/main" id="{AD69280C-E70C-B46C-052A-79BC1A147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1" y="189"/>
              <a:ext cx="40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6600" b="1" dirty="0"/>
                <a:t>٠</a:t>
              </a:r>
              <a:endParaRPr lang="en-US" altLang="en-US" sz="6600" b="1" dirty="0"/>
            </a:p>
          </p:txBody>
        </p:sp>
        <p:sp>
          <p:nvSpPr>
            <p:cNvPr id="40" name="Text Box 51">
              <a:extLst>
                <a:ext uri="{FF2B5EF4-FFF2-40B4-BE49-F238E27FC236}">
                  <a16:creationId xmlns:a16="http://schemas.microsoft.com/office/drawing/2014/main" id="{A9B629E1-8220-2FBA-2A90-7930C40AB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237"/>
              <a:ext cx="56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6000" b="1" dirty="0"/>
                <a:t>٠٠</a:t>
              </a:r>
              <a:endParaRPr lang="en-US" altLang="en-US" sz="6000" b="1" dirty="0"/>
            </a:p>
          </p:txBody>
        </p:sp>
        <p:sp>
          <p:nvSpPr>
            <p:cNvPr id="41" name="Text Box 52">
              <a:extLst>
                <a:ext uri="{FF2B5EF4-FFF2-40B4-BE49-F238E27FC236}">
                  <a16:creationId xmlns:a16="http://schemas.microsoft.com/office/drawing/2014/main" id="{068CBA20-B7AA-B09F-F2AA-119D5563A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" y="164"/>
              <a:ext cx="408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6600" b="1"/>
                <a:t>٠</a:t>
              </a:r>
              <a:endParaRPr lang="en-US" altLang="en-US" sz="6600" b="1"/>
            </a:p>
          </p:txBody>
        </p:sp>
      </p:grp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07407E-6 C 0.00295 0.02731 0.00504 0.05486 -0.03489 0.06666 C -0.07465 0.07847 -0.19653 0.0787 -0.23785 0.0706 C -0.27917 0.0625 -0.275 0.02708 -0.28194 0.01805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1527 0.01551 0.03072 0.03102 0.05138 0.03843 C 0.07204 0.04583 0.10798 0.05046 0.12413 0.04444 C 0.14027 0.03843 0.14427 0.02014 0.14843 0.00208 " pathEditMode="relative" ptsTypes="aaaA">
                                      <p:cBhvr>
                                        <p:cTn id="1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4" grpId="0"/>
      <p:bldP spid="16" grpId="0"/>
      <p:bldP spid="17" grpId="0"/>
      <p:bldP spid="17" grpId="1"/>
      <p:bldP spid="21" grpId="0" animBg="1"/>
      <p:bldP spid="22" grpId="0"/>
      <p:bldP spid="23" grpId="0" animBg="1"/>
      <p:bldP spid="24" grpId="0"/>
      <p:bldP spid="28" grpId="0"/>
      <p:bldP spid="28" grpId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61640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9951A32-2D4D-1A05-747E-1E6647389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463" y="530802"/>
            <a:ext cx="3656012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CEC1777-15F2-2462-FB14-8F2464E6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206" y="1496998"/>
            <a:ext cx="4968875" cy="5032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2"/>
              </a:gs>
              <a:gs pos="50000">
                <a:srgbClr val="FFFF99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اكتب كلا من الأعداد التالية بالصورة العلمية :</a:t>
            </a:r>
            <a:endParaRPr lang="en-US" altLang="en-US" sz="2400" b="1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724CC78-3E32-E090-2C3D-9260438C1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469" y="2790811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١٤١٤٠٠٠٠</a:t>
            </a:r>
            <a:endParaRPr lang="en-US" altLang="en-US" sz="2800" b="1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E8D24F6E-076F-B91B-2ACD-AC0F2B11D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006" y="2790811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١.٤١٤ × </a:t>
            </a:r>
            <a:r>
              <a:rPr lang="ar-SA" altLang="en-US" sz="3600" b="1" baseline="42000"/>
              <a:t>٧</a:t>
            </a:r>
            <a:r>
              <a:rPr lang="ar-SA" altLang="en-US" sz="2800" b="1" baseline="42000"/>
              <a:t>١٠</a:t>
            </a:r>
            <a:endParaRPr lang="en-US" altLang="en-US" sz="2800" b="1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BCC1B80-5B1B-6D18-F13C-80C8F02D3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469" y="4087798"/>
            <a:ext cx="226853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٠.٠٠٨٧٦</a:t>
            </a:r>
            <a:endParaRPr lang="en-US" altLang="en-US" sz="2800" b="1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A9D8EB9A-2E2E-5361-BED2-F96F820FF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006" y="4087798"/>
            <a:ext cx="2268538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٨.٧٦ × ١٠</a:t>
            </a:r>
            <a:r>
              <a:rPr lang="ar-SA" altLang="en-US" sz="3600" b="1" baseline="42000"/>
              <a:t>-٣</a:t>
            </a:r>
            <a:endParaRPr lang="en-US" altLang="en-US" sz="3600" b="1" baseline="42000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F96DF2B3-885B-95F8-7743-B14FE63EB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469" y="5456223"/>
            <a:ext cx="226853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٠.١١٤</a:t>
            </a:r>
            <a:endParaRPr lang="en-US" altLang="en-US" sz="2800" b="1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2E4DAAFD-2AF8-C3FB-7F25-1E3841FD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006" y="5456223"/>
            <a:ext cx="2268538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١.١٤ × ١٠</a:t>
            </a:r>
            <a:r>
              <a:rPr lang="ar-SA" altLang="en-US" sz="3600" b="1" baseline="42000"/>
              <a:t>-١</a:t>
            </a:r>
            <a:endParaRPr lang="en-US" altLang="en-US" sz="3600" b="1" baseline="4200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B2F5CAC-F696-1B41-C58C-861219A0697D}"/>
              </a:ext>
            </a:extLst>
          </p:cNvPr>
          <p:cNvSpPr txBox="1"/>
          <p:nvPr/>
        </p:nvSpPr>
        <p:spPr>
          <a:xfrm>
            <a:off x="9535929" y="4254959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د)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9194046-4643-6001-0EE3-12DEACD6E128}"/>
              </a:ext>
            </a:extLst>
          </p:cNvPr>
          <p:cNvSpPr txBox="1"/>
          <p:nvPr/>
        </p:nvSpPr>
        <p:spPr>
          <a:xfrm>
            <a:off x="9542851" y="2822857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هـ)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36394AC-AC1A-73F3-B93F-17051984E874}"/>
              </a:ext>
            </a:extLst>
          </p:cNvPr>
          <p:cNvSpPr txBox="1"/>
          <p:nvPr/>
        </p:nvSpPr>
        <p:spPr>
          <a:xfrm>
            <a:off x="9501298" y="5527645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و)</a:t>
            </a:r>
          </a:p>
        </p:txBody>
      </p:sp>
    </p:spTree>
    <p:extLst>
      <p:ext uri="{BB962C8B-B14F-4D97-AF65-F5344CB8AC3E}">
        <p14:creationId xmlns:p14="http://schemas.microsoft.com/office/powerpoint/2010/main" val="2377974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CE2F19B-78E2-E650-7C51-B80DDDDCA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357" y="547846"/>
            <a:ext cx="3656012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E091BF9-809F-8769-C7CC-3C1DD08B0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100" y="1423587"/>
            <a:ext cx="4968875" cy="5032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2"/>
              </a:gs>
              <a:gs pos="50000">
                <a:srgbClr val="FFFF99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اكتب كلا من الأعداد التالية بالصورة العلمية :</a:t>
            </a:r>
            <a:endParaRPr lang="en-US" altLang="en-US" sz="2400" b="1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2614235-9847-55BE-3ED6-4BD555281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363" y="2214162"/>
            <a:ext cx="226853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٢٧٧٠٠٠</a:t>
            </a:r>
            <a:endParaRPr lang="en-US" altLang="en-US" sz="2800" b="1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18DD05F2-52C7-AD0A-1348-0AF97BB45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900" y="2214162"/>
            <a:ext cx="2268538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٢.٧٧ × </a:t>
            </a:r>
            <a:r>
              <a:rPr lang="ar-SA" altLang="en-US" sz="3600" b="1" baseline="42000"/>
              <a:t>٥</a:t>
            </a:r>
            <a:r>
              <a:rPr lang="ar-SA" altLang="en-US" sz="2800" b="1" baseline="42000"/>
              <a:t>١٠</a:t>
            </a:r>
            <a:endParaRPr lang="en-US" altLang="en-US" sz="2800" b="1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3B537106-C94B-32EC-0051-91829109D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363" y="3366687"/>
            <a:ext cx="226853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٨٧٨٥٠٠٠٠٠٠</a:t>
            </a:r>
            <a:endParaRPr lang="en-US" altLang="en-US" sz="2800" b="1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574156F5-4D51-7693-07BB-B09AAE124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900" y="3366687"/>
            <a:ext cx="2268538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٨.٧٨٥  × </a:t>
            </a:r>
            <a:r>
              <a:rPr lang="ar-SA" altLang="en-US" sz="3600" b="1" baseline="42000"/>
              <a:t>٩</a:t>
            </a:r>
            <a:r>
              <a:rPr lang="ar-SA" altLang="en-US" sz="2800" b="1" baseline="42000"/>
              <a:t>١٠</a:t>
            </a:r>
            <a:endParaRPr lang="en-US" altLang="en-US" sz="3600" b="1" baseline="42000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A7F8256C-ABBE-E535-8145-D08623C84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363" y="4519212"/>
            <a:ext cx="226853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٠.٠٠٠٠٤٩٥٥</a:t>
            </a:r>
            <a:endParaRPr lang="en-US" altLang="en-US" sz="2800" b="1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AD14584B-F180-1FF5-3715-3F9DA247E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900" y="4519212"/>
            <a:ext cx="2268538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٤.٩٥٥ × ١٠</a:t>
            </a:r>
            <a:r>
              <a:rPr lang="ar-SA" altLang="en-US" sz="3600" b="1" baseline="42000"/>
              <a:t>-٥</a:t>
            </a:r>
            <a:endParaRPr lang="en-US" altLang="en-US" sz="3600" b="1" baseline="42000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3DADBE2F-A044-62C3-3261-13377789D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363" y="5743175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٠.٥٢٤</a:t>
            </a:r>
            <a:endParaRPr lang="en-US" altLang="en-US" sz="2800" b="1"/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E5965EA5-A84B-C266-F75B-64F352A2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900" y="5743175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٥.٢٤ × ١٠</a:t>
            </a:r>
            <a:r>
              <a:rPr lang="ar-SA" altLang="en-US" sz="3600" b="1" baseline="42000"/>
              <a:t>-١</a:t>
            </a:r>
            <a:endParaRPr lang="en-US" altLang="en-US" sz="3600" b="1" baseline="4200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7B3F23F-8496-A99E-8822-B6FFF5F94837}"/>
              </a:ext>
            </a:extLst>
          </p:cNvPr>
          <p:cNvSpPr txBox="1"/>
          <p:nvPr/>
        </p:nvSpPr>
        <p:spPr>
          <a:xfrm>
            <a:off x="9454032" y="3537816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٦)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E593229-B10D-D4B9-02C2-D893CC668D64}"/>
              </a:ext>
            </a:extLst>
          </p:cNvPr>
          <p:cNvSpPr txBox="1"/>
          <p:nvPr/>
        </p:nvSpPr>
        <p:spPr>
          <a:xfrm>
            <a:off x="9502518" y="2318575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٥ـ)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B15A419-18B4-0833-560E-292C40CCF446}"/>
              </a:ext>
            </a:extLst>
          </p:cNvPr>
          <p:cNvSpPr txBox="1"/>
          <p:nvPr/>
        </p:nvSpPr>
        <p:spPr>
          <a:xfrm>
            <a:off x="9409517" y="4653093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٧)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BD6565C-F886-C059-A354-61F4530E4703}"/>
              </a:ext>
            </a:extLst>
          </p:cNvPr>
          <p:cNvSpPr txBox="1"/>
          <p:nvPr/>
        </p:nvSpPr>
        <p:spPr>
          <a:xfrm>
            <a:off x="9409517" y="5768370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٨)</a:t>
            </a:r>
          </a:p>
        </p:txBody>
      </p:sp>
    </p:spTree>
    <p:extLst>
      <p:ext uri="{BB962C8B-B14F-4D97-AF65-F5344CB8AC3E}">
        <p14:creationId xmlns:p14="http://schemas.microsoft.com/office/powerpoint/2010/main" val="3891654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D6851B0-6B8A-C177-CBBA-10E91C36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731" y="320462"/>
            <a:ext cx="3656012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61EC6D6-5116-B22C-0A6D-9F1B8E0EB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054100"/>
            <a:ext cx="4968875" cy="5032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2"/>
              </a:gs>
              <a:gs pos="50000">
                <a:srgbClr val="FFFF99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اكتب كلا من الأعداد التالية بالصورة القياسية :</a:t>
            </a:r>
            <a:endParaRPr lang="en-US" altLang="en-US" sz="2400" b="1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167A972-B572-7888-B6CA-90F53B099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205038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٣.١٦ × </a:t>
            </a:r>
            <a:r>
              <a:rPr lang="ar-SA" altLang="en-US" sz="3600" b="1" baseline="42000"/>
              <a:t>٣</a:t>
            </a:r>
            <a:r>
              <a:rPr lang="ar-SA" altLang="en-US" sz="2800" b="1"/>
              <a:t>١٠</a:t>
            </a:r>
            <a:endParaRPr lang="en-US" altLang="en-US" sz="2800" b="1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C9BFBE15-08D4-27C2-F85E-A408B7E40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205038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٣١٦٠</a:t>
            </a:r>
            <a:endParaRPr lang="en-US" altLang="en-US" sz="2800" b="1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240C7F54-A56C-7258-9426-32AAFE752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662613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٢.٥٢ × ١٠</a:t>
            </a:r>
            <a:r>
              <a:rPr lang="ar-SA" altLang="en-US" sz="3600" b="1" baseline="42000"/>
              <a:t>-٥</a:t>
            </a:r>
            <a:endParaRPr lang="en-US" altLang="en-US" sz="2800" b="1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42AAAE15-E536-E1D9-F389-C18DFCCA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662613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٠.٠٠٠٠٢٥٢</a:t>
            </a:r>
            <a:endParaRPr lang="en-US" altLang="en-US" sz="2800" b="1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185BD49-D154-663F-DBE4-60E613AFB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357563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٧.١١٣ × </a:t>
            </a:r>
            <a:r>
              <a:rPr lang="ar-SA" altLang="en-US" sz="3600" b="1" baseline="42000"/>
              <a:t>٧</a:t>
            </a:r>
            <a:r>
              <a:rPr lang="ar-SA" altLang="en-US" sz="2800" b="1"/>
              <a:t>١٠</a:t>
            </a:r>
            <a:endParaRPr lang="en-US" altLang="en-US" sz="2800" b="1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815BF528-5433-8E9B-55B7-58B99043F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357563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٧١١٣٠٠٠٠</a:t>
            </a:r>
            <a:endParaRPr lang="en-US" altLang="en-US" sz="2800" b="1"/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28DF42CA-1744-C4AB-6409-F027FFA69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510088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١.١ × ١٠</a:t>
            </a:r>
            <a:r>
              <a:rPr lang="ar-SA" altLang="en-US" sz="3600" b="1" baseline="42000"/>
              <a:t>-٤</a:t>
            </a:r>
            <a:endParaRPr lang="en-US" altLang="en-US" sz="2800" b="1"/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2F701C6B-8992-0C8D-B0EA-F1250B797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510088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٠.٠٠٠١١</a:t>
            </a:r>
            <a:endParaRPr lang="en-US" altLang="en-US" sz="2800" b="1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9AF0C01-3711-036C-2E18-E833B579FB64}"/>
              </a:ext>
            </a:extLst>
          </p:cNvPr>
          <p:cNvSpPr txBox="1"/>
          <p:nvPr/>
        </p:nvSpPr>
        <p:spPr>
          <a:xfrm>
            <a:off x="9361031" y="3537816"/>
            <a:ext cx="5560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١١)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CD9772C-76A6-0661-CBDE-9061C7E583B3}"/>
              </a:ext>
            </a:extLst>
          </p:cNvPr>
          <p:cNvSpPr txBox="1"/>
          <p:nvPr/>
        </p:nvSpPr>
        <p:spPr>
          <a:xfrm>
            <a:off x="9409517" y="2318575"/>
            <a:ext cx="5560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١٠)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216E27F-F9AC-CC5B-720B-5418ACA40EC3}"/>
              </a:ext>
            </a:extLst>
          </p:cNvPr>
          <p:cNvSpPr txBox="1"/>
          <p:nvPr/>
        </p:nvSpPr>
        <p:spPr>
          <a:xfrm>
            <a:off x="9316516" y="4653093"/>
            <a:ext cx="5560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١٢)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4A10C0D-3892-FEE2-D8BB-5F0A322F0856}"/>
              </a:ext>
            </a:extLst>
          </p:cNvPr>
          <p:cNvSpPr txBox="1"/>
          <p:nvPr/>
        </p:nvSpPr>
        <p:spPr>
          <a:xfrm>
            <a:off x="9316516" y="5768370"/>
            <a:ext cx="5560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١٣)</a:t>
            </a:r>
          </a:p>
        </p:txBody>
      </p:sp>
    </p:spTree>
    <p:extLst>
      <p:ext uri="{BB962C8B-B14F-4D97-AF65-F5344CB8AC3E}">
        <p14:creationId xmlns:p14="http://schemas.microsoft.com/office/powerpoint/2010/main" val="1839635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537315" y="-2443908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-15117" y="187676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B8AC52C-63D4-BC9B-CFD8-47E21D4ED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557" y="226219"/>
            <a:ext cx="3656012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0482557-ECD2-D2E9-E53C-3C9A7262C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054100"/>
            <a:ext cx="4968875" cy="5032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2"/>
              </a:gs>
              <a:gs pos="50000">
                <a:srgbClr val="FFFF99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اكتب كلا من الأعداد التالية بالصورة العلمية :</a:t>
            </a:r>
            <a:endParaRPr lang="en-US" altLang="en-US" sz="2400" b="1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EDFFB07-C977-6CB2-A956-8809159B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844675"/>
            <a:ext cx="226853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٤٣٠٠٠</a:t>
            </a:r>
            <a:endParaRPr lang="en-US" altLang="en-US" sz="2800" b="1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3BFE3CFA-706F-1219-F5C1-435F17655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844675"/>
            <a:ext cx="2268538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٤.٣ × </a:t>
            </a:r>
            <a:r>
              <a:rPr lang="ar-SA" altLang="en-US" sz="3600" b="1" baseline="42000"/>
              <a:t>٤</a:t>
            </a:r>
            <a:r>
              <a:rPr lang="ar-SA" altLang="en-US" sz="2800" b="1"/>
              <a:t>١٠</a:t>
            </a:r>
            <a:endParaRPr lang="en-US" altLang="en-US" sz="2800" b="1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814F7C2-0F4F-3258-C61D-CFA1E5EE6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997200"/>
            <a:ext cx="226853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١٤٧٠٠٠٠٠٠</a:t>
            </a:r>
            <a:endParaRPr lang="en-US" altLang="en-US" sz="2800" b="1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1F257BB9-D80E-8948-A4C5-8CC122010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997200"/>
            <a:ext cx="2268538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١.٤٧  × </a:t>
            </a:r>
            <a:r>
              <a:rPr lang="ar-SA" altLang="en-US" sz="3600" b="1" baseline="42000"/>
              <a:t>٨</a:t>
            </a:r>
            <a:r>
              <a:rPr lang="ar-SA" altLang="en-US" sz="2800" b="1" baseline="42000"/>
              <a:t>١٠</a:t>
            </a:r>
            <a:endParaRPr lang="en-US" altLang="en-US" sz="3600" b="1" baseline="42000"/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C212AEFF-2C6A-4845-A1F1-39AB7A5C4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4149725"/>
            <a:ext cx="226853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٠.٠٣٧</a:t>
            </a:r>
            <a:endParaRPr lang="en-US" altLang="en-US" sz="2800" b="1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0D7E7632-DAE4-74BA-A494-81D4F20CC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149725"/>
            <a:ext cx="2268538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٣.٧ × ١٠</a:t>
            </a:r>
            <a:r>
              <a:rPr lang="ar-SA" altLang="en-US" sz="3600" b="1" baseline="42000"/>
              <a:t>-٢</a:t>
            </a:r>
            <a:endParaRPr lang="en-US" altLang="en-US" sz="3600" b="1" baseline="42000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1CF5850D-FD4A-4E15-5586-2BA043B7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5373688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٠.٠٠٠٩٠١</a:t>
            </a:r>
            <a:endParaRPr lang="en-US" altLang="en-US" sz="2800" b="1"/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77475FA9-4FD2-DEDF-B7CF-5A1AD4E0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373688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٩.٠١ × ١٠</a:t>
            </a:r>
            <a:r>
              <a:rPr lang="ar-SA" altLang="en-US" sz="3600" b="1" baseline="42000"/>
              <a:t>-٥</a:t>
            </a:r>
            <a:endParaRPr lang="en-US" altLang="en-US" sz="3600" b="1" baseline="4200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ED7A554-F0DC-7A0E-F9CB-25571E49F001}"/>
              </a:ext>
            </a:extLst>
          </p:cNvPr>
          <p:cNvSpPr txBox="1"/>
          <p:nvPr/>
        </p:nvSpPr>
        <p:spPr>
          <a:xfrm>
            <a:off x="9360310" y="3181049"/>
            <a:ext cx="5560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١٥)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6C4ABBF-801F-98D8-DD77-74AEA8CE2EC5}"/>
              </a:ext>
            </a:extLst>
          </p:cNvPr>
          <p:cNvSpPr txBox="1"/>
          <p:nvPr/>
        </p:nvSpPr>
        <p:spPr>
          <a:xfrm>
            <a:off x="9408796" y="1961808"/>
            <a:ext cx="5560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١٤)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BEF597C-2E6E-A205-E9EA-7FB77BD70079}"/>
              </a:ext>
            </a:extLst>
          </p:cNvPr>
          <p:cNvSpPr txBox="1"/>
          <p:nvPr/>
        </p:nvSpPr>
        <p:spPr>
          <a:xfrm>
            <a:off x="9315795" y="4296326"/>
            <a:ext cx="5560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١٦)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E7279A7-47D9-733C-545F-B37D15BB31EB}"/>
              </a:ext>
            </a:extLst>
          </p:cNvPr>
          <p:cNvSpPr txBox="1"/>
          <p:nvPr/>
        </p:nvSpPr>
        <p:spPr>
          <a:xfrm>
            <a:off x="9315795" y="5411603"/>
            <a:ext cx="5560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١٧)</a:t>
            </a:r>
          </a:p>
        </p:txBody>
      </p:sp>
    </p:spTree>
    <p:extLst>
      <p:ext uri="{BB962C8B-B14F-4D97-AF65-F5344CB8AC3E}">
        <p14:creationId xmlns:p14="http://schemas.microsoft.com/office/powerpoint/2010/main" val="3793422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776448" y="70204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9DB0089-081E-395F-47A3-30A1CCE99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902" y="36719"/>
            <a:ext cx="3656012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حل معادلات تتضمن أعدادا نسبية</a:t>
            </a:r>
            <a:endParaRPr lang="en-US" altLang="en-US" sz="2400" b="1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553AEEE-26ED-F6C6-8DC7-8CF25C176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164" y="854281"/>
            <a:ext cx="8713788" cy="5032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2"/>
              </a:gs>
              <a:gs pos="50000">
                <a:srgbClr val="FFFF99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b="1" dirty="0"/>
              <a:t>اعتمد على المعلومات الواردة في الجدول ورتب الشركات بحسب أرباحها  من الأعلى  إلى الأدنى.</a:t>
            </a:r>
            <a:r>
              <a:rPr lang="en-US" altLang="en-US" dirty="0"/>
              <a:t> 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7B32F6E-7227-B5B1-C4F1-F4B9267C8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370" y="2060772"/>
            <a:ext cx="16208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١.٦ × </a:t>
            </a:r>
            <a:r>
              <a:rPr lang="ar-SA" altLang="en-US" b="1" baseline="42000" dirty="0"/>
              <a:t>٥</a:t>
            </a:r>
            <a:r>
              <a:rPr lang="ar-SA" altLang="en-US" sz="2400" b="1" dirty="0"/>
              <a:t>١٠</a:t>
            </a:r>
            <a:endParaRPr lang="en-US" altLang="en-US" sz="2400" b="1" dirty="0"/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BC350A04-7A23-56F8-17D2-483843C73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465" y="1774714"/>
            <a:ext cx="1620838" cy="12223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٢.٧ × </a:t>
            </a:r>
            <a:r>
              <a:rPr lang="ar-SA" altLang="en-US" b="1" baseline="42000" dirty="0"/>
              <a:t>٧</a:t>
            </a:r>
            <a:r>
              <a:rPr lang="ar-SA" altLang="en-US" sz="2400" b="1" baseline="42000" dirty="0"/>
              <a:t>١٠</a:t>
            </a:r>
            <a:endParaRPr lang="ar-SA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٣.١ × </a:t>
            </a:r>
            <a:r>
              <a:rPr lang="ar-SA" altLang="en-US" b="1" baseline="42000" dirty="0"/>
              <a:t>٧</a:t>
            </a:r>
            <a:r>
              <a:rPr lang="ar-SA" altLang="en-US" sz="2400" b="1" dirty="0"/>
              <a:t>١٠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٣.٨ × </a:t>
            </a:r>
            <a:r>
              <a:rPr lang="ar-SA" altLang="en-US" b="1" baseline="42000" dirty="0"/>
              <a:t>٧</a:t>
            </a:r>
            <a:r>
              <a:rPr lang="ar-SA" altLang="en-US" sz="2400" b="1" dirty="0"/>
              <a:t>١٠</a:t>
            </a:r>
            <a:endParaRPr lang="en-US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0DA4ADB-EBD4-D842-CCBF-3A1A898FE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164" y="2078244"/>
            <a:ext cx="576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&lt;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3B3B5586-1A61-88BD-B2B4-57D70BD92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002" y="2078244"/>
            <a:ext cx="576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&lt;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16EC6F55-BC1A-CEF5-54D2-7756744A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0789" y="3589544"/>
            <a:ext cx="684213" cy="57626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٢.٧</a:t>
            </a:r>
            <a:endParaRPr lang="en-US" altLang="en-US" sz="2400" b="1" dirty="0"/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70F0DF0-3774-9578-366F-EF1A1D99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6927" y="3586369"/>
            <a:ext cx="576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&lt;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9" name="AutoShape 21">
            <a:extLst>
              <a:ext uri="{FF2B5EF4-FFF2-40B4-BE49-F238E27FC236}">
                <a16:creationId xmlns:a16="http://schemas.microsoft.com/office/drawing/2014/main" id="{70B51666-A091-1D56-B709-6FE8C208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2188" y="4788127"/>
            <a:ext cx="945417" cy="5762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ب</a:t>
            </a:r>
            <a:endParaRPr lang="en-US" altLang="en-US" sz="2400" b="1" dirty="0"/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52C69FDA-6859-2BC6-3055-EAAE09255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4328" y="4788127"/>
            <a:ext cx="946943" cy="5762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 err="1"/>
              <a:t>ج</a:t>
            </a:r>
            <a:endParaRPr lang="en-US" altLang="en-US" sz="2400" b="1" dirty="0"/>
          </a:p>
        </p:txBody>
      </p:sp>
      <p:sp>
        <p:nvSpPr>
          <p:cNvPr id="21" name="AutoShape 23">
            <a:extLst>
              <a:ext uri="{FF2B5EF4-FFF2-40B4-BE49-F238E27FC236}">
                <a16:creationId xmlns:a16="http://schemas.microsoft.com/office/drawing/2014/main" id="{B07FAB18-5287-FA4B-D5FB-434D7B954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494" y="4788127"/>
            <a:ext cx="924114" cy="576262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هـ</a:t>
            </a:r>
            <a:endParaRPr lang="en-US" altLang="en-US" sz="2400" b="1" dirty="0"/>
          </a:p>
        </p:txBody>
      </p:sp>
      <p:sp>
        <p:nvSpPr>
          <p:cNvPr id="22" name="AutoShape 24">
            <a:extLst>
              <a:ext uri="{FF2B5EF4-FFF2-40B4-BE49-F238E27FC236}">
                <a16:creationId xmlns:a16="http://schemas.microsoft.com/office/drawing/2014/main" id="{AEBE62F4-F537-0EC5-F471-05085CB3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93" y="4773562"/>
            <a:ext cx="924114" cy="576262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د</a:t>
            </a:r>
            <a:endParaRPr lang="en-US" altLang="en-US" sz="2400" b="1" dirty="0"/>
          </a:p>
        </p:txBody>
      </p:sp>
      <p:sp>
        <p:nvSpPr>
          <p:cNvPr id="23" name="AutoShape 25">
            <a:extLst>
              <a:ext uri="{FF2B5EF4-FFF2-40B4-BE49-F238E27FC236}">
                <a16:creationId xmlns:a16="http://schemas.microsoft.com/office/drawing/2014/main" id="{3EF26919-5A61-F82D-74EE-F816EAE1D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315" y="4773561"/>
            <a:ext cx="946943" cy="5762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 err="1"/>
              <a:t>أ</a:t>
            </a:r>
            <a:endParaRPr lang="en-US" altLang="en-US" sz="2400" b="1" dirty="0"/>
          </a:p>
        </p:txBody>
      </p:sp>
      <p:sp>
        <p:nvSpPr>
          <p:cNvPr id="25" name="AutoShape 27">
            <a:extLst>
              <a:ext uri="{FF2B5EF4-FFF2-40B4-BE49-F238E27FC236}">
                <a16:creationId xmlns:a16="http://schemas.microsoft.com/office/drawing/2014/main" id="{168FB75E-B56C-9335-5950-C0B70FF51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2727" y="3589544"/>
            <a:ext cx="684212" cy="57626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٣.١</a:t>
            </a:r>
            <a:endParaRPr lang="en-US" altLang="en-US" sz="2400" b="1" dirty="0"/>
          </a:p>
        </p:txBody>
      </p:sp>
      <p:sp>
        <p:nvSpPr>
          <p:cNvPr id="26" name="AutoShape 28">
            <a:extLst>
              <a:ext uri="{FF2B5EF4-FFF2-40B4-BE49-F238E27FC236}">
                <a16:creationId xmlns:a16="http://schemas.microsoft.com/office/drawing/2014/main" id="{764AEB5E-7A06-CE50-74C8-3EBB5872F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1614" y="3583401"/>
            <a:ext cx="684213" cy="5762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٣.١</a:t>
            </a:r>
            <a:endParaRPr lang="en-US" altLang="en-US" sz="2400" b="1" dirty="0"/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03C5373A-B1B7-5785-880E-FBF2F5C4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552" y="3586369"/>
            <a:ext cx="576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&lt;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8" name="AutoShape 30">
            <a:extLst>
              <a:ext uri="{FF2B5EF4-FFF2-40B4-BE49-F238E27FC236}">
                <a16:creationId xmlns:a16="http://schemas.microsoft.com/office/drawing/2014/main" id="{52A43897-F368-444D-F446-C6E617EB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352" y="3589544"/>
            <a:ext cx="684212" cy="57626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٣.٨</a:t>
            </a:r>
            <a:endParaRPr lang="en-US" altLang="en-US" sz="2400" b="1" dirty="0"/>
          </a:p>
        </p:txBody>
      </p:sp>
      <p:pic>
        <p:nvPicPr>
          <p:cNvPr id="32" name="صورة 3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5E8C44E5-AF43-9640-F922-5220461AB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58" y="2067508"/>
            <a:ext cx="3469040" cy="3314860"/>
          </a:xfrm>
          <a:prstGeom prst="rect">
            <a:avLst/>
          </a:prstGeom>
        </p:spPr>
      </p:pic>
      <p:sp>
        <p:nvSpPr>
          <p:cNvPr id="33" name="AutoShape 4">
            <a:extLst>
              <a:ext uri="{FF2B5EF4-FFF2-40B4-BE49-F238E27FC236}">
                <a16:creationId xmlns:a16="http://schemas.microsoft.com/office/drawing/2014/main" id="{BDD85EC9-D153-A64C-3884-6A1E5BBAB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352" y="2075276"/>
            <a:ext cx="16208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٩.٧ × </a:t>
            </a:r>
            <a:r>
              <a:rPr lang="ar-SA" altLang="en-US" b="1" baseline="42000" dirty="0"/>
              <a:t>٦</a:t>
            </a:r>
            <a:r>
              <a:rPr lang="ar-SA" altLang="en-US" sz="2400" b="1" dirty="0"/>
              <a:t>١٠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34404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4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D3161D0-B3AE-2921-53B7-87A905E85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668" y="150785"/>
            <a:ext cx="3656012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5AA1DC2-CF42-D33B-24AD-4818C8FA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70" y="838435"/>
            <a:ext cx="10250123" cy="5032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2"/>
              </a:gs>
              <a:gs pos="50000">
                <a:srgbClr val="FFFF99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b="1" dirty="0"/>
              <a:t>يوضح الجدول الآتي معدل إنتاج النفط اليومي في بعض الدول العربية حسب </a:t>
            </a:r>
            <a:r>
              <a:rPr lang="ar-SA" altLang="en-US" b="1" dirty="0" err="1"/>
              <a:t>الاحصائة</a:t>
            </a:r>
            <a:r>
              <a:rPr lang="ar-SA" altLang="en-US" b="1" dirty="0"/>
              <a:t> ٢٠١٩م . رتب الدول حسب إنتاج النفط تصاعديا .</a:t>
            </a:r>
            <a:r>
              <a:rPr lang="en-US" altLang="en-US" dirty="0"/>
              <a:t> 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7A9924C-CB90-22E3-B4F6-9B4B966B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511" y="3128935"/>
            <a:ext cx="16208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١.٤ ×١٠ </a:t>
            </a:r>
            <a:r>
              <a:rPr lang="ar-SA" altLang="en-US" b="1" baseline="42000" dirty="0"/>
              <a:t>٧</a:t>
            </a:r>
            <a:endParaRPr lang="en-US" altLang="en-US" sz="2400" b="1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2AB51257-E6E4-E8D2-587C-5C4535A45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579" y="2836257"/>
            <a:ext cx="1620837" cy="161743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 ٣× </a:t>
            </a:r>
            <a:r>
              <a:rPr lang="ar-SA" altLang="en-US" b="1" baseline="42000" dirty="0"/>
              <a:t>٦</a:t>
            </a:r>
            <a:r>
              <a:rPr lang="ar-SA" altLang="en-US" sz="2400" b="1" dirty="0"/>
              <a:t>١٠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٣.٤ × </a:t>
            </a:r>
            <a:r>
              <a:rPr lang="ar-SA" altLang="en-US" b="1" baseline="42000" dirty="0"/>
              <a:t>٦</a:t>
            </a:r>
            <a:r>
              <a:rPr lang="ar-SA" altLang="en-US" sz="2400" b="1" dirty="0"/>
              <a:t>١٠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٥ × </a:t>
            </a:r>
            <a:r>
              <a:rPr lang="ar-SA" altLang="en-US" b="1" baseline="42000" dirty="0"/>
              <a:t>٦</a:t>
            </a:r>
            <a:r>
              <a:rPr lang="ar-SA" altLang="en-US" sz="2400" b="1" dirty="0"/>
              <a:t>١٠</a:t>
            </a:r>
          </a:p>
          <a:p>
            <a:pPr algn="ctr">
              <a:spcBef>
                <a:spcPct val="0"/>
              </a:spcBef>
              <a:buNone/>
            </a:pPr>
            <a:r>
              <a:rPr lang="ar-SA" altLang="en-US" sz="2400" b="1" dirty="0"/>
              <a:t>٥.١ ×١٠ </a:t>
            </a:r>
            <a:r>
              <a:rPr lang="ar-SA" altLang="en-US" sz="2400" b="1" baseline="42000" dirty="0"/>
              <a:t>٦</a:t>
            </a:r>
            <a:endParaRPr lang="en-US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2FBCE99F-E242-D015-2887-AFC0C1E8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680" y="3128935"/>
            <a:ext cx="576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en-US" b="1">
                <a:solidFill>
                  <a:srgbClr val="FF0000"/>
                </a:solidFill>
              </a:rPr>
              <a:t>&lt;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D1119E04-C11E-3656-D827-D1D93BDA2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548" y="4868119"/>
            <a:ext cx="1189038" cy="5762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الجزائر</a:t>
            </a:r>
            <a:endParaRPr lang="en-US" altLang="en-US" sz="2400" b="1" dirty="0"/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3193C96D-81F3-6454-F888-4AA34D242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1628" y="4910456"/>
            <a:ext cx="1189038" cy="5762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الكويت</a:t>
            </a:r>
            <a:endParaRPr lang="en-US" altLang="en-US" sz="2400" b="1" dirty="0"/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E4AEEBC3-F605-783A-C42E-9024651F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932" y="4892196"/>
            <a:ext cx="1189037" cy="576262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العراق</a:t>
            </a:r>
            <a:endParaRPr lang="en-US" altLang="en-US" sz="2400" b="1" dirty="0"/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D2C77E3C-C767-D385-ECFA-620B02763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569" y="4910456"/>
            <a:ext cx="1189038" cy="5762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الامارات</a:t>
            </a:r>
            <a:endParaRPr lang="en-US" altLang="en-US" sz="2400" b="1" dirty="0"/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ED816897-B39E-84DE-A6DF-9EC395052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642" y="4892196"/>
            <a:ext cx="1189038" cy="576263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 dirty="0"/>
              <a:t>السعودية</a:t>
            </a:r>
            <a:endParaRPr lang="en-US" altLang="en-US" sz="2400" b="1" dirty="0"/>
          </a:p>
        </p:txBody>
      </p:sp>
      <p:pic>
        <p:nvPicPr>
          <p:cNvPr id="33" name="صورة 3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D1CA471-6FA1-AC16-A187-AACD7CCB5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6755" y="1342799"/>
            <a:ext cx="7772400" cy="15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02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4" grpId="0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CB42454-889C-A32F-A83A-3001983B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764" y="-62653"/>
            <a:ext cx="3656012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C0B04D4-2E1E-ABEC-1DE6-1F82136F4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5152" y="499322"/>
            <a:ext cx="8713787" cy="7191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2"/>
              </a:gs>
              <a:gs pos="50000">
                <a:srgbClr val="FFFF99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000" b="1" dirty="0"/>
              <a:t>تستعمل السنة الضوئية لحساب المسافات في النظام الشمسي وتقدر بـ ٥٨٦٥٦٩٦٠٠٠٠٠٠ ميل ،</a:t>
            </a:r>
          </a:p>
          <a:p>
            <a:pPr algn="r" rtl="1" eaLnBrk="1" hangingPunct="1">
              <a:defRPr/>
            </a:pPr>
            <a:r>
              <a:rPr lang="ar-SA" altLang="en-US" sz="2000" b="1" dirty="0"/>
              <a:t>اكتب قيمة السنة الضوئية بالصيغة العلمية .</a:t>
            </a:r>
            <a:endParaRPr lang="en-US" altLang="en-US" sz="2000" b="1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BB72368-2B59-C9EB-6432-A72C2205D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627" y="1435947"/>
            <a:ext cx="2916237" cy="6461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٥٨٦٥٦٩٦٠٠٠٠٠٠</a:t>
            </a:r>
            <a:endParaRPr lang="en-US" altLang="en-US" sz="2800" b="1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53EF78C6-9D7E-F3A5-D7B3-646F299EB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877" y="1435947"/>
            <a:ext cx="2844800" cy="64611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 dirty="0"/>
              <a:t>٥.٨٦٥٦٩٦ × </a:t>
            </a:r>
            <a:r>
              <a:rPr lang="ar-SA" altLang="en-US" sz="3600" b="1" baseline="42000" dirty="0"/>
              <a:t>١٢</a:t>
            </a:r>
            <a:r>
              <a:rPr lang="ar-SA" altLang="en-US" sz="2800" b="1" dirty="0"/>
              <a:t>١٠</a:t>
            </a:r>
            <a:endParaRPr lang="en-US" altLang="en-US" sz="2800" b="1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E4AA24D0-F277-6011-E6A2-3CB521E65D93}"/>
              </a:ext>
            </a:extLst>
          </p:cNvPr>
          <p:cNvGrpSpPr>
            <a:grpSpLocks/>
          </p:cNvGrpSpPr>
          <p:nvPr/>
        </p:nvGrpSpPr>
        <p:grpSpPr bwMode="auto">
          <a:xfrm>
            <a:off x="1275152" y="2228109"/>
            <a:ext cx="8713787" cy="842963"/>
            <a:chOff x="113" y="1813"/>
            <a:chExt cx="5489" cy="531"/>
          </a:xfrm>
        </p:grpSpPr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156041EA-FD29-525C-AA2F-3C4E73BBA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843"/>
              <a:ext cx="5489" cy="453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chemeClr val="bg2"/>
                </a:gs>
                <a:gs pos="50000">
                  <a:srgbClr val="FFFF99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r>
                <a:rPr lang="ar-SA" altLang="en-US" b="1"/>
                <a:t>اكتب العبارة                                                     بالصيغة العلمية ، ثم جد قيمتها .</a:t>
              </a:r>
              <a:endParaRPr lang="en-US" altLang="en-US" b="1"/>
            </a:p>
          </p:txBody>
        </p:sp>
        <p:grpSp>
          <p:nvGrpSpPr>
            <p:cNvPr id="16" name="Group 18">
              <a:extLst>
                <a:ext uri="{FF2B5EF4-FFF2-40B4-BE49-F238E27FC236}">
                  <a16:creationId xmlns:a16="http://schemas.microsoft.com/office/drawing/2014/main" id="{73A957F0-3C65-9F09-4291-4138CD4958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9" y="1813"/>
              <a:ext cx="1996" cy="531"/>
              <a:chOff x="2925" y="2832"/>
              <a:chExt cx="1996" cy="531"/>
            </a:xfrm>
          </p:grpSpPr>
          <p:sp>
            <p:nvSpPr>
              <p:cNvPr id="17" name="Text Box 15">
                <a:extLst>
                  <a:ext uri="{FF2B5EF4-FFF2-40B4-BE49-F238E27FC236}">
                    <a16:creationId xmlns:a16="http://schemas.microsoft.com/office/drawing/2014/main" id="{A5EEC457-F4EF-F792-2D8E-3BFCB3FBF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2832"/>
                <a:ext cx="19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( ١٣٠٠٠٠ ) ( ٠.٠٠٥٧ )</a:t>
                </a:r>
                <a:endParaRPr lang="en-US" altLang="en-US" sz="2400" b="1"/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9DEA7E9C-EA48-FB59-8BB6-3EE8BC492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0" y="3113"/>
                <a:ext cx="195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33D29395-A909-4B1B-8BB2-B05979F24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3075"/>
                <a:ext cx="19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٠.٠٠٠٤</a:t>
                </a:r>
                <a:endParaRPr lang="en-US" altLang="en-US" sz="2400" b="1"/>
              </a:p>
            </p:txBody>
          </p:sp>
        </p:grpSp>
      </p:grpSp>
      <p:sp>
        <p:nvSpPr>
          <p:cNvPr id="20" name="AutoShape 25">
            <a:extLst>
              <a:ext uri="{FF2B5EF4-FFF2-40B4-BE49-F238E27FC236}">
                <a16:creationId xmlns:a16="http://schemas.microsoft.com/office/drawing/2014/main" id="{C7C85E4A-09C2-1DC9-AB21-22D0DD559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7489" y="3306022"/>
            <a:ext cx="1584325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الصيغة العلمية =</a:t>
            </a:r>
            <a:endParaRPr lang="en-US" altLang="en-US" sz="2000" b="1"/>
          </a:p>
        </p:txBody>
      </p:sp>
      <p:grpSp>
        <p:nvGrpSpPr>
          <p:cNvPr id="21" name="Group 32">
            <a:extLst>
              <a:ext uri="{FF2B5EF4-FFF2-40B4-BE49-F238E27FC236}">
                <a16:creationId xmlns:a16="http://schemas.microsoft.com/office/drawing/2014/main" id="{3EC0217E-48D2-18EF-D783-3597A9650CD0}"/>
              </a:ext>
            </a:extLst>
          </p:cNvPr>
          <p:cNvGrpSpPr>
            <a:grpSpLocks/>
          </p:cNvGrpSpPr>
          <p:nvPr/>
        </p:nvGrpSpPr>
        <p:grpSpPr bwMode="auto">
          <a:xfrm>
            <a:off x="4685102" y="3163147"/>
            <a:ext cx="3816350" cy="931862"/>
            <a:chOff x="2018" y="2614"/>
            <a:chExt cx="2404" cy="587"/>
          </a:xfrm>
        </p:grpSpPr>
        <p:sp>
          <p:nvSpPr>
            <p:cNvPr id="22" name="Text Box 29">
              <a:extLst>
                <a:ext uri="{FF2B5EF4-FFF2-40B4-BE49-F238E27FC236}">
                  <a16:creationId xmlns:a16="http://schemas.microsoft.com/office/drawing/2014/main" id="{D293BB17-2B52-C87C-9648-6F8236B4F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2614"/>
              <a:ext cx="2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( ١.٣ × </a:t>
              </a:r>
              <a:r>
                <a:rPr lang="ar-SA" altLang="en-US" sz="2800" b="1" baseline="42000"/>
                <a:t>٥</a:t>
              </a:r>
              <a:r>
                <a:rPr lang="ar-SA" altLang="en-US" sz="2400" b="1" baseline="42000"/>
                <a:t>١٠</a:t>
              </a:r>
              <a:r>
                <a:rPr lang="ar-SA" altLang="en-US" sz="2400" b="1"/>
                <a:t> ) ( ٥.٧ × ١٠</a:t>
              </a:r>
              <a:r>
                <a:rPr lang="ar-SA" altLang="en-US" sz="2800" b="1" baseline="42000"/>
                <a:t>-٣</a:t>
              </a:r>
              <a:r>
                <a:rPr lang="ar-SA" altLang="en-US" sz="2400" b="1"/>
                <a:t> )</a:t>
              </a:r>
              <a:endParaRPr lang="en-US" altLang="en-US" sz="2400" b="1"/>
            </a:p>
          </p:txBody>
        </p:sp>
        <p:sp>
          <p:nvSpPr>
            <p:cNvPr id="23" name="Line 30">
              <a:extLst>
                <a:ext uri="{FF2B5EF4-FFF2-40B4-BE49-F238E27FC236}">
                  <a16:creationId xmlns:a16="http://schemas.microsoft.com/office/drawing/2014/main" id="{787496E6-A72B-6C75-5B4F-22D3C1E29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2895"/>
              <a:ext cx="2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Text Box 31">
              <a:extLst>
                <a:ext uri="{FF2B5EF4-FFF2-40B4-BE49-F238E27FC236}">
                  <a16:creationId xmlns:a16="http://schemas.microsoft.com/office/drawing/2014/main" id="{BE52DF2B-3C6B-5CFF-F6DB-6A85E281D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2913"/>
              <a:ext cx="2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٤ × ١٠</a:t>
              </a:r>
              <a:r>
                <a:rPr lang="ar-SA" altLang="en-US" sz="2800" b="1" baseline="42000"/>
                <a:t>-٤</a:t>
              </a:r>
              <a:endParaRPr lang="en-US" altLang="en-US" sz="2800" b="1" baseline="42000"/>
            </a:p>
          </p:txBody>
        </p:sp>
      </p:grpSp>
      <p:sp>
        <p:nvSpPr>
          <p:cNvPr id="25" name="AutoShape 33">
            <a:extLst>
              <a:ext uri="{FF2B5EF4-FFF2-40B4-BE49-F238E27FC236}">
                <a16:creationId xmlns:a16="http://schemas.microsoft.com/office/drawing/2014/main" id="{E08FD1E3-05A7-D201-0218-8D89F36F7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8214" y="4531572"/>
            <a:ext cx="862013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000" b="1"/>
              <a:t>قيمتها =</a:t>
            </a:r>
            <a:endParaRPr lang="en-US" altLang="en-US" sz="2000" b="1"/>
          </a:p>
        </p:txBody>
      </p:sp>
      <p:grpSp>
        <p:nvGrpSpPr>
          <p:cNvPr id="26" name="Group 52">
            <a:extLst>
              <a:ext uri="{FF2B5EF4-FFF2-40B4-BE49-F238E27FC236}">
                <a16:creationId xmlns:a16="http://schemas.microsoft.com/office/drawing/2014/main" id="{CC672DE4-FFB8-A330-59B7-59EE4105F6DC}"/>
              </a:ext>
            </a:extLst>
          </p:cNvPr>
          <p:cNvGrpSpPr>
            <a:grpSpLocks/>
          </p:cNvGrpSpPr>
          <p:nvPr/>
        </p:nvGrpSpPr>
        <p:grpSpPr bwMode="auto">
          <a:xfrm>
            <a:off x="5167702" y="4010872"/>
            <a:ext cx="4095750" cy="1639887"/>
            <a:chOff x="2365" y="2739"/>
            <a:chExt cx="2580" cy="1033"/>
          </a:xfrm>
        </p:grpSpPr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D5410E18-8817-28D7-A050-DEB89FBB9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5" y="310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28" name="Group 50">
              <a:extLst>
                <a:ext uri="{FF2B5EF4-FFF2-40B4-BE49-F238E27FC236}">
                  <a16:creationId xmlns:a16="http://schemas.microsoft.com/office/drawing/2014/main" id="{2B19ED13-7E5F-1F72-48AD-DE40D5391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1" y="2739"/>
              <a:ext cx="2404" cy="1033"/>
              <a:chOff x="2541" y="3147"/>
              <a:chExt cx="2404" cy="1033"/>
            </a:xfrm>
          </p:grpSpPr>
          <p:sp>
            <p:nvSpPr>
              <p:cNvPr id="29" name="Text Box 40">
                <a:extLst>
                  <a:ext uri="{FF2B5EF4-FFF2-40B4-BE49-F238E27FC236}">
                    <a16:creationId xmlns:a16="http://schemas.microsoft.com/office/drawing/2014/main" id="{B51C45D0-0E2A-A0E7-6619-2C2F2CE66D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1" y="3257"/>
                <a:ext cx="24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( ١.٣ × </a:t>
                </a:r>
                <a:r>
                  <a:rPr lang="ar-SA" altLang="en-US" sz="2800" b="1" baseline="42000"/>
                  <a:t>٥</a:t>
                </a:r>
                <a:r>
                  <a:rPr lang="ar-SA" altLang="en-US" sz="2400" b="1" baseline="42000"/>
                  <a:t>١٠</a:t>
                </a:r>
                <a:r>
                  <a:rPr lang="ar-SA" altLang="en-US" sz="2400" b="1"/>
                  <a:t> ) ( ٥.٧ ×         )</a:t>
                </a:r>
                <a:endParaRPr lang="en-US" altLang="en-US" sz="2400" b="1"/>
              </a:p>
            </p:txBody>
          </p:sp>
          <p:sp>
            <p:nvSpPr>
              <p:cNvPr id="30" name="Line 41">
                <a:extLst>
                  <a:ext uri="{FF2B5EF4-FFF2-40B4-BE49-F238E27FC236}">
                    <a16:creationId xmlns:a16="http://schemas.microsoft.com/office/drawing/2014/main" id="{4240DED4-2847-46A3-F515-7CC11C1FF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3" y="3658"/>
                <a:ext cx="23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Text Box 42">
                <a:extLst>
                  <a:ext uri="{FF2B5EF4-FFF2-40B4-BE49-F238E27FC236}">
                    <a16:creationId xmlns:a16="http://schemas.microsoft.com/office/drawing/2014/main" id="{97F68FF0-D38A-FFDB-36FE-541380DFA5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1" y="3692"/>
                <a:ext cx="240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٤ × </a:t>
                </a:r>
                <a:endParaRPr lang="en-US" altLang="en-US" sz="2800" b="1" baseline="42000"/>
              </a:p>
            </p:txBody>
          </p:sp>
          <p:grpSp>
            <p:nvGrpSpPr>
              <p:cNvPr id="32" name="Group 45">
                <a:extLst>
                  <a:ext uri="{FF2B5EF4-FFF2-40B4-BE49-F238E27FC236}">
                    <a16:creationId xmlns:a16="http://schemas.microsoft.com/office/drawing/2014/main" id="{9F8754D8-01D1-34F9-92A1-4DD12888EC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9" y="3147"/>
                <a:ext cx="454" cy="587"/>
                <a:chOff x="1111" y="2478"/>
                <a:chExt cx="454" cy="587"/>
              </a:xfrm>
            </p:grpSpPr>
            <p:sp>
              <p:nvSpPr>
                <p:cNvPr id="37" name="Text Box 26">
                  <a:extLst>
                    <a:ext uri="{FF2B5EF4-FFF2-40B4-BE49-F238E27FC236}">
                      <a16:creationId xmlns:a16="http://schemas.microsoft.com/office/drawing/2014/main" id="{C31E5E50-DB83-6658-ABFC-56F3B51AFA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1" y="2774"/>
                  <a:ext cx="45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b="1" baseline="42000"/>
                    <a:t>٣</a:t>
                  </a:r>
                  <a:r>
                    <a:rPr lang="ar-SA" altLang="en-US" sz="2400" b="1" baseline="42000"/>
                    <a:t>١٠</a:t>
                  </a:r>
                  <a:endParaRPr lang="en-US" altLang="en-US" sz="2400" b="1"/>
                </a:p>
              </p:txBody>
            </p:sp>
            <p:sp>
              <p:nvSpPr>
                <p:cNvPr id="38" name="Line 43">
                  <a:extLst>
                    <a:ext uri="{FF2B5EF4-FFF2-40B4-BE49-F238E27FC236}">
                      <a16:creationId xmlns:a16="http://schemas.microsoft.com/office/drawing/2014/main" id="{C2251C2B-FF30-8907-6A7E-FF97E73ABE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26" y="2726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9" name="Text Box 44">
                  <a:extLst>
                    <a:ext uri="{FF2B5EF4-FFF2-40B4-BE49-F238E27FC236}">
                      <a16:creationId xmlns:a16="http://schemas.microsoft.com/office/drawing/2014/main" id="{728B5CA6-4819-D4F9-36AA-CCC09F1FFB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7" y="2478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</p:grpSp>
          <p:grpSp>
            <p:nvGrpSpPr>
              <p:cNvPr id="33" name="Group 46">
                <a:extLst>
                  <a:ext uri="{FF2B5EF4-FFF2-40B4-BE49-F238E27FC236}">
                    <a16:creationId xmlns:a16="http://schemas.microsoft.com/office/drawing/2014/main" id="{A7909334-9EC8-5710-4C5B-5BA50E0CDE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0" y="3593"/>
                <a:ext cx="454" cy="587"/>
                <a:chOff x="1111" y="2478"/>
                <a:chExt cx="454" cy="587"/>
              </a:xfrm>
            </p:grpSpPr>
            <p:sp>
              <p:nvSpPr>
                <p:cNvPr id="34" name="Text Box 47">
                  <a:extLst>
                    <a:ext uri="{FF2B5EF4-FFF2-40B4-BE49-F238E27FC236}">
                      <a16:creationId xmlns:a16="http://schemas.microsoft.com/office/drawing/2014/main" id="{9DB6E153-AF3D-5991-8BB3-F9422D2FB3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1" y="2774"/>
                  <a:ext cx="454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b="1" baseline="42000"/>
                    <a:t>٤</a:t>
                  </a:r>
                  <a:r>
                    <a:rPr lang="ar-SA" altLang="en-US" sz="2400" b="1" baseline="42000"/>
                    <a:t>١٠</a:t>
                  </a:r>
                  <a:endParaRPr lang="en-US" altLang="en-US" sz="2400" b="1"/>
                </a:p>
              </p:txBody>
            </p:sp>
            <p:sp>
              <p:nvSpPr>
                <p:cNvPr id="35" name="Line 48">
                  <a:extLst>
                    <a:ext uri="{FF2B5EF4-FFF2-40B4-BE49-F238E27FC236}">
                      <a16:creationId xmlns:a16="http://schemas.microsoft.com/office/drawing/2014/main" id="{ACB15344-C725-43FF-DFD7-53CCBED9AB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26" y="2726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6" name="Text Box 49">
                  <a:extLst>
                    <a:ext uri="{FF2B5EF4-FFF2-40B4-BE49-F238E27FC236}">
                      <a16:creationId xmlns:a16="http://schemas.microsoft.com/office/drawing/2014/main" id="{DE4507E0-CDCB-C80D-23DA-90E86E26E1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7" y="2478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en-US" sz="2400" b="1"/>
                    <a:t>١</a:t>
                  </a:r>
                  <a:endParaRPr lang="en-US" altLang="en-US" sz="2400" b="1"/>
                </a:p>
              </p:txBody>
            </p:sp>
          </p:grpSp>
        </p:grpSp>
      </p:grpSp>
      <p:sp>
        <p:nvSpPr>
          <p:cNvPr id="40" name="Text Box 51">
            <a:extLst>
              <a:ext uri="{FF2B5EF4-FFF2-40B4-BE49-F238E27FC236}">
                <a16:creationId xmlns:a16="http://schemas.microsoft.com/office/drawing/2014/main" id="{3C016513-82C8-9608-A47D-ADEC4BCE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352" y="5717434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١٨٥٢٥٠٠</a:t>
            </a:r>
            <a:endParaRPr lang="en-US" altLang="en-US" sz="2400" b="1"/>
          </a:p>
        </p:txBody>
      </p:sp>
      <p:sp>
        <p:nvSpPr>
          <p:cNvPr id="41" name="Text Box 54">
            <a:extLst>
              <a:ext uri="{FF2B5EF4-FFF2-40B4-BE49-F238E27FC236}">
                <a16:creationId xmlns:a16="http://schemas.microsoft.com/office/drawing/2014/main" id="{82639005-81B5-FEB7-93BE-1C07BC3E1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477" y="5684097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42" name="Group 73">
            <a:extLst>
              <a:ext uri="{FF2B5EF4-FFF2-40B4-BE49-F238E27FC236}">
                <a16:creationId xmlns:a16="http://schemas.microsoft.com/office/drawing/2014/main" id="{BFB1697D-88EE-6712-72FB-8BC0982A862B}"/>
              </a:ext>
            </a:extLst>
          </p:cNvPr>
          <p:cNvGrpSpPr>
            <a:grpSpLocks/>
          </p:cNvGrpSpPr>
          <p:nvPr/>
        </p:nvGrpSpPr>
        <p:grpSpPr bwMode="auto">
          <a:xfrm>
            <a:off x="1414852" y="4023572"/>
            <a:ext cx="3816350" cy="1516062"/>
            <a:chOff x="249" y="2747"/>
            <a:chExt cx="2404" cy="955"/>
          </a:xfrm>
        </p:grpSpPr>
        <p:sp>
          <p:nvSpPr>
            <p:cNvPr id="43" name="Text Box 56">
              <a:extLst>
                <a:ext uri="{FF2B5EF4-FFF2-40B4-BE49-F238E27FC236}">
                  <a16:creationId xmlns:a16="http://schemas.microsoft.com/office/drawing/2014/main" id="{3005831F-5EF1-833D-B271-A8E9DD273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852"/>
              <a:ext cx="2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(١.٣×١٠٠٠٠٠)(٥.٧×           )</a:t>
              </a:r>
              <a:endParaRPr lang="en-US" altLang="en-US" sz="2400" b="1"/>
            </a:p>
          </p:txBody>
        </p:sp>
        <p:sp>
          <p:nvSpPr>
            <p:cNvPr id="44" name="Line 57">
              <a:extLst>
                <a:ext uri="{FF2B5EF4-FFF2-40B4-BE49-F238E27FC236}">
                  <a16:creationId xmlns:a16="http://schemas.microsoft.com/office/drawing/2014/main" id="{D8FDF8CC-2585-E4DC-6152-CC180A631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3253"/>
              <a:ext cx="2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Text Box 58">
              <a:extLst>
                <a:ext uri="{FF2B5EF4-FFF2-40B4-BE49-F238E27FC236}">
                  <a16:creationId xmlns:a16="http://schemas.microsoft.com/office/drawing/2014/main" id="{5EEBD00A-445E-7A20-CC4B-C8D7651CD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3287"/>
              <a:ext cx="2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٤ × </a:t>
              </a:r>
              <a:endParaRPr lang="en-US" altLang="en-US" sz="2800" b="1" baseline="42000"/>
            </a:p>
          </p:txBody>
        </p:sp>
        <p:grpSp>
          <p:nvGrpSpPr>
            <p:cNvPr id="46" name="Group 67">
              <a:extLst>
                <a:ext uri="{FF2B5EF4-FFF2-40B4-BE49-F238E27FC236}">
                  <a16:creationId xmlns:a16="http://schemas.microsoft.com/office/drawing/2014/main" id="{097155CD-FF3D-673D-76DE-C01ADEFD8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" y="2747"/>
              <a:ext cx="590" cy="504"/>
              <a:chOff x="431" y="2659"/>
              <a:chExt cx="590" cy="504"/>
            </a:xfrm>
          </p:grpSpPr>
          <p:sp>
            <p:nvSpPr>
              <p:cNvPr id="51" name="Text Box 60">
                <a:extLst>
                  <a:ext uri="{FF2B5EF4-FFF2-40B4-BE49-F238E27FC236}">
                    <a16:creationId xmlns:a16="http://schemas.microsoft.com/office/drawing/2014/main" id="{0F2C4BF2-AE37-F120-0889-E356E16D2B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" y="2875"/>
                <a:ext cx="5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١٠٠٠</a:t>
                </a:r>
                <a:endParaRPr lang="en-US" altLang="en-US" sz="2400" b="1"/>
              </a:p>
            </p:txBody>
          </p:sp>
          <p:sp>
            <p:nvSpPr>
              <p:cNvPr id="52" name="Line 61">
                <a:extLst>
                  <a:ext uri="{FF2B5EF4-FFF2-40B4-BE49-F238E27FC236}">
                    <a16:creationId xmlns:a16="http://schemas.microsoft.com/office/drawing/2014/main" id="{F70EE6CF-0E07-D6EF-BEA8-8F916E792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0" y="2907"/>
                <a:ext cx="3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Text Box 62">
                <a:extLst>
                  <a:ext uri="{FF2B5EF4-FFF2-40B4-BE49-F238E27FC236}">
                    <a16:creationId xmlns:a16="http://schemas.microsoft.com/office/drawing/2014/main" id="{BC6737E5-3593-05C3-88EE-F20607D56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" y="2659"/>
                <a:ext cx="29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</p:grpSp>
        <p:grpSp>
          <p:nvGrpSpPr>
            <p:cNvPr id="47" name="Group 68">
              <a:extLst>
                <a:ext uri="{FF2B5EF4-FFF2-40B4-BE49-F238E27FC236}">
                  <a16:creationId xmlns:a16="http://schemas.microsoft.com/office/drawing/2014/main" id="{093359EB-8AFA-C1C3-4DE5-CC11E9036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3188"/>
              <a:ext cx="791" cy="514"/>
              <a:chOff x="521" y="3188"/>
              <a:chExt cx="791" cy="514"/>
            </a:xfrm>
          </p:grpSpPr>
          <p:sp>
            <p:nvSpPr>
              <p:cNvPr id="48" name="Text Box 64">
                <a:extLst>
                  <a:ext uri="{FF2B5EF4-FFF2-40B4-BE49-F238E27FC236}">
                    <a16:creationId xmlns:a16="http://schemas.microsoft.com/office/drawing/2014/main" id="{A86B7A33-8F81-97D7-5837-F291C1A04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3414"/>
                <a:ext cx="7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١٠٠٠٠</a:t>
                </a:r>
                <a:endParaRPr lang="en-US" altLang="en-US" sz="2400" b="1"/>
              </a:p>
            </p:txBody>
          </p:sp>
          <p:sp>
            <p:nvSpPr>
              <p:cNvPr id="49" name="Line 65">
                <a:extLst>
                  <a:ext uri="{FF2B5EF4-FFF2-40B4-BE49-F238E27FC236}">
                    <a16:creationId xmlns:a16="http://schemas.microsoft.com/office/drawing/2014/main" id="{77348B15-3BA9-D800-BE00-8B180CF40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" y="3436"/>
                <a:ext cx="4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Text Box 66">
                <a:extLst>
                  <a:ext uri="{FF2B5EF4-FFF2-40B4-BE49-F238E27FC236}">
                    <a16:creationId xmlns:a16="http://schemas.microsoft.com/office/drawing/2014/main" id="{54F27645-0644-DE64-9E31-5FCE3A33C1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" y="3188"/>
                <a:ext cx="39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</a:t>
                </a:r>
                <a:endParaRPr lang="en-US" altLang="en-US" sz="2400" b="1"/>
              </a:p>
            </p:txBody>
          </p:sp>
        </p:grpSp>
      </p:grpSp>
      <p:sp>
        <p:nvSpPr>
          <p:cNvPr id="54" name="Text Box 74">
            <a:extLst>
              <a:ext uri="{FF2B5EF4-FFF2-40B4-BE49-F238E27FC236}">
                <a16:creationId xmlns:a16="http://schemas.microsoft.com/office/drawing/2014/main" id="{0D1FFA68-B9C9-6F34-B30A-96D3BB014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002" y="3998172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FF0000"/>
                </a:solidFill>
              </a:rPr>
              <a:t>١٠٠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5" name="Text Box 75">
            <a:extLst>
              <a:ext uri="{FF2B5EF4-FFF2-40B4-BE49-F238E27FC236}">
                <a16:creationId xmlns:a16="http://schemas.microsoft.com/office/drawing/2014/main" id="{F4C9C812-4655-9351-2DAC-B67E642B8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577" y="4574434"/>
            <a:ext cx="28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000" b="1">
                <a:solidFill>
                  <a:srgbClr val="FF0000"/>
                </a:solidFill>
              </a:rPr>
              <a:t>١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grpSp>
        <p:nvGrpSpPr>
          <p:cNvPr id="56" name="Group 78">
            <a:extLst>
              <a:ext uri="{FF2B5EF4-FFF2-40B4-BE49-F238E27FC236}">
                <a16:creationId xmlns:a16="http://schemas.microsoft.com/office/drawing/2014/main" id="{F6E29EA9-31B3-31E3-5662-C38CE487AE0F}"/>
              </a:ext>
            </a:extLst>
          </p:cNvPr>
          <p:cNvGrpSpPr>
            <a:grpSpLocks/>
          </p:cNvGrpSpPr>
          <p:nvPr/>
        </p:nvGrpSpPr>
        <p:grpSpPr bwMode="auto">
          <a:xfrm>
            <a:off x="6172589" y="5544397"/>
            <a:ext cx="3765550" cy="815975"/>
            <a:chOff x="2880" y="3705"/>
            <a:chExt cx="2372" cy="514"/>
          </a:xfrm>
        </p:grpSpPr>
        <p:grpSp>
          <p:nvGrpSpPr>
            <p:cNvPr id="57" name="Group 69">
              <a:extLst>
                <a:ext uri="{FF2B5EF4-FFF2-40B4-BE49-F238E27FC236}">
                  <a16:creationId xmlns:a16="http://schemas.microsoft.com/office/drawing/2014/main" id="{A1C59B4B-9B04-9A56-601E-E31687109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5" y="3705"/>
              <a:ext cx="791" cy="514"/>
              <a:chOff x="521" y="3188"/>
              <a:chExt cx="791" cy="514"/>
            </a:xfrm>
          </p:grpSpPr>
          <p:sp>
            <p:nvSpPr>
              <p:cNvPr id="60" name="Text Box 70">
                <a:extLst>
                  <a:ext uri="{FF2B5EF4-FFF2-40B4-BE49-F238E27FC236}">
                    <a16:creationId xmlns:a16="http://schemas.microsoft.com/office/drawing/2014/main" id="{BE5632F2-78B8-618B-E349-578F16E34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3414"/>
                <a:ext cx="7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١٠٠٠٠</a:t>
                </a:r>
                <a:endParaRPr lang="en-US" altLang="en-US" sz="2400" b="1"/>
              </a:p>
            </p:txBody>
          </p:sp>
          <p:sp>
            <p:nvSpPr>
              <p:cNvPr id="61" name="Line 71">
                <a:extLst>
                  <a:ext uri="{FF2B5EF4-FFF2-40B4-BE49-F238E27FC236}">
                    <a16:creationId xmlns:a16="http://schemas.microsoft.com/office/drawing/2014/main" id="{2B30DF59-70EB-25CE-9D4C-206033626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1" y="3436"/>
                <a:ext cx="4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Text Box 72">
                <a:extLst>
                  <a:ext uri="{FF2B5EF4-FFF2-40B4-BE49-F238E27FC236}">
                    <a16:creationId xmlns:a16="http://schemas.microsoft.com/office/drawing/2014/main" id="{91C7EFBB-9477-F9F5-F310-1BBB559F35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" y="3188"/>
                <a:ext cx="39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٤</a:t>
                </a:r>
                <a:endParaRPr lang="en-US" altLang="en-US" sz="2400" b="1"/>
              </a:p>
            </p:txBody>
          </p:sp>
        </p:grpSp>
        <p:sp>
          <p:nvSpPr>
            <p:cNvPr id="58" name="Text Box 76">
              <a:extLst>
                <a:ext uri="{FF2B5EF4-FFF2-40B4-BE49-F238E27FC236}">
                  <a16:creationId xmlns:a16="http://schemas.microsoft.com/office/drawing/2014/main" id="{E18B2B2B-2A47-C700-A3F1-7F57EC884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" y="3801"/>
              <a:ext cx="16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١.٣ × ١٠٠ × ٥.٧ ÷</a:t>
              </a:r>
              <a:endParaRPr lang="en-US" altLang="en-US" sz="2400" b="1"/>
            </a:p>
          </p:txBody>
        </p:sp>
        <p:sp>
          <p:nvSpPr>
            <p:cNvPr id="59" name="Text Box 77">
              <a:extLst>
                <a:ext uri="{FF2B5EF4-FFF2-40B4-BE49-F238E27FC236}">
                  <a16:creationId xmlns:a16="http://schemas.microsoft.com/office/drawing/2014/main" id="{E68EF838-0B6C-B597-C2DB-E6555E4A8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809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3" name="Group 108">
            <a:extLst>
              <a:ext uri="{FF2B5EF4-FFF2-40B4-BE49-F238E27FC236}">
                <a16:creationId xmlns:a16="http://schemas.microsoft.com/office/drawing/2014/main" id="{4BB3040C-2D34-ACBD-2DB9-2E85A41E4BD9}"/>
              </a:ext>
            </a:extLst>
          </p:cNvPr>
          <p:cNvGrpSpPr>
            <a:grpSpLocks/>
          </p:cNvGrpSpPr>
          <p:nvPr/>
        </p:nvGrpSpPr>
        <p:grpSpPr bwMode="auto">
          <a:xfrm>
            <a:off x="2500702" y="5561859"/>
            <a:ext cx="3765550" cy="806450"/>
            <a:chOff x="567" y="3716"/>
            <a:chExt cx="2372" cy="508"/>
          </a:xfrm>
        </p:grpSpPr>
        <p:grpSp>
          <p:nvGrpSpPr>
            <p:cNvPr id="64" name="Group 107">
              <a:extLst>
                <a:ext uri="{FF2B5EF4-FFF2-40B4-BE49-F238E27FC236}">
                  <a16:creationId xmlns:a16="http://schemas.microsoft.com/office/drawing/2014/main" id="{C96DD3F0-0F31-E77A-36B6-B8DB7E920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2" y="3716"/>
              <a:ext cx="791" cy="508"/>
              <a:chOff x="642" y="3716"/>
              <a:chExt cx="791" cy="508"/>
            </a:xfrm>
          </p:grpSpPr>
          <p:sp>
            <p:nvSpPr>
              <p:cNvPr id="67" name="Text Box 102">
                <a:extLst>
                  <a:ext uri="{FF2B5EF4-FFF2-40B4-BE49-F238E27FC236}">
                    <a16:creationId xmlns:a16="http://schemas.microsoft.com/office/drawing/2014/main" id="{11AEC012-D81D-2EA7-0760-784645F10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" y="3936"/>
                <a:ext cx="7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٤</a:t>
                </a:r>
                <a:endParaRPr lang="en-US" altLang="en-US" sz="2400" b="1"/>
              </a:p>
            </p:txBody>
          </p:sp>
          <p:sp>
            <p:nvSpPr>
              <p:cNvPr id="68" name="Line 103">
                <a:extLst>
                  <a:ext uri="{FF2B5EF4-FFF2-40B4-BE49-F238E27FC236}">
                    <a16:creationId xmlns:a16="http://schemas.microsoft.com/office/drawing/2014/main" id="{902A6C88-EE21-51C5-8F5A-B349F87D9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2" y="3958"/>
                <a:ext cx="4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Text Box 104">
                <a:extLst>
                  <a:ext uri="{FF2B5EF4-FFF2-40B4-BE49-F238E27FC236}">
                    <a16:creationId xmlns:a16="http://schemas.microsoft.com/office/drawing/2014/main" id="{0C30E6B9-E537-E2E0-B0E3-C4CF5EE3D5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" y="3716"/>
                <a:ext cx="70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2400" b="1"/>
                  <a:t>١٠٠٠٠</a:t>
                </a:r>
                <a:endParaRPr lang="en-US" altLang="en-US" sz="2400" b="1"/>
              </a:p>
            </p:txBody>
          </p:sp>
        </p:grpSp>
        <p:sp>
          <p:nvSpPr>
            <p:cNvPr id="65" name="Text Box 105">
              <a:extLst>
                <a:ext uri="{FF2B5EF4-FFF2-40B4-BE49-F238E27FC236}">
                  <a16:creationId xmlns:a16="http://schemas.microsoft.com/office/drawing/2014/main" id="{30095BEA-5632-47F1-DE68-93314CA5D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" y="3806"/>
              <a:ext cx="16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١.٣ × ١٠٠ × ٥.٧ ×</a:t>
              </a:r>
              <a:endParaRPr lang="en-US" altLang="en-US" sz="2400" b="1"/>
            </a:p>
          </p:txBody>
        </p:sp>
        <p:sp>
          <p:nvSpPr>
            <p:cNvPr id="66" name="Text Box 106">
              <a:extLst>
                <a:ext uri="{FF2B5EF4-FFF2-40B4-BE49-F238E27FC236}">
                  <a16:creationId xmlns:a16="http://schemas.microsoft.com/office/drawing/2014/main" id="{F0B399AB-CAA2-F544-C650-B2AC2BB43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381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70" name="Line 109">
            <a:extLst>
              <a:ext uri="{FF2B5EF4-FFF2-40B4-BE49-F238E27FC236}">
                <a16:creationId xmlns:a16="http://schemas.microsoft.com/office/drawing/2014/main" id="{02CA9FBD-9E39-969A-868B-1DD94114D7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539" y="4315672"/>
            <a:ext cx="10795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Line 110">
            <a:extLst>
              <a:ext uri="{FF2B5EF4-FFF2-40B4-BE49-F238E27FC236}">
                <a16:creationId xmlns:a16="http://schemas.microsoft.com/office/drawing/2014/main" id="{72AADA02-DFFB-FE88-6CDF-D51BC7657A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5214" y="4531572"/>
            <a:ext cx="6477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098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0" grpId="0" animBg="1"/>
      <p:bldP spid="25" grpId="0" animBg="1"/>
      <p:bldP spid="40" grpId="0"/>
      <p:bldP spid="41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١-٩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الصيغة العلمية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r" defTabSz="914400" rtl="1" eaLnBrk="1" latinLnBrk="0" hangingPunct="1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٩-١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الصيغة العلمية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اعبر عن الاعداد بالصيغة العلمية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317113" y="476358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الصيغة العلمية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الصيغة القياسية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622919" y="4978340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2" name="IMG_1700.png" descr="IMG_1700.png">
            <a:extLst>
              <a:ext uri="{FF2B5EF4-FFF2-40B4-BE49-F238E27FC236}">
                <a16:creationId xmlns:a16="http://schemas.microsoft.com/office/drawing/2014/main" id="{D75839D4-0059-D498-FB75-228336178B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916" t="19906" r="38104" b="56598"/>
          <a:stretch>
            <a:fillRect/>
          </a:stretch>
        </p:blipFill>
        <p:spPr>
          <a:xfrm>
            <a:off x="2149151" y="1204300"/>
            <a:ext cx="8132080" cy="48863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4" name="صورة 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15DF0D27-49D4-6F13-BF79-A7C13397C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455" y="597600"/>
            <a:ext cx="8619644" cy="57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27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4636AA12-9F1C-A875-0A5A-BBE0B061F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231" y="100159"/>
            <a:ext cx="3656012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الصيغة العلمية</a:t>
            </a:r>
            <a:endParaRPr lang="en-US" altLang="en-US" sz="2400" b="1"/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045B9512-C631-7F56-B3EF-49A0FE7FE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643" y="773259"/>
            <a:ext cx="3744913" cy="50323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2"/>
              </a:gs>
              <a:gs pos="50000">
                <a:srgbClr val="FFFF99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en-US" sz="2400" b="1"/>
              <a:t>كتابة الأعداد بالصيغة القياسية</a:t>
            </a:r>
            <a:endParaRPr lang="en-US" altLang="en-US" sz="2400" b="1"/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02E06A4C-3459-69EB-7044-08FE889D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943" y="1565421"/>
            <a:ext cx="5041900" cy="4895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58D6EB1-AAEB-DCFD-6030-D62AF954D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231" y="1709884"/>
            <a:ext cx="3959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/>
              <a:t>١- تتحرك الفاصلة بعدد </a:t>
            </a:r>
            <a:r>
              <a:rPr lang="ar-SA" altLang="en-US" sz="1800" b="1">
                <a:solidFill>
                  <a:srgbClr val="FF0000"/>
                </a:solidFill>
              </a:rPr>
              <a:t>مرات</a:t>
            </a:r>
            <a:r>
              <a:rPr lang="ar-SA" altLang="en-US" sz="1800" b="1"/>
              <a:t> الأس</a:t>
            </a:r>
            <a:endParaRPr lang="en-US" altLang="en-US" sz="1800" b="1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BCA2465-2017-AD45-3441-CFE01420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306" y="2109934"/>
            <a:ext cx="424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/>
              <a:t>٢- إذا كان الأس </a:t>
            </a:r>
            <a:r>
              <a:rPr lang="ar-SA" altLang="en-US" sz="1800" b="1">
                <a:solidFill>
                  <a:srgbClr val="FF0000"/>
                </a:solidFill>
              </a:rPr>
              <a:t>موجبا</a:t>
            </a:r>
            <a:r>
              <a:rPr lang="ar-SA" altLang="en-US" sz="1800" b="1"/>
              <a:t> فإن الفاصلة تتحرك إلى </a:t>
            </a:r>
            <a:r>
              <a:rPr lang="ar-SA" altLang="en-US" sz="1800" b="1">
                <a:solidFill>
                  <a:srgbClr val="FF0000"/>
                </a:solidFill>
              </a:rPr>
              <a:t>اليمين</a:t>
            </a:r>
            <a:r>
              <a:rPr lang="ar-SA" altLang="en-US" sz="1800"/>
              <a:t> </a:t>
            </a:r>
            <a:endParaRPr lang="en-US" altLang="en-US" sz="1800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E76CCACC-C33B-840A-BE76-A9F4C59A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306" y="2495696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/>
              <a:t>٣- إذا كان الأس </a:t>
            </a:r>
            <a:r>
              <a:rPr lang="ar-SA" altLang="en-US" sz="1800" b="1">
                <a:solidFill>
                  <a:srgbClr val="FF0000"/>
                </a:solidFill>
              </a:rPr>
              <a:t>سالبا</a:t>
            </a:r>
            <a:r>
              <a:rPr lang="ar-SA" altLang="en-US" sz="1800" b="1"/>
              <a:t> فإن الفاصلة تتحرك إلى </a:t>
            </a:r>
            <a:r>
              <a:rPr lang="ar-SA" altLang="en-US" sz="1800" b="1">
                <a:solidFill>
                  <a:srgbClr val="FF0000"/>
                </a:solidFill>
              </a:rPr>
              <a:t>اليسار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A00D4DB0-54E7-9CF1-ED27-7ECA720E4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556" y="4013346"/>
            <a:ext cx="16557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en-US" sz="4800" b="1"/>
              <a:t>٥٣٤</a:t>
            </a:r>
            <a:endParaRPr lang="en-US" altLang="en-US" sz="4800" b="1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064E6B3A-3AB6-6CEB-7F13-B66399542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343" y="4249884"/>
            <a:ext cx="431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4800" b="1"/>
              <a:t>’</a:t>
            </a:r>
            <a:endParaRPr lang="en-US" altLang="en-US" sz="4800" b="1"/>
          </a:p>
        </p:txBody>
      </p:sp>
      <p:grpSp>
        <p:nvGrpSpPr>
          <p:cNvPr id="17" name="Group 48">
            <a:extLst>
              <a:ext uri="{FF2B5EF4-FFF2-40B4-BE49-F238E27FC236}">
                <a16:creationId xmlns:a16="http://schemas.microsoft.com/office/drawing/2014/main" id="{168F6F3A-D2FC-7EAA-690A-94A81325300C}"/>
              </a:ext>
            </a:extLst>
          </p:cNvPr>
          <p:cNvGrpSpPr>
            <a:grpSpLocks/>
          </p:cNvGrpSpPr>
          <p:nvPr/>
        </p:nvGrpSpPr>
        <p:grpSpPr bwMode="auto">
          <a:xfrm>
            <a:off x="8585356" y="3981596"/>
            <a:ext cx="1008062" cy="838200"/>
            <a:chOff x="4705" y="2531"/>
            <a:chExt cx="635" cy="528"/>
          </a:xfrm>
        </p:grpSpPr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44D1EFA5-CCB9-714E-7657-24A273465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5" y="2536"/>
              <a:ext cx="4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4800" b="1"/>
                <a:t>٠</a:t>
              </a:r>
              <a:endParaRPr lang="en-US" altLang="en-US" sz="4800" b="1"/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6990E4AC-463F-C49F-753E-88ECB66C4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" y="2531"/>
              <a:ext cx="4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4800" b="1"/>
                <a:t>٠</a:t>
              </a:r>
              <a:endParaRPr lang="en-US" altLang="en-US" sz="4800" b="1"/>
            </a:p>
          </p:txBody>
        </p:sp>
      </p:grpSp>
      <p:grpSp>
        <p:nvGrpSpPr>
          <p:cNvPr id="20" name="Group 46">
            <a:extLst>
              <a:ext uri="{FF2B5EF4-FFF2-40B4-BE49-F238E27FC236}">
                <a16:creationId xmlns:a16="http://schemas.microsoft.com/office/drawing/2014/main" id="{3FDD3659-83AE-27E9-42DA-D87806C272D6}"/>
              </a:ext>
            </a:extLst>
          </p:cNvPr>
          <p:cNvGrpSpPr>
            <a:grpSpLocks/>
          </p:cNvGrpSpPr>
          <p:nvPr/>
        </p:nvGrpSpPr>
        <p:grpSpPr bwMode="auto">
          <a:xfrm>
            <a:off x="5683406" y="3941909"/>
            <a:ext cx="1998662" cy="842962"/>
            <a:chOff x="2517" y="2523"/>
            <a:chExt cx="1259" cy="531"/>
          </a:xfrm>
        </p:grpSpPr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BA6284ED-2A58-8CE4-F379-47ECF3426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" y="2531"/>
              <a:ext cx="4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4800" b="1"/>
                <a:t>×</a:t>
              </a:r>
              <a:endParaRPr lang="en-US" altLang="en-US" sz="4800" b="1"/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FE8AC882-8F0A-7F48-8305-7C669935E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2523"/>
              <a:ext cx="104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5400" b="1" baseline="40000"/>
                <a:t>٤</a:t>
              </a:r>
              <a:r>
                <a:rPr lang="ar-SA" altLang="en-US" sz="4800" b="1"/>
                <a:t>١٠</a:t>
              </a:r>
              <a:endParaRPr lang="en-US" altLang="en-US" sz="4800" b="1"/>
            </a:p>
          </p:txBody>
        </p:sp>
      </p:grpSp>
      <p:sp>
        <p:nvSpPr>
          <p:cNvPr id="23" name="AutoShape 22">
            <a:extLst>
              <a:ext uri="{FF2B5EF4-FFF2-40B4-BE49-F238E27FC236}">
                <a16:creationId xmlns:a16="http://schemas.microsoft.com/office/drawing/2014/main" id="{293AF3BE-B948-4748-B3AD-CB779AF89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731" y="3005284"/>
            <a:ext cx="1439862" cy="504825"/>
          </a:xfrm>
          <a:prstGeom prst="plus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3600" b="1"/>
              <a:t>مثال</a:t>
            </a:r>
            <a:endParaRPr lang="en-US" altLang="en-US" sz="3600" b="1"/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3A90CB38-31A3-5076-8E9F-B9D6001FA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306" y="3652984"/>
            <a:ext cx="4248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2400" b="1">
                <a:solidFill>
                  <a:srgbClr val="C00000"/>
                </a:solidFill>
              </a:rPr>
              <a:t>اكتب العدد التالي بالصيغة القياسية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25" name="AutoShape 24">
            <a:extLst>
              <a:ext uri="{FF2B5EF4-FFF2-40B4-BE49-F238E27FC236}">
                <a16:creationId xmlns:a16="http://schemas.microsoft.com/office/drawing/2014/main" id="{DC66268A-11C4-F308-49AD-0B3596E0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081" y="1420959"/>
            <a:ext cx="936625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الأس</a:t>
            </a:r>
            <a:endParaRPr lang="en-US" altLang="en-US" sz="2800" b="1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B335CBEF-8C19-1792-A810-B39390204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793" y="1428896"/>
            <a:ext cx="1728788" cy="649288"/>
          </a:xfrm>
          <a:prstGeom prst="hexagon">
            <a:avLst>
              <a:gd name="adj" fmla="val 66565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٤</a:t>
            </a:r>
            <a:endParaRPr lang="en-US" altLang="en-US" sz="2800" b="1"/>
          </a:p>
        </p:txBody>
      </p:sp>
      <p:sp>
        <p:nvSpPr>
          <p:cNvPr id="27" name="AutoShape 26">
            <a:extLst>
              <a:ext uri="{FF2B5EF4-FFF2-40B4-BE49-F238E27FC236}">
                <a16:creationId xmlns:a16="http://schemas.microsoft.com/office/drawing/2014/main" id="{4883AFE1-E681-0603-27FA-95A63A75D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081" y="2132159"/>
            <a:ext cx="936625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الأس</a:t>
            </a:r>
            <a:endParaRPr lang="en-US" altLang="en-US" sz="2800" b="1"/>
          </a:p>
        </p:txBody>
      </p:sp>
      <p:sp>
        <p:nvSpPr>
          <p:cNvPr id="28" name="AutoShape 27">
            <a:extLst>
              <a:ext uri="{FF2B5EF4-FFF2-40B4-BE49-F238E27FC236}">
                <a16:creationId xmlns:a16="http://schemas.microsoft.com/office/drawing/2014/main" id="{D0EB7167-6148-AF2E-728D-B65675F9F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793" y="2140096"/>
            <a:ext cx="1728788" cy="649288"/>
          </a:xfrm>
          <a:prstGeom prst="hexagon">
            <a:avLst>
              <a:gd name="adj" fmla="val 66565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موجب</a:t>
            </a:r>
            <a:endParaRPr lang="en-US" altLang="en-US" sz="2800" b="1"/>
          </a:p>
        </p:txBody>
      </p:sp>
      <p:sp>
        <p:nvSpPr>
          <p:cNvPr id="29" name="AutoShape 28">
            <a:extLst>
              <a:ext uri="{FF2B5EF4-FFF2-40B4-BE49-F238E27FC236}">
                <a16:creationId xmlns:a16="http://schemas.microsoft.com/office/drawing/2014/main" id="{3FE25EDE-FE12-FD12-0AD2-85C66934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518" y="3005284"/>
            <a:ext cx="3384550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الفاصلة تتحرك أربع منازل لليمين</a:t>
            </a:r>
            <a:endParaRPr lang="en-US" altLang="en-US" sz="2400" b="1"/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313802CA-8397-B9EB-8648-CE025383E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081" y="4013346"/>
            <a:ext cx="936625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الأس</a:t>
            </a:r>
            <a:endParaRPr lang="en-US" altLang="en-US" sz="2800" b="1"/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DD2CD1A5-BB01-06DD-19D5-37DAE42CB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793" y="4021284"/>
            <a:ext cx="1728788" cy="649287"/>
          </a:xfrm>
          <a:prstGeom prst="hexagon">
            <a:avLst>
              <a:gd name="adj" fmla="val 66565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ــ ٤</a:t>
            </a:r>
            <a:endParaRPr lang="en-US" altLang="en-US" sz="2800" b="1"/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3BA1A9F7-F9B9-F1D2-EB61-50E88718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743" y="4729309"/>
            <a:ext cx="936625" cy="64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الأس</a:t>
            </a:r>
            <a:endParaRPr lang="en-US" altLang="en-US" sz="2800" b="1"/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8B7F8B6E-FABC-1B7B-65F3-93CC5392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456" y="4737246"/>
            <a:ext cx="1728787" cy="649288"/>
          </a:xfrm>
          <a:prstGeom prst="hexagon">
            <a:avLst>
              <a:gd name="adj" fmla="val 66565"/>
              <a:gd name="vf" fmla="val 11547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سالب</a:t>
            </a:r>
            <a:endParaRPr lang="en-US" altLang="en-US" sz="2800" b="1"/>
          </a:p>
        </p:txBody>
      </p:sp>
      <p:sp>
        <p:nvSpPr>
          <p:cNvPr id="34" name="AutoShape 33">
            <a:extLst>
              <a:ext uri="{FF2B5EF4-FFF2-40B4-BE49-F238E27FC236}">
                <a16:creationId xmlns:a16="http://schemas.microsoft.com/office/drawing/2014/main" id="{BDA93337-7DE4-5F2D-DACD-F69637AA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181" y="5602434"/>
            <a:ext cx="3384550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الفاصلة تتحرك أربع منازل لليسار</a:t>
            </a:r>
            <a:endParaRPr lang="en-US" altLang="en-US" sz="2400" b="1"/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245A844D-64AA-1759-3CF2-9C282C312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243" y="5092846"/>
            <a:ext cx="16557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en-US" sz="4800" b="1"/>
              <a:t>٣٢٧</a:t>
            </a:r>
            <a:endParaRPr lang="en-US" altLang="en-US" sz="4800" b="1"/>
          </a:p>
        </p:txBody>
      </p:sp>
      <p:grpSp>
        <p:nvGrpSpPr>
          <p:cNvPr id="36" name="Group 47">
            <a:extLst>
              <a:ext uri="{FF2B5EF4-FFF2-40B4-BE49-F238E27FC236}">
                <a16:creationId xmlns:a16="http://schemas.microsoft.com/office/drawing/2014/main" id="{F60B8016-7793-3DE5-8427-A3E43B3BE9D2}"/>
              </a:ext>
            </a:extLst>
          </p:cNvPr>
          <p:cNvGrpSpPr>
            <a:grpSpLocks/>
          </p:cNvGrpSpPr>
          <p:nvPr/>
        </p:nvGrpSpPr>
        <p:grpSpPr bwMode="auto">
          <a:xfrm>
            <a:off x="5289706" y="5008709"/>
            <a:ext cx="2430462" cy="842962"/>
            <a:chOff x="2290" y="3192"/>
            <a:chExt cx="1531" cy="531"/>
          </a:xfrm>
        </p:grpSpPr>
        <p:sp>
          <p:nvSpPr>
            <p:cNvPr id="37" name="Text Box 39">
              <a:extLst>
                <a:ext uri="{FF2B5EF4-FFF2-40B4-BE49-F238E27FC236}">
                  <a16:creationId xmlns:a16="http://schemas.microsoft.com/office/drawing/2014/main" id="{B86184A8-2057-0973-6B11-D18E2DA27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" y="3200"/>
              <a:ext cx="4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4800" b="1"/>
                <a:t>×</a:t>
              </a:r>
              <a:endParaRPr lang="en-US" altLang="en-US" sz="4800" b="1"/>
            </a:p>
          </p:txBody>
        </p:sp>
        <p:sp>
          <p:nvSpPr>
            <p:cNvPr id="38" name="Text Box 40">
              <a:extLst>
                <a:ext uri="{FF2B5EF4-FFF2-40B4-BE49-F238E27FC236}">
                  <a16:creationId xmlns:a16="http://schemas.microsoft.com/office/drawing/2014/main" id="{9B94F23F-F1AE-3126-4BB4-620FA25B9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3192"/>
              <a:ext cx="122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en-US" sz="4800" b="1"/>
                <a:t>١٠</a:t>
              </a:r>
              <a:r>
                <a:rPr lang="ar-SA" altLang="en-US" sz="5400" b="1" baseline="40000"/>
                <a:t>-٣</a:t>
              </a:r>
              <a:endParaRPr lang="en-US" altLang="en-US" sz="5400" b="1" baseline="40000"/>
            </a:p>
          </p:txBody>
        </p:sp>
      </p:grpSp>
      <p:sp>
        <p:nvSpPr>
          <p:cNvPr id="39" name="Text Box 41">
            <a:extLst>
              <a:ext uri="{FF2B5EF4-FFF2-40B4-BE49-F238E27FC236}">
                <a16:creationId xmlns:a16="http://schemas.microsoft.com/office/drawing/2014/main" id="{E2AE557B-8935-CA90-0578-7534ACB2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493" y="5281759"/>
            <a:ext cx="431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en-US" sz="4800" b="1"/>
              <a:t>’</a:t>
            </a:r>
            <a:endParaRPr lang="en-US" altLang="en-US" sz="4800" b="1"/>
          </a:p>
        </p:txBody>
      </p:sp>
      <p:grpSp>
        <p:nvGrpSpPr>
          <p:cNvPr id="40" name="Group 50">
            <a:extLst>
              <a:ext uri="{FF2B5EF4-FFF2-40B4-BE49-F238E27FC236}">
                <a16:creationId xmlns:a16="http://schemas.microsoft.com/office/drawing/2014/main" id="{67C7DAB4-7A54-45C3-BF6F-E682F3423FF7}"/>
              </a:ext>
            </a:extLst>
          </p:cNvPr>
          <p:cNvGrpSpPr>
            <a:grpSpLocks/>
          </p:cNvGrpSpPr>
          <p:nvPr/>
        </p:nvGrpSpPr>
        <p:grpSpPr bwMode="auto">
          <a:xfrm>
            <a:off x="7505856" y="5005534"/>
            <a:ext cx="1795462" cy="838200"/>
            <a:chOff x="3686" y="3190"/>
            <a:chExt cx="1131" cy="528"/>
          </a:xfrm>
        </p:grpSpPr>
        <p:sp>
          <p:nvSpPr>
            <p:cNvPr id="41" name="Text Box 43">
              <a:extLst>
                <a:ext uri="{FF2B5EF4-FFF2-40B4-BE49-F238E27FC236}">
                  <a16:creationId xmlns:a16="http://schemas.microsoft.com/office/drawing/2014/main" id="{DC439D41-BF4E-5FB7-D3E1-05B3DB243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3193"/>
              <a:ext cx="4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4800" b="1"/>
            </a:p>
          </p:txBody>
        </p:sp>
        <p:grpSp>
          <p:nvGrpSpPr>
            <p:cNvPr id="42" name="Group 49">
              <a:extLst>
                <a:ext uri="{FF2B5EF4-FFF2-40B4-BE49-F238E27FC236}">
                  <a16:creationId xmlns:a16="http://schemas.microsoft.com/office/drawing/2014/main" id="{7F64B109-C483-CDE7-06D4-A60D35DF0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3190"/>
              <a:ext cx="902" cy="528"/>
              <a:chOff x="3686" y="3190"/>
              <a:chExt cx="902" cy="528"/>
            </a:xfrm>
          </p:grpSpPr>
          <p:sp>
            <p:nvSpPr>
              <p:cNvPr id="43" name="Text Box 42">
                <a:extLst>
                  <a:ext uri="{FF2B5EF4-FFF2-40B4-BE49-F238E27FC236}">
                    <a16:creationId xmlns:a16="http://schemas.microsoft.com/office/drawing/2014/main" id="{F9816D55-FF79-A1A9-8518-53641D4CFE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3190"/>
                <a:ext cx="408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4800" b="1"/>
                  <a:t>٠</a:t>
                </a:r>
                <a:endParaRPr lang="en-US" altLang="en-US" sz="4800" b="1"/>
              </a:p>
            </p:txBody>
          </p:sp>
          <p:sp>
            <p:nvSpPr>
              <p:cNvPr id="44" name="Text Box 44">
                <a:extLst>
                  <a:ext uri="{FF2B5EF4-FFF2-40B4-BE49-F238E27FC236}">
                    <a16:creationId xmlns:a16="http://schemas.microsoft.com/office/drawing/2014/main" id="{CDE74B9D-E817-5787-6603-A2C1B177E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6" y="3195"/>
                <a:ext cx="408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4800" b="1"/>
                  <a:t>٠</a:t>
                </a:r>
                <a:endParaRPr lang="en-US" altLang="en-US" sz="4800" b="1"/>
              </a:p>
            </p:txBody>
          </p:sp>
          <p:sp>
            <p:nvSpPr>
              <p:cNvPr id="45" name="Text Box 45">
                <a:extLst>
                  <a:ext uri="{FF2B5EF4-FFF2-40B4-BE49-F238E27FC236}">
                    <a16:creationId xmlns:a16="http://schemas.microsoft.com/office/drawing/2014/main" id="{69041008-D256-EDD0-6236-0F1F637A9C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6" y="3195"/>
                <a:ext cx="408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en-US" sz="4800" b="1"/>
                  <a:t>٠</a:t>
                </a:r>
                <a:endParaRPr lang="en-US" altLang="en-US" sz="48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713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45 0.00301 C -0.0349 0.0169 -0.00417 0.03079 0.02795 0.03565 C 0.0599 0.04028 0.10746 0.04213 0.12726 0.03195 C 0.14705 0.02176 0.14653 -0.00139 0.14635 -0.0243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504 C -0.0191 0.02801 -0.03785 0.04074 -0.05208 0.04676 C -0.06649 0.05231 -0.0724 0.05648 -0.08594 0.04953 C -0.09948 0.04282 -0.125 0.01365 -0.13299 0.00625 " pathEditMode="relative" rAng="0" ptsTypes="AAAA">
                                      <p:cBhvr>
                                        <p:cTn id="1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3" grpId="0"/>
      <p:bldP spid="14" grpId="0"/>
      <p:bldP spid="16" grpId="0"/>
      <p:bldP spid="16" grpId="1"/>
      <p:bldP spid="16" grpId="2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9" grpId="0"/>
      <p:bldP spid="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1DF6C36-39F6-80D7-3324-2729C5CBE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319" y="615732"/>
            <a:ext cx="3656012" cy="503237"/>
          </a:xfrm>
          <a:prstGeom prst="flowChartAlternateProcess">
            <a:avLst/>
          </a:prstGeom>
          <a:gradFill rotWithShape="1">
            <a:gsLst>
              <a:gs pos="0">
                <a:srgbClr val="FF66FF"/>
              </a:gs>
              <a:gs pos="50000">
                <a:srgbClr val="FFFF66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400" b="1"/>
              <a:t>حل معادلات تتضمن أعدادا نسبية</a:t>
            </a:r>
            <a:endParaRPr lang="en-US" altLang="en-US" sz="2400" b="1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5CE5299E-F385-2B67-2A1E-084B0E974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888" y="1496998"/>
            <a:ext cx="4968875" cy="5032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bg2"/>
              </a:gs>
              <a:gs pos="50000">
                <a:srgbClr val="FFFF99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اكتب كلا من الأعداد التالية بالصورة القياسية :</a:t>
            </a:r>
            <a:endParaRPr lang="en-US" altLang="en-US" sz="2400" b="1"/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id="{ECE9D916-D56C-0882-5857-F405D1E7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151" y="2790811"/>
            <a:ext cx="2268537" cy="5762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٧.٤٢ × </a:t>
            </a:r>
            <a:r>
              <a:rPr lang="ar-SA" altLang="en-US" sz="3600" b="1" baseline="42000"/>
              <a:t>٥</a:t>
            </a:r>
            <a:r>
              <a:rPr lang="ar-SA" altLang="en-US" sz="2800" b="1"/>
              <a:t>١٠</a:t>
            </a:r>
            <a:endParaRPr lang="en-US" altLang="en-US" sz="2800" b="1"/>
          </a:p>
        </p:txBody>
      </p:sp>
      <p:sp>
        <p:nvSpPr>
          <p:cNvPr id="5" name="AutoShape 34">
            <a:extLst>
              <a:ext uri="{FF2B5EF4-FFF2-40B4-BE49-F238E27FC236}">
                <a16:creationId xmlns:a16="http://schemas.microsoft.com/office/drawing/2014/main" id="{3842AEA0-4581-B4A9-CD2F-4D1AB18B4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688" y="2790811"/>
            <a:ext cx="2268538" cy="57626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٧٤٢٠٠٠</a:t>
            </a:r>
            <a:endParaRPr lang="en-US" altLang="en-US" sz="2800" b="1"/>
          </a:p>
        </p:txBody>
      </p:sp>
      <p:sp>
        <p:nvSpPr>
          <p:cNvPr id="8" name="AutoShape 35">
            <a:extLst>
              <a:ext uri="{FF2B5EF4-FFF2-40B4-BE49-F238E27FC236}">
                <a16:creationId xmlns:a16="http://schemas.microsoft.com/office/drawing/2014/main" id="{28C19A56-4592-06E5-8085-6FF9D7701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151" y="4087798"/>
            <a:ext cx="226853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٦.١ × ١٠</a:t>
            </a:r>
            <a:r>
              <a:rPr lang="ar-SA" altLang="en-US" sz="3600" b="1" baseline="42000"/>
              <a:t>-٢</a:t>
            </a:r>
            <a:endParaRPr lang="en-US" altLang="en-US" sz="2800" b="1"/>
          </a:p>
        </p:txBody>
      </p:sp>
      <p:sp>
        <p:nvSpPr>
          <p:cNvPr id="11" name="AutoShape 36">
            <a:extLst>
              <a:ext uri="{FF2B5EF4-FFF2-40B4-BE49-F238E27FC236}">
                <a16:creationId xmlns:a16="http://schemas.microsoft.com/office/drawing/2014/main" id="{E0155D54-5627-3C3C-26D8-B054352D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688" y="4087798"/>
            <a:ext cx="2268538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٠.٠٦١</a:t>
            </a:r>
            <a:endParaRPr lang="en-US" altLang="en-US" sz="2800" b="1"/>
          </a:p>
        </p:txBody>
      </p:sp>
      <p:sp>
        <p:nvSpPr>
          <p:cNvPr id="14" name="AutoShape 37">
            <a:extLst>
              <a:ext uri="{FF2B5EF4-FFF2-40B4-BE49-F238E27FC236}">
                <a16:creationId xmlns:a16="http://schemas.microsoft.com/office/drawing/2014/main" id="{42338E30-4125-F86D-8C5B-5911A63C9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151" y="5456223"/>
            <a:ext cx="2268537" cy="5762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٣.٧١٤ × </a:t>
            </a:r>
            <a:r>
              <a:rPr lang="ar-SA" altLang="en-US" sz="3600" b="1" baseline="42000"/>
              <a:t>٢</a:t>
            </a:r>
            <a:r>
              <a:rPr lang="ar-SA" altLang="en-US" sz="2800" b="1"/>
              <a:t>١٠</a:t>
            </a:r>
            <a:endParaRPr lang="en-US" altLang="en-US" sz="2800" b="1"/>
          </a:p>
        </p:txBody>
      </p:sp>
      <p:sp>
        <p:nvSpPr>
          <p:cNvPr id="16" name="AutoShape 38">
            <a:extLst>
              <a:ext uri="{FF2B5EF4-FFF2-40B4-BE49-F238E27FC236}">
                <a16:creationId xmlns:a16="http://schemas.microsoft.com/office/drawing/2014/main" id="{8B379682-9393-4D95-C486-219BB4E8F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688" y="5456223"/>
            <a:ext cx="2268538" cy="57626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2800" b="1"/>
              <a:t>٣٧١.٤</a:t>
            </a:r>
            <a:endParaRPr lang="en-US" altLang="en-US" sz="2800" b="1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A2DDC44-C2EF-F775-922B-4309CD8D3232}"/>
              </a:ext>
            </a:extLst>
          </p:cNvPr>
          <p:cNvSpPr txBox="1"/>
          <p:nvPr/>
        </p:nvSpPr>
        <p:spPr>
          <a:xfrm>
            <a:off x="9409517" y="4242496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أ</a:t>
            </a:r>
            <a:r>
              <a:rPr lang="ar-SA" dirty="0"/>
              <a:t>)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482CC19-3979-7F13-7DF2-78345F3D3BCF}"/>
              </a:ext>
            </a:extLst>
          </p:cNvPr>
          <p:cNvSpPr txBox="1"/>
          <p:nvPr/>
        </p:nvSpPr>
        <p:spPr>
          <a:xfrm>
            <a:off x="9542851" y="2822857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أ</a:t>
            </a:r>
            <a:r>
              <a:rPr lang="ar-SA" dirty="0"/>
              <a:t>)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8641747-3FDF-BB79-F6A2-8980191A4900}"/>
              </a:ext>
            </a:extLst>
          </p:cNvPr>
          <p:cNvSpPr txBox="1"/>
          <p:nvPr/>
        </p:nvSpPr>
        <p:spPr>
          <a:xfrm>
            <a:off x="9398604" y="5448956"/>
            <a:ext cx="4630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ج</a:t>
            </a:r>
            <a:r>
              <a:rPr lang="ar-S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0170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862</Words>
  <Application>Microsoft Macintosh PowerPoint</Application>
  <PresentationFormat>شاشة عريضة</PresentationFormat>
  <Paragraphs>438</Paragraphs>
  <Slides>19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2022-09-17T18:46:14Z</dcterms:modified>
</cp:coreProperties>
</file>