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1" r:id="rId2"/>
    <p:sldId id="262" r:id="rId3"/>
    <p:sldId id="267" r:id="rId4"/>
    <p:sldId id="266" r:id="rId5"/>
    <p:sldId id="265" r:id="rId6"/>
    <p:sldId id="277" r:id="rId7"/>
    <p:sldId id="272" r:id="rId8"/>
    <p:sldId id="268" r:id="rId9"/>
    <p:sldId id="273" r:id="rId10"/>
    <p:sldId id="275" r:id="rId11"/>
    <p:sldId id="287" r:id="rId12"/>
    <p:sldId id="293" r:id="rId13"/>
    <p:sldId id="282" r:id="rId14"/>
    <p:sldId id="283" r:id="rId15"/>
    <p:sldId id="286" r:id="rId16"/>
    <p:sldId id="284" r:id="rId17"/>
    <p:sldId id="276" r:id="rId18"/>
    <p:sldId id="297" r:id="rId19"/>
    <p:sldId id="285" r:id="rId20"/>
    <p:sldId id="294" r:id="rId21"/>
    <p:sldId id="295" r:id="rId22"/>
    <p:sldId id="299" r:id="rId23"/>
    <p:sldId id="298" r:id="rId24"/>
    <p:sldId id="300" r:id="rId25"/>
    <p:sldId id="291" r:id="rId26"/>
    <p:sldId id="290" r:id="rId27"/>
    <p:sldId id="289" r:id="rId28"/>
    <p:sldId id="288" r:id="rId29"/>
    <p:sldId id="281" r:id="rId30"/>
    <p:sldId id="292" r:id="rId31"/>
    <p:sldId id="263" r:id="rId32"/>
    <p:sldId id="259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C23B"/>
    <a:srgbClr val="FECE49"/>
    <a:srgbClr val="A4D7F2"/>
    <a:srgbClr val="E92C1B"/>
    <a:srgbClr val="75D0B1"/>
    <a:srgbClr val="4A7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7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8482E5-83D2-4145-88BA-24936FD30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DC56767-5308-42C6-B6D7-578FCCA0B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90724C-C523-47FA-B444-E9242AA9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EA6200-7650-4A24-9958-8159C601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8665B-676A-4588-A514-57D6F0A3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501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D955FA-8387-4A63-BD49-CC49773D0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E71719B-C987-4285-AF16-E45C8E1BF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F31C57-DC69-4E77-8ADD-B0DEA139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3FE1B4-901B-4EC3-88F0-F8B2C08A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BA16276-3D34-49D8-AEB7-72C71B3B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206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E803EB6-4A20-4EE4-81F9-5B63E5FEB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D3810F-712F-42A1-A5E9-408D52018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13773CF-F632-4476-B695-1486EB93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5A1427-F613-4B26-869F-B83713F0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90F0BC-3B68-4AEF-9100-350B3A06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533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7438A7-6708-4019-855B-2AC6C01B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E17854-CBEA-4EDB-9C53-902BF837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8C47DC-4974-4593-BCF1-83462E8D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1C9B717-AC82-481F-B492-0940F1AEB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CDB065-85D9-4824-8B1F-877FBD77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962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2F1A0C-2C89-4795-A4CA-9333EAD2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E184F65-153C-4941-9628-255430A42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91ADFA-CB0B-4E33-88F5-52EBB4BE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2DBC75-A3BC-4483-9FBF-D79BBACF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6A09AE3-512E-49BF-9C9B-E2EA2D0C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415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D31CFD-F6B4-4DA8-ACE8-A01D03FCF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F05D2A-92AD-4684-A216-7335ADAAF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FEF26D-8EF9-408D-8F5D-44A965D16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2B7259-39B9-4093-8478-A51763D9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00600A-9732-434C-AA0C-B4ECAD94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D7996C7-F406-47B1-882D-8D9B25D2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838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0657CE-2A29-4D13-B3E1-F451659A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AAF7304-2A32-406B-AB7E-D3483D35D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F5B96E4-D616-4EAD-B21F-E6BA980E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59A966E-1510-4FC6-BD2D-CCC0B8481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AB308A-2ACB-4CC6-A154-A4D6000DC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94FFA90-AFD3-4A2F-8CBC-418D49AB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FC4152C-43DF-454A-80B2-B24641C7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E8915A-6351-4F7D-98CA-D989872B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879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B71E8C-6B7E-4CC9-8314-DB871951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5E71AF1-9109-4602-9EC7-B096AF0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4DFF8-7E49-4BEE-9E26-5BF13FF8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8E8822E-335B-48D7-882C-6E8955E0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347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4BFDC6D-46A9-42D5-9355-592A5BC1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D93A38A-644C-4DFA-9B82-88270C39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CBA1287-52B8-4BB3-B34D-2B052DC8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775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0C250B-6379-4936-8F7F-07F146E9C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F1139C-7C79-456E-B089-C9B703CF6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C5DDBD1-8748-4ABF-A998-16350AF80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FD1266-3576-4939-AC05-131EB0EF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E08636E-3E82-415F-A182-6976456C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849DBF-7B2E-4104-A76B-573F47450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142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4D67D7-FA71-416B-A532-9D2BA96D8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48D9373-7213-45CE-A892-2AA841E60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54B47A5-4D6B-4273-8E85-801D252B6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E081311-45D9-48AD-AF11-A0D5A286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EAA112D-0CE8-44DB-8774-E05172E6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970740B-01C0-460C-A601-745C983B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44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D1D5EB0-36B1-4741-B29D-AA3269DF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40B388F-20BE-41BE-9FFA-9AB5BE50F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D1C911-BFC8-4EC6-B30F-EDC898552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13140-406E-4CAE-8F98-82826DA6E3D5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6C8439-76B2-4569-B7E9-1E081A267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A44FF1-4BB0-44AD-A0AA-E31E80ACA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3CA58-B42D-4D16-9BE3-5262D11D4E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756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2.gif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4.png"/><Relationship Id="rId7" Type="http://schemas.openxmlformats.org/officeDocument/2006/relationships/image" Target="../media/image3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24.png"/><Relationship Id="rId7" Type="http://schemas.openxmlformats.org/officeDocument/2006/relationships/image" Target="../media/image3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4.png"/><Relationship Id="rId7" Type="http://schemas.openxmlformats.org/officeDocument/2006/relationships/image" Target="../media/image3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24.png"/><Relationship Id="rId7" Type="http://schemas.openxmlformats.org/officeDocument/2006/relationships/image" Target="../media/image3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mnR-H370zUOmdAWktpBqYt9TTeuxdEdAkQy1bQhSIMRUNUtXMkJRMkRLQlE3NjJBTTBLWU5HVlZRNS4u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2A014-5A14-4926-A985-EBC00615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164F6A-4645-41DA-AFA2-5B01892CF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A52CFEB-46F8-4F2B-9564-8E2A99B50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6" t="20555" r="21171" b="26111"/>
          <a:stretch/>
        </p:blipFill>
        <p:spPr>
          <a:xfrm>
            <a:off x="0" y="0"/>
            <a:ext cx="12192000" cy="516651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881FCA5-A91D-47E7-BD09-C9C22F79A1FE}"/>
              </a:ext>
            </a:extLst>
          </p:cNvPr>
          <p:cNvSpPr/>
          <p:nvPr/>
        </p:nvSpPr>
        <p:spPr>
          <a:xfrm>
            <a:off x="0" y="5166518"/>
            <a:ext cx="12192000" cy="1758157"/>
          </a:xfrm>
          <a:prstGeom prst="rect">
            <a:avLst/>
          </a:prstGeom>
          <a:solidFill>
            <a:srgbClr val="FECE49"/>
          </a:solidFill>
          <a:ln w="38100">
            <a:solidFill>
              <a:srgbClr val="EF5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92D050"/>
                </a:solidFill>
                <a:latin typeface="Brush Script MT" panose="03060802040406070304" pitchFamily="66" charset="0"/>
              </a:rPr>
              <a:t>Happy national day </a:t>
            </a:r>
            <a:endParaRPr lang="ar-SA" sz="9600" dirty="0">
              <a:solidFill>
                <a:srgbClr val="92D05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83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2CFB2D4-9A8C-4D44-8100-BE4E4D950AA0}"/>
              </a:ext>
            </a:extLst>
          </p:cNvPr>
          <p:cNvSpPr/>
          <p:nvPr/>
        </p:nvSpPr>
        <p:spPr>
          <a:xfrm>
            <a:off x="699025" y="204106"/>
            <a:ext cx="5784805" cy="995286"/>
          </a:xfrm>
          <a:prstGeom prst="rect">
            <a:avLst/>
          </a:prstGeom>
          <a:solidFill>
            <a:srgbClr val="BAC23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do you stay when travelling ?</a:t>
            </a:r>
            <a:endParaRPr lang="ar-SA" sz="20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5B72F08-5EE6-468F-9BBD-26A598695EBD}"/>
              </a:ext>
            </a:extLst>
          </p:cNvPr>
          <p:cNvSpPr/>
          <p:nvPr/>
        </p:nvSpPr>
        <p:spPr>
          <a:xfrm>
            <a:off x="2113391" y="3970526"/>
            <a:ext cx="4649119" cy="995286"/>
          </a:xfrm>
          <a:prstGeom prst="rect">
            <a:avLst/>
          </a:prstGeom>
          <a:solidFill>
            <a:srgbClr val="A4D7F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try unusual hotels before ?.</a:t>
            </a:r>
            <a:endParaRPr lang="ar-SA" sz="20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A627CA3-CA02-4767-AF9B-C01591FC5C3D}"/>
              </a:ext>
            </a:extLst>
          </p:cNvPr>
          <p:cNvSpPr/>
          <p:nvPr/>
        </p:nvSpPr>
        <p:spPr>
          <a:xfrm>
            <a:off x="3771440" y="1398146"/>
            <a:ext cx="4649119" cy="995286"/>
          </a:xfrm>
          <a:prstGeom prst="rect">
            <a:avLst/>
          </a:prstGeom>
          <a:solidFill>
            <a:srgbClr val="A4D7F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you care on the hotel type ?</a:t>
            </a:r>
            <a:endParaRPr lang="ar-SA" sz="20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F30118F-4DA7-4CB8-981A-27FD1C2584F0}"/>
              </a:ext>
            </a:extLst>
          </p:cNvPr>
          <p:cNvSpPr/>
          <p:nvPr/>
        </p:nvSpPr>
        <p:spPr>
          <a:xfrm>
            <a:off x="489390" y="2606464"/>
            <a:ext cx="7065954" cy="995286"/>
          </a:xfrm>
          <a:prstGeom prst="rect">
            <a:avLst/>
          </a:prstGeom>
          <a:solidFill>
            <a:srgbClr val="BAC23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are the five things you expect a hotel to have?</a:t>
            </a:r>
            <a:endParaRPr lang="ar-SA" sz="20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8194" name="Picture 2" descr="فندق الضيافة صناعة ميشيغان مزرعة مكتب جولة حزمة السفر والفنادق, مبنى, غرفة  png">
            <a:extLst>
              <a:ext uri="{FF2B5EF4-FFF2-40B4-BE49-F238E27FC236}">
                <a16:creationId xmlns:a16="http://schemas.microsoft.com/office/drawing/2014/main" id="{CD740B80-9231-4941-AE23-517A2D0A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4" b="89695" l="4889" r="90000">
                        <a14:foregroundMark x1="58556" y1="12046" x2="45667" y2="9289"/>
                        <a14:foregroundMark x1="45667" y1="9289" x2="38000" y2="17126"/>
                        <a14:foregroundMark x1="38000" y1="17126" x2="19889" y2="16401"/>
                        <a14:foregroundMark x1="19889" y1="16401" x2="37333" y2="27431"/>
                        <a14:foregroundMark x1="37333" y1="27431" x2="19444" y2="46154"/>
                        <a14:foregroundMark x1="19444" y1="46154" x2="10556" y2="48041"/>
                        <a14:foregroundMark x1="10556" y1="48041" x2="32778" y2="80842"/>
                        <a14:foregroundMark x1="32778" y1="80842" x2="52889" y2="91872"/>
                        <a14:foregroundMark x1="52889" y1="91872" x2="71333" y2="78229"/>
                        <a14:foregroundMark x1="71333" y1="78229" x2="78444" y2="58200"/>
                        <a14:foregroundMark x1="78444" y1="58200" x2="90556" y2="55588"/>
                        <a14:foregroundMark x1="90556" y1="55588" x2="79111" y2="49782"/>
                        <a14:foregroundMark x1="79111" y1="49782" x2="74444" y2="30334"/>
                        <a14:foregroundMark x1="74444" y1="30334" x2="76222" y2="18433"/>
                        <a14:foregroundMark x1="76222" y1="18433" x2="77333" y2="26125"/>
                        <a14:foregroundMark x1="77333" y1="26125" x2="52778" y2="7983"/>
                        <a14:foregroundMark x1="52778" y1="7983" x2="60000" y2="12917"/>
                        <a14:foregroundMark x1="60000" y1="12917" x2="66111" y2="14369"/>
                        <a14:foregroundMark x1="66111" y1="14369" x2="66111" y2="15094"/>
                        <a14:foregroundMark x1="30667" y1="13498" x2="26000" y2="23512"/>
                        <a14:foregroundMark x1="26000" y1="23512" x2="26000" y2="57039"/>
                        <a14:foregroundMark x1="26000" y1="57039" x2="15000" y2="49057"/>
                        <a14:foregroundMark x1="15000" y1="49057" x2="4889" y2="46154"/>
                        <a14:foregroundMark x1="4889" y1="46154" x2="19444" y2="47750"/>
                        <a14:foregroundMark x1="78333" y1="21626" x2="82111" y2="30334"/>
                        <a14:foregroundMark x1="82111" y1="30334" x2="76000" y2="27141"/>
                        <a14:foregroundMark x1="76000" y1="27141" x2="73222" y2="29318"/>
                        <a14:foregroundMark x1="78222" y1="17997" x2="84667" y2="26851"/>
                        <a14:foregroundMark x1="84667" y1="26851" x2="80556" y2="20755"/>
                        <a14:foregroundMark x1="80556" y1="20755" x2="77889" y2="20610"/>
                        <a14:foregroundMark x1="60889" y1="6241" x2="46889" y2="6531"/>
                        <a14:foregroundMark x1="46889" y1="6531" x2="61667" y2="4064"/>
                        <a14:foregroundMark x1="61667" y1="4064" x2="62000" y2="4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420" y="611365"/>
            <a:ext cx="3080580" cy="23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BM: Virtual hotel concierge on Behance">
            <a:extLst>
              <a:ext uri="{FF2B5EF4-FFF2-40B4-BE49-F238E27FC236}">
                <a16:creationId xmlns:a16="http://schemas.microsoft.com/office/drawing/2014/main" id="{6BA60304-DF74-4C35-89D2-A9A0BB1DEF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15" y="3772633"/>
            <a:ext cx="4835985" cy="27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AC58DC0-9F2F-45A0-A471-499411E9C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5" t="20883" r="35211" b="7149"/>
          <a:stretch/>
        </p:blipFill>
        <p:spPr>
          <a:xfrm>
            <a:off x="3095740" y="681037"/>
            <a:ext cx="3789802" cy="493555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3492963-26B1-4786-AB00-2232C3DB6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15" t="20562" r="35301" b="7470"/>
          <a:stretch/>
        </p:blipFill>
        <p:spPr>
          <a:xfrm>
            <a:off x="6885542" y="681037"/>
            <a:ext cx="3789803" cy="4935557"/>
          </a:xfrm>
          <a:prstGeom prst="rect">
            <a:avLst/>
          </a:prstGeom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512AACA3-23E8-4201-8EF1-BA7710AE0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1" b="24801"/>
          <a:stretch/>
        </p:blipFill>
        <p:spPr>
          <a:xfrm>
            <a:off x="413039" y="2663662"/>
            <a:ext cx="3051735" cy="1325564"/>
          </a:xfrm>
        </p:spPr>
      </p:pic>
      <p:pic>
        <p:nvPicPr>
          <p:cNvPr id="12290" name="Picture 2" descr="Read A Book GIFs - Get the best GIF on GIPHY">
            <a:extLst>
              <a:ext uri="{FF2B5EF4-FFF2-40B4-BE49-F238E27FC236}">
                <a16:creationId xmlns:a16="http://schemas.microsoft.com/office/drawing/2014/main" id="{B8C0D979-6CD6-4F16-A6A8-32D9228E27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22" y="1183003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35DFF15-1130-42B6-8D16-08C6DD7D5107}"/>
              </a:ext>
            </a:extLst>
          </p:cNvPr>
          <p:cNvSpPr txBox="1"/>
          <p:nvPr/>
        </p:nvSpPr>
        <p:spPr>
          <a:xfrm>
            <a:off x="413039" y="3148815"/>
            <a:ext cx="30517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@ page 34 +  35</a:t>
            </a:r>
            <a:endParaRPr lang="ar-SA" sz="2400" b="1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61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AC58DC0-9F2F-45A0-A471-499411E9C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05" t="20883" r="35211" b="7149"/>
          <a:stretch/>
        </p:blipFill>
        <p:spPr>
          <a:xfrm>
            <a:off x="3095740" y="681037"/>
            <a:ext cx="3789802" cy="493555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3492963-26B1-4786-AB00-2232C3DB6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615" t="20562" r="35301" b="7470"/>
          <a:stretch/>
        </p:blipFill>
        <p:spPr>
          <a:xfrm>
            <a:off x="6885542" y="681037"/>
            <a:ext cx="3789803" cy="4935557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7B0DE64-73AD-4D23-940A-2C786984D9EF}"/>
              </a:ext>
            </a:extLst>
          </p:cNvPr>
          <p:cNvSpPr/>
          <p:nvPr/>
        </p:nvSpPr>
        <p:spPr>
          <a:xfrm>
            <a:off x="4441466" y="1475723"/>
            <a:ext cx="4109322" cy="833284"/>
          </a:xfrm>
          <a:prstGeom prst="rect">
            <a:avLst/>
          </a:prstGeom>
          <a:solidFill>
            <a:srgbClr val="FECE49"/>
          </a:solidFill>
          <a:ln w="28575"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What is the title ?</a:t>
            </a:r>
            <a:endParaRPr lang="ar-SA" sz="24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91D6B54-9931-4DDF-B549-09B100B6C7BE}"/>
              </a:ext>
            </a:extLst>
          </p:cNvPr>
          <p:cNvSpPr/>
          <p:nvPr/>
        </p:nvSpPr>
        <p:spPr>
          <a:xfrm>
            <a:off x="5752516" y="2617705"/>
            <a:ext cx="4922828" cy="833284"/>
          </a:xfrm>
          <a:prstGeom prst="rect">
            <a:avLst/>
          </a:prstGeom>
          <a:solidFill>
            <a:srgbClr val="FECE49"/>
          </a:solidFill>
          <a:ln w="28575"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How many articles are there?</a:t>
            </a:r>
            <a:endParaRPr lang="ar-SA" sz="24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1CA4D13-4DCD-4329-9A3E-9A0015007054}"/>
              </a:ext>
            </a:extLst>
          </p:cNvPr>
          <p:cNvSpPr/>
          <p:nvPr/>
        </p:nvSpPr>
        <p:spPr>
          <a:xfrm>
            <a:off x="3698733" y="3937579"/>
            <a:ext cx="5240593" cy="833284"/>
          </a:xfrm>
          <a:prstGeom prst="rect">
            <a:avLst/>
          </a:prstGeom>
          <a:solidFill>
            <a:srgbClr val="FECE49"/>
          </a:solidFill>
          <a:ln w="28575"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What are the pictures show?</a:t>
            </a:r>
            <a:endParaRPr lang="ar-SA" sz="24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7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AC58DC0-9F2F-45A0-A471-499411E9C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05" t="20883" r="35211" b="7149"/>
          <a:stretch/>
        </p:blipFill>
        <p:spPr>
          <a:xfrm>
            <a:off x="3095740" y="681037"/>
            <a:ext cx="3789802" cy="493555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3492963-26B1-4786-AB00-2232C3DB68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615" t="20562" r="35301" b="7470"/>
          <a:stretch/>
        </p:blipFill>
        <p:spPr>
          <a:xfrm>
            <a:off x="6885542" y="681037"/>
            <a:ext cx="3789803" cy="4935557"/>
          </a:xfrm>
          <a:prstGeom prst="rect">
            <a:avLst/>
          </a:prstGeom>
        </p:spPr>
      </p:pic>
      <p:pic>
        <p:nvPicPr>
          <p:cNvPr id="10" name="عنصر نائب للمحتوى 9">
            <a:extLst>
              <a:ext uri="{FF2B5EF4-FFF2-40B4-BE49-F238E27FC236}">
                <a16:creationId xmlns:a16="http://schemas.microsoft.com/office/drawing/2014/main" id="{603A2E4A-C374-4DCF-AFDC-8F495B5EE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3" y="229446"/>
            <a:ext cx="903182" cy="903182"/>
          </a:xfrm>
        </p:spPr>
      </p:pic>
      <p:pic>
        <p:nvPicPr>
          <p:cNvPr id="11" name="عنصر نائب للمحتوى 6">
            <a:extLst>
              <a:ext uri="{FF2B5EF4-FFF2-40B4-BE49-F238E27FC236}">
                <a16:creationId xmlns:a16="http://schemas.microsoft.com/office/drawing/2014/main" id="{B865034B-00C8-47DC-B0C0-098CCAE1EC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1" b="24801"/>
          <a:stretch/>
        </p:blipFill>
        <p:spPr>
          <a:xfrm>
            <a:off x="385864" y="1199513"/>
            <a:ext cx="2261581" cy="98235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A8D7D2C-57F1-4775-AB76-77654CB6B514}"/>
              </a:ext>
            </a:extLst>
          </p:cNvPr>
          <p:cNvSpPr txBox="1"/>
          <p:nvPr/>
        </p:nvSpPr>
        <p:spPr>
          <a:xfrm>
            <a:off x="628650" y="1484685"/>
            <a:ext cx="1628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Listen </a:t>
            </a:r>
            <a:endParaRPr lang="ar-SA" sz="2800" b="1" dirty="0">
              <a:latin typeface="MV Boli" panose="02000500030200090000" pitchFamily="2" charset="0"/>
            </a:endParaRPr>
          </a:p>
        </p:txBody>
      </p:sp>
      <p:pic>
        <p:nvPicPr>
          <p:cNvPr id="3" name="MG Bk 3 F-SA_2020_1-17">
            <a:hlinkClick r:id="" action="ppaction://media"/>
            <a:extLst>
              <a:ext uri="{FF2B5EF4-FFF2-40B4-BE49-F238E27FC236}">
                <a16:creationId xmlns:a16="http://schemas.microsoft.com/office/drawing/2014/main" id="{106C7765-FB02-4FFF-84AD-72DA27DF4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8904" y="2294572"/>
            <a:ext cx="1479550" cy="147955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0D358D8-3769-4A99-BA20-0BB79FA83011}"/>
              </a:ext>
            </a:extLst>
          </p:cNvPr>
          <p:cNvSpPr/>
          <p:nvPr/>
        </p:nvSpPr>
        <p:spPr>
          <a:xfrm>
            <a:off x="5820697" y="1484685"/>
            <a:ext cx="5533103" cy="835728"/>
          </a:xfrm>
          <a:prstGeom prst="rect">
            <a:avLst/>
          </a:prstGeom>
          <a:solidFill>
            <a:srgbClr val="FECE49"/>
          </a:solidFill>
          <a:ln w="28575"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badi Extra Light" panose="020B0204020104020204" pitchFamily="34" charset="0"/>
              </a:rPr>
              <a:t>Which hotel is a tree house?</a:t>
            </a:r>
            <a:endParaRPr lang="ar-SA" sz="2400" b="1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DB2F053-ECCA-4AB1-BA98-F8483ECBA33C}"/>
              </a:ext>
            </a:extLst>
          </p:cNvPr>
          <p:cNvSpPr/>
          <p:nvPr/>
        </p:nvSpPr>
        <p:spPr>
          <a:xfrm>
            <a:off x="5663381" y="2558879"/>
            <a:ext cx="5240593" cy="833284"/>
          </a:xfrm>
          <a:prstGeom prst="rect">
            <a:avLst/>
          </a:prstGeom>
          <a:solidFill>
            <a:srgbClr val="FECE49"/>
          </a:solidFill>
          <a:ln w="28575"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badi Extra Light" panose="020B0204020104020204" pitchFamily="34" charset="0"/>
              </a:rPr>
              <a:t>Which hotels have very small rooms?</a:t>
            </a:r>
            <a:endParaRPr lang="ar-SA" sz="2400" b="1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6694C1D-6BC5-4927-A7BB-92BBF693D31F}"/>
              </a:ext>
            </a:extLst>
          </p:cNvPr>
          <p:cNvSpPr/>
          <p:nvPr/>
        </p:nvSpPr>
        <p:spPr>
          <a:xfrm>
            <a:off x="2942948" y="3644930"/>
            <a:ext cx="5240593" cy="833284"/>
          </a:xfrm>
          <a:prstGeom prst="rect">
            <a:avLst/>
          </a:prstGeom>
          <a:solidFill>
            <a:srgbClr val="FECE49"/>
          </a:solidFill>
          <a:ln w="28575"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badi Extra Light" panose="020B0204020104020204" pitchFamily="34" charset="0"/>
              </a:rPr>
              <a:t>Which hotel has rooms made of snow?</a:t>
            </a:r>
            <a:endParaRPr lang="ar-SA" sz="2400" b="1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8FBA202-0AC9-46C5-9643-E00DF8AACB83}"/>
              </a:ext>
            </a:extLst>
          </p:cNvPr>
          <p:cNvSpPr/>
          <p:nvPr/>
        </p:nvSpPr>
        <p:spPr>
          <a:xfrm>
            <a:off x="4240947" y="4681939"/>
            <a:ext cx="7546731" cy="833284"/>
          </a:xfrm>
          <a:prstGeom prst="rect">
            <a:avLst/>
          </a:prstGeom>
          <a:solidFill>
            <a:srgbClr val="FECE49"/>
          </a:solidFill>
          <a:ln w="28575"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Which hotel do you have to scuba dive to get to?</a:t>
            </a:r>
            <a:endParaRPr lang="ar-SA" sz="24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0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4A258E4-9047-436F-A0EF-A8650C67F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9" t="53976" r="39638" b="7963"/>
          <a:stretch/>
        </p:blipFill>
        <p:spPr>
          <a:xfrm>
            <a:off x="313068" y="545579"/>
            <a:ext cx="7359267" cy="364777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0D7833F-FB9F-46B3-AD15-A427D3A16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04" t="48738" r="18042" b="9931"/>
          <a:stretch/>
        </p:blipFill>
        <p:spPr>
          <a:xfrm>
            <a:off x="7742389" y="862506"/>
            <a:ext cx="3681465" cy="406522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7EFD96F-E674-4F30-97B5-A135BEAB73AC}"/>
              </a:ext>
            </a:extLst>
          </p:cNvPr>
          <p:cNvSpPr/>
          <p:nvPr/>
        </p:nvSpPr>
        <p:spPr>
          <a:xfrm>
            <a:off x="6484375" y="4137136"/>
            <a:ext cx="4729316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hotel name?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680DDC9-0162-4BAF-A6BF-6CF975F7FC1D}"/>
              </a:ext>
            </a:extLst>
          </p:cNvPr>
          <p:cNvSpPr/>
          <p:nvPr/>
        </p:nvSpPr>
        <p:spPr>
          <a:xfrm>
            <a:off x="4119717" y="5148105"/>
            <a:ext cx="4729316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do the guests reach to the hotel ?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BE2127E-DA04-4A5B-A3D1-268BAF7623D5}"/>
              </a:ext>
            </a:extLst>
          </p:cNvPr>
          <p:cNvSpPr/>
          <p:nvPr/>
        </p:nvSpPr>
        <p:spPr>
          <a:xfrm>
            <a:off x="6350410" y="5839452"/>
            <a:ext cx="4729316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 windows shape 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56391C4-5D0C-4088-9FA1-93D014561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0" t="53494" r="17410" b="7258"/>
          <a:stretch/>
        </p:blipFill>
        <p:spPr>
          <a:xfrm>
            <a:off x="678913" y="444012"/>
            <a:ext cx="11032017" cy="424917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E30984B-3959-4996-A087-FFC663A7DEEA}"/>
              </a:ext>
            </a:extLst>
          </p:cNvPr>
          <p:cNvSpPr/>
          <p:nvPr/>
        </p:nvSpPr>
        <p:spPr>
          <a:xfrm>
            <a:off x="7222149" y="4633113"/>
            <a:ext cx="4729316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are capsule hotels 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F69F892-A4D4-4DC9-8680-BCD954643094}"/>
              </a:ext>
            </a:extLst>
          </p:cNvPr>
          <p:cNvSpPr/>
          <p:nvPr/>
        </p:nvSpPr>
        <p:spPr>
          <a:xfrm>
            <a:off x="4031227" y="5395845"/>
            <a:ext cx="4729316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Are they expensive?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E7328C1-2AA7-4B44-B01C-B752C8F9E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06" t="51728" r="18675" b="7962"/>
          <a:stretch/>
        </p:blipFill>
        <p:spPr>
          <a:xfrm>
            <a:off x="649995" y="77118"/>
            <a:ext cx="11424492" cy="511596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2206A48-E2EC-4406-8EBB-B99A373CA5DC}"/>
              </a:ext>
            </a:extLst>
          </p:cNvPr>
          <p:cNvSpPr/>
          <p:nvPr/>
        </p:nvSpPr>
        <p:spPr>
          <a:xfrm>
            <a:off x="4124632" y="4858788"/>
            <a:ext cx="4729316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Where is it 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2AD5186-76BC-4A80-9B3A-B3A205393479}"/>
              </a:ext>
            </a:extLst>
          </p:cNvPr>
          <p:cNvSpPr/>
          <p:nvPr/>
        </p:nvSpPr>
        <p:spPr>
          <a:xfrm>
            <a:off x="6204154" y="5906726"/>
            <a:ext cx="4729316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Why is it unusual hotel 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08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8DF58B8-138D-479B-8CF8-43A8780B5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0" t="42410" r="16054" b="5324"/>
          <a:stretch/>
        </p:blipFill>
        <p:spPr>
          <a:xfrm>
            <a:off x="2425547" y="0"/>
            <a:ext cx="9766453" cy="504492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D71F152-1E87-4055-B397-4642E43F58A5}"/>
              </a:ext>
            </a:extLst>
          </p:cNvPr>
          <p:cNvSpPr/>
          <p:nvPr/>
        </p:nvSpPr>
        <p:spPr>
          <a:xfrm>
            <a:off x="4134463" y="5108983"/>
            <a:ext cx="5658465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the Kakslauttanen Hotel offer ?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0FA3656-2B95-4215-9CCE-178F9600A75C}"/>
              </a:ext>
            </a:extLst>
          </p:cNvPr>
          <p:cNvSpPr/>
          <p:nvPr/>
        </p:nvSpPr>
        <p:spPr>
          <a:xfrm>
            <a:off x="4857134" y="5906726"/>
            <a:ext cx="6341807" cy="668594"/>
          </a:xfrm>
          <a:prstGeom prst="rect">
            <a:avLst/>
          </a:prstGeom>
          <a:solidFill>
            <a:srgbClr val="FECE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the hotel provides for the guests  ?</a:t>
            </a:r>
          </a:p>
        </p:txBody>
      </p:sp>
      <p:pic>
        <p:nvPicPr>
          <p:cNvPr id="9" name="Picture 2" descr="Formation bildung education GIF - Find on GIFER">
            <a:extLst>
              <a:ext uri="{FF2B5EF4-FFF2-40B4-BE49-F238E27FC236}">
                <a16:creationId xmlns:a16="http://schemas.microsoft.com/office/drawing/2014/main" id="{ABFBC533-7E84-4D22-8235-4E1FF63521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3" y="1227262"/>
            <a:ext cx="1783876" cy="22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5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B11C89-0308-4D24-ACE3-4DAEE08B5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66BB332-1B3F-4B29-AA6E-333654E71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BB37342-FD19-4B3E-94E1-85B5D61EC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5" t="22917" r="24220" b="9931"/>
          <a:stretch/>
        </p:blipFill>
        <p:spPr>
          <a:xfrm>
            <a:off x="-28575" y="161518"/>
            <a:ext cx="12220575" cy="6858000"/>
          </a:xfrm>
          <a:prstGeom prst="rect">
            <a:avLst/>
          </a:prstGeom>
        </p:spPr>
      </p:pic>
      <p:pic>
        <p:nvPicPr>
          <p:cNvPr id="5" name="مؤثر صوت طائرة  sound effect for montage + FreeDownload (320 kbps)">
            <a:hlinkClick r:id="" action="ppaction://media"/>
            <a:extLst>
              <a:ext uri="{FF2B5EF4-FFF2-40B4-BE49-F238E27FC236}">
                <a16:creationId xmlns:a16="http://schemas.microsoft.com/office/drawing/2014/main" id="{3F3AB0B4-FD26-4A94-88DC-0066A00F3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4" end="11486.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3956" y="5249663"/>
            <a:ext cx="1049844" cy="1049844"/>
          </a:xfrm>
          <a:prstGeom prst="rect">
            <a:avLst/>
          </a:prstGeom>
        </p:spPr>
      </p:pic>
      <p:pic>
        <p:nvPicPr>
          <p:cNvPr id="6" name="Picture 4" descr="Passport GIFs - Get the best GIF on GIPHY">
            <a:extLst>
              <a:ext uri="{FF2B5EF4-FFF2-40B4-BE49-F238E27FC236}">
                <a16:creationId xmlns:a16="http://schemas.microsoft.com/office/drawing/2014/main" id="{E94922E1-9497-4504-961B-D3615A6186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34" y="1690688"/>
            <a:ext cx="3882011" cy="388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ank You | Rule One Investing">
            <a:extLst>
              <a:ext uri="{FF2B5EF4-FFF2-40B4-BE49-F238E27FC236}">
                <a16:creationId xmlns:a16="http://schemas.microsoft.com/office/drawing/2014/main" id="{4A1821A9-A034-419F-9D78-A0FAB4B5DE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63" y="562505"/>
            <a:ext cx="521208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0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35320C3-261A-4AA7-A567-6E246E3B4A8E}"/>
              </a:ext>
            </a:extLst>
          </p:cNvPr>
          <p:cNvSpPr/>
          <p:nvPr/>
        </p:nvSpPr>
        <p:spPr>
          <a:xfrm>
            <a:off x="473292" y="824553"/>
            <a:ext cx="5132438" cy="933604"/>
          </a:xfrm>
          <a:prstGeom prst="roundRect">
            <a:avLst/>
          </a:prstGeom>
          <a:solidFill>
            <a:srgbClr val="FECE49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Find a ward means ……</a:t>
            </a:r>
            <a:endParaRPr lang="ar-SA" sz="28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2050" name="Picture 2" descr="Circles GIFs - Get the best gif on GIFER">
            <a:extLst>
              <a:ext uri="{FF2B5EF4-FFF2-40B4-BE49-F238E27FC236}">
                <a16:creationId xmlns:a16="http://schemas.microsoft.com/office/drawing/2014/main" id="{6D08DCEC-A5C1-4B5E-815A-C32DD6C979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5" y="3810077"/>
            <a:ext cx="1972725" cy="197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CFD2DA4-10CB-4D29-95EA-F7D5253C10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05" t="20883" r="35211" b="7149"/>
          <a:stretch/>
        </p:blipFill>
        <p:spPr>
          <a:xfrm>
            <a:off x="7946845" y="39157"/>
            <a:ext cx="2070460" cy="269641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2311E3C-2DD3-4C7C-B276-FC23ABDD69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615" t="20562" r="35301" b="7470"/>
          <a:stretch/>
        </p:blipFill>
        <p:spPr>
          <a:xfrm>
            <a:off x="10017305" y="12835"/>
            <a:ext cx="2070460" cy="2696413"/>
          </a:xfrm>
          <a:prstGeom prst="rect">
            <a:avLst/>
          </a:prstGeom>
        </p:spPr>
      </p:pic>
      <p:pic>
        <p:nvPicPr>
          <p:cNvPr id="2052" name="Picture 4" descr="Search GIFs | Tenor">
            <a:extLst>
              <a:ext uri="{FF2B5EF4-FFF2-40B4-BE49-F238E27FC236}">
                <a16:creationId xmlns:a16="http://schemas.microsoft.com/office/drawing/2014/main" id="{86E0DF53-C0BA-4E86-A231-29D0B5B39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12" y="0"/>
            <a:ext cx="3948266" cy="38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D4B617A-1504-45FD-AEC9-E82405E01194}"/>
              </a:ext>
            </a:extLst>
          </p:cNvPr>
          <p:cNvSpPr/>
          <p:nvPr/>
        </p:nvSpPr>
        <p:spPr>
          <a:xfrm>
            <a:off x="3813630" y="3694078"/>
            <a:ext cx="3323303" cy="855407"/>
          </a:xfrm>
          <a:prstGeom prst="roundRect">
            <a:avLst/>
          </a:prstGeom>
          <a:solidFill>
            <a:srgbClr val="BAC23B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Round 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BC019F1-15E7-4FBC-BA6B-398570D670EE}"/>
              </a:ext>
            </a:extLst>
          </p:cNvPr>
          <p:cNvSpPr txBox="1"/>
          <p:nvPr/>
        </p:nvSpPr>
        <p:spPr>
          <a:xfrm>
            <a:off x="1045367" y="311705"/>
            <a:ext cx="30154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Jules’ Undersea Lodge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D6AAA3-2773-4E1A-999E-66A61046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60A9AA9-CDFF-424C-84DB-553D507C2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3C61ADC-6E10-4C36-9CCA-A3E7F223D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4652" r="23515" b="9931"/>
          <a:stretch/>
        </p:blipFill>
        <p:spPr>
          <a:xfrm>
            <a:off x="0" y="32332"/>
            <a:ext cx="1224914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A9B57D3-6F74-4457-A016-2A83C263D345}"/>
              </a:ext>
            </a:extLst>
          </p:cNvPr>
          <p:cNvSpPr txBox="1"/>
          <p:nvPr/>
        </p:nvSpPr>
        <p:spPr>
          <a:xfrm rot="397046">
            <a:off x="9605264" y="740849"/>
            <a:ext cx="322897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E92C1B"/>
                </a:solidFill>
                <a:latin typeface="Gill Sans Nova Light" panose="020B0302020104020203" pitchFamily="34" charset="0"/>
              </a:rPr>
              <a:t>MG3</a:t>
            </a:r>
            <a:endParaRPr lang="en-US" sz="1600" b="1" dirty="0">
              <a:solidFill>
                <a:srgbClr val="E92C1B"/>
              </a:solidFill>
              <a:latin typeface="Gill Sans Nova Light" panose="020B0302020104020203" pitchFamily="34" charset="0"/>
            </a:endParaRPr>
          </a:p>
          <a:p>
            <a:pPr algn="ctr"/>
            <a:r>
              <a:rPr lang="en-US" sz="1600" dirty="0">
                <a:solidFill>
                  <a:srgbClr val="E92C1B"/>
                </a:solidFill>
                <a:latin typeface="Gill Sans Nova Light" panose="020B0302020104020203" pitchFamily="34" charset="0"/>
              </a:rPr>
              <a:t>U3:Far and away</a:t>
            </a:r>
          </a:p>
          <a:p>
            <a:pPr algn="ctr"/>
            <a:endParaRPr lang="en-US" sz="1600" dirty="0">
              <a:solidFill>
                <a:srgbClr val="E92C1B"/>
              </a:solidFill>
              <a:latin typeface="Gill Sans Nova Light" panose="020B0302020104020203" pitchFamily="34" charset="0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Gill Sans Nova Light" panose="020B0302020104020203" pitchFamily="34" charset="0"/>
              </a:rPr>
              <a:t>Listen and discuss</a:t>
            </a:r>
            <a:endParaRPr lang="ar-SA" sz="1600" b="1" dirty="0">
              <a:solidFill>
                <a:schemeClr val="tx2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9A13329-4B7B-4F13-BA6A-8D877582CA34}"/>
              </a:ext>
            </a:extLst>
          </p:cNvPr>
          <p:cNvSpPr txBox="1"/>
          <p:nvPr/>
        </p:nvSpPr>
        <p:spPr>
          <a:xfrm rot="445613">
            <a:off x="9955048" y="1712201"/>
            <a:ext cx="1457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E92C1B"/>
                </a:solidFill>
              </a:rPr>
              <a:t>Sept 2021</a:t>
            </a:r>
            <a:endParaRPr lang="ar-SA" dirty="0">
              <a:solidFill>
                <a:srgbClr val="E92C1B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06A0B20-458F-4DD9-9C30-17A88BE5A74E}"/>
              </a:ext>
            </a:extLst>
          </p:cNvPr>
          <p:cNvSpPr txBox="1"/>
          <p:nvPr/>
        </p:nvSpPr>
        <p:spPr>
          <a:xfrm rot="20450553">
            <a:off x="3086550" y="811334"/>
            <a:ext cx="292198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Forte" panose="03060902040502070203" pitchFamily="66" charset="0"/>
              </a:rPr>
              <a:t>U:3</a:t>
            </a:r>
          </a:p>
          <a:p>
            <a:pPr algn="ctr"/>
            <a:r>
              <a:rPr lang="en-US" sz="3600" dirty="0">
                <a:latin typeface="Forte" panose="03060902040502070203" pitchFamily="66" charset="0"/>
              </a:rPr>
              <a:t>Far and away</a:t>
            </a:r>
            <a:endParaRPr lang="ar-SA" sz="3600" dirty="0">
              <a:latin typeface="Forte" panose="03060902040502070203" pitchFamily="66" charset="0"/>
            </a:endParaRPr>
          </a:p>
        </p:txBody>
      </p:sp>
      <p:pic>
        <p:nvPicPr>
          <p:cNvPr id="6152" name="Picture 8" descr="Red Postmark Stamp - Free vector graphic on Pixabay">
            <a:extLst>
              <a:ext uri="{FF2B5EF4-FFF2-40B4-BE49-F238E27FC236}">
                <a16:creationId xmlns:a16="http://schemas.microsoft.com/office/drawing/2014/main" id="{7410B844-9D1C-4D2F-90BE-B525D1B1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4823">
            <a:off x="2512594" y="760910"/>
            <a:ext cx="3575409" cy="22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7986" y="137651"/>
            <a:ext cx="12192000" cy="697367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35320C3-261A-4AA7-A567-6E246E3B4A8E}"/>
              </a:ext>
            </a:extLst>
          </p:cNvPr>
          <p:cNvSpPr/>
          <p:nvPr/>
        </p:nvSpPr>
        <p:spPr>
          <a:xfrm>
            <a:off x="941439" y="824553"/>
            <a:ext cx="5132438" cy="933604"/>
          </a:xfrm>
          <a:prstGeom prst="roundRect">
            <a:avLst/>
          </a:prstGeom>
          <a:solidFill>
            <a:srgbClr val="FECE49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Find a ward means ……</a:t>
            </a:r>
            <a:endParaRPr lang="ar-SA" sz="28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CFD2DA4-10CB-4D29-95EA-F7D5253C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05" t="20883" r="35211" b="7149"/>
          <a:stretch/>
        </p:blipFill>
        <p:spPr>
          <a:xfrm>
            <a:off x="7946845" y="39157"/>
            <a:ext cx="2070460" cy="269641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2311E3C-2DD3-4C7C-B276-FC23ABDD6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615" t="20562" r="35301" b="7470"/>
          <a:stretch/>
        </p:blipFill>
        <p:spPr>
          <a:xfrm>
            <a:off x="10017305" y="12835"/>
            <a:ext cx="2070460" cy="2696413"/>
          </a:xfrm>
          <a:prstGeom prst="rect">
            <a:avLst/>
          </a:prstGeom>
        </p:spPr>
      </p:pic>
      <p:pic>
        <p:nvPicPr>
          <p:cNvPr id="2052" name="Picture 4" descr="Search GIFs | Tenor">
            <a:extLst>
              <a:ext uri="{FF2B5EF4-FFF2-40B4-BE49-F238E27FC236}">
                <a16:creationId xmlns:a16="http://schemas.microsoft.com/office/drawing/2014/main" id="{86E0DF53-C0BA-4E86-A231-29D0B5B39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12" y="0"/>
            <a:ext cx="3948266" cy="38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15F7F7B-18E1-4A15-9494-455F2669921E}"/>
              </a:ext>
            </a:extLst>
          </p:cNvPr>
          <p:cNvSpPr/>
          <p:nvPr/>
        </p:nvSpPr>
        <p:spPr>
          <a:xfrm>
            <a:off x="3107568" y="3480867"/>
            <a:ext cx="5537634" cy="855407"/>
          </a:xfrm>
          <a:prstGeom prst="roundRect">
            <a:avLst/>
          </a:prstGeom>
          <a:solidFill>
            <a:srgbClr val="BAC23B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another choice or option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EA0FC9-DE0F-40B4-94D7-86055A85A3C4}"/>
              </a:ext>
            </a:extLst>
          </p:cNvPr>
          <p:cNvSpPr txBox="1"/>
          <p:nvPr/>
        </p:nvSpPr>
        <p:spPr>
          <a:xfrm>
            <a:off x="1167196" y="243206"/>
            <a:ext cx="33726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Capsule Hotels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A Or B Choice | 3D Animated Clipart for PowerPoint - PresenterMedia.com">
            <a:extLst>
              <a:ext uri="{FF2B5EF4-FFF2-40B4-BE49-F238E27FC236}">
                <a16:creationId xmlns:a16="http://schemas.microsoft.com/office/drawing/2014/main" id="{63611721-405B-4CC7-B4FA-10E7D1540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393" y="4548646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1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35320C3-261A-4AA7-A567-6E246E3B4A8E}"/>
              </a:ext>
            </a:extLst>
          </p:cNvPr>
          <p:cNvSpPr/>
          <p:nvPr/>
        </p:nvSpPr>
        <p:spPr>
          <a:xfrm>
            <a:off x="941439" y="824553"/>
            <a:ext cx="5132438" cy="933604"/>
          </a:xfrm>
          <a:prstGeom prst="roundRect">
            <a:avLst/>
          </a:prstGeom>
          <a:solidFill>
            <a:srgbClr val="FECE49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Find a ward means ……</a:t>
            </a:r>
            <a:endParaRPr lang="ar-SA" sz="28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CFD2DA4-10CB-4D29-95EA-F7D5253C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05" t="20883" r="35211" b="7149"/>
          <a:stretch/>
        </p:blipFill>
        <p:spPr>
          <a:xfrm>
            <a:off x="7946845" y="39157"/>
            <a:ext cx="2070460" cy="269641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2311E3C-2DD3-4C7C-B276-FC23ABDD6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615" t="20562" r="35301" b="7470"/>
          <a:stretch/>
        </p:blipFill>
        <p:spPr>
          <a:xfrm>
            <a:off x="10017305" y="12835"/>
            <a:ext cx="2070460" cy="2696413"/>
          </a:xfrm>
          <a:prstGeom prst="rect">
            <a:avLst/>
          </a:prstGeom>
        </p:spPr>
      </p:pic>
      <p:pic>
        <p:nvPicPr>
          <p:cNvPr id="2052" name="Picture 4" descr="Search GIFs | Tenor">
            <a:extLst>
              <a:ext uri="{FF2B5EF4-FFF2-40B4-BE49-F238E27FC236}">
                <a16:creationId xmlns:a16="http://schemas.microsoft.com/office/drawing/2014/main" id="{86E0DF53-C0BA-4E86-A231-29D0B5B39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12" y="0"/>
            <a:ext cx="3948266" cy="38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A313097-4E3D-43AB-AA1C-F67D02A9F226}"/>
              </a:ext>
            </a:extLst>
          </p:cNvPr>
          <p:cNvSpPr/>
          <p:nvPr/>
        </p:nvSpPr>
        <p:spPr>
          <a:xfrm>
            <a:off x="3955294" y="2976177"/>
            <a:ext cx="3323303" cy="855407"/>
          </a:xfrm>
          <a:prstGeom prst="roundRect">
            <a:avLst/>
          </a:prstGeom>
          <a:solidFill>
            <a:srgbClr val="BAC23B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connect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24576C9-F9F6-482C-955A-50ABDB436AC1}"/>
              </a:ext>
            </a:extLst>
          </p:cNvPr>
          <p:cNvSpPr txBox="1"/>
          <p:nvPr/>
        </p:nvSpPr>
        <p:spPr>
          <a:xfrm>
            <a:off x="1681316" y="365125"/>
            <a:ext cx="44146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 err="1">
                <a:solidFill>
                  <a:srgbClr val="FF0000"/>
                </a:solidFill>
              </a:rPr>
              <a:t>Ariau</a:t>
            </a:r>
            <a:r>
              <a:rPr lang="en-US" b="1" dirty="0">
                <a:solidFill>
                  <a:srgbClr val="FF0000"/>
                </a:solidFill>
              </a:rPr>
              <a:t> Amazon Towers Hotel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onnect Icon by Jörn Westhoff on Dribbble">
            <a:extLst>
              <a:ext uri="{FF2B5EF4-FFF2-40B4-BE49-F238E27FC236}">
                <a16:creationId xmlns:a16="http://schemas.microsoft.com/office/drawing/2014/main" id="{F422436E-AE57-4FEA-AFD3-87BB8BE02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36" y="4001294"/>
            <a:ext cx="2936499" cy="220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35320C3-261A-4AA7-A567-6E246E3B4A8E}"/>
              </a:ext>
            </a:extLst>
          </p:cNvPr>
          <p:cNvSpPr/>
          <p:nvPr/>
        </p:nvSpPr>
        <p:spPr>
          <a:xfrm>
            <a:off x="941439" y="824553"/>
            <a:ext cx="5132438" cy="933604"/>
          </a:xfrm>
          <a:prstGeom prst="roundRect">
            <a:avLst/>
          </a:prstGeom>
          <a:solidFill>
            <a:srgbClr val="FECE49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Find a ward means ……</a:t>
            </a:r>
            <a:endParaRPr lang="ar-SA" sz="28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CFD2DA4-10CB-4D29-95EA-F7D5253C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05" t="20883" r="35211" b="7149"/>
          <a:stretch/>
        </p:blipFill>
        <p:spPr>
          <a:xfrm>
            <a:off x="7946845" y="39157"/>
            <a:ext cx="2070460" cy="269641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2311E3C-2DD3-4C7C-B276-FC23ABDD6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615" t="20562" r="35301" b="7470"/>
          <a:stretch/>
        </p:blipFill>
        <p:spPr>
          <a:xfrm>
            <a:off x="10017305" y="12835"/>
            <a:ext cx="2070460" cy="2696413"/>
          </a:xfrm>
          <a:prstGeom prst="rect">
            <a:avLst/>
          </a:prstGeom>
        </p:spPr>
      </p:pic>
      <p:pic>
        <p:nvPicPr>
          <p:cNvPr id="2052" name="Picture 4" descr="Search GIFs | Tenor">
            <a:extLst>
              <a:ext uri="{FF2B5EF4-FFF2-40B4-BE49-F238E27FC236}">
                <a16:creationId xmlns:a16="http://schemas.microsoft.com/office/drawing/2014/main" id="{86E0DF53-C0BA-4E86-A231-29D0B5B39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12" y="0"/>
            <a:ext cx="3948266" cy="38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A313097-4E3D-43AB-AA1C-F67D02A9F226}"/>
              </a:ext>
            </a:extLst>
          </p:cNvPr>
          <p:cNvSpPr/>
          <p:nvPr/>
        </p:nvSpPr>
        <p:spPr>
          <a:xfrm>
            <a:off x="1769806" y="2976177"/>
            <a:ext cx="5508791" cy="855407"/>
          </a:xfrm>
          <a:prstGeom prst="roundRect">
            <a:avLst/>
          </a:prstGeom>
          <a:solidFill>
            <a:srgbClr val="BAC23B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 tops of the trees in a forest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24576C9-F9F6-482C-955A-50ABDB436AC1}"/>
              </a:ext>
            </a:extLst>
          </p:cNvPr>
          <p:cNvSpPr txBox="1"/>
          <p:nvPr/>
        </p:nvSpPr>
        <p:spPr>
          <a:xfrm>
            <a:off x="1681316" y="365125"/>
            <a:ext cx="44146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 err="1">
                <a:solidFill>
                  <a:srgbClr val="FF0000"/>
                </a:solidFill>
              </a:rPr>
              <a:t>Ariau</a:t>
            </a:r>
            <a:r>
              <a:rPr lang="en-US" b="1" dirty="0">
                <a:solidFill>
                  <a:srgbClr val="FF0000"/>
                </a:solidFill>
              </a:rPr>
              <a:t> Amazon Towers Hotel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375 Canopy High Res Illustrations - Getty Images">
            <a:extLst>
              <a:ext uri="{FF2B5EF4-FFF2-40B4-BE49-F238E27FC236}">
                <a16:creationId xmlns:a16="http://schemas.microsoft.com/office/drawing/2014/main" id="{FA2D010A-7160-4173-B893-860FCD0C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087" y="3663963"/>
            <a:ext cx="2347302" cy="23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9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35320C3-261A-4AA7-A567-6E246E3B4A8E}"/>
              </a:ext>
            </a:extLst>
          </p:cNvPr>
          <p:cNvSpPr/>
          <p:nvPr/>
        </p:nvSpPr>
        <p:spPr>
          <a:xfrm>
            <a:off x="941439" y="824553"/>
            <a:ext cx="5132438" cy="933604"/>
          </a:xfrm>
          <a:prstGeom prst="roundRect">
            <a:avLst/>
          </a:prstGeom>
          <a:solidFill>
            <a:srgbClr val="FECE49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Find a ward means ……</a:t>
            </a:r>
            <a:endParaRPr lang="ar-SA" sz="28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CFD2DA4-10CB-4D29-95EA-F7D5253C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05" t="20883" r="35211" b="7149"/>
          <a:stretch/>
        </p:blipFill>
        <p:spPr>
          <a:xfrm>
            <a:off x="7946845" y="39157"/>
            <a:ext cx="2070460" cy="269641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2311E3C-2DD3-4C7C-B276-FC23ABDD6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615" t="20562" r="35301" b="7470"/>
          <a:stretch/>
        </p:blipFill>
        <p:spPr>
          <a:xfrm>
            <a:off x="10017305" y="12835"/>
            <a:ext cx="2070460" cy="2696413"/>
          </a:xfrm>
          <a:prstGeom prst="rect">
            <a:avLst/>
          </a:prstGeom>
        </p:spPr>
      </p:pic>
      <p:pic>
        <p:nvPicPr>
          <p:cNvPr id="2052" name="Picture 4" descr="Search GIFs | Tenor">
            <a:extLst>
              <a:ext uri="{FF2B5EF4-FFF2-40B4-BE49-F238E27FC236}">
                <a16:creationId xmlns:a16="http://schemas.microsoft.com/office/drawing/2014/main" id="{86E0DF53-C0BA-4E86-A231-29D0B5B39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12" y="0"/>
            <a:ext cx="3948266" cy="38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A313097-4E3D-43AB-AA1C-F67D02A9F226}"/>
              </a:ext>
            </a:extLst>
          </p:cNvPr>
          <p:cNvSpPr/>
          <p:nvPr/>
        </p:nvSpPr>
        <p:spPr>
          <a:xfrm>
            <a:off x="2687280" y="3710409"/>
            <a:ext cx="5473495" cy="855407"/>
          </a:xfrm>
          <a:prstGeom prst="roundRect">
            <a:avLst/>
          </a:prstGeom>
          <a:solidFill>
            <a:srgbClr val="BAC23B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comfortable and warm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B9E582C-80BE-4950-A49A-D4756D3FA78D}"/>
              </a:ext>
            </a:extLst>
          </p:cNvPr>
          <p:cNvSpPr txBox="1"/>
          <p:nvPr/>
        </p:nvSpPr>
        <p:spPr>
          <a:xfrm>
            <a:off x="2174695" y="329381"/>
            <a:ext cx="425560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Kakslauttanen Hotel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ozy GIFs | Tenor">
            <a:extLst>
              <a:ext uri="{FF2B5EF4-FFF2-40B4-BE49-F238E27FC236}">
                <a16:creationId xmlns:a16="http://schemas.microsoft.com/office/drawing/2014/main" id="{7BC57711-A58C-4756-ABC1-2D91B23D0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35" y="4397212"/>
            <a:ext cx="2586036" cy="192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2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35320C3-261A-4AA7-A567-6E246E3B4A8E}"/>
              </a:ext>
            </a:extLst>
          </p:cNvPr>
          <p:cNvSpPr/>
          <p:nvPr/>
        </p:nvSpPr>
        <p:spPr>
          <a:xfrm>
            <a:off x="941439" y="824553"/>
            <a:ext cx="5132438" cy="933604"/>
          </a:xfrm>
          <a:prstGeom prst="roundRect">
            <a:avLst/>
          </a:prstGeom>
          <a:solidFill>
            <a:srgbClr val="FECE49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Find a ward means ……</a:t>
            </a:r>
            <a:endParaRPr lang="ar-SA" sz="28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CFD2DA4-10CB-4D29-95EA-F7D5253C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05" t="20883" r="35211" b="7149"/>
          <a:stretch/>
        </p:blipFill>
        <p:spPr>
          <a:xfrm>
            <a:off x="7946845" y="39157"/>
            <a:ext cx="2070460" cy="269641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2311E3C-2DD3-4C7C-B276-FC23ABDD6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615" t="20562" r="35301" b="7470"/>
          <a:stretch/>
        </p:blipFill>
        <p:spPr>
          <a:xfrm>
            <a:off x="10017305" y="12835"/>
            <a:ext cx="2070460" cy="2696413"/>
          </a:xfrm>
          <a:prstGeom prst="rect">
            <a:avLst/>
          </a:prstGeom>
        </p:spPr>
      </p:pic>
      <p:pic>
        <p:nvPicPr>
          <p:cNvPr id="2052" name="Picture 4" descr="Search GIFs | Tenor">
            <a:extLst>
              <a:ext uri="{FF2B5EF4-FFF2-40B4-BE49-F238E27FC236}">
                <a16:creationId xmlns:a16="http://schemas.microsoft.com/office/drawing/2014/main" id="{86E0DF53-C0BA-4E86-A231-29D0B5B39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12" y="0"/>
            <a:ext cx="3948266" cy="38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A313097-4E3D-43AB-AA1C-F67D02A9F226}"/>
              </a:ext>
            </a:extLst>
          </p:cNvPr>
          <p:cNvSpPr/>
          <p:nvPr/>
        </p:nvSpPr>
        <p:spPr>
          <a:xfrm>
            <a:off x="3597070" y="3491923"/>
            <a:ext cx="5385005" cy="855407"/>
          </a:xfrm>
          <a:prstGeom prst="roundRect">
            <a:avLst/>
          </a:prstGeom>
          <a:solidFill>
            <a:srgbClr val="BAC23B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extremely beautiful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B9E582C-80BE-4950-A49A-D4756D3FA78D}"/>
              </a:ext>
            </a:extLst>
          </p:cNvPr>
          <p:cNvSpPr txBox="1"/>
          <p:nvPr/>
        </p:nvSpPr>
        <p:spPr>
          <a:xfrm>
            <a:off x="2174695" y="329381"/>
            <a:ext cx="425560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Kakslauttanen Hotel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1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D483B1-EB51-4B37-8552-65E5571E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91D383-E724-41B6-8DF3-EC357B70C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59A4280-7FA4-4D44-B3AA-FB4E08F3D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5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1B896428-1E72-4CEF-9781-C0AD27E21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2" y="354134"/>
            <a:ext cx="8352381" cy="416190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6" name="عنوان 2">
            <a:extLst>
              <a:ext uri="{FF2B5EF4-FFF2-40B4-BE49-F238E27FC236}">
                <a16:creationId xmlns:a16="http://schemas.microsoft.com/office/drawing/2014/main" id="{1D9D02A3-1AFC-4845-82D5-880FB34A4E03}"/>
              </a:ext>
            </a:extLst>
          </p:cNvPr>
          <p:cNvSpPr txBox="1">
            <a:spLocks/>
          </p:cNvSpPr>
          <p:nvPr/>
        </p:nvSpPr>
        <p:spPr>
          <a:xfrm>
            <a:off x="2895608" y="2107808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widespread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عنوان 2">
            <a:extLst>
              <a:ext uri="{FF2B5EF4-FFF2-40B4-BE49-F238E27FC236}">
                <a16:creationId xmlns:a16="http://schemas.microsoft.com/office/drawing/2014/main" id="{B3C3BF07-98FD-4409-96B0-DA96ECA5705F}"/>
              </a:ext>
            </a:extLst>
          </p:cNvPr>
          <p:cNvSpPr txBox="1">
            <a:spLocks/>
          </p:cNvSpPr>
          <p:nvPr/>
        </p:nvSpPr>
        <p:spPr>
          <a:xfrm>
            <a:off x="6599592" y="2372139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relatively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5EB766A1-076F-4DC1-A7C3-7E3C2C6FB935}"/>
              </a:ext>
            </a:extLst>
          </p:cNvPr>
          <p:cNvSpPr txBox="1">
            <a:spLocks/>
          </p:cNvSpPr>
          <p:nvPr/>
        </p:nvSpPr>
        <p:spPr>
          <a:xfrm>
            <a:off x="7162809" y="2623218"/>
            <a:ext cx="1664894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undistur6b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عنوان 2">
            <a:extLst>
              <a:ext uri="{FF2B5EF4-FFF2-40B4-BE49-F238E27FC236}">
                <a16:creationId xmlns:a16="http://schemas.microsoft.com/office/drawing/2014/main" id="{97983713-8AA1-42EE-9102-09DB9AE3457D}"/>
              </a:ext>
            </a:extLst>
          </p:cNvPr>
          <p:cNvSpPr txBox="1">
            <a:spLocks/>
          </p:cNvSpPr>
          <p:nvPr/>
        </p:nvSpPr>
        <p:spPr>
          <a:xfrm>
            <a:off x="4651512" y="3133426"/>
            <a:ext cx="1664894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surface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عنوان 2">
            <a:extLst>
              <a:ext uri="{FF2B5EF4-FFF2-40B4-BE49-F238E27FC236}">
                <a16:creationId xmlns:a16="http://schemas.microsoft.com/office/drawing/2014/main" id="{28CC4330-5E78-4657-8C6C-5EB8F0605466}"/>
              </a:ext>
            </a:extLst>
          </p:cNvPr>
          <p:cNvSpPr txBox="1">
            <a:spLocks/>
          </p:cNvSpPr>
          <p:nvPr/>
        </p:nvSpPr>
        <p:spPr>
          <a:xfrm>
            <a:off x="4470862" y="3626661"/>
            <a:ext cx="1664894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commercial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عنوان 2">
            <a:extLst>
              <a:ext uri="{FF2B5EF4-FFF2-40B4-BE49-F238E27FC236}">
                <a16:creationId xmlns:a16="http://schemas.microsoft.com/office/drawing/2014/main" id="{32A2B6F4-43B4-4244-9C3F-33406CF4C4D1}"/>
              </a:ext>
            </a:extLst>
          </p:cNvPr>
          <p:cNvSpPr txBox="1">
            <a:spLocks/>
          </p:cNvSpPr>
          <p:nvPr/>
        </p:nvSpPr>
        <p:spPr>
          <a:xfrm>
            <a:off x="1522253" y="4125813"/>
            <a:ext cx="1664894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ecosystem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Thinking – Jio Avanzado">
            <a:extLst>
              <a:ext uri="{FF2B5EF4-FFF2-40B4-BE49-F238E27FC236}">
                <a16:creationId xmlns:a16="http://schemas.microsoft.com/office/drawing/2014/main" id="{D8660E18-563F-4A55-96D7-EC0C758D06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478" y="4251352"/>
            <a:ext cx="27252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D483B1-EB51-4B37-8552-65E5571E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91D383-E724-41B6-8DF3-EC357B70C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59A4280-7FA4-4D44-B3AA-FB4E08F3D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7" name="Picture 3" descr="Text&#10;&#10;Description automatically generated">
            <a:extLst>
              <a:ext uri="{FF2B5EF4-FFF2-40B4-BE49-F238E27FC236}">
                <a16:creationId xmlns:a16="http://schemas.microsoft.com/office/drawing/2014/main" id="{62AC8566-E726-4D8A-83F2-ED5E2C2DD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87" y="1619888"/>
            <a:ext cx="8906949" cy="293501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عنوان 2">
            <a:extLst>
              <a:ext uri="{FF2B5EF4-FFF2-40B4-BE49-F238E27FC236}">
                <a16:creationId xmlns:a16="http://schemas.microsoft.com/office/drawing/2014/main" id="{4E0D7F5F-4112-4392-9496-D004C3D75596}"/>
              </a:ext>
            </a:extLst>
          </p:cNvPr>
          <p:cNvSpPr txBox="1">
            <a:spLocks/>
          </p:cNvSpPr>
          <p:nvPr/>
        </p:nvSpPr>
        <p:spPr>
          <a:xfrm>
            <a:off x="2710122" y="2067879"/>
            <a:ext cx="764513" cy="2474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true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عنوان 2">
            <a:extLst>
              <a:ext uri="{FF2B5EF4-FFF2-40B4-BE49-F238E27FC236}">
                <a16:creationId xmlns:a16="http://schemas.microsoft.com/office/drawing/2014/main" id="{B5D9569D-BAA0-4BFE-A9FC-FEA15A7D2B15}"/>
              </a:ext>
            </a:extLst>
          </p:cNvPr>
          <p:cNvSpPr txBox="1">
            <a:spLocks/>
          </p:cNvSpPr>
          <p:nvPr/>
        </p:nvSpPr>
        <p:spPr>
          <a:xfrm>
            <a:off x="2763130" y="2355040"/>
            <a:ext cx="764513" cy="2474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false 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عنوان 2">
            <a:extLst>
              <a:ext uri="{FF2B5EF4-FFF2-40B4-BE49-F238E27FC236}">
                <a16:creationId xmlns:a16="http://schemas.microsoft.com/office/drawing/2014/main" id="{F9E577A4-B9BA-4A8D-9D4F-B1D75C07A28B}"/>
              </a:ext>
            </a:extLst>
          </p:cNvPr>
          <p:cNvSpPr txBox="1">
            <a:spLocks/>
          </p:cNvSpPr>
          <p:nvPr/>
        </p:nvSpPr>
        <p:spPr>
          <a:xfrm>
            <a:off x="2776382" y="2626367"/>
            <a:ext cx="764513" cy="2474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false 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عنوان 2">
            <a:extLst>
              <a:ext uri="{FF2B5EF4-FFF2-40B4-BE49-F238E27FC236}">
                <a16:creationId xmlns:a16="http://schemas.microsoft.com/office/drawing/2014/main" id="{1F04FC02-58B9-49EA-8765-1AEE1CF9915A}"/>
              </a:ext>
            </a:extLst>
          </p:cNvPr>
          <p:cNvSpPr txBox="1">
            <a:spLocks/>
          </p:cNvSpPr>
          <p:nvPr/>
        </p:nvSpPr>
        <p:spPr>
          <a:xfrm>
            <a:off x="2778438" y="2923935"/>
            <a:ext cx="764513" cy="2474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false 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عنوان 2">
            <a:extLst>
              <a:ext uri="{FF2B5EF4-FFF2-40B4-BE49-F238E27FC236}">
                <a16:creationId xmlns:a16="http://schemas.microsoft.com/office/drawing/2014/main" id="{911A0D6A-D973-4D8E-B7CD-C506FFE24FA1}"/>
              </a:ext>
            </a:extLst>
          </p:cNvPr>
          <p:cNvSpPr txBox="1">
            <a:spLocks/>
          </p:cNvSpPr>
          <p:nvPr/>
        </p:nvSpPr>
        <p:spPr>
          <a:xfrm>
            <a:off x="2791691" y="3496919"/>
            <a:ext cx="764513" cy="2474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true 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عنوان 2">
            <a:extLst>
              <a:ext uri="{FF2B5EF4-FFF2-40B4-BE49-F238E27FC236}">
                <a16:creationId xmlns:a16="http://schemas.microsoft.com/office/drawing/2014/main" id="{3D96175E-BCB9-4E60-B0DE-2F50AF5487B0}"/>
              </a:ext>
            </a:extLst>
          </p:cNvPr>
          <p:cNvSpPr txBox="1">
            <a:spLocks/>
          </p:cNvSpPr>
          <p:nvPr/>
        </p:nvSpPr>
        <p:spPr>
          <a:xfrm>
            <a:off x="2807000" y="3779452"/>
            <a:ext cx="764513" cy="2474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true </a:t>
            </a:r>
            <a:endParaRPr lang="ar-SA" sz="1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utoShape 2" descr="460 動圖 ideas | animation, animated gif, disney gif">
            <a:extLst>
              <a:ext uri="{FF2B5EF4-FFF2-40B4-BE49-F238E27FC236}">
                <a16:creationId xmlns:a16="http://schemas.microsoft.com/office/drawing/2014/main" id="{D7AD4724-A22F-4EE1-97A5-62F0C26A99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100" name="Picture 4" descr="460 動圖 ideas | animation, animated gif, disney gif">
            <a:extLst>
              <a:ext uri="{FF2B5EF4-FFF2-40B4-BE49-F238E27FC236}">
                <a16:creationId xmlns:a16="http://schemas.microsoft.com/office/drawing/2014/main" id="{CFE670AA-98E6-4A2D-A9B9-BF5DAEDD7E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080" y="5054600"/>
            <a:ext cx="15716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ne Minute Stock Illustrations – 3,306 One Minute Stock Illustrations,  Vectors &amp;amp; Clipart - Dreamstime">
            <a:extLst>
              <a:ext uri="{FF2B5EF4-FFF2-40B4-BE49-F238E27FC236}">
                <a16:creationId xmlns:a16="http://schemas.microsoft.com/office/drawing/2014/main" id="{233D7BAD-A709-4203-A6F6-D4ABFF32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7068"/>
            <a:ext cx="1756485" cy="11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41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D483B1-EB51-4B37-8552-65E5571E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91D383-E724-41B6-8DF3-EC357B70C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59A4280-7FA4-4D44-B3AA-FB4E08F3D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11266" name="Picture 2" descr="منتجع شادن (السعودية العلا) - Booking.com">
            <a:extLst>
              <a:ext uri="{FF2B5EF4-FFF2-40B4-BE49-F238E27FC236}">
                <a16:creationId xmlns:a16="http://schemas.microsoft.com/office/drawing/2014/main" id="{A2AF79FE-F613-4496-BFE8-24C0E7DD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81" y="4515013"/>
            <a:ext cx="3139307" cy="20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السفر ونمط الحياة">
            <a:extLst>
              <a:ext uri="{FF2B5EF4-FFF2-40B4-BE49-F238E27FC236}">
                <a16:creationId xmlns:a16="http://schemas.microsoft.com/office/drawing/2014/main" id="{DB04BA9C-2433-4A26-BAC3-7E136281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47" y="0"/>
            <a:ext cx="4454010" cy="26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📍 AHMED on Twitter: &amp;quot;نفس فكرة منتجع جبل حفيت الصحراوي في العين بالضبط 😳… &amp;quot;">
            <a:extLst>
              <a:ext uri="{FF2B5EF4-FFF2-40B4-BE49-F238E27FC236}">
                <a16:creationId xmlns:a16="http://schemas.microsoft.com/office/drawing/2014/main" id="{37A5E502-F798-4338-BDCB-8565AA1E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68" y="2055813"/>
            <a:ext cx="6249899" cy="350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فنادق رخيصة في العلا - قارن أرخص فنادق في العلا | Wego.ps">
            <a:extLst>
              <a:ext uri="{FF2B5EF4-FFF2-40B4-BE49-F238E27FC236}">
                <a16:creationId xmlns:a16="http://schemas.microsoft.com/office/drawing/2014/main" id="{5B6FB302-784B-48D5-AD74-7AF0022F5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6" y="0"/>
            <a:ext cx="4198374" cy="31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7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D483B1-EB51-4B37-8552-65E5571E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91D383-E724-41B6-8DF3-EC357B70C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59A4280-7FA4-4D44-B3AA-FB4E08F3D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D4B6AC2-96B1-4877-BB42-B18C40A7B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7" t="47550" r="27621" b="31084"/>
          <a:stretch/>
        </p:blipFill>
        <p:spPr>
          <a:xfrm>
            <a:off x="914815" y="365125"/>
            <a:ext cx="6724850" cy="3993726"/>
          </a:xfrm>
          <a:prstGeom prst="rect">
            <a:avLst/>
          </a:prstGeom>
        </p:spPr>
      </p:pic>
      <p:sp>
        <p:nvSpPr>
          <p:cNvPr id="5" name="AutoShape 2" descr="Parisian Hotel | Parisian hotel, Welcome to the jungle, Motion graphics  inspiration">
            <a:extLst>
              <a:ext uri="{FF2B5EF4-FFF2-40B4-BE49-F238E27FC236}">
                <a16:creationId xmlns:a16="http://schemas.microsoft.com/office/drawing/2014/main" id="{57FBEF1D-12BF-4893-A5EB-C785D952A7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2292" name="Picture 4" descr="Parisian Hotel | Parisian hotel, Welcome to the jungle, Motion graphics  inspiration">
            <a:extLst>
              <a:ext uri="{FF2B5EF4-FFF2-40B4-BE49-F238E27FC236}">
                <a16:creationId xmlns:a16="http://schemas.microsoft.com/office/drawing/2014/main" id="{297F56E3-5437-40A0-86D8-6A1F5F7F5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511" y="1451431"/>
            <a:ext cx="3957038" cy="50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764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2DD8342-9FFC-4F62-BE36-05DD2E908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5" name="عنصر نائب للمحتوى 7">
            <a:hlinkClick r:id="rId3"/>
            <a:extLst>
              <a:ext uri="{FF2B5EF4-FFF2-40B4-BE49-F238E27FC236}">
                <a16:creationId xmlns:a16="http://schemas.microsoft.com/office/drawing/2014/main" id="{64E8D29A-6D57-4696-84A3-CFB130095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99" y="1770840"/>
            <a:ext cx="4044745" cy="1943373"/>
          </a:xfrm>
          <a:prstGeom prst="rect">
            <a:avLst/>
          </a:prstGeom>
        </p:spPr>
      </p:pic>
      <p:pic>
        <p:nvPicPr>
          <p:cNvPr id="6" name="Picture 2" descr="قيمنا">
            <a:extLst>
              <a:ext uri="{FF2B5EF4-FFF2-40B4-BE49-F238E27FC236}">
                <a16:creationId xmlns:a16="http://schemas.microsoft.com/office/drawing/2014/main" id="{E00F898A-AFC5-4964-99F2-1C980224A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49" y="1031454"/>
            <a:ext cx="24955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irplane Clipart Animation - Cliparts.co">
            <a:extLst>
              <a:ext uri="{FF2B5EF4-FFF2-40B4-BE49-F238E27FC236}">
                <a16:creationId xmlns:a16="http://schemas.microsoft.com/office/drawing/2014/main" id="{C105EC83-4535-4107-A568-160F64553F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90" y="3856646"/>
            <a:ext cx="4513006" cy="24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42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9F2D8E-8D46-49FE-9121-907F060A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FCD5B-AFAF-42F1-A354-7A2275610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0709CF2-774D-4EF7-8588-F4B2609A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0" y="76200"/>
            <a:ext cx="12220575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BC9C9E8-79A1-42CA-8E37-0665AAA671EE}"/>
              </a:ext>
            </a:extLst>
          </p:cNvPr>
          <p:cNvSpPr/>
          <p:nvPr/>
        </p:nvSpPr>
        <p:spPr>
          <a:xfrm>
            <a:off x="2938338" y="1272203"/>
            <a:ext cx="8620125" cy="1803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You use the 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expression</a:t>
            </a:r>
            <a:r>
              <a:rPr lang="en-US" sz="2000" u="none" strike="noStrike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far and away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hen you are 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comparing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something or someone with others of the same 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kind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 order to 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emphasize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how </a:t>
            </a:r>
            <a:r>
              <a:rPr lang="en-US" sz="2800" b="0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great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the 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difference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is between them.</a:t>
            </a:r>
          </a:p>
          <a:p>
            <a:pPr algn="ctr"/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Quotes About Friends Far Away. QuotesGram">
            <a:extLst>
              <a:ext uri="{FF2B5EF4-FFF2-40B4-BE49-F238E27FC236}">
                <a16:creationId xmlns:a16="http://schemas.microsoft.com/office/drawing/2014/main" id="{E06152B2-C5ED-4401-94A2-5EA543F3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11" y="4195763"/>
            <a:ext cx="362062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1439C2D-C160-4B52-9AD0-8F435A4177AE}"/>
              </a:ext>
            </a:extLst>
          </p:cNvPr>
          <p:cNvSpPr txBox="1"/>
          <p:nvPr/>
        </p:nvSpPr>
        <p:spPr>
          <a:xfrm>
            <a:off x="1219197" y="3429000"/>
            <a:ext cx="78962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0" i="0" dirty="0">
                <a:solidFill>
                  <a:srgbClr val="225F73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E.G. </a:t>
            </a:r>
          </a:p>
          <a:p>
            <a:r>
              <a:rPr lang="en-US" b="0" i="0" dirty="0">
                <a:solidFill>
                  <a:srgbClr val="225F73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 that Mexican restaurant is </a:t>
            </a:r>
            <a:r>
              <a:rPr lang="en-US" b="1" i="1" u="sng" dirty="0">
                <a:solidFill>
                  <a:srgbClr val="FF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  <a:r>
              <a:rPr lang="en-US" b="1" i="0" u="sng" dirty="0">
                <a:solidFill>
                  <a:srgbClr val="FF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 </a:t>
            </a:r>
            <a:r>
              <a:rPr lang="en-US" b="0" i="0" dirty="0">
                <a:solidFill>
                  <a:srgbClr val="225F73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the best in the area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2050" name="Picture 2" descr="Animated Mexican Food GIFs | Tenor">
            <a:extLst>
              <a:ext uri="{FF2B5EF4-FFF2-40B4-BE49-F238E27FC236}">
                <a16:creationId xmlns:a16="http://schemas.microsoft.com/office/drawing/2014/main" id="{B97EE5E4-7867-4D75-9FDA-0F77FF4FBC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729">
            <a:off x="9338151" y="3260943"/>
            <a:ext cx="16287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ctionary clipart gif - Clip Art Library">
            <a:extLst>
              <a:ext uri="{FF2B5EF4-FFF2-40B4-BE49-F238E27FC236}">
                <a16:creationId xmlns:a16="http://schemas.microsoft.com/office/drawing/2014/main" id="{21725348-6410-49C4-A076-A602D304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5" y="681037"/>
            <a:ext cx="2264211" cy="22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9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EBF6DF-7A94-4A3A-B7CA-F302C75F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99D0C1-1E8D-4850-947F-E6884E685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A287034-047A-4BDC-88D6-81620F421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-104776" y="0"/>
            <a:ext cx="12296775" cy="6858000"/>
          </a:xfrm>
          <a:prstGeom prst="rect">
            <a:avLst/>
          </a:prstGeom>
        </p:spPr>
      </p:pic>
      <p:pic>
        <p:nvPicPr>
          <p:cNvPr id="6" name="Picture 2" descr="Aeroplane Cliparts - Cliparts Zone">
            <a:extLst>
              <a:ext uri="{FF2B5EF4-FFF2-40B4-BE49-F238E27FC236}">
                <a16:creationId xmlns:a16="http://schemas.microsoft.com/office/drawing/2014/main" id="{93477E43-7F78-464B-A362-09F174D6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890">
            <a:off x="1569802" y="2262824"/>
            <a:ext cx="127999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مدرستي - Apps on Google Play">
            <a:extLst>
              <a:ext uri="{FF2B5EF4-FFF2-40B4-BE49-F238E27FC236}">
                <a16:creationId xmlns:a16="http://schemas.microsoft.com/office/drawing/2014/main" id="{2EE14580-342C-47D4-9019-BA0DCDD8F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10" y="4170483"/>
            <a:ext cx="3554730" cy="190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omework Clip Art - Royalty Free - GoGraph">
            <a:extLst>
              <a:ext uri="{FF2B5EF4-FFF2-40B4-BE49-F238E27FC236}">
                <a16:creationId xmlns:a16="http://schemas.microsoft.com/office/drawing/2014/main" id="{528E0348-C37C-4532-AEAF-2A9B03C18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7"/>
          <a:stretch/>
        </p:blipFill>
        <p:spPr bwMode="auto">
          <a:xfrm>
            <a:off x="2918607" y="1968126"/>
            <a:ext cx="4832985" cy="251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8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81016 -0.1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-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3F15E3F-16B6-4871-86D0-1AE0D99EF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Thank you PNG">
            <a:extLst>
              <a:ext uri="{FF2B5EF4-FFF2-40B4-BE49-F238E27FC236}">
                <a16:creationId xmlns:a16="http://schemas.microsoft.com/office/drawing/2014/main" id="{4AC7E5FE-F3B7-41BC-8535-A76C9151C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358">
            <a:off x="2375344" y="888009"/>
            <a:ext cx="7044428" cy="47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9AFDDEA-B4F8-4AF9-A903-8043EF5610AB}"/>
              </a:ext>
            </a:extLst>
          </p:cNvPr>
          <p:cNvSpPr txBox="1"/>
          <p:nvPr/>
        </p:nvSpPr>
        <p:spPr>
          <a:xfrm>
            <a:off x="4676686" y="4604057"/>
            <a:ext cx="40652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By Asma Almjlad</a:t>
            </a:r>
            <a:endParaRPr lang="ar-SA" sz="24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sparent Tour Clipart - Tour And Travel Png, Png Download , Transparent  Png Image - PNGitem">
            <a:extLst>
              <a:ext uri="{FF2B5EF4-FFF2-40B4-BE49-F238E27FC236}">
                <a16:creationId xmlns:a16="http://schemas.microsoft.com/office/drawing/2014/main" id="{3A9911AE-A713-4917-9F3B-2C06BD8D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1" b="90965" l="6628" r="91163">
                        <a14:foregroundMark x1="90581" y1="31931" x2="91163" y2="31559"/>
                        <a14:foregroundMark x1="19070" y1="89109" x2="14651" y2="84035"/>
                        <a14:foregroundMark x1="14651" y1="84035" x2="17558" y2="91089"/>
                        <a14:foregroundMark x1="17558" y1="91089" x2="12442" y2="88243"/>
                        <a14:foregroundMark x1="6628" y1="32550" x2="7326" y2="36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5" y="3370423"/>
            <a:ext cx="3278186" cy="374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8AB5016-7658-4615-9803-1E86CBAFAEA0}"/>
              </a:ext>
            </a:extLst>
          </p:cNvPr>
          <p:cNvSpPr txBox="1"/>
          <p:nvPr/>
        </p:nvSpPr>
        <p:spPr>
          <a:xfrm>
            <a:off x="-361950" y="3844409"/>
            <a:ext cx="11525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Forte" panose="03060902040502070203" pitchFamily="66" charset="0"/>
              </a:rPr>
              <a:t>Far</a:t>
            </a:r>
            <a:endParaRPr lang="ar-SA" sz="3200" dirty="0">
              <a:solidFill>
                <a:schemeClr val="accent4">
                  <a:lumMod val="60000"/>
                  <a:lumOff val="4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9BCB508-EA10-4BB5-B449-47716129186B}"/>
              </a:ext>
            </a:extLst>
          </p:cNvPr>
          <p:cNvSpPr txBox="1"/>
          <p:nvPr/>
        </p:nvSpPr>
        <p:spPr>
          <a:xfrm>
            <a:off x="-361950" y="4658024"/>
            <a:ext cx="16383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Forte" panose="03060902040502070203" pitchFamily="66" charset="0"/>
              </a:rPr>
              <a:t>Away </a:t>
            </a:r>
            <a:endParaRPr lang="ar-SA" sz="3200" dirty="0">
              <a:solidFill>
                <a:schemeClr val="accent4">
                  <a:lumMod val="60000"/>
                  <a:lumOff val="4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9EBB730-3CF9-4A02-90C7-59D488EAC330}"/>
              </a:ext>
            </a:extLst>
          </p:cNvPr>
          <p:cNvSpPr txBox="1"/>
          <p:nvPr/>
        </p:nvSpPr>
        <p:spPr>
          <a:xfrm>
            <a:off x="-119063" y="4251217"/>
            <a:ext cx="11525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Forte" panose="03060902040502070203" pitchFamily="66" charset="0"/>
              </a:rPr>
              <a:t>and</a:t>
            </a:r>
            <a:endParaRPr lang="ar-SA" sz="3200" dirty="0">
              <a:solidFill>
                <a:schemeClr val="accent4">
                  <a:lumMod val="60000"/>
                  <a:lumOff val="4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A4DAD29-6396-4C78-8FE0-2507BD58D5FB}"/>
              </a:ext>
            </a:extLst>
          </p:cNvPr>
          <p:cNvSpPr/>
          <p:nvPr/>
        </p:nvSpPr>
        <p:spPr>
          <a:xfrm>
            <a:off x="2933700" y="6697981"/>
            <a:ext cx="9172575" cy="45719"/>
          </a:xfrm>
          <a:prstGeom prst="rect">
            <a:avLst/>
          </a:prstGeom>
          <a:solidFill>
            <a:srgbClr val="4A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A59583E-5CC3-4C1A-9D8E-BC0A23B3485B}"/>
              </a:ext>
            </a:extLst>
          </p:cNvPr>
          <p:cNvSpPr/>
          <p:nvPr/>
        </p:nvSpPr>
        <p:spPr>
          <a:xfrm>
            <a:off x="2762249" y="6743700"/>
            <a:ext cx="9172575" cy="45719"/>
          </a:xfrm>
          <a:prstGeom prst="rect">
            <a:avLst/>
          </a:prstGeom>
          <a:solidFill>
            <a:srgbClr val="75D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A215DBE-2FC0-4012-B5AF-0DC66CAFD3D7}"/>
              </a:ext>
            </a:extLst>
          </p:cNvPr>
          <p:cNvSpPr/>
          <p:nvPr/>
        </p:nvSpPr>
        <p:spPr>
          <a:xfrm rot="16200000">
            <a:off x="-1878642" y="2072179"/>
            <a:ext cx="3905549" cy="45719"/>
          </a:xfrm>
          <a:prstGeom prst="rect">
            <a:avLst/>
          </a:prstGeom>
          <a:solidFill>
            <a:srgbClr val="4A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597580-D70A-471C-BE20-0357347A026D}"/>
              </a:ext>
            </a:extLst>
          </p:cNvPr>
          <p:cNvSpPr/>
          <p:nvPr/>
        </p:nvSpPr>
        <p:spPr>
          <a:xfrm rot="16200000">
            <a:off x="-1752523" y="1849516"/>
            <a:ext cx="3744753" cy="45721"/>
          </a:xfrm>
          <a:prstGeom prst="rect">
            <a:avLst/>
          </a:prstGeom>
          <a:solidFill>
            <a:srgbClr val="75D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ECE10F2-BE57-4FE0-B625-7D5524C50295}"/>
              </a:ext>
            </a:extLst>
          </p:cNvPr>
          <p:cNvSpPr txBox="1"/>
          <p:nvPr/>
        </p:nvSpPr>
        <p:spPr>
          <a:xfrm>
            <a:off x="2343152" y="6436371"/>
            <a:ext cx="186690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dirty="0">
                <a:latin typeface="Kristen ITC" panose="03050502040202030202" pitchFamily="66" charset="0"/>
              </a:rPr>
              <a:t>By: Asma Almjlad</a:t>
            </a:r>
            <a:endParaRPr lang="ar-SA" sz="11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96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AD8A7D-1950-4069-BD9C-FF4837D3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B8BB9A-78D0-44EE-B0FC-E49AD0AAE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B538D76-A85D-40D5-9FE2-7769CDF19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-104776" y="0"/>
            <a:ext cx="12296775" cy="68580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33BAE11B-F38E-4B9D-8456-65151C5EC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" r="1522" b="2819"/>
          <a:stretch/>
        </p:blipFill>
        <p:spPr>
          <a:xfrm>
            <a:off x="4253975" y="2079287"/>
            <a:ext cx="4483062" cy="3892551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6" name="Oval 2">
            <a:extLst>
              <a:ext uri="{FF2B5EF4-FFF2-40B4-BE49-F238E27FC236}">
                <a16:creationId xmlns:a16="http://schemas.microsoft.com/office/drawing/2014/main" id="{CBE3CDA0-1DC0-46E2-AF3A-06F94F433ABA}"/>
              </a:ext>
            </a:extLst>
          </p:cNvPr>
          <p:cNvSpPr/>
          <p:nvPr/>
        </p:nvSpPr>
        <p:spPr>
          <a:xfrm>
            <a:off x="4655170" y="2256353"/>
            <a:ext cx="383059" cy="35834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00072A2-55F4-48F8-858B-7796E3597CBA}"/>
              </a:ext>
            </a:extLst>
          </p:cNvPr>
          <p:cNvSpPr/>
          <p:nvPr/>
        </p:nvSpPr>
        <p:spPr>
          <a:xfrm>
            <a:off x="1063838" y="542540"/>
            <a:ext cx="4979773" cy="79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Unit 3: Far And Away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2EE884F-1713-4A32-9CDC-7027EA6CDC02}"/>
              </a:ext>
            </a:extLst>
          </p:cNvPr>
          <p:cNvSpPr/>
          <p:nvPr/>
        </p:nvSpPr>
        <p:spPr>
          <a:xfrm>
            <a:off x="1103870" y="1507638"/>
            <a:ext cx="4992130" cy="3583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General Unit 3 Goals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1C43479-9E54-48EF-909C-290F53A59E56}"/>
              </a:ext>
            </a:extLst>
          </p:cNvPr>
          <p:cNvSpPr txBox="1"/>
          <p:nvPr/>
        </p:nvSpPr>
        <p:spPr>
          <a:xfrm>
            <a:off x="8737037" y="5081260"/>
            <a:ext cx="13880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dirty="0">
                <a:latin typeface="Berlin Sans FB" panose="020E0602020502020306" pitchFamily="34" charset="0"/>
              </a:rPr>
              <a:t>By: Tala AlHazmi</a:t>
            </a:r>
            <a:endParaRPr lang="ar-SA" sz="1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A69259-C9E2-4692-BD7C-4A651F8A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9F3139-25AB-48B6-B2C7-0018234DA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5C87569-F483-4116-ACD1-D7BD4D844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8" descr="Red Postmark Stamp - Free vector graphic on Pixabay">
            <a:extLst>
              <a:ext uri="{FF2B5EF4-FFF2-40B4-BE49-F238E27FC236}">
                <a16:creationId xmlns:a16="http://schemas.microsoft.com/office/drawing/2014/main" id="{2A03028A-211D-4DD2-A406-3FD66A04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846">
            <a:off x="624554" y="530839"/>
            <a:ext cx="3475291" cy="15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44D236C-CD0A-4F42-89C2-0CCF4C12A3AA}"/>
              </a:ext>
            </a:extLst>
          </p:cNvPr>
          <p:cNvSpPr txBox="1"/>
          <p:nvPr/>
        </p:nvSpPr>
        <p:spPr>
          <a:xfrm>
            <a:off x="1352550" y="873144"/>
            <a:ext cx="2590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latin typeface="Brush Script MT" panose="03060802040406070304" pitchFamily="66" charset="0"/>
              </a:rPr>
              <a:t>Objectives </a:t>
            </a:r>
            <a:endParaRPr lang="ar-SA" sz="4000" dirty="0">
              <a:latin typeface="Brush Script MT" panose="03060802040406070304" pitchFamily="66" charset="0"/>
            </a:endParaRPr>
          </a:p>
        </p:txBody>
      </p:sp>
      <p:pic>
        <p:nvPicPr>
          <p:cNvPr id="8" name="Picture 2" descr="Aeroplane Cliparts - Cliparts Zone">
            <a:extLst>
              <a:ext uri="{FF2B5EF4-FFF2-40B4-BE49-F238E27FC236}">
                <a16:creationId xmlns:a16="http://schemas.microsoft.com/office/drawing/2014/main" id="{DD38EB99-0027-418F-8D1B-47589DA6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890">
            <a:off x="947999" y="2046726"/>
            <a:ext cx="1870077" cy="9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49F570F-8F5C-4D23-9A37-4A88215954E8}"/>
              </a:ext>
            </a:extLst>
          </p:cNvPr>
          <p:cNvSpPr/>
          <p:nvPr/>
        </p:nvSpPr>
        <p:spPr>
          <a:xfrm>
            <a:off x="2838450" y="2570906"/>
            <a:ext cx="718185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List the benefits of traveling</a:t>
            </a:r>
            <a:endParaRPr lang="ar-SA" sz="240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F6FDFD0-2C69-417C-8F6C-EE40C42F7C8A}"/>
              </a:ext>
            </a:extLst>
          </p:cNvPr>
          <p:cNvSpPr/>
          <p:nvPr/>
        </p:nvSpPr>
        <p:spPr>
          <a:xfrm>
            <a:off x="3790950" y="3783012"/>
            <a:ext cx="718185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List five things every hotel must have</a:t>
            </a:r>
            <a:endParaRPr lang="ar-SA" sz="240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0D95C05-080C-4B1D-82DB-450DFE3AFD87}"/>
              </a:ext>
            </a:extLst>
          </p:cNvPr>
          <p:cNvSpPr/>
          <p:nvPr/>
        </p:nvSpPr>
        <p:spPr>
          <a:xfrm>
            <a:off x="2209799" y="4836692"/>
            <a:ext cx="718185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badi Extra Light" panose="020B0204020104020204" pitchFamily="34" charset="0"/>
              </a:rPr>
              <a:t>Match the words with their meaning. </a:t>
            </a:r>
            <a:endParaRPr lang="ar-SA" sz="2000" b="1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EC5D507-C801-4CCE-A82C-4522EDAB0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5416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900" b="0" i="0" u="none" strike="noStrike" cap="none" normalizeH="0" baseline="0" dirty="0">
                <a:ln>
                  <a:noFill/>
                </a:ln>
                <a:solidFill>
                  <a:srgbClr val="676A6C"/>
                </a:solidFill>
                <a:effectLst/>
                <a:latin typeface="HelveticaNeue"/>
              </a:rPr>
              <a:t> 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8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81015 -0.1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9F2D8E-8D46-49FE-9121-907F060A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FCD5B-AFAF-42F1-A354-7A2275610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0709CF2-774D-4EF7-8588-F4B2609A5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5" t="22917" r="24220" b="9931"/>
          <a:stretch/>
        </p:blipFill>
        <p:spPr>
          <a:xfrm>
            <a:off x="-358830" y="-15298"/>
            <a:ext cx="12220575" cy="6858000"/>
          </a:xfrm>
          <a:prstGeom prst="rect">
            <a:avLst/>
          </a:prstGeom>
        </p:spPr>
      </p:pic>
      <p:pic>
        <p:nvPicPr>
          <p:cNvPr id="7" name="Airport_sound_Announcement_محاكاة_نداء_المطار_mp3">
            <a:hlinkClick r:id="" action="ppaction://media"/>
            <a:extLst>
              <a:ext uri="{FF2B5EF4-FFF2-40B4-BE49-F238E27FC236}">
                <a16:creationId xmlns:a16="http://schemas.microsoft.com/office/drawing/2014/main" id="{74C972CE-095A-400E-8A1E-30A5B3533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7217" y="3844750"/>
            <a:ext cx="1239913" cy="1239913"/>
          </a:xfrm>
          <a:prstGeom prst="rect">
            <a:avLst/>
          </a:prstGeom>
        </p:spPr>
      </p:pic>
      <p:pic>
        <p:nvPicPr>
          <p:cNvPr id="9" name="Picture 4" descr="نتيجة بحث الصور عن flight attendant clipart png">
            <a:extLst>
              <a:ext uri="{FF2B5EF4-FFF2-40B4-BE49-F238E27FC236}">
                <a16:creationId xmlns:a16="http://schemas.microsoft.com/office/drawing/2014/main" id="{08BBC3FA-D185-4371-BBD6-F6D81C3FF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8" r="27136"/>
          <a:stretch/>
        </p:blipFill>
        <p:spPr bwMode="auto">
          <a:xfrm>
            <a:off x="1327607" y="2822512"/>
            <a:ext cx="1172855" cy="272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7CC96D0D-F6BF-4416-BBDE-24171E08631E}"/>
              </a:ext>
            </a:extLst>
          </p:cNvPr>
          <p:cNvSpPr/>
          <p:nvPr/>
        </p:nvSpPr>
        <p:spPr>
          <a:xfrm>
            <a:off x="838200" y="600099"/>
            <a:ext cx="4071879" cy="96612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Hello…..</a:t>
            </a:r>
          </a:p>
          <a:p>
            <a:pPr algn="ctr"/>
            <a:r>
              <a:rPr 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Welcome to our class</a:t>
            </a:r>
            <a:endParaRPr lang="ar-SA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93C9A51-8C57-42BC-A892-03F9517F4BDB}"/>
              </a:ext>
            </a:extLst>
          </p:cNvPr>
          <p:cNvSpPr/>
          <p:nvPr/>
        </p:nvSpPr>
        <p:spPr>
          <a:xfrm>
            <a:off x="2445378" y="1717898"/>
            <a:ext cx="3966072" cy="87774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Are you ready to fly with us?</a:t>
            </a:r>
            <a:endParaRPr lang="ar-SA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C80EFD0-304E-46FA-B4D3-6E74EEB83695}"/>
              </a:ext>
            </a:extLst>
          </p:cNvPr>
          <p:cNvSpPr/>
          <p:nvPr/>
        </p:nvSpPr>
        <p:spPr>
          <a:xfrm>
            <a:off x="4621209" y="2976738"/>
            <a:ext cx="3580482" cy="76028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Show me your tickets please</a:t>
            </a:r>
            <a:endParaRPr lang="ar-SA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4" descr="Passport GIFs - Get the best GIF on GIPHY">
            <a:extLst>
              <a:ext uri="{FF2B5EF4-FFF2-40B4-BE49-F238E27FC236}">
                <a16:creationId xmlns:a16="http://schemas.microsoft.com/office/drawing/2014/main" id="{AC34E432-82A6-490B-8939-31BC4FAB1A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923">
            <a:off x="7979647" y="2046651"/>
            <a:ext cx="3596198" cy="359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2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349216AC-081E-4E3D-AA07-62FA2EE1B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5" t="22917" r="24220" b="9931"/>
          <a:stretch/>
        </p:blipFill>
        <p:spPr>
          <a:xfrm>
            <a:off x="-358830" y="-15298"/>
            <a:ext cx="12220575" cy="6858000"/>
          </a:xfrm>
          <a:prstGeom prst="rect">
            <a:avLst/>
          </a:prstGeom>
        </p:spPr>
      </p:pic>
      <p:pic>
        <p:nvPicPr>
          <p:cNvPr id="7" name="دعاء السفر للخطوط السعودية - Saudi airlines (320 kbps) (1)">
            <a:hlinkClick r:id="" action="ppaction://media"/>
            <a:extLst>
              <a:ext uri="{FF2B5EF4-FFF2-40B4-BE49-F238E27FC236}">
                <a16:creationId xmlns:a16="http://schemas.microsoft.com/office/drawing/2014/main" id="{08711223-ED75-4004-A8C7-4E4BD724E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7056" y="3578485"/>
            <a:ext cx="1102798" cy="914400"/>
          </a:xfrm>
          <a:prstGeom prst="rect">
            <a:avLst/>
          </a:prstGeom>
        </p:spPr>
      </p:pic>
      <p:pic>
        <p:nvPicPr>
          <p:cNvPr id="8" name="Picture 4" descr="نتيجة بحث الصور عن flight attendant clipart png">
            <a:extLst>
              <a:ext uri="{FF2B5EF4-FFF2-40B4-BE49-F238E27FC236}">
                <a16:creationId xmlns:a16="http://schemas.microsoft.com/office/drawing/2014/main" id="{95BB7FF0-CF1D-4D9B-8E0D-2CE925281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8" r="27136"/>
          <a:stretch/>
        </p:blipFill>
        <p:spPr bwMode="auto">
          <a:xfrm>
            <a:off x="9310758" y="1289774"/>
            <a:ext cx="1162093" cy="21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نتيجة بحث الصور عن put seatbelt plane claiprt">
            <a:extLst>
              <a:ext uri="{FF2B5EF4-FFF2-40B4-BE49-F238E27FC236}">
                <a16:creationId xmlns:a16="http://schemas.microsoft.com/office/drawing/2014/main" id="{2A190A2A-A5D2-403B-896D-E9D542787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77" b="82308" l="20435" r="83261">
                        <a14:foregroundMark x1="60652" y1="30462" x2="60652" y2="30462"/>
                        <a14:foregroundMark x1="49130" y1="29077" x2="49130" y2="29077"/>
                        <a14:foregroundMark x1="25000" y1="30308" x2="25000" y2="30308"/>
                        <a14:foregroundMark x1="32174" y1="44000" x2="32174" y2="44000"/>
                        <a14:foregroundMark x1="43261" y1="48462" x2="43261" y2="48462"/>
                        <a14:foregroundMark x1="53696" y1="41231" x2="53696" y2="41231"/>
                        <a14:foregroundMark x1="50652" y1="59846" x2="50652" y2="59846"/>
                        <a14:foregroundMark x1="63261" y1="56769" x2="63261" y2="56769"/>
                        <a14:foregroundMark x1="61087" y1="65077" x2="61087" y2="65077"/>
                        <a14:foregroundMark x1="59130" y1="70615" x2="59130" y2="70615"/>
                        <a14:foregroundMark x1="41739" y1="76769" x2="41739" y2="76769"/>
                        <a14:foregroundMark x1="30217" y1="81231" x2="30217" y2="81231"/>
                        <a14:foregroundMark x1="43043" y1="81692" x2="43043" y2="81692"/>
                        <a14:foregroundMark x1="60217" y1="82308" x2="60217" y2="82308"/>
                        <a14:foregroundMark x1="73261" y1="81538" x2="73261" y2="81538"/>
                        <a14:foregroundMark x1="35652" y1="70154" x2="35652" y2="70154"/>
                        <a14:foregroundMark x1="52174" y1="69231" x2="52174" y2="69231"/>
                        <a14:foregroundMark x1="45870" y1="58308" x2="45870" y2="58308"/>
                        <a14:foregroundMark x1="45435" y1="58308" x2="45435" y2="58308"/>
                        <a14:foregroundMark x1="52826" y1="50000" x2="52826" y2="50000"/>
                        <a14:foregroundMark x1="52174" y1="35692" x2="52174" y2="35692"/>
                        <a14:foregroundMark x1="51087" y1="32154" x2="51087" y2="32154"/>
                        <a14:foregroundMark x1="33696" y1="80615" x2="33696" y2="80615"/>
                        <a14:foregroundMark x1="52826" y1="81077" x2="52826" y2="81077"/>
                        <a14:foregroundMark x1="76522" y1="80769" x2="76522" y2="80769"/>
                        <a14:backgroundMark x1="90870" y1="7077" x2="90870" y2="7077"/>
                        <a14:backgroundMark x1="21522" y1="8615" x2="21522" y2="8615"/>
                        <a14:backgroundMark x1="6304" y1="27231" x2="6304" y2="27231"/>
                        <a14:backgroundMark x1="13913" y1="51538" x2="13913" y2="51538"/>
                        <a14:backgroundMark x1="19348" y1="60769" x2="19348" y2="60769"/>
                        <a14:backgroundMark x1="14783" y1="84923" x2="14783" y2="84923"/>
                        <a14:backgroundMark x1="88043" y1="85231" x2="88043" y2="85231"/>
                        <a14:backgroundMark x1="83043" y1="50000" x2="83043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9" t="24924" r="8623" b="12615"/>
          <a:stretch/>
        </p:blipFill>
        <p:spPr bwMode="auto">
          <a:xfrm>
            <a:off x="5162797" y="687264"/>
            <a:ext cx="1938126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نتيجة بحث الصور عن airplane clipart png">
            <a:extLst>
              <a:ext uri="{FF2B5EF4-FFF2-40B4-BE49-F238E27FC236}">
                <a16:creationId xmlns:a16="http://schemas.microsoft.com/office/drawing/2014/main" id="{C9D00EDB-355F-4616-B814-E9F9B23C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5771" y="4094356"/>
            <a:ext cx="4086226" cy="2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D279CC4-3DAA-4116-8D1C-F5A2E019B7ED}"/>
              </a:ext>
            </a:extLst>
          </p:cNvPr>
          <p:cNvSpPr/>
          <p:nvPr/>
        </p:nvSpPr>
        <p:spPr>
          <a:xfrm>
            <a:off x="804516" y="1350988"/>
            <a:ext cx="4358281" cy="102848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omic Sans MS" panose="030F0702030302020204" pitchFamily="66" charset="0"/>
              </a:rPr>
              <a:t>Put on your seatbelt please</a:t>
            </a:r>
            <a:endParaRPr lang="ar-SA" sz="2400" b="1">
              <a:solidFill>
                <a:schemeClr val="bg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186DB93-E867-44CE-A1D6-CAE41390C657}"/>
              </a:ext>
            </a:extLst>
          </p:cNvPr>
          <p:cNvSpPr/>
          <p:nvPr/>
        </p:nvSpPr>
        <p:spPr>
          <a:xfrm>
            <a:off x="2601914" y="3497126"/>
            <a:ext cx="4086226" cy="10771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Let’s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REPEAT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together.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9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-0.91706 -0.475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9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9F2D8E-8D46-49FE-9121-907F060A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0709CF2-774D-4EF7-8588-F4B2609A5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5" t="22917" r="24220" b="9931"/>
          <a:stretch/>
        </p:blipFill>
        <p:spPr>
          <a:xfrm>
            <a:off x="-28575" y="161518"/>
            <a:ext cx="12220575" cy="6858000"/>
          </a:xfrm>
          <a:prstGeom prst="rect">
            <a:avLst/>
          </a:prstGeom>
        </p:spPr>
      </p:pic>
      <p:pic>
        <p:nvPicPr>
          <p:cNvPr id="6" name="مؤثر صوت طائرة  sound effect for montage + FreeDownload (320 kbps)">
            <a:hlinkClick r:id="" action="ppaction://media"/>
            <a:extLst>
              <a:ext uri="{FF2B5EF4-FFF2-40B4-BE49-F238E27FC236}">
                <a16:creationId xmlns:a16="http://schemas.microsoft.com/office/drawing/2014/main" id="{80FD913A-5884-41CE-8BE9-F706968BB2ED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84" end="11486.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3956" y="5249663"/>
            <a:ext cx="1049844" cy="1049844"/>
          </a:xfrm>
        </p:spPr>
      </p:pic>
      <p:pic>
        <p:nvPicPr>
          <p:cNvPr id="5" name="Picture 4" descr="Passport GIFs - Get the best GIF on GIPHY">
            <a:extLst>
              <a:ext uri="{FF2B5EF4-FFF2-40B4-BE49-F238E27FC236}">
                <a16:creationId xmlns:a16="http://schemas.microsoft.com/office/drawing/2014/main" id="{650277CA-F893-491D-90B5-58A5E10B7D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34" y="1690688"/>
            <a:ext cx="3882011" cy="388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hank You | Rule One Investing">
            <a:extLst>
              <a:ext uri="{FF2B5EF4-FFF2-40B4-BE49-F238E27FC236}">
                <a16:creationId xmlns:a16="http://schemas.microsoft.com/office/drawing/2014/main" id="{A573119B-82DB-46BF-89E3-43C22E36B6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63" y="562505"/>
            <a:ext cx="521208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1347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8F510-D506-4091-97C4-DFBD165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484589-6F3C-488B-92E3-346DC550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C7F174-8F75-4B28-A54E-0FAF6AC1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3D9084D-7278-43AC-BDFB-7EFD847CB59A}"/>
              </a:ext>
            </a:extLst>
          </p:cNvPr>
          <p:cNvSpPr/>
          <p:nvPr/>
        </p:nvSpPr>
        <p:spPr>
          <a:xfrm>
            <a:off x="2074385" y="258098"/>
            <a:ext cx="5376231" cy="1017585"/>
          </a:xfrm>
          <a:prstGeom prst="rect">
            <a:avLst/>
          </a:prstGeom>
          <a:solidFill>
            <a:srgbClr val="A4D7F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After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CORONA</a:t>
            </a:r>
            <a:r>
              <a:rPr 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 will finish…</a:t>
            </a:r>
          </a:p>
          <a:p>
            <a:pPr algn="ctr"/>
            <a:r>
              <a:rPr 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What are you going to do</a:t>
            </a:r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1BCC825-AF7F-40D3-9FCA-35D54D5CC3A0}"/>
              </a:ext>
            </a:extLst>
          </p:cNvPr>
          <p:cNvSpPr/>
          <p:nvPr/>
        </p:nvSpPr>
        <p:spPr>
          <a:xfrm>
            <a:off x="2212759" y="3246909"/>
            <a:ext cx="5349607" cy="995286"/>
          </a:xfrm>
          <a:prstGeom prst="rect">
            <a:avLst/>
          </a:prstGeom>
          <a:solidFill>
            <a:srgbClr val="A4D7F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Travel around? 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Or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Relaxing in one place 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F3DE96C-8FAC-4A84-9B6A-F433144F9A1D}"/>
              </a:ext>
            </a:extLst>
          </p:cNvPr>
          <p:cNvSpPr/>
          <p:nvPr/>
        </p:nvSpPr>
        <p:spPr>
          <a:xfrm>
            <a:off x="3024056" y="4523941"/>
            <a:ext cx="5349607" cy="995286"/>
          </a:xfrm>
          <a:prstGeom prst="rect">
            <a:avLst/>
          </a:prstGeom>
          <a:solidFill>
            <a:srgbClr val="A4D7F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List the benefits of traveling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C2DBEE7-3AC4-4333-A5BB-29D85D418A5D}"/>
              </a:ext>
            </a:extLst>
          </p:cNvPr>
          <p:cNvSpPr/>
          <p:nvPr/>
        </p:nvSpPr>
        <p:spPr>
          <a:xfrm>
            <a:off x="524725" y="1867470"/>
            <a:ext cx="5349607" cy="995286"/>
          </a:xfrm>
          <a:prstGeom prst="rect">
            <a:avLst/>
          </a:prstGeom>
          <a:solidFill>
            <a:srgbClr val="A4D7F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What kind of vacation do you prefer?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Modals of Deduction (Present) | Baamboozle">
            <a:extLst>
              <a:ext uri="{FF2B5EF4-FFF2-40B4-BE49-F238E27FC236}">
                <a16:creationId xmlns:a16="http://schemas.microsoft.com/office/drawing/2014/main" id="{3FD6BF15-0ADD-4851-ABA6-781B79E0C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28244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9DB197C-A2A7-4902-B9C3-2DBF599E890F}"/>
              </a:ext>
            </a:extLst>
          </p:cNvPr>
          <p:cNvSpPr/>
          <p:nvPr/>
        </p:nvSpPr>
        <p:spPr>
          <a:xfrm>
            <a:off x="7562366" y="4515619"/>
            <a:ext cx="2069690" cy="915537"/>
          </a:xfrm>
          <a:prstGeom prst="rect">
            <a:avLst/>
          </a:prstGeom>
          <a:solidFill>
            <a:srgbClr val="FECE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0" i="0">
                <a:solidFill>
                  <a:schemeClr val="tx1"/>
                </a:solidFill>
                <a:effectLst/>
                <a:latin typeface="Abadi Extra Light" panose="020B0204020104020204" pitchFamily="34" charset="0"/>
              </a:rPr>
              <a:t>Have fun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1F8637D-CBA9-4288-BD4F-4A5C83E7C3E1}"/>
              </a:ext>
            </a:extLst>
          </p:cNvPr>
          <p:cNvSpPr/>
          <p:nvPr/>
        </p:nvSpPr>
        <p:spPr>
          <a:xfrm>
            <a:off x="6565043" y="3363742"/>
            <a:ext cx="2832847" cy="915537"/>
          </a:xfrm>
          <a:prstGeom prst="rect">
            <a:avLst/>
          </a:prstGeom>
          <a:solidFill>
            <a:srgbClr val="FECE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effectLst/>
                <a:latin typeface="Abadi Extra Light" panose="020B0204020104020204" pitchFamily="34" charset="0"/>
              </a:rPr>
              <a:t>Enhance your creativity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61A7FC7-2610-440E-8B2C-7D32BDEDE174}"/>
              </a:ext>
            </a:extLst>
          </p:cNvPr>
          <p:cNvSpPr/>
          <p:nvPr/>
        </p:nvSpPr>
        <p:spPr>
          <a:xfrm>
            <a:off x="9080642" y="5614219"/>
            <a:ext cx="3293612" cy="915537"/>
          </a:xfrm>
          <a:prstGeom prst="rect">
            <a:avLst/>
          </a:prstGeom>
          <a:solidFill>
            <a:srgbClr val="FECE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0" i="0">
                <a:solidFill>
                  <a:schemeClr val="tx1"/>
                </a:solidFill>
                <a:effectLst/>
                <a:latin typeface="Abadi Extra Light" panose="020B0204020104020204" pitchFamily="34" charset="0"/>
              </a:rPr>
              <a:t>Get real-life education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F5E5F59-BFF3-4D1C-A499-CCD4392E83D2}"/>
              </a:ext>
            </a:extLst>
          </p:cNvPr>
          <p:cNvSpPr/>
          <p:nvPr/>
        </p:nvSpPr>
        <p:spPr>
          <a:xfrm>
            <a:off x="9416976" y="4226022"/>
            <a:ext cx="2555027" cy="915537"/>
          </a:xfrm>
          <a:prstGeom prst="rect">
            <a:avLst/>
          </a:prstGeom>
          <a:solidFill>
            <a:srgbClr val="FECE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0" i="0">
                <a:solidFill>
                  <a:schemeClr val="tx1"/>
                </a:solidFill>
                <a:effectLst/>
                <a:latin typeface="Abadi Extra Light" panose="020B0204020104020204" pitchFamily="34" charset="0"/>
              </a:rPr>
              <a:t>Understand yourself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A4034A9-DF2E-41CA-850F-42CCEEAE764E}"/>
              </a:ext>
            </a:extLst>
          </p:cNvPr>
          <p:cNvSpPr/>
          <p:nvPr/>
        </p:nvSpPr>
        <p:spPr>
          <a:xfrm>
            <a:off x="5317606" y="5519227"/>
            <a:ext cx="3577713" cy="915537"/>
          </a:xfrm>
          <a:prstGeom prst="rect">
            <a:avLst/>
          </a:prstGeom>
          <a:solidFill>
            <a:srgbClr val="FECE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0" i="0">
                <a:solidFill>
                  <a:schemeClr val="tx1"/>
                </a:solidFill>
                <a:effectLst/>
                <a:latin typeface="Abadi Extra Light" panose="020B0204020104020204" pitchFamily="34" charset="0"/>
              </a:rPr>
              <a:t>Improve your 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205121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8" grpId="0" animBg="1"/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419</Words>
  <Application>Microsoft Office PowerPoint</Application>
  <PresentationFormat>شاشة عريضة</PresentationFormat>
  <Paragraphs>100</Paragraphs>
  <Slides>32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5" baseType="lpstr">
      <vt:lpstr>Abadi Extra Light</vt:lpstr>
      <vt:lpstr>Arial</vt:lpstr>
      <vt:lpstr>Berlin Sans FB</vt:lpstr>
      <vt:lpstr>Brush Script MT</vt:lpstr>
      <vt:lpstr>Calibri</vt:lpstr>
      <vt:lpstr>Calibri Light</vt:lpstr>
      <vt:lpstr>Comic Sans MS</vt:lpstr>
      <vt:lpstr>Forte</vt:lpstr>
      <vt:lpstr>Gill Sans Nova Light</vt:lpstr>
      <vt:lpstr>HelveticaNeue</vt:lpstr>
      <vt:lpstr>Kristen ITC</vt:lpstr>
      <vt:lpstr>MV Boli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19</cp:revision>
  <dcterms:created xsi:type="dcterms:W3CDTF">2021-09-18T17:40:46Z</dcterms:created>
  <dcterms:modified xsi:type="dcterms:W3CDTF">2021-09-25T20:44:36Z</dcterms:modified>
</cp:coreProperties>
</file>