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53" rtl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88" r:id="rId4"/>
    <p:sldId id="292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90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893"/>
    <a:srgbClr val="D0CFC6"/>
    <a:srgbClr val="DFC5DF"/>
    <a:srgbClr val="79C4C4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4"/>
    <p:restoredTop sz="91408"/>
  </p:normalViewPr>
  <p:slideViewPr>
    <p:cSldViewPr snapToGrid="0" snapToObjects="1">
      <p:cViewPr varScale="1">
        <p:scale>
          <a:sx n="112" d="100"/>
          <a:sy n="112" d="100"/>
        </p:scale>
        <p:origin x="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D539A36-9CE5-FC4A-8DD2-4281AB70CC58}" type="datetimeFigureOut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D903B40-B892-214D-B349-EC03ED9C6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64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253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800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767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03B40-B892-214D-B349-EC03ED9C62E7}" type="slidenum">
              <a:rPr lang="ar-SA" smtClean="0"/>
              <a:t>271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440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8574D5-0EDD-C44D-B67A-DC2ED3D5E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5AE944-97FE-DC4B-B7EA-58F02086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A6477D-3887-154D-9D03-92DF6B53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456BC-0CFF-DB4B-B44F-91B107C6F961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CD64FA4-8F57-C64E-B643-BECD7193E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6FE70-B5F8-FB4C-8FD1-97532B9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782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6F5FF2-611A-0642-8C22-4151A228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F29170-2EFB-684F-87B9-A1B7BC17F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A24839-F44E-FF4E-8BA3-BCF98229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39321-1987-F84D-A976-D10CE12A1AF0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ADD363-C236-D54E-ADBA-A6E5B5527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3ED76-A261-4044-BB05-0039ACC6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921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B4A6607-36D6-3340-BA30-11842224B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1F99415-D333-E74D-821D-258C061B5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53E3B1-F4D2-7740-8582-5ABBB0F02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CE40E-55E9-3244-BBF9-4AE02DCA1012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B5CC32-EF98-1246-853E-2380B1E4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037574-F5F0-7C4C-8C5A-C9BB44DC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61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0E8283-F423-154C-9CEF-B5B61468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F48982-ABF4-424C-A0FC-5E3C431BA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0FEDD1-BA57-EB4A-943F-8358EFF6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117E-6855-4642-9B34-EB478777B0B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F0D76F-C969-BD4B-8F4F-EE8354BB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563264-FA22-4D41-BEFA-A2415484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571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1F94FD-A40C-7741-922D-1C4B84A9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49CD3B-30B7-D044-B077-435B62243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803AAD-917C-8E4A-8600-48B46FCC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F796-A11E-5A42-8842-B8FF1F70B64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1D80A0-9D06-6B4D-8337-143A22E7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10F31F-EE97-5C42-B4D5-2888711A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89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5A8635-3FBE-D742-AB47-4583E704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4CDD37-6E3C-2046-94AE-E69EC6A6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173B77-DA7F-F84B-9443-B2E8D899C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5356F-8823-1E48-8B5B-1F36C346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2344-FA58-0045-BC2A-40033910298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6C6C2C-9BB8-6342-8421-463AAB654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6B40F2-D4D2-6E45-BC2D-D3C1C71B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45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BC20A18-B6D9-B248-ACE7-7B672331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9B13B77-2D83-B842-B77A-7F718C1F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0023A1-4BE6-FD4C-A408-26BB7A51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C3B2AD0-FC5E-8C41-9D0D-83E1FF03E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B0F7F53-E418-B648-8824-9E44E69E7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9D7C6AF-4901-FF42-B5E8-1FB61442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6AF28-8425-BE45-B5D5-1A40DB2671D5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EB4A1EC-23FB-8440-9B74-6696294D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FE76CA-F955-B741-9839-3094F7901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96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6DF874-753E-DA46-8A1A-A84D38BD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3ACC81F-401F-9440-B9D0-E165B359B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D4541-72A2-D84F-8811-3D61581E568C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0650A1F-A1FB-C34C-B18F-EF6D3FE2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15E1CF-6BFE-B948-876E-F7D8C1C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35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7E18432-7757-6946-A2D2-E58842142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B9119-B085-2640-8F9E-C75D2E08C7D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16779B-97C7-9342-BE59-9B9C20F6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589431B-162A-F748-9C24-7DBF22B4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594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04250B-91DB-CF40-AB47-C68770BE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F2E9E9-6D6A-1E49-849E-1639DFD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0C09ED7-00FE-8649-9BF0-B19CC5E35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C68398-55CC-774C-88AB-4797E166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E4BA-ED99-5E46-9020-F12D0E3C7EAD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59A22A1-C881-404B-968A-134E3C68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B38123-46E1-B547-AB49-3FF8D7FE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7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A4068-F9E9-2146-B482-E7A187403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CCFA106-CC43-1243-B124-CE13A289D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DD74852-21FC-154C-A92A-C9E743DFD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C01BFF-0A7D-614D-9876-9BB3B1B4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1FE0-C7E3-464C-B936-62E309BA297E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4B12429-3227-3D4D-A11D-7AA640B8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CA2157-9694-7444-B152-752D6CA06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8578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D2E30F6-5FF2-D845-A0E2-CF642A65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5B85391-B783-8946-95F0-07491781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582A1C-D4F5-724D-8777-9FB530EF4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3E21-C775-C14F-BA09-7D302A6A480B}" type="datetime1">
              <a:rPr lang="ar-SA" smtClean="0"/>
              <a:t>22 ربيع الثاني،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9CC2ED-046B-DA4C-99D3-CAC0B06CB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A442B-2526-3C4E-9A39-D395D93B1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E5B0-F6F0-B247-8487-6A2CF50D42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713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.wdp"/><Relationship Id="rId18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hyperlink" Target="https://wordwall.net/ar/resource/5782230/&#1575;&#1608;&#1604;&#1609;-&#1635;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7.jpeg"/><Relationship Id="rId5" Type="http://schemas.openxmlformats.org/officeDocument/2006/relationships/hyperlink" Target="https://pixabay.com/it/lavagna-bianca-bordo-bianco-3205371/" TargetMode="External"/><Relationship Id="rId15" Type="http://schemas.openxmlformats.org/officeDocument/2006/relationships/image" Target="../media/image11.png"/><Relationship Id="rId23" Type="http://schemas.openxmlformats.org/officeDocument/2006/relationships/hyperlink" Target="https://www.meta-calculator.com/graph-paper-maker/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6.jpg"/><Relationship Id="rId14" Type="http://schemas.openxmlformats.org/officeDocument/2006/relationships/image" Target="../media/image10.png"/><Relationship Id="rId22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12" Type="http://schemas.openxmlformats.org/officeDocument/2006/relationships/image" Target="../media/image28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7.emf"/><Relationship Id="rId5" Type="http://schemas.openxmlformats.org/officeDocument/2006/relationships/image" Target="../media/image20.jpg"/><Relationship Id="rId10" Type="http://schemas.openxmlformats.org/officeDocument/2006/relationships/image" Target="../media/image26.emf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Relationship Id="rId9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4579378B-3117-404A-83F3-E9A06DAC769E}"/>
              </a:ext>
            </a:extLst>
          </p:cNvPr>
          <p:cNvSpPr txBox="1"/>
          <p:nvPr/>
        </p:nvSpPr>
        <p:spPr>
          <a:xfrm>
            <a:off x="4136994" y="2166151"/>
            <a:ext cx="33024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Empty classroom vector</a:t>
            </a:r>
            <a:endParaRPr lang="ar-SA" dirty="0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98F5387-2739-48EE-9CA5-868EE762B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"/>
          <a:stretch/>
        </p:blipFill>
        <p:spPr>
          <a:xfrm>
            <a:off x="22213" y="2100"/>
            <a:ext cx="12192000" cy="68580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1B8FE48-9CF5-449E-8FDC-2C7B31A10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635" t="3489" r="4829" b="19087"/>
          <a:stretch/>
        </p:blipFill>
        <p:spPr>
          <a:xfrm>
            <a:off x="3684485" y="642345"/>
            <a:ext cx="4802819" cy="3016947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4FB47C5-1E91-4A3F-8569-B3ABC92221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" t="18067" r="3264" b="17634"/>
          <a:stretch/>
        </p:blipFill>
        <p:spPr>
          <a:xfrm>
            <a:off x="0" y="3231472"/>
            <a:ext cx="3568823" cy="247687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A6753CD-3D7B-44D4-B570-4FD7544EB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4" y="3683104"/>
            <a:ext cx="1219655" cy="208376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DF2BB89-46E7-4E42-9B1C-6227851AC3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26128" r="8819" b="29201"/>
          <a:stretch/>
        </p:blipFill>
        <p:spPr>
          <a:xfrm>
            <a:off x="1918703" y="3534128"/>
            <a:ext cx="1461853" cy="67388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C43CB9F-5B1D-472D-A82B-A6DA9F363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8794029" y="1924152"/>
            <a:ext cx="1614258" cy="158250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AC7EBE3E-1E3E-42F6-85E3-01E039E0CA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30" y="1114893"/>
            <a:ext cx="1237663" cy="8092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C20343D-1C63-4A13-8143-E433141BD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058" y="3630705"/>
            <a:ext cx="1872020" cy="196549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3D2DF23F-6C12-4B4B-BF1E-F29B6EEDCDE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3568823" y="5443468"/>
            <a:ext cx="5564720" cy="987071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985484F6-0658-41CC-9684-C8696492E67F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3040133" y="1366228"/>
            <a:ext cx="753305" cy="82042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F8763613-A9FB-1541-8B1D-AB10DC562F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02" y="3683104"/>
            <a:ext cx="1400370" cy="2362530"/>
          </a:xfrm>
          <a:prstGeom prst="rect">
            <a:avLst/>
          </a:prstGeom>
        </p:spPr>
      </p:pic>
      <p:grpSp>
        <p:nvGrpSpPr>
          <p:cNvPr id="26" name="مجموعة 71">
            <a:extLst>
              <a:ext uri="{FF2B5EF4-FFF2-40B4-BE49-F238E27FC236}">
                <a16:creationId xmlns:a16="http://schemas.microsoft.com/office/drawing/2014/main" id="{8669176E-4D38-C141-81D8-DF1C5965B4F7}"/>
              </a:ext>
            </a:extLst>
          </p:cNvPr>
          <p:cNvGrpSpPr>
            <a:grpSpLocks/>
          </p:cNvGrpSpPr>
          <p:nvPr/>
        </p:nvGrpSpPr>
        <p:grpSpPr bwMode="auto">
          <a:xfrm>
            <a:off x="10812530" y="281983"/>
            <a:ext cx="1214438" cy="1136650"/>
            <a:chOff x="3326307" y="697407"/>
            <a:chExt cx="5463186" cy="5463186"/>
          </a:xfrm>
        </p:grpSpPr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052A0D8E-B3DC-6949-B6F1-789A2BFEA981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29" name="مجموعة 74">
              <a:extLst>
                <a:ext uri="{FF2B5EF4-FFF2-40B4-BE49-F238E27FC236}">
                  <a16:creationId xmlns:a16="http://schemas.microsoft.com/office/drawing/2014/main" id="{ACD57D00-01D4-3A4F-8969-71BF2C12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0" name="مربع نص 75">
                <a:extLst>
                  <a:ext uri="{FF2B5EF4-FFF2-40B4-BE49-F238E27FC236}">
                    <a16:creationId xmlns:a16="http://schemas.microsoft.com/office/drawing/2014/main" id="{1C4AA537-54B8-7B49-9961-8E85C6202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3" name="مربع نص 76">
                <a:extLst>
                  <a:ext uri="{FF2B5EF4-FFF2-40B4-BE49-F238E27FC236}">
                    <a16:creationId xmlns:a16="http://schemas.microsoft.com/office/drawing/2014/main" id="{8D53AA99-26AA-A14F-8733-6F611D35E9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4" name="مربع نص 77">
                <a:extLst>
                  <a:ext uri="{FF2B5EF4-FFF2-40B4-BE49-F238E27FC236}">
                    <a16:creationId xmlns:a16="http://schemas.microsoft.com/office/drawing/2014/main" id="{6FA1CF7A-FD25-AC4C-8972-03FDCB1D1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5" name="مربع نص 78">
                <a:extLst>
                  <a:ext uri="{FF2B5EF4-FFF2-40B4-BE49-F238E27FC236}">
                    <a16:creationId xmlns:a16="http://schemas.microsoft.com/office/drawing/2014/main" id="{81AB03A0-644C-414F-A685-F31CAAF41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6" name="مربع نص 79">
                <a:extLst>
                  <a:ext uri="{FF2B5EF4-FFF2-40B4-BE49-F238E27FC236}">
                    <a16:creationId xmlns:a16="http://schemas.microsoft.com/office/drawing/2014/main" id="{1D201DB2-EB2B-D14E-A9CF-A1DFAF2C0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7" name="مربع نص 80">
                <a:extLst>
                  <a:ext uri="{FF2B5EF4-FFF2-40B4-BE49-F238E27FC236}">
                    <a16:creationId xmlns:a16="http://schemas.microsoft.com/office/drawing/2014/main" id="{6790DA3E-913D-764D-9FCF-67CD4832D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39" name="مربع نص 81">
                <a:extLst>
                  <a:ext uri="{FF2B5EF4-FFF2-40B4-BE49-F238E27FC236}">
                    <a16:creationId xmlns:a16="http://schemas.microsoft.com/office/drawing/2014/main" id="{0B97BDF4-5134-0A43-8753-E2701D872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1" name="مربع نص 82">
                <a:extLst>
                  <a:ext uri="{FF2B5EF4-FFF2-40B4-BE49-F238E27FC236}">
                    <a16:creationId xmlns:a16="http://schemas.microsoft.com/office/drawing/2014/main" id="{8C735955-CF3E-CB43-AD84-C029967F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2" name="مربع نص 83">
                <a:extLst>
                  <a:ext uri="{FF2B5EF4-FFF2-40B4-BE49-F238E27FC236}">
                    <a16:creationId xmlns:a16="http://schemas.microsoft.com/office/drawing/2014/main" id="{BB50EAEA-BCDC-D64E-B509-AB19C4157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4" name="مربع نص 84">
                <a:extLst>
                  <a:ext uri="{FF2B5EF4-FFF2-40B4-BE49-F238E27FC236}">
                    <a16:creationId xmlns:a16="http://schemas.microsoft.com/office/drawing/2014/main" id="{D57180AF-39FB-3B4F-807A-2ABEE7D45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6" name="مربع نص 85">
                <a:extLst>
                  <a:ext uri="{FF2B5EF4-FFF2-40B4-BE49-F238E27FC236}">
                    <a16:creationId xmlns:a16="http://schemas.microsoft.com/office/drawing/2014/main" id="{EFAA1E25-C5EC-3B4D-A71C-1F4E1AA9A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47" name="مربع نص 86">
                <a:extLst>
                  <a:ext uri="{FF2B5EF4-FFF2-40B4-BE49-F238E27FC236}">
                    <a16:creationId xmlns:a16="http://schemas.microsoft.com/office/drawing/2014/main" id="{F5FD255B-DEB5-8B4D-A790-6A69594E8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D8432A7B-437E-1948-A743-B41C772759AC}"/>
              </a:ext>
            </a:extLst>
          </p:cNvPr>
          <p:cNvGrpSpPr>
            <a:grpSpLocks/>
          </p:cNvGrpSpPr>
          <p:nvPr/>
        </p:nvGrpSpPr>
        <p:grpSpPr bwMode="auto">
          <a:xfrm>
            <a:off x="11393556" y="389933"/>
            <a:ext cx="66675" cy="1009650"/>
            <a:chOff x="5944770" y="1379001"/>
            <a:chExt cx="226260" cy="3927154"/>
          </a:xfrm>
        </p:grpSpPr>
        <p:sp>
          <p:nvSpPr>
            <p:cNvPr id="50" name="مثلث متساوي الساقين 49">
              <a:extLst>
                <a:ext uri="{FF2B5EF4-FFF2-40B4-BE49-F238E27FC236}">
                  <a16:creationId xmlns:a16="http://schemas.microsoft.com/office/drawing/2014/main" id="{36363A4F-4F3B-644B-B871-323EC1C1430A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1" name="مثلث متساوي الساقين 50">
              <a:extLst>
                <a:ext uri="{FF2B5EF4-FFF2-40B4-BE49-F238E27FC236}">
                  <a16:creationId xmlns:a16="http://schemas.microsoft.com/office/drawing/2014/main" id="{8A7CB45E-B2A1-564C-B241-B1C35443B58B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A3FF548D-CC95-C842-8030-13DF9DC5DE9D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1336405" y="494708"/>
            <a:ext cx="63500" cy="787400"/>
            <a:chOff x="5944770" y="1379001"/>
            <a:chExt cx="226260" cy="3927154"/>
          </a:xfrm>
        </p:grpSpPr>
        <p:sp>
          <p:nvSpPr>
            <p:cNvPr id="53" name="مثلث متساوي الساقين 52">
              <a:extLst>
                <a:ext uri="{FF2B5EF4-FFF2-40B4-BE49-F238E27FC236}">
                  <a16:creationId xmlns:a16="http://schemas.microsoft.com/office/drawing/2014/main" id="{9CBC6D7E-2E34-784C-8EB6-8EA6C86A2038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54" name="مثلث متساوي الساقين 53">
              <a:extLst>
                <a:ext uri="{FF2B5EF4-FFF2-40B4-BE49-F238E27FC236}">
                  <a16:creationId xmlns:a16="http://schemas.microsoft.com/office/drawing/2014/main" id="{3CD7DB4D-4A3F-1C4B-B6F1-58FCDC0A8FE6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F0E60FC3-52F7-B64F-8E36-5B2298152B4A}"/>
              </a:ext>
            </a:extLst>
          </p:cNvPr>
          <p:cNvSpPr/>
          <p:nvPr/>
        </p:nvSpPr>
        <p:spPr>
          <a:xfrm>
            <a:off x="11371104" y="834431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pic>
        <p:nvPicPr>
          <p:cNvPr id="58" name="Picture 2">
            <a:extLst>
              <a:ext uri="{FF2B5EF4-FFF2-40B4-BE49-F238E27FC236}">
                <a16:creationId xmlns:a16="http://schemas.microsoft.com/office/drawing/2014/main" id="{906EA289-50FE-1142-9584-9AF8003C2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296" y="973290"/>
            <a:ext cx="1653477" cy="44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C9868255-48B2-854F-B247-531F421F7129}"/>
              </a:ext>
            </a:extLst>
          </p:cNvPr>
          <p:cNvSpPr/>
          <p:nvPr/>
        </p:nvSpPr>
        <p:spPr>
          <a:xfrm>
            <a:off x="4579634" y="1333159"/>
            <a:ext cx="2801938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1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٢-٦</a:t>
            </a:r>
          </a:p>
          <a:p>
            <a:pPr algn="ctr">
              <a:defRPr/>
            </a:pPr>
            <a:r>
              <a:rPr lang="ar-SA" sz="24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المتتابعات الحسابية كدوال خطية</a:t>
            </a:r>
            <a:endParaRPr lang="ar-SA" sz="24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0" name="مربع نص 5">
            <a:extLst>
              <a:ext uri="{FF2B5EF4-FFF2-40B4-BE49-F238E27FC236}">
                <a16:creationId xmlns:a16="http://schemas.microsoft.com/office/drawing/2014/main" id="{1920AFDE-A9E4-C244-B9A5-E505778BD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513" y="982068"/>
            <a:ext cx="1757363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C00000"/>
                </a:solidFill>
              </a:rPr>
              <a:t>التاريخ   </a:t>
            </a:r>
            <a:r>
              <a:rPr lang="ar-SA" altLang="ar-SA" sz="1200" dirty="0">
                <a:solidFill>
                  <a:srgbClr val="002060"/>
                </a:solidFill>
              </a:rPr>
              <a:t>/  /  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endParaRPr lang="ar-SA" altLang="ar-SA" sz="1200" dirty="0">
              <a:solidFill>
                <a:srgbClr val="002060"/>
              </a:solidFill>
            </a:endParaRP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1200" dirty="0">
                <a:solidFill>
                  <a:srgbClr val="002060"/>
                </a:solidFill>
              </a:rPr>
              <a:t> </a:t>
            </a:r>
            <a:r>
              <a:rPr lang="ar-SA" altLang="ar-SA" sz="1200" dirty="0">
                <a:solidFill>
                  <a:srgbClr val="C00000"/>
                </a:solidFill>
              </a:rPr>
              <a:t>رقم الصفحة :</a:t>
            </a:r>
            <a:endParaRPr lang="ar-SA" altLang="ar-SA" sz="1050" dirty="0">
              <a:solidFill>
                <a:srgbClr val="002060"/>
              </a:solidFill>
            </a:endParaRP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D22BDAC4-9903-B04C-8961-68DBFADFC048}"/>
              </a:ext>
            </a:extLst>
          </p:cNvPr>
          <p:cNvSpPr/>
          <p:nvPr/>
        </p:nvSpPr>
        <p:spPr>
          <a:xfrm>
            <a:off x="6398611" y="1711194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درست الدوال الخطية</a:t>
            </a:r>
          </a:p>
        </p:txBody>
      </p:sp>
      <p:pic>
        <p:nvPicPr>
          <p:cNvPr id="62" name="صورة 61">
            <a:extLst>
              <a:ext uri="{FF2B5EF4-FFF2-40B4-BE49-F238E27FC236}">
                <a16:creationId xmlns:a16="http://schemas.microsoft.com/office/drawing/2014/main" id="{BCDD998B-ECFF-734D-8B40-B09106E88F0C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0"/>
          </a:blip>
          <a:stretch>
            <a:fillRect/>
          </a:stretch>
        </p:blipFill>
        <p:spPr>
          <a:xfrm>
            <a:off x="3883204" y="2350816"/>
            <a:ext cx="1190726" cy="1193711"/>
          </a:xfrm>
          <a:prstGeom prst="rect">
            <a:avLst/>
          </a:prstGeom>
          <a:ln>
            <a:noFill/>
          </a:ln>
        </p:spPr>
      </p:pic>
      <p:pic>
        <p:nvPicPr>
          <p:cNvPr id="64" name="صورة 63">
            <a:hlinkClick r:id="rId18"/>
            <a:extLst>
              <a:ext uri="{FF2B5EF4-FFF2-40B4-BE49-F238E27FC236}">
                <a16:creationId xmlns:a16="http://schemas.microsoft.com/office/drawing/2014/main" id="{71C2C4B1-1A08-2145-831D-FA6C4B598BF0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10151443" y="3814589"/>
            <a:ext cx="643093" cy="455425"/>
          </a:xfrm>
          <a:prstGeom prst="rect">
            <a:avLst/>
          </a:prstGeom>
        </p:spPr>
      </p:pic>
      <p:pic>
        <p:nvPicPr>
          <p:cNvPr id="65" name="صورة 64">
            <a:hlinkClick r:id="rId20"/>
            <a:extLst>
              <a:ext uri="{FF2B5EF4-FFF2-40B4-BE49-F238E27FC236}">
                <a16:creationId xmlns:a16="http://schemas.microsoft.com/office/drawing/2014/main" id="{DB6B6C4A-8667-8740-B00F-724048D215C5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9610" y="3851966"/>
            <a:ext cx="488870" cy="455424"/>
          </a:xfrm>
          <a:prstGeom prst="rect">
            <a:avLst/>
          </a:prstGeom>
        </p:spPr>
      </p:pic>
      <p:pic>
        <p:nvPicPr>
          <p:cNvPr id="5" name="صورة 4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07B5A026-5C7E-F143-8ACB-7ACE8579912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111" y="1418633"/>
            <a:ext cx="1735706" cy="1323900"/>
          </a:xfrm>
          <a:prstGeom prst="rect">
            <a:avLst/>
          </a:prstGeom>
        </p:spPr>
      </p:pic>
      <p:pic>
        <p:nvPicPr>
          <p:cNvPr id="10" name="صورة 9">
            <a:hlinkClick r:id="rId23"/>
            <a:extLst>
              <a:ext uri="{FF2B5EF4-FFF2-40B4-BE49-F238E27FC236}">
                <a16:creationId xmlns:a16="http://schemas.microsoft.com/office/drawing/2014/main" id="{FC5E1B9D-3E97-7846-A12C-334037D6094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7120" t="7380" r="8167" b="3206"/>
          <a:stretch/>
        </p:blipFill>
        <p:spPr>
          <a:xfrm rot="5400000">
            <a:off x="9123890" y="2203552"/>
            <a:ext cx="970651" cy="1480247"/>
          </a:xfrm>
          <a:prstGeom prst="rect">
            <a:avLst/>
          </a:prstGeom>
        </p:spPr>
      </p:pic>
      <p:sp>
        <p:nvSpPr>
          <p:cNvPr id="45" name="مستطيل 44">
            <a:extLst>
              <a:ext uri="{FF2B5EF4-FFF2-40B4-BE49-F238E27FC236}">
                <a16:creationId xmlns:a16="http://schemas.microsoft.com/office/drawing/2014/main" id="{812DFE0B-FA55-AB47-A336-151F3E36EBF0}"/>
              </a:ext>
            </a:extLst>
          </p:cNvPr>
          <p:cNvSpPr/>
          <p:nvPr/>
        </p:nvSpPr>
        <p:spPr>
          <a:xfrm>
            <a:off x="4619930" y="2258166"/>
            <a:ext cx="2803525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14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والان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اتعرف المتتابعات الحسابية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امثل المتتابعات الحسابية</a:t>
            </a:r>
          </a:p>
          <a:p>
            <a:pPr algn="ctr">
              <a:defRPr/>
            </a:pPr>
            <a:r>
              <a:rPr lang="ar-SA" sz="14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كدوال خطية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8A0CF1D-40BA-0344-AC09-9AF90F9D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>
                <a:solidFill>
                  <a:schemeClr val="tx1"/>
                </a:solidFill>
              </a:rPr>
              <a:t>253</a:t>
            </a:fld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grpSp>
        <p:nvGrpSpPr>
          <p:cNvPr id="109" name="Group 110">
            <a:extLst>
              <a:ext uri="{FF2B5EF4-FFF2-40B4-BE49-F238E27FC236}">
                <a16:creationId xmlns:a16="http://schemas.microsoft.com/office/drawing/2014/main" id="{188ED793-EE95-4844-9C72-63D45E408198}"/>
              </a:ext>
            </a:extLst>
          </p:cNvPr>
          <p:cNvGrpSpPr>
            <a:grpSpLocks/>
          </p:cNvGrpSpPr>
          <p:nvPr/>
        </p:nvGrpSpPr>
        <p:grpSpPr bwMode="auto">
          <a:xfrm>
            <a:off x="3078062" y="1507376"/>
            <a:ext cx="7848600" cy="4392612"/>
            <a:chOff x="499" y="1139"/>
            <a:chExt cx="4944" cy="2767"/>
          </a:xfrm>
        </p:grpSpPr>
        <p:sp>
          <p:nvSpPr>
            <p:cNvPr id="110" name="Rectangle 93">
              <a:extLst>
                <a:ext uri="{FF2B5EF4-FFF2-40B4-BE49-F238E27FC236}">
                  <a16:creationId xmlns:a16="http://schemas.microsoft.com/office/drawing/2014/main" id="{7FE915AA-5BB6-F24F-99CA-91572703B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1139"/>
              <a:ext cx="4944" cy="2767"/>
            </a:xfrm>
            <a:prstGeom prst="rect">
              <a:avLst/>
            </a:prstGeom>
            <a:solidFill>
              <a:srgbClr val="E6EA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111" name="Line 109">
              <a:extLst>
                <a:ext uri="{FF2B5EF4-FFF2-40B4-BE49-F238E27FC236}">
                  <a16:creationId xmlns:a16="http://schemas.microsoft.com/office/drawing/2014/main" id="{1A84ECA9-42A3-0E46-9B88-5D23E32EB4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5" y="1139"/>
              <a:ext cx="0" cy="27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112" name="Rectangle 2">
            <a:extLst>
              <a:ext uri="{FF2B5EF4-FFF2-40B4-BE49-F238E27FC236}">
                <a16:creationId xmlns:a16="http://schemas.microsoft.com/office/drawing/2014/main" id="{724EC401-B2E1-9243-BA4D-81192DCA2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20" y="940720"/>
            <a:ext cx="8423275" cy="503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أوجد الحد الخامس عشر في المتتابعة :  ٣  ،  ــ ١٠  ،  ــ ٢٣  ،  ــ ٣٦ ، ...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pic>
        <p:nvPicPr>
          <p:cNvPr id="113" name="Picture 63">
            <a:extLst>
              <a:ext uri="{FF2B5EF4-FFF2-40B4-BE49-F238E27FC236}">
                <a16:creationId xmlns:a16="http://schemas.microsoft.com/office/drawing/2014/main" id="{B89ED8D8-DCC5-B64F-9084-E1731AF4D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782" y="291433"/>
            <a:ext cx="16986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 Box 87">
            <a:extLst>
              <a:ext uri="{FF2B5EF4-FFF2-40B4-BE49-F238E27FC236}">
                <a16:creationId xmlns:a16="http://schemas.microsoft.com/office/drawing/2014/main" id="{6F9A3639-FD9F-4A46-8FF4-DF8FAF40C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522" y="2253497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معادلة الحد النوني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C795AA9E-4179-E740-ADB4-F5F895F72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647" y="3142497"/>
            <a:ext cx="226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أ</a:t>
            </a:r>
            <a:r>
              <a:rPr lang="ar-SA" altLang="ar-SA" sz="2800" b="1" baseline="-20000" dirty="0">
                <a:solidFill>
                  <a:schemeClr val="accent6">
                    <a:lumMod val="50000"/>
                  </a:schemeClr>
                </a:solidFill>
              </a:rPr>
              <a:t>ن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 = ــ ١٣ن +  ١٦</a:t>
            </a:r>
            <a:endParaRPr lang="en-US" alt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FDD15C73-C472-8B4C-AAD9-85D7C9098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209" y="1953459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C00000"/>
                </a:solidFill>
              </a:rPr>
              <a:t>١٥</a:t>
            </a:r>
            <a:r>
              <a:rPr lang="ar-SA" altLang="ar-SA" sz="2400" b="1" dirty="0">
                <a:solidFill>
                  <a:srgbClr val="C00000"/>
                </a:solidFill>
              </a:rPr>
              <a:t> = ــ ١٣ن + ١٦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B6E19D59-7D5B-5F40-AAFA-A277E9BB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047" y="2829759"/>
            <a:ext cx="2951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</a:t>
            </a:r>
            <a:r>
              <a:rPr lang="ar-SA" altLang="ar-SA" sz="2800" b="1" baseline="-20000">
                <a:solidFill>
                  <a:srgbClr val="002060"/>
                </a:solidFill>
              </a:rPr>
              <a:t>١٥</a:t>
            </a:r>
            <a:r>
              <a:rPr lang="ar-SA" altLang="ar-SA" sz="2400" b="1">
                <a:solidFill>
                  <a:srgbClr val="002060"/>
                </a:solidFill>
              </a:rPr>
              <a:t> = ــ ١٣ ( ١٥ ) + ١٦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3363B8F1-DC8D-074D-876A-116C58586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047" y="3621922"/>
            <a:ext cx="2951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</a:t>
            </a:r>
            <a:r>
              <a:rPr lang="ar-SA" altLang="ar-SA" sz="2800" b="1" baseline="-20000">
                <a:solidFill>
                  <a:srgbClr val="002060"/>
                </a:solidFill>
              </a:rPr>
              <a:t>١٥</a:t>
            </a:r>
            <a:r>
              <a:rPr lang="ar-SA" altLang="ar-SA" sz="2400" b="1">
                <a:solidFill>
                  <a:srgbClr val="002060"/>
                </a:solidFill>
              </a:rPr>
              <a:t> =   ــ ١٩٥  + ١٦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92233F62-083E-1043-9701-27431841E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6747" y="4414084"/>
            <a:ext cx="2684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أ</a:t>
            </a:r>
            <a:r>
              <a:rPr lang="ar-SA" altLang="ar-SA" sz="2800" b="1" baseline="-20000" dirty="0">
                <a:solidFill>
                  <a:schemeClr val="accent6">
                    <a:lumMod val="50000"/>
                  </a:schemeClr>
                </a:solidFill>
              </a:rPr>
              <a:t>١٥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 =  ــ ١٧٩</a:t>
            </a:r>
            <a:endParaRPr lang="en-US" alt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0" name="مربع نص 13">
            <a:extLst>
              <a:ext uri="{FF2B5EF4-FFF2-40B4-BE49-F238E27FC236}">
                <a16:creationId xmlns:a16="http://schemas.microsoft.com/office/drawing/2014/main" id="{36277EE3-FD4A-2347-A2FA-0D4D2F82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5707" y="240633"/>
            <a:ext cx="1909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صـ٨٥ (٣ب)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5DC9808-D1A2-E846-90C4-6C190403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45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4" grpId="0"/>
      <p:bldP spid="115" grpId="0"/>
      <p:bldP spid="116" grpId="0"/>
      <p:bldP spid="117" grpId="0"/>
      <p:bldP spid="118" grpId="0"/>
      <p:bldP spid="1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110" name="Rectangle 2">
            <a:extLst>
              <a:ext uri="{FF2B5EF4-FFF2-40B4-BE49-F238E27FC236}">
                <a16:creationId xmlns:a16="http://schemas.microsoft.com/office/drawing/2014/main" id="{1AEB011B-B644-F543-B5D1-EC2A7F99E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235" y="405042"/>
            <a:ext cx="8351838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مثل الحدود الخمسة الأولى من المتتابعة  ٣ ، ــ ١٠ ، ــ ٢٣ ، ــ ٣٦ ، ...  بيانيا .</a:t>
            </a:r>
            <a:endParaRPr lang="en-US" altLang="ar-SA" sz="2400" b="1" dirty="0">
              <a:solidFill>
                <a:srgbClr val="011893"/>
              </a:solidFill>
            </a:endParaRPr>
          </a:p>
        </p:txBody>
      </p:sp>
      <p:graphicFrame>
        <p:nvGraphicFramePr>
          <p:cNvPr id="111" name="Group 80">
            <a:extLst>
              <a:ext uri="{FF2B5EF4-FFF2-40B4-BE49-F238E27FC236}">
                <a16:creationId xmlns:a16="http://schemas.microsoft.com/office/drawing/2014/main" id="{FE750065-5ABD-394B-A31D-84CF7C8DD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65849"/>
              </p:ext>
            </p:extLst>
          </p:nvPr>
        </p:nvGraphicFramePr>
        <p:xfrm>
          <a:off x="7271598" y="2244955"/>
          <a:ext cx="3192462" cy="4064002"/>
        </p:xfrm>
        <a:graphic>
          <a:graphicData uri="http://schemas.openxmlformats.org/drawingml/2006/table">
            <a:tbl>
              <a:tblPr rtl="1"/>
              <a:tblGrid>
                <a:gridCol w="750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</a:t>
                      </a:r>
                      <a:r>
                        <a:rPr kumimoji="0" lang="ar-SA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8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 ن ، أ</a:t>
                      </a:r>
                      <a:r>
                        <a:rPr kumimoji="0" lang="ar-SA" sz="2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)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٢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٣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٤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٥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" name="Text Box 87">
            <a:extLst>
              <a:ext uri="{FF2B5EF4-FFF2-40B4-BE49-F238E27FC236}">
                <a16:creationId xmlns:a16="http://schemas.microsoft.com/office/drawing/2014/main" id="{BB8C2B1D-EDCA-E745-9CAB-DD5F71A78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7360" y="3022830"/>
            <a:ext cx="8064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٣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29A19DF8-8096-394E-8E9E-59734FAFA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873" y="3726092"/>
            <a:ext cx="700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ــ ١٠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0BD86959-5A2F-1940-B94D-576ACDD11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7360" y="4396017"/>
            <a:ext cx="736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ــ ٢٣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51ACCD8C-1766-6843-9D45-854625216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7360" y="5061180"/>
            <a:ext cx="7000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ــ ٣٦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019D4C09-BC58-A047-9FAF-D5462A500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7360" y="5743805"/>
            <a:ext cx="7223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ــ ٤٩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52764F75-3A4F-8D4E-B193-66E7BD75F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523" y="3030767"/>
            <a:ext cx="15859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١ ، ٣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56C67A04-8804-E545-A684-917088B1D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060" y="3719742"/>
            <a:ext cx="14763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٢ ، ــ ١٠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2090A8E0-E72C-BE4A-A0AF-BC478290A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6060" y="4403955"/>
            <a:ext cx="14763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٣، ــ ٢٣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235990AD-77D0-4C4C-957B-E9434412C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110" y="5067530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٤ ، ــ ٣٦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C9AA5404-C4B5-3D4E-9439-9E761B09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035" y="5743805"/>
            <a:ext cx="1549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>
                <a:solidFill>
                  <a:srgbClr val="011893"/>
                </a:solidFill>
              </a:rPr>
              <a:t>( ٥ ، ــ ٤٩ )</a:t>
            </a:r>
            <a:endParaRPr lang="en-US" altLang="ar-SA" sz="2200" b="1">
              <a:solidFill>
                <a:srgbClr val="01189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" name="Rectangle 165">
            <a:extLst>
              <a:ext uri="{FF2B5EF4-FFF2-40B4-BE49-F238E27FC236}">
                <a16:creationId xmlns:a16="http://schemas.microsoft.com/office/drawing/2014/main" id="{07A68487-1CB6-A340-BA94-272925C7A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360" y="416155"/>
            <a:ext cx="3384550" cy="2301875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A95C8D6D-47FD-ED44-A1A1-BAC098603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635" y="782867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ــ ١٣ ( ٥ ) + ١٦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1D6AE97F-07FD-1E42-ABE8-53BEF9B27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535" y="1378180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ــ ٦٥ + ١٦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7D44EF65-4E05-144A-8843-3D9E8F8AB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860" y="811442"/>
            <a:ext cx="72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C00000"/>
                </a:solidFill>
              </a:rPr>
              <a:t>٥</a:t>
            </a:r>
            <a:r>
              <a:rPr lang="ar-SA" altLang="ar-SA" sz="2400" b="1" dirty="0">
                <a:solidFill>
                  <a:srgbClr val="C00000"/>
                </a:solidFill>
              </a:rPr>
              <a:t>=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997BDBBC-E3F4-0C45-AAD4-3FB552A6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085" y="1881417"/>
            <a:ext cx="123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 ــ ٤٩</a:t>
            </a:r>
            <a:endParaRPr lang="en-US" altLang="ar-SA" b="1">
              <a:solidFill>
                <a:srgbClr val="011893"/>
              </a:solidFill>
            </a:endParaRPr>
          </a:p>
        </p:txBody>
      </p:sp>
      <p:grpSp>
        <p:nvGrpSpPr>
          <p:cNvPr id="127" name="Group 191">
            <a:extLst>
              <a:ext uri="{FF2B5EF4-FFF2-40B4-BE49-F238E27FC236}">
                <a16:creationId xmlns:a16="http://schemas.microsoft.com/office/drawing/2014/main" id="{776197E3-73CC-4444-A66E-3F914E0618B9}"/>
              </a:ext>
            </a:extLst>
          </p:cNvPr>
          <p:cNvGrpSpPr>
            <a:grpSpLocks/>
          </p:cNvGrpSpPr>
          <p:nvPr/>
        </p:nvGrpSpPr>
        <p:grpSpPr bwMode="auto">
          <a:xfrm>
            <a:off x="1942360" y="2348142"/>
            <a:ext cx="3671888" cy="4035425"/>
            <a:chOff x="158" y="1274"/>
            <a:chExt cx="2313" cy="2542"/>
          </a:xfrm>
        </p:grpSpPr>
        <p:grpSp>
          <p:nvGrpSpPr>
            <p:cNvPr id="128" name="Group 192">
              <a:extLst>
                <a:ext uri="{FF2B5EF4-FFF2-40B4-BE49-F238E27FC236}">
                  <a16:creationId xmlns:a16="http://schemas.microsoft.com/office/drawing/2014/main" id="{E6FBC267-05D5-7E4D-98BA-CBDED427C1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274"/>
              <a:ext cx="2313" cy="2542"/>
              <a:chOff x="158" y="1274"/>
              <a:chExt cx="2313" cy="2542"/>
            </a:xfrm>
          </p:grpSpPr>
          <p:grpSp>
            <p:nvGrpSpPr>
              <p:cNvPr id="137" name="Group 193">
                <a:extLst>
                  <a:ext uri="{FF2B5EF4-FFF2-40B4-BE49-F238E27FC236}">
                    <a16:creationId xmlns:a16="http://schemas.microsoft.com/office/drawing/2014/main" id="{26C95F03-68D7-F442-8338-394168AE26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" y="1274"/>
                <a:ext cx="2313" cy="2428"/>
                <a:chOff x="158" y="1274"/>
                <a:chExt cx="2313" cy="2428"/>
              </a:xfrm>
            </p:grpSpPr>
            <p:sp>
              <p:nvSpPr>
                <p:cNvPr id="147" name="Line 194">
                  <a:extLst>
                    <a:ext uri="{FF2B5EF4-FFF2-40B4-BE49-F238E27FC236}">
                      <a16:creationId xmlns:a16="http://schemas.microsoft.com/office/drawing/2014/main" id="{B82BC640-BD7A-3B48-8F4F-0E004F1949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0" y="1516"/>
                  <a:ext cx="0" cy="2182"/>
                </a:xfrm>
                <a:prstGeom prst="line">
                  <a:avLst/>
                </a:prstGeom>
                <a:noFill/>
                <a:ln w="28575">
                  <a:solidFill>
                    <a:srgbClr val="FF0000">
                      <a:alpha val="58038"/>
                    </a:srgbClr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48" name="Line 195">
                  <a:extLst>
                    <a:ext uri="{FF2B5EF4-FFF2-40B4-BE49-F238E27FC236}">
                      <a16:creationId xmlns:a16="http://schemas.microsoft.com/office/drawing/2014/main" id="{2B62FD13-1780-9242-A1AD-C5B63937AA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1797"/>
                  <a:ext cx="2062" cy="0"/>
                </a:xfrm>
                <a:prstGeom prst="line">
                  <a:avLst/>
                </a:prstGeom>
                <a:noFill/>
                <a:ln w="28575">
                  <a:solidFill>
                    <a:srgbClr val="FF0000">
                      <a:alpha val="58038"/>
                    </a:srgbClr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49" name="Rectangle 196">
                  <a:extLst>
                    <a:ext uri="{FF2B5EF4-FFF2-40B4-BE49-F238E27FC236}">
                      <a16:creationId xmlns:a16="http://schemas.microsoft.com/office/drawing/2014/main" id="{A8D6D0CE-E11D-6647-A0DE-DBCB3E9CF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" y="1516"/>
                  <a:ext cx="2062" cy="2182"/>
                </a:xfrm>
                <a:prstGeom prst="rect">
                  <a:avLst/>
                </a:prstGeom>
                <a:noFill/>
                <a:ln w="19050">
                  <a:solidFill>
                    <a:srgbClr val="3366FF">
                      <a:alpha val="34901"/>
                    </a:srgbClr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ar-SA" altLang="ar-SA" sz="1800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50" name="Line 197">
                  <a:extLst>
                    <a:ext uri="{FF2B5EF4-FFF2-40B4-BE49-F238E27FC236}">
                      <a16:creationId xmlns:a16="http://schemas.microsoft.com/office/drawing/2014/main" id="{081FE069-DB76-4945-B1BC-CB663F39A3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07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51" name="Line 198">
                  <a:extLst>
                    <a:ext uri="{FF2B5EF4-FFF2-40B4-BE49-F238E27FC236}">
                      <a16:creationId xmlns:a16="http://schemas.microsoft.com/office/drawing/2014/main" id="{DE17EFF2-E1AC-854D-86CF-9FECA1CD23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01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52" name="Line 199">
                  <a:extLst>
                    <a:ext uri="{FF2B5EF4-FFF2-40B4-BE49-F238E27FC236}">
                      <a16:creationId xmlns:a16="http://schemas.microsoft.com/office/drawing/2014/main" id="{1C9E0BB5-75C4-C04E-BBA3-665CADB653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5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53" name="Line 200">
                  <a:extLst>
                    <a:ext uri="{FF2B5EF4-FFF2-40B4-BE49-F238E27FC236}">
                      <a16:creationId xmlns:a16="http://schemas.microsoft.com/office/drawing/2014/main" id="{5A66B0D0-1A0E-EE44-9FE4-120D7F242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89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54" name="Line 201">
                  <a:extLst>
                    <a:ext uri="{FF2B5EF4-FFF2-40B4-BE49-F238E27FC236}">
                      <a16:creationId xmlns:a16="http://schemas.microsoft.com/office/drawing/2014/main" id="{4440112A-C6AF-CD4A-84B0-64FC2C8643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83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55" name="Line 202">
                  <a:extLst>
                    <a:ext uri="{FF2B5EF4-FFF2-40B4-BE49-F238E27FC236}">
                      <a16:creationId xmlns:a16="http://schemas.microsoft.com/office/drawing/2014/main" id="{7C6932F7-0646-0849-A869-EC589E3ED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0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56" name="Line 203">
                  <a:extLst>
                    <a:ext uri="{FF2B5EF4-FFF2-40B4-BE49-F238E27FC236}">
                      <a16:creationId xmlns:a16="http://schemas.microsoft.com/office/drawing/2014/main" id="{E752C743-E3A2-434E-AE26-A206C19E5E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4" y="1516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57" name="Line 204">
                  <a:extLst>
                    <a:ext uri="{FF2B5EF4-FFF2-40B4-BE49-F238E27FC236}">
                      <a16:creationId xmlns:a16="http://schemas.microsoft.com/office/drawing/2014/main" id="{E21BF397-E10C-A346-B9A0-9F105A8DEC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3453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58" name="Line 205">
                  <a:extLst>
                    <a:ext uri="{FF2B5EF4-FFF2-40B4-BE49-F238E27FC236}">
                      <a16:creationId xmlns:a16="http://schemas.microsoft.com/office/drawing/2014/main" id="{05B22499-1696-B44D-8A91-9B8D187660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001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59" name="Line 206">
                  <a:extLst>
                    <a:ext uri="{FF2B5EF4-FFF2-40B4-BE49-F238E27FC236}">
                      <a16:creationId xmlns:a16="http://schemas.microsoft.com/office/drawing/2014/main" id="{3D7DB28C-3165-5649-9A3C-195949B75F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244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60" name="Line 207">
                  <a:extLst>
                    <a:ext uri="{FF2B5EF4-FFF2-40B4-BE49-F238E27FC236}">
                      <a16:creationId xmlns:a16="http://schemas.microsoft.com/office/drawing/2014/main" id="{E3DBA157-2C5F-0E48-A13A-7F0879AFD2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486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61" name="Line 208">
                  <a:extLst>
                    <a:ext uri="{FF2B5EF4-FFF2-40B4-BE49-F238E27FC236}">
                      <a16:creationId xmlns:a16="http://schemas.microsoft.com/office/drawing/2014/main" id="{FF135B55-2C78-7743-86F8-A115DC30F5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728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62" name="Line 209">
                  <a:extLst>
                    <a:ext uri="{FF2B5EF4-FFF2-40B4-BE49-F238E27FC236}">
                      <a16:creationId xmlns:a16="http://schemas.microsoft.com/office/drawing/2014/main" id="{C39C2BF5-A6D9-3A42-9E08-B0652C8D1B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3225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63" name="Line 210">
                  <a:extLst>
                    <a:ext uri="{FF2B5EF4-FFF2-40B4-BE49-F238E27FC236}">
                      <a16:creationId xmlns:a16="http://schemas.microsoft.com/office/drawing/2014/main" id="{43AE886C-61AB-ED4D-8C4E-D92585EDC3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" y="2975"/>
                  <a:ext cx="2062" cy="0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64" name="Text Box 211">
                  <a:extLst>
                    <a:ext uri="{FF2B5EF4-FFF2-40B4-BE49-F238E27FC236}">
                      <a16:creationId xmlns:a16="http://schemas.microsoft.com/office/drawing/2014/main" id="{795606D8-A4DF-3043-ADBF-D91E2FC3538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62" y="1661"/>
                  <a:ext cx="309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ar-SA" altLang="ar-SA" sz="2000" b="1">
                      <a:solidFill>
                        <a:srgbClr val="01189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س</a:t>
                  </a:r>
                  <a:endParaRPr lang="en-US" altLang="ar-SA" sz="2000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65" name="Text Box 212">
                  <a:extLst>
                    <a:ext uri="{FF2B5EF4-FFF2-40B4-BE49-F238E27FC236}">
                      <a16:creationId xmlns:a16="http://schemas.microsoft.com/office/drawing/2014/main" id="{535A846D-64AD-7749-BB79-6CE10A94DA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6" y="1274"/>
                  <a:ext cx="310" cy="3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ar-SA" altLang="ar-SA" sz="2000" b="1">
                      <a:solidFill>
                        <a:srgbClr val="01189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ص</a:t>
                  </a:r>
                  <a:endParaRPr lang="en-US" altLang="ar-SA" sz="2000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66" name="Line 213">
                  <a:extLst>
                    <a:ext uri="{FF2B5EF4-FFF2-40B4-BE49-F238E27FC236}">
                      <a16:creationId xmlns:a16="http://schemas.microsoft.com/office/drawing/2014/main" id="{C032EF98-545A-2D45-9DC2-04D1E71A6F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14" y="1520"/>
                  <a:ext cx="0" cy="2182"/>
                </a:xfrm>
                <a:prstGeom prst="line">
                  <a:avLst/>
                </a:prstGeom>
                <a:noFill/>
                <a:ln w="9525">
                  <a:solidFill>
                    <a:srgbClr val="3366FF">
                      <a:alpha val="34901"/>
                    </a:srgb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>
                    <a:solidFill>
                      <a:srgbClr val="011893"/>
                    </a:solidFill>
                  </a:endParaRPr>
                </a:p>
              </p:txBody>
            </p:sp>
          </p:grpSp>
          <p:grpSp>
            <p:nvGrpSpPr>
              <p:cNvPr id="138" name="Group 214">
                <a:extLst>
                  <a:ext uri="{FF2B5EF4-FFF2-40B4-BE49-F238E27FC236}">
                    <a16:creationId xmlns:a16="http://schemas.microsoft.com/office/drawing/2014/main" id="{DB549913-CDC7-C945-91D5-E27CD8B926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" y="1827"/>
                <a:ext cx="463" cy="1989"/>
                <a:chOff x="544" y="1388"/>
                <a:chExt cx="350" cy="1989"/>
              </a:xfrm>
            </p:grpSpPr>
            <p:sp>
              <p:nvSpPr>
                <p:cNvPr id="139" name="Text Box 87">
                  <a:extLst>
                    <a:ext uri="{FF2B5EF4-FFF2-40B4-BE49-F238E27FC236}">
                      <a16:creationId xmlns:a16="http://schemas.microsoft.com/office/drawing/2014/main" id="{B91C545F-679A-B447-98AD-E6522860F3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3089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11893"/>
                      </a:solidFill>
                    </a:rPr>
                    <a:t>ــ ٨٠</a:t>
                  </a:r>
                  <a:endParaRPr lang="en-US" altLang="ar-SA" sz="2400" b="1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40" name="Text Box 87">
                  <a:extLst>
                    <a:ext uri="{FF2B5EF4-FFF2-40B4-BE49-F238E27FC236}">
                      <a16:creationId xmlns:a16="http://schemas.microsoft.com/office/drawing/2014/main" id="{D8B29C8B-EC05-1541-968C-36A2F927C8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2840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11893"/>
                      </a:solidFill>
                    </a:rPr>
                    <a:t>ــ ٧٠</a:t>
                  </a:r>
                  <a:endParaRPr lang="en-US" altLang="ar-SA" sz="2400" b="1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41" name="Text Box 87">
                  <a:extLst>
                    <a:ext uri="{FF2B5EF4-FFF2-40B4-BE49-F238E27FC236}">
                      <a16:creationId xmlns:a16="http://schemas.microsoft.com/office/drawing/2014/main" id="{BC293CC1-C7D0-4D45-ACFC-01AE1A5B03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2577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11893"/>
                      </a:solidFill>
                    </a:rPr>
                    <a:t>ــ ٦٠</a:t>
                  </a:r>
                  <a:endParaRPr lang="en-US" altLang="ar-SA" sz="2400" b="1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42" name="Text Box 87">
                  <a:extLst>
                    <a:ext uri="{FF2B5EF4-FFF2-40B4-BE49-F238E27FC236}">
                      <a16:creationId xmlns:a16="http://schemas.microsoft.com/office/drawing/2014/main" id="{6CCAE7B6-A025-5242-9746-2757EF8183A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2341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11893"/>
                      </a:solidFill>
                    </a:rPr>
                    <a:t>ــ ٥٠</a:t>
                  </a:r>
                  <a:endParaRPr lang="en-US" altLang="ar-SA" sz="2400" b="1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43" name="Text Box 87">
                  <a:extLst>
                    <a:ext uri="{FF2B5EF4-FFF2-40B4-BE49-F238E27FC236}">
                      <a16:creationId xmlns:a16="http://schemas.microsoft.com/office/drawing/2014/main" id="{0F58DE19-6EFF-7F4A-BD95-7BC67AE89F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2114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11893"/>
                      </a:solidFill>
                    </a:rPr>
                    <a:t>ــ ٤٠</a:t>
                  </a:r>
                  <a:endParaRPr lang="en-US" altLang="ar-SA" sz="2400" b="1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44" name="Text Box 87">
                  <a:extLst>
                    <a:ext uri="{FF2B5EF4-FFF2-40B4-BE49-F238E27FC236}">
                      <a16:creationId xmlns:a16="http://schemas.microsoft.com/office/drawing/2014/main" id="{C20E74E2-0A8A-6746-BBBC-9F2449ABFB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1851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11893"/>
                      </a:solidFill>
                    </a:rPr>
                    <a:t>ــ ٣٠</a:t>
                  </a:r>
                  <a:endParaRPr lang="en-US" altLang="ar-SA" sz="2400" b="1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45" name="Text Box 87">
                  <a:extLst>
                    <a:ext uri="{FF2B5EF4-FFF2-40B4-BE49-F238E27FC236}">
                      <a16:creationId xmlns:a16="http://schemas.microsoft.com/office/drawing/2014/main" id="{65FE7486-0C99-F947-B3B3-4CF1D748D2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1638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11893"/>
                      </a:solidFill>
                    </a:rPr>
                    <a:t>ــ ٢٠</a:t>
                  </a:r>
                  <a:endParaRPr lang="en-US" altLang="ar-SA" sz="2400" b="1">
                    <a:solidFill>
                      <a:srgbClr val="011893"/>
                    </a:solidFill>
                  </a:endParaRPr>
                </a:p>
              </p:txBody>
            </p:sp>
            <p:sp>
              <p:nvSpPr>
                <p:cNvPr id="146" name="Text Box 87">
                  <a:extLst>
                    <a:ext uri="{FF2B5EF4-FFF2-40B4-BE49-F238E27FC236}">
                      <a16:creationId xmlns:a16="http://schemas.microsoft.com/office/drawing/2014/main" id="{50D022AC-0C94-4C46-B9F3-AD7968A878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4" y="1388"/>
                  <a:ext cx="35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>
                      <a:solidFill>
                        <a:srgbClr val="011893"/>
                      </a:solidFill>
                    </a:rPr>
                    <a:t>ــ ١٠</a:t>
                  </a:r>
                  <a:endParaRPr lang="en-US" altLang="ar-SA" sz="2400" b="1">
                    <a:solidFill>
                      <a:srgbClr val="011893"/>
                    </a:solidFill>
                  </a:endParaRPr>
                </a:p>
              </p:txBody>
            </p:sp>
          </p:grpSp>
        </p:grpSp>
        <p:grpSp>
          <p:nvGrpSpPr>
            <p:cNvPr id="129" name="Group 223">
              <a:extLst>
                <a:ext uri="{FF2B5EF4-FFF2-40B4-BE49-F238E27FC236}">
                  <a16:creationId xmlns:a16="http://schemas.microsoft.com/office/drawing/2014/main" id="{E85C6298-FC16-E643-A5DC-BF0B0D0CF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0" y="1482"/>
              <a:ext cx="1581" cy="331"/>
              <a:chOff x="891" y="1482"/>
              <a:chExt cx="1581" cy="331"/>
            </a:xfrm>
          </p:grpSpPr>
          <p:sp>
            <p:nvSpPr>
              <p:cNvPr id="130" name="Text Box 87">
                <a:extLst>
                  <a:ext uri="{FF2B5EF4-FFF2-40B4-BE49-F238E27FC236}">
                    <a16:creationId xmlns:a16="http://schemas.microsoft.com/office/drawing/2014/main" id="{1E76356D-4171-C04F-A6F1-BE091B82F9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1" y="1482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0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١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1" name="Text Box 87">
                <a:extLst>
                  <a:ext uri="{FF2B5EF4-FFF2-40B4-BE49-F238E27FC236}">
                    <a16:creationId xmlns:a16="http://schemas.microsoft.com/office/drawing/2014/main" id="{961887B0-F2F9-CD4F-8223-5480D15B62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490"/>
                <a:ext cx="342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rtl="1" eaLnBrk="1" hangingPunct="1">
                  <a:spcBef>
                    <a:spcPct val="50000"/>
                  </a:spcBef>
                  <a:defRPr/>
                </a:pPr>
                <a:r>
                  <a:rPr lang="ar-SA" altLang="ar-SA" sz="2400" b="1" dirty="0">
                    <a:solidFill>
                      <a:srgbClr val="011893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٢</a:t>
                </a:r>
                <a:endParaRPr lang="en-US" altLang="ar-SA" sz="2400" b="1" dirty="0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2" name="Text Box 87">
                <a:extLst>
                  <a:ext uri="{FF2B5EF4-FFF2-40B4-BE49-F238E27FC236}">
                    <a16:creationId xmlns:a16="http://schemas.microsoft.com/office/drawing/2014/main" id="{8A33D37C-7171-D44C-9F9F-6FFF60EF8D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٣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3" name="Text Box 87">
                <a:extLst>
                  <a:ext uri="{FF2B5EF4-FFF2-40B4-BE49-F238E27FC236}">
                    <a16:creationId xmlns:a16="http://schemas.microsoft.com/office/drawing/2014/main" id="{81FD90B6-778A-4A44-8A6F-287D7C8656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٤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4" name="Text Box 87">
                <a:extLst>
                  <a:ext uri="{FF2B5EF4-FFF2-40B4-BE49-F238E27FC236}">
                    <a16:creationId xmlns:a16="http://schemas.microsoft.com/office/drawing/2014/main" id="{EA2FFEB3-3B9A-544F-9D32-DFE8D8FBFF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٥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5" name="Text Box 87">
                <a:extLst>
                  <a:ext uri="{FF2B5EF4-FFF2-40B4-BE49-F238E27FC236}">
                    <a16:creationId xmlns:a16="http://schemas.microsoft.com/office/drawing/2014/main" id="{229596E3-6102-8643-A4C7-2E838FBC03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٦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6" name="Text Box 87">
                <a:extLst>
                  <a:ext uri="{FF2B5EF4-FFF2-40B4-BE49-F238E27FC236}">
                    <a16:creationId xmlns:a16="http://schemas.microsoft.com/office/drawing/2014/main" id="{D74D8615-95EF-BB4C-AE7B-D4EBBC377F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٧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</p:grpSp>
      <p:sp>
        <p:nvSpPr>
          <p:cNvPr id="167" name="Text Box 87">
            <a:extLst>
              <a:ext uri="{FF2B5EF4-FFF2-40B4-BE49-F238E27FC236}">
                <a16:creationId xmlns:a16="http://schemas.microsoft.com/office/drawing/2014/main" id="{2C094B38-2828-0B49-AEA8-B292CA290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385" y="287360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8" name="Text Box 87">
            <a:extLst>
              <a:ext uri="{FF2B5EF4-FFF2-40B4-BE49-F238E27FC236}">
                <a16:creationId xmlns:a16="http://schemas.microsoft.com/office/drawing/2014/main" id="{CBBD514E-4BDE-FD4D-90C1-0E7A6DB0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360" y="325778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9" name="Text Box 87">
            <a:extLst>
              <a:ext uri="{FF2B5EF4-FFF2-40B4-BE49-F238E27FC236}">
                <a16:creationId xmlns:a16="http://schemas.microsoft.com/office/drawing/2014/main" id="{5A32B288-7289-D849-867E-053ABD2A2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435" y="3748317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0" name="Text Box 87">
            <a:extLst>
              <a:ext uri="{FF2B5EF4-FFF2-40B4-BE49-F238E27FC236}">
                <a16:creationId xmlns:a16="http://schemas.microsoft.com/office/drawing/2014/main" id="{10B9981B-4025-BC45-9C03-AF18A81D9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173" y="4296005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1" name="Text Box 87">
            <a:extLst>
              <a:ext uri="{FF2B5EF4-FFF2-40B4-BE49-F238E27FC236}">
                <a16:creationId xmlns:a16="http://schemas.microsoft.com/office/drawing/2014/main" id="{925D45FB-59D2-DD42-8020-668416ACA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785" y="4764317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2" name="Text Box 87">
            <a:extLst>
              <a:ext uri="{FF2B5EF4-FFF2-40B4-BE49-F238E27FC236}">
                <a16:creationId xmlns:a16="http://schemas.microsoft.com/office/drawing/2014/main" id="{D040EF3E-0479-F941-AD0C-822172FB4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6372" y="1803463"/>
            <a:ext cx="293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C00000"/>
                </a:solidFill>
              </a:rPr>
              <a:t>ن</a:t>
            </a:r>
            <a:r>
              <a:rPr lang="ar-SA" altLang="ar-SA" sz="2400" b="1" dirty="0">
                <a:solidFill>
                  <a:srgbClr val="C00000"/>
                </a:solidFill>
              </a:rPr>
              <a:t> = ــ ١٣ن + ١٦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73" name="مربع نص 66">
            <a:extLst>
              <a:ext uri="{FF2B5EF4-FFF2-40B4-BE49-F238E27FC236}">
                <a16:creationId xmlns:a16="http://schemas.microsoft.com/office/drawing/2014/main" id="{5D4330EA-6BFE-024B-84E0-DEFFE69FF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4062" y="1412440"/>
            <a:ext cx="1909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صـ٨٥   (٣ج)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3F7DF977-8CB8-0A44-B11D-CB2D64AF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69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 animBg="1"/>
      <p:bldP spid="122" grpId="1" animBg="1"/>
      <p:bldP spid="123" grpId="0"/>
      <p:bldP spid="123" grpId="1"/>
      <p:bldP spid="124" grpId="0"/>
      <p:bldP spid="124" grpId="1"/>
      <p:bldP spid="125" grpId="0"/>
      <p:bldP spid="125" grpId="1"/>
      <p:bldP spid="126" grpId="0"/>
      <p:bldP spid="126" grpId="1"/>
      <p:bldP spid="167" grpId="0"/>
      <p:bldP spid="168" grpId="0"/>
      <p:bldP spid="169" grpId="0"/>
      <p:bldP spid="170" grpId="0"/>
      <p:bldP spid="171" grpId="0"/>
      <p:bldP spid="172" grpId="0"/>
      <p:bldP spid="17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96742" y="371669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grpSp>
        <p:nvGrpSpPr>
          <p:cNvPr id="109" name="Group 95">
            <a:extLst>
              <a:ext uri="{FF2B5EF4-FFF2-40B4-BE49-F238E27FC236}">
                <a16:creationId xmlns:a16="http://schemas.microsoft.com/office/drawing/2014/main" id="{C1794D6A-446B-A44A-80A2-84D55928EE96}"/>
              </a:ext>
            </a:extLst>
          </p:cNvPr>
          <p:cNvGrpSpPr>
            <a:grpSpLocks/>
          </p:cNvGrpSpPr>
          <p:nvPr/>
        </p:nvGrpSpPr>
        <p:grpSpPr bwMode="auto">
          <a:xfrm>
            <a:off x="2566256" y="1585166"/>
            <a:ext cx="7848600" cy="4531169"/>
            <a:chOff x="499" y="1035"/>
            <a:chExt cx="4944" cy="2871"/>
          </a:xfrm>
        </p:grpSpPr>
        <p:sp>
          <p:nvSpPr>
            <p:cNvPr id="110" name="Rectangle 73">
              <a:extLst>
                <a:ext uri="{FF2B5EF4-FFF2-40B4-BE49-F238E27FC236}">
                  <a16:creationId xmlns:a16="http://schemas.microsoft.com/office/drawing/2014/main" id="{023E7584-EBE8-7A4B-8C6F-DEADB352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1035"/>
              <a:ext cx="4944" cy="2871"/>
            </a:xfrm>
            <a:prstGeom prst="rect">
              <a:avLst/>
            </a:prstGeom>
            <a:solidFill>
              <a:srgbClr val="E6EA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11" name="Line 94">
              <a:extLst>
                <a:ext uri="{FF2B5EF4-FFF2-40B4-BE49-F238E27FC236}">
                  <a16:creationId xmlns:a16="http://schemas.microsoft.com/office/drawing/2014/main" id="{09A6115E-FC30-1548-9817-05206BE65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9" y="1139"/>
              <a:ext cx="0" cy="27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13" name="Rectangle 2">
            <a:extLst>
              <a:ext uri="{FF2B5EF4-FFF2-40B4-BE49-F238E27FC236}">
                <a16:creationId xmlns:a16="http://schemas.microsoft.com/office/drawing/2014/main" id="{2C6E272B-D67B-4D49-ABE6-8BFD7F614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181" y="721566"/>
            <a:ext cx="7812087" cy="7191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ما الحد الذي يساوي ــ ١١٤ في المتتابعة  ٣ ، ــ ١٠ ، ــ ٢٣ ، ــ ٣٦ ، ... 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D7BDC1EC-AC6E-3F4C-973A-FCDDA99E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231" y="5401516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أي أن : الحد  الذي يساوي ــ ١١٤ هو الحد العاشر</a:t>
            </a:r>
            <a:endParaRPr lang="en-US" alt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CD97D61A-B61F-6845-A615-5CE79C47E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806" y="3180604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معادلة الحد النوني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A7A07E2F-0812-5E43-9280-A05FF37C1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906" y="4069604"/>
            <a:ext cx="2252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أ</a:t>
            </a:r>
            <a:r>
              <a:rPr lang="ar-SA" altLang="ar-SA" sz="2800" b="1" baseline="-20000" dirty="0">
                <a:solidFill>
                  <a:schemeClr val="accent6">
                    <a:lumMod val="50000"/>
                  </a:schemeClr>
                </a:solidFill>
              </a:rPr>
              <a:t>ن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 = ــ ١٣ن + ١٦</a:t>
            </a:r>
            <a:endParaRPr lang="en-US" alt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EB813D97-647C-1D4C-8206-1B2610FF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731" y="1562941"/>
            <a:ext cx="2684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00B050"/>
                </a:solidFill>
              </a:rPr>
              <a:t>ن</a:t>
            </a:r>
            <a:r>
              <a:rPr lang="ar-SA" altLang="ar-SA" sz="2400" b="1" dirty="0">
                <a:solidFill>
                  <a:srgbClr val="00B050"/>
                </a:solidFill>
              </a:rPr>
              <a:t>  = ــ ١٣ن + ١٦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E59B2E32-2E2E-3042-8C59-BCB10C290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756" y="2251916"/>
            <a:ext cx="2684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١١٤ = ــ ١٣ن + ١٦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1F38CC1B-11BA-1C4D-BA0B-C042EE06B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793" y="3693366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u="sng" dirty="0">
                <a:solidFill>
                  <a:srgbClr val="011893"/>
                </a:solidFill>
              </a:rPr>
              <a:t>١٣</a:t>
            </a:r>
            <a:r>
              <a:rPr lang="ar-SA" altLang="ar-SA" sz="2400" b="1" dirty="0">
                <a:solidFill>
                  <a:srgbClr val="011893"/>
                </a:solidFill>
              </a:rPr>
              <a:t>ن = </a:t>
            </a:r>
            <a:r>
              <a:rPr lang="ar-SA" altLang="ar-SA" sz="2400" b="1" u="sng" dirty="0">
                <a:solidFill>
                  <a:srgbClr val="011893"/>
                </a:solidFill>
              </a:rPr>
              <a:t>١٣٠</a:t>
            </a:r>
            <a:endParaRPr lang="en-US" altLang="ar-SA" b="1" u="sng" dirty="0">
              <a:solidFill>
                <a:srgbClr val="011893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3675D5B3-1A4A-6444-A5C0-CC11107E8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006" y="4614116"/>
            <a:ext cx="2684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ن = ١٠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21" name="مربع نص 14">
            <a:extLst>
              <a:ext uri="{FF2B5EF4-FFF2-40B4-BE49-F238E27FC236}">
                <a16:creationId xmlns:a16="http://schemas.microsoft.com/office/drawing/2014/main" id="{3054BE67-DD2E-E849-997C-8FD3AF724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4843" y="1734688"/>
            <a:ext cx="1909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صـ٨٥   (٣د)</a:t>
            </a:r>
          </a:p>
        </p:txBody>
      </p:sp>
      <p:sp>
        <p:nvSpPr>
          <p:cNvPr id="122" name="مربع نص 121">
            <a:extLst>
              <a:ext uri="{FF2B5EF4-FFF2-40B4-BE49-F238E27FC236}">
                <a16:creationId xmlns:a16="http://schemas.microsoft.com/office/drawing/2014/main" id="{C42F750C-D300-254D-A2AA-8AFEC6CBD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043" y="2655141"/>
            <a:ext cx="549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-١٦</a:t>
            </a:r>
          </a:p>
        </p:txBody>
      </p:sp>
      <p:sp>
        <p:nvSpPr>
          <p:cNvPr id="123" name="مربع نص 122">
            <a:extLst>
              <a:ext uri="{FF2B5EF4-FFF2-40B4-BE49-F238E27FC236}">
                <a16:creationId xmlns:a16="http://schemas.microsoft.com/office/drawing/2014/main" id="{2C570609-B702-7749-8575-7E5DEDAF4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343" y="2669429"/>
            <a:ext cx="550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-</a:t>
            </a:r>
            <a:r>
              <a:rPr lang="ar-SA" altLang="ar-SA" sz="1800" dirty="0">
                <a:solidFill>
                  <a:srgbClr val="C00000"/>
                </a:solidFill>
              </a:rPr>
              <a:t>١٦</a:t>
            </a:r>
          </a:p>
        </p:txBody>
      </p:sp>
      <p:cxnSp>
        <p:nvCxnSpPr>
          <p:cNvPr id="124" name="موصل مستقيم 123">
            <a:extLst>
              <a:ext uri="{FF2B5EF4-FFF2-40B4-BE49-F238E27FC236}">
                <a16:creationId xmlns:a16="http://schemas.microsoft.com/office/drawing/2014/main" id="{BBDD2662-305B-1846-9C57-38F3923E37E9}"/>
              </a:ext>
            </a:extLst>
          </p:cNvPr>
          <p:cNvCxnSpPr>
            <a:cxnSpLocks/>
            <a:endCxn id="122" idx="2"/>
          </p:cNvCxnSpPr>
          <p:nvPr/>
        </p:nvCxnSpPr>
        <p:spPr>
          <a:xfrm>
            <a:off x="4842731" y="2364629"/>
            <a:ext cx="107950" cy="660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مربع نص 124">
            <a:extLst>
              <a:ext uri="{FF2B5EF4-FFF2-40B4-BE49-F238E27FC236}">
                <a16:creationId xmlns:a16="http://schemas.microsoft.com/office/drawing/2014/main" id="{F0443958-99CA-FE42-858E-D520E1BF9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281" y="4145804"/>
            <a:ext cx="550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١٣</a:t>
            </a: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56A43195-2E57-F44E-A9E7-A6CD972D4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4418" y="4148979"/>
            <a:ext cx="549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١٣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6017F243-076D-4B4A-9001-CD0A6902D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6019" y="6322024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264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0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2" grpId="0"/>
      <p:bldP spid="123" grpId="0"/>
      <p:bldP spid="125" grpId="0"/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9" name="Rectangle 256">
            <a:extLst>
              <a:ext uri="{FF2B5EF4-FFF2-40B4-BE49-F238E27FC236}">
                <a16:creationId xmlns:a16="http://schemas.microsoft.com/office/drawing/2014/main" id="{01A5B473-C375-C640-B995-C2634380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449" y="1868382"/>
            <a:ext cx="2663825" cy="1042988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02060"/>
              </a:solidFill>
            </a:endParaRPr>
          </a:p>
        </p:txBody>
      </p:sp>
      <p:sp>
        <p:nvSpPr>
          <p:cNvPr id="111" name="Rectangle 2">
            <a:extLst>
              <a:ext uri="{FF2B5EF4-FFF2-40B4-BE49-F238E27FC236}">
                <a16:creationId xmlns:a16="http://schemas.microsoft.com/office/drawing/2014/main" id="{B1765219-4AC9-674C-90FA-17B8B2040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362" y="788882"/>
            <a:ext cx="8243887" cy="971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يبين الجدول التالي أطوال وثبات محمد أثناء تدربه على الوثب الطويل بالمدرسة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 dirty="0">
              <a:solidFill>
                <a:srgbClr val="002060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391CF470-26E4-0646-9990-5B4DD1816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637" y="1292120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١- اكتب دالة تمثل المتتابعة الحسابية .</a:t>
            </a:r>
            <a:endParaRPr lang="en-US" altLang="ar-SA" b="1" dirty="0">
              <a:solidFill>
                <a:srgbClr val="002060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164CA8CA-0817-A442-9175-2B8F3FA17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187" y="1292120"/>
            <a:ext cx="2341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٢- مثل الدالة بيانيا .</a:t>
            </a:r>
            <a:endParaRPr lang="en-US" altLang="ar-SA" b="1" dirty="0">
              <a:solidFill>
                <a:srgbClr val="002060"/>
              </a:solidFill>
            </a:endParaRPr>
          </a:p>
        </p:txBody>
      </p:sp>
      <p:pic>
        <p:nvPicPr>
          <p:cNvPr id="114" name="Picture 124">
            <a:extLst>
              <a:ext uri="{FF2B5EF4-FFF2-40B4-BE49-F238E27FC236}">
                <a16:creationId xmlns:a16="http://schemas.microsoft.com/office/drawing/2014/main" id="{6B189B45-8323-E940-851D-A8DA28E8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15" y="1810214"/>
            <a:ext cx="48974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" name="Group 198">
            <a:extLst>
              <a:ext uri="{FF2B5EF4-FFF2-40B4-BE49-F238E27FC236}">
                <a16:creationId xmlns:a16="http://schemas.microsoft.com/office/drawing/2014/main" id="{E08F0E54-44DB-7A42-BF20-56B5395D927E}"/>
              </a:ext>
            </a:extLst>
          </p:cNvPr>
          <p:cNvGrpSpPr>
            <a:grpSpLocks/>
          </p:cNvGrpSpPr>
          <p:nvPr/>
        </p:nvGrpSpPr>
        <p:grpSpPr bwMode="auto">
          <a:xfrm>
            <a:off x="1423200" y="2415031"/>
            <a:ext cx="3959225" cy="3949700"/>
            <a:chOff x="295" y="1253"/>
            <a:chExt cx="2494" cy="2488"/>
          </a:xfrm>
        </p:grpSpPr>
        <p:sp>
          <p:nvSpPr>
            <p:cNvPr id="116" name="Rectangle 161">
              <a:extLst>
                <a:ext uri="{FF2B5EF4-FFF2-40B4-BE49-F238E27FC236}">
                  <a16:creationId xmlns:a16="http://schemas.microsoft.com/office/drawing/2014/main" id="{E6E5C76E-7A1B-1143-B4B9-3D96EF274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516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117" name="Line 159">
              <a:extLst>
                <a:ext uri="{FF2B5EF4-FFF2-40B4-BE49-F238E27FC236}">
                  <a16:creationId xmlns:a16="http://schemas.microsoft.com/office/drawing/2014/main" id="{B41DEEF9-A8F3-984C-B19A-9EF7AA8A81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" y="1516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8" name="Line 160">
              <a:extLst>
                <a:ext uri="{FF2B5EF4-FFF2-40B4-BE49-F238E27FC236}">
                  <a16:creationId xmlns:a16="http://schemas.microsoft.com/office/drawing/2014/main" id="{9C3483A2-6E55-7644-B9D0-40124FB508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45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19" name="Line 162">
              <a:extLst>
                <a:ext uri="{FF2B5EF4-FFF2-40B4-BE49-F238E27FC236}">
                  <a16:creationId xmlns:a16="http://schemas.microsoft.com/office/drawing/2014/main" id="{4D4632CC-17B8-1349-83F2-6A02778F5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5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0" name="Line 163">
              <a:extLst>
                <a:ext uri="{FF2B5EF4-FFF2-40B4-BE49-F238E27FC236}">
                  <a16:creationId xmlns:a16="http://schemas.microsoft.com/office/drawing/2014/main" id="{60A5AC0F-C811-5946-857F-39E645509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9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1" name="Line 164">
              <a:extLst>
                <a:ext uri="{FF2B5EF4-FFF2-40B4-BE49-F238E27FC236}">
                  <a16:creationId xmlns:a16="http://schemas.microsoft.com/office/drawing/2014/main" id="{B1302167-84B3-764B-9C9A-F1390E48C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3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2" name="Line 165">
              <a:extLst>
                <a:ext uri="{FF2B5EF4-FFF2-40B4-BE49-F238E27FC236}">
                  <a16:creationId xmlns:a16="http://schemas.microsoft.com/office/drawing/2014/main" id="{329949CE-7C9B-4F46-8EBB-47DB1A4B7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7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3" name="Line 166">
              <a:extLst>
                <a:ext uri="{FF2B5EF4-FFF2-40B4-BE49-F238E27FC236}">
                  <a16:creationId xmlns:a16="http://schemas.microsoft.com/office/drawing/2014/main" id="{2BBE50C3-AE5C-3F4F-84C0-8B24E3359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4" name="Line 167">
              <a:extLst>
                <a:ext uri="{FF2B5EF4-FFF2-40B4-BE49-F238E27FC236}">
                  <a16:creationId xmlns:a16="http://schemas.microsoft.com/office/drawing/2014/main" id="{19AFF8C2-8833-764C-9E91-A1C08D425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5" name="Line 168">
              <a:extLst>
                <a:ext uri="{FF2B5EF4-FFF2-40B4-BE49-F238E27FC236}">
                  <a16:creationId xmlns:a16="http://schemas.microsoft.com/office/drawing/2014/main" id="{72388F13-8F9C-0042-A156-7692D9258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6" name="Line 169">
              <a:extLst>
                <a:ext uri="{FF2B5EF4-FFF2-40B4-BE49-F238E27FC236}">
                  <a16:creationId xmlns:a16="http://schemas.microsoft.com/office/drawing/2014/main" id="{FE435877-D056-A044-B145-1D9E018613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45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7" name="Line 170">
              <a:extLst>
                <a:ext uri="{FF2B5EF4-FFF2-40B4-BE49-F238E27FC236}">
                  <a16:creationId xmlns:a16="http://schemas.microsoft.com/office/drawing/2014/main" id="{A0B13C72-2BCD-FF47-84D1-8E15E141E7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02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8" name="Line 171">
              <a:extLst>
                <a:ext uri="{FF2B5EF4-FFF2-40B4-BE49-F238E27FC236}">
                  <a16:creationId xmlns:a16="http://schemas.microsoft.com/office/drawing/2014/main" id="{DB941133-7EE3-034E-98AD-521190D0FF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24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29" name="Line 172">
              <a:extLst>
                <a:ext uri="{FF2B5EF4-FFF2-40B4-BE49-F238E27FC236}">
                  <a16:creationId xmlns:a16="http://schemas.microsoft.com/office/drawing/2014/main" id="{FDFA7775-0437-6D4E-9A0F-89D965AE29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48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0" name="Line 173">
              <a:extLst>
                <a:ext uri="{FF2B5EF4-FFF2-40B4-BE49-F238E27FC236}">
                  <a16:creationId xmlns:a16="http://schemas.microsoft.com/office/drawing/2014/main" id="{917AD11A-00D1-0444-96AD-B48C8D821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72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1" name="Line 174">
              <a:extLst>
                <a:ext uri="{FF2B5EF4-FFF2-40B4-BE49-F238E27FC236}">
                  <a16:creationId xmlns:a16="http://schemas.microsoft.com/office/drawing/2014/main" id="{DA88E651-1D3F-524B-B3DC-2990A6A7D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2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2" name="Line 175">
              <a:extLst>
                <a:ext uri="{FF2B5EF4-FFF2-40B4-BE49-F238E27FC236}">
                  <a16:creationId xmlns:a16="http://schemas.microsoft.com/office/drawing/2014/main" id="{97B5AFFF-13F2-B741-B0D2-5A2E2805F5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97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3" name="Text Box 176">
              <a:extLst>
                <a:ext uri="{FF2B5EF4-FFF2-40B4-BE49-F238E27FC236}">
                  <a16:creationId xmlns:a16="http://schemas.microsoft.com/office/drawing/2014/main" id="{76E6B834-92D1-9B41-9285-79A79745C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" y="3361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400">
                <a:solidFill>
                  <a:srgbClr val="002060"/>
                </a:solidFill>
              </a:endParaRPr>
            </a:p>
          </p:txBody>
        </p:sp>
        <p:sp>
          <p:nvSpPr>
            <p:cNvPr id="134" name="Text Box 177">
              <a:extLst>
                <a:ext uri="{FF2B5EF4-FFF2-40B4-BE49-F238E27FC236}">
                  <a16:creationId xmlns:a16="http://schemas.microsoft.com/office/drawing/2014/main" id="{13E5E43A-24B2-2F41-87BE-5C7E24B70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25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400">
                <a:solidFill>
                  <a:srgbClr val="002060"/>
                </a:solidFill>
              </a:endParaRPr>
            </a:p>
          </p:txBody>
        </p:sp>
        <p:sp>
          <p:nvSpPr>
            <p:cNvPr id="135" name="Line 178">
              <a:extLst>
                <a:ext uri="{FF2B5EF4-FFF2-40B4-BE49-F238E27FC236}">
                  <a16:creationId xmlns:a16="http://schemas.microsoft.com/office/drawing/2014/main" id="{92F1760B-20AB-AA4F-9EE3-24FD0F981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1520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grpSp>
          <p:nvGrpSpPr>
            <p:cNvPr id="136" name="Group 179">
              <a:extLst>
                <a:ext uri="{FF2B5EF4-FFF2-40B4-BE49-F238E27FC236}">
                  <a16:creationId xmlns:a16="http://schemas.microsoft.com/office/drawing/2014/main" id="{4AD9B842-2726-9347-AEFB-3B6C55304E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1407"/>
              <a:ext cx="418" cy="1989"/>
              <a:chOff x="544" y="1388"/>
              <a:chExt cx="350" cy="1989"/>
            </a:xfrm>
          </p:grpSpPr>
          <p:sp>
            <p:nvSpPr>
              <p:cNvPr id="147" name="Text Box 87">
                <a:extLst>
                  <a:ext uri="{FF2B5EF4-FFF2-40B4-BE49-F238E27FC236}">
                    <a16:creationId xmlns:a16="http://schemas.microsoft.com/office/drawing/2014/main" id="{AD7C1D38-69F2-654C-B624-745A6C5917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3089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8" name="Text Box 87">
                <a:extLst>
                  <a:ext uri="{FF2B5EF4-FFF2-40B4-BE49-F238E27FC236}">
                    <a16:creationId xmlns:a16="http://schemas.microsoft.com/office/drawing/2014/main" id="{5650F4E9-8421-F149-99BC-43F23DEBDC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84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٢.١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49" name="Text Box 87">
                <a:extLst>
                  <a:ext uri="{FF2B5EF4-FFF2-40B4-BE49-F238E27FC236}">
                    <a16:creationId xmlns:a16="http://schemas.microsoft.com/office/drawing/2014/main" id="{A11579E9-A6D8-E441-B77D-3D353B76B5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577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٢.٢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0" name="Text Box 87">
                <a:extLst>
                  <a:ext uri="{FF2B5EF4-FFF2-40B4-BE49-F238E27FC236}">
                    <a16:creationId xmlns:a16="http://schemas.microsoft.com/office/drawing/2014/main" id="{9542970B-E144-9040-BE65-210A640216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34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٢.٣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1" name="Text Box 87">
                <a:extLst>
                  <a:ext uri="{FF2B5EF4-FFF2-40B4-BE49-F238E27FC236}">
                    <a16:creationId xmlns:a16="http://schemas.microsoft.com/office/drawing/2014/main" id="{85F42BFB-0F26-9C42-8824-5B9A025CD6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114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٢.٤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2" name="Text Box 87">
                <a:extLst>
                  <a:ext uri="{FF2B5EF4-FFF2-40B4-BE49-F238E27FC236}">
                    <a16:creationId xmlns:a16="http://schemas.microsoft.com/office/drawing/2014/main" id="{1F74CD87-C0F6-A74C-A014-B1CBF88DC2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85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٢.٥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3" name="Text Box 87">
                <a:extLst>
                  <a:ext uri="{FF2B5EF4-FFF2-40B4-BE49-F238E27FC236}">
                    <a16:creationId xmlns:a16="http://schemas.microsoft.com/office/drawing/2014/main" id="{91A585F9-D885-6C43-8AA9-9C3D67DF75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63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٢.٦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154" name="Text Box 87">
                <a:extLst>
                  <a:ext uri="{FF2B5EF4-FFF2-40B4-BE49-F238E27FC236}">
                    <a16:creationId xmlns:a16="http://schemas.microsoft.com/office/drawing/2014/main" id="{AEE42447-9542-BE40-A20F-B7251A7EE4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38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٢.٧</a:t>
                </a:r>
                <a:endParaRPr lang="en-US" altLang="ar-SA" sz="2400" b="1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37" name="Group 188">
              <a:extLst>
                <a:ext uri="{FF2B5EF4-FFF2-40B4-BE49-F238E27FC236}">
                  <a16:creationId xmlns:a16="http://schemas.microsoft.com/office/drawing/2014/main" id="{C66D3AFF-42F7-4049-9526-EAE9E4585D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3453"/>
              <a:ext cx="1588" cy="288"/>
              <a:chOff x="884" y="1525"/>
              <a:chExt cx="1588" cy="288"/>
            </a:xfrm>
          </p:grpSpPr>
          <p:sp>
            <p:nvSpPr>
              <p:cNvPr id="140" name="Text Box 87">
                <a:extLst>
                  <a:ext uri="{FF2B5EF4-FFF2-40B4-BE49-F238E27FC236}">
                    <a16:creationId xmlns:a16="http://schemas.microsoft.com/office/drawing/2014/main" id="{AE7A4C4C-EDE5-4046-8B77-F4058D578D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١</a:t>
                </a:r>
                <a:endParaRPr lang="en-US" altLang="ar-SA" sz="2400" b="1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1" name="Text Box 87">
                <a:extLst>
                  <a:ext uri="{FF2B5EF4-FFF2-40B4-BE49-F238E27FC236}">
                    <a16:creationId xmlns:a16="http://schemas.microsoft.com/office/drawing/2014/main" id="{FD922B31-D89A-B64C-B11E-8B8FF51F4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٢</a:t>
                </a:r>
                <a:endParaRPr lang="en-US" altLang="ar-SA" sz="2400" b="1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2" name="Text Box 87">
                <a:extLst>
                  <a:ext uri="{FF2B5EF4-FFF2-40B4-BE49-F238E27FC236}">
                    <a16:creationId xmlns:a16="http://schemas.microsoft.com/office/drawing/2014/main" id="{934253A0-1A51-B846-88A3-FB16DD8E46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٣</a:t>
                </a:r>
                <a:endParaRPr lang="en-US" altLang="ar-SA" sz="2400" b="1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3" name="Text Box 87">
                <a:extLst>
                  <a:ext uri="{FF2B5EF4-FFF2-40B4-BE49-F238E27FC236}">
                    <a16:creationId xmlns:a16="http://schemas.microsoft.com/office/drawing/2014/main" id="{E41E7710-824B-A14C-B21B-DCD44435C8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٤</a:t>
                </a:r>
                <a:endParaRPr lang="en-US" altLang="ar-SA" sz="2400" b="1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4" name="Text Box 87">
                <a:extLst>
                  <a:ext uri="{FF2B5EF4-FFF2-40B4-BE49-F238E27FC236}">
                    <a16:creationId xmlns:a16="http://schemas.microsoft.com/office/drawing/2014/main" id="{484694DA-F7FA-DF43-9596-893F0772E8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٥</a:t>
                </a:r>
                <a:endParaRPr lang="en-US" altLang="ar-SA" sz="2400" b="1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5" name="Text Box 87">
                <a:extLst>
                  <a:ext uri="{FF2B5EF4-FFF2-40B4-BE49-F238E27FC236}">
                    <a16:creationId xmlns:a16="http://schemas.microsoft.com/office/drawing/2014/main" id="{23EFEDBC-CE9B-744D-91AD-2F25DA5CD4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٦</a:t>
                </a:r>
                <a:endParaRPr lang="en-US" altLang="ar-SA" sz="2400" b="1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6" name="Text Box 87">
                <a:extLst>
                  <a:ext uri="{FF2B5EF4-FFF2-40B4-BE49-F238E27FC236}">
                    <a16:creationId xmlns:a16="http://schemas.microsoft.com/office/drawing/2014/main" id="{0D749A17-41E4-E74A-8E80-CD8688653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02060"/>
                    </a:solidFill>
                  </a:rPr>
                  <a:t>٧</a:t>
                </a:r>
                <a:endParaRPr lang="en-US" altLang="ar-SA" sz="2400" b="1">
                  <a:solidFill>
                    <a:srgbClr val="00206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138" name="Line 196">
              <a:extLst>
                <a:ext uri="{FF2B5EF4-FFF2-40B4-BE49-F238E27FC236}">
                  <a16:creationId xmlns:a16="http://schemas.microsoft.com/office/drawing/2014/main" id="{4DD7059E-FB32-3342-94A0-B498E2AB2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182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  <p:sp>
          <p:nvSpPr>
            <p:cNvPr id="139" name="Line 197">
              <a:extLst>
                <a:ext uri="{FF2B5EF4-FFF2-40B4-BE49-F238E27FC236}">
                  <a16:creationId xmlns:a16="http://schemas.microsoft.com/office/drawing/2014/main" id="{4221B9AB-34C2-964A-9856-B9569B850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155" name="Text Box 87">
            <a:extLst>
              <a:ext uri="{FF2B5EF4-FFF2-40B4-BE49-F238E27FC236}">
                <a16:creationId xmlns:a16="http://schemas.microsoft.com/office/drawing/2014/main" id="{629D8D1F-C4A3-8248-97E9-49227F0E8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674" y="3103457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</a:t>
            </a:r>
            <a:r>
              <a:rPr lang="ar-SA" altLang="ar-SA" sz="2800" b="1" baseline="-25000">
                <a:solidFill>
                  <a:srgbClr val="002060"/>
                </a:solidFill>
              </a:rPr>
              <a:t>١</a:t>
            </a:r>
            <a:r>
              <a:rPr lang="ar-SA" altLang="ar-SA" sz="2400" b="1">
                <a:solidFill>
                  <a:srgbClr val="002060"/>
                </a:solidFill>
              </a:rPr>
              <a:t> + ( ن ــ ١ ) د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56" name="Text Box 87">
            <a:extLst>
              <a:ext uri="{FF2B5EF4-FFF2-40B4-BE49-F238E27FC236}">
                <a16:creationId xmlns:a16="http://schemas.microsoft.com/office/drawing/2014/main" id="{2DA25BA9-1C41-DF40-88A1-AAFB19E65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499" y="3066945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</a:t>
            </a:r>
            <a:r>
              <a:rPr lang="ar-SA" altLang="ar-SA" sz="2800" b="1" baseline="-25000">
                <a:solidFill>
                  <a:srgbClr val="002060"/>
                </a:solidFill>
              </a:rPr>
              <a:t>ن</a:t>
            </a:r>
            <a:r>
              <a:rPr lang="ar-SA" altLang="ar-SA" sz="2400" b="1">
                <a:solidFill>
                  <a:srgbClr val="002060"/>
                </a:solidFill>
              </a:rPr>
              <a:t> =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57" name="Text Box 87">
            <a:extLst>
              <a:ext uri="{FF2B5EF4-FFF2-40B4-BE49-F238E27FC236}">
                <a16:creationId xmlns:a16="http://schemas.microsoft.com/office/drawing/2014/main" id="{8CC5D2DD-A9D6-094E-9969-14A9286FE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3724" y="3895620"/>
            <a:ext cx="322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=  ٢ + ( ن ــ ١ ) (٠.١)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58" name="Text Box 87">
            <a:extLst>
              <a:ext uri="{FF2B5EF4-FFF2-40B4-BE49-F238E27FC236}">
                <a16:creationId xmlns:a16="http://schemas.microsoft.com/office/drawing/2014/main" id="{12690A83-328C-A940-8E7C-7155F267E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9349" y="4614757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=  ٢ + ٠.١ ن  ــ  ٠.١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59" name="Text Box 87">
            <a:extLst>
              <a:ext uri="{FF2B5EF4-FFF2-40B4-BE49-F238E27FC236}">
                <a16:creationId xmlns:a16="http://schemas.microsoft.com/office/drawing/2014/main" id="{7B4A2040-CE41-5746-9A28-A1974CCA2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9349" y="5443432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= ٠.١ ن + ١.٩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B4A4809B-81C4-C743-BC02-058C12EB7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052" y="58446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الدالة هي :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65893CC7-DE5E-9C4C-9748-01FB5924E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678" y="5856572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C00000"/>
                </a:solidFill>
              </a:rPr>
              <a:t>ن</a:t>
            </a:r>
            <a:r>
              <a:rPr lang="ar-SA" altLang="ar-SA" sz="2400" b="1" dirty="0">
                <a:solidFill>
                  <a:srgbClr val="C00000"/>
                </a:solidFill>
              </a:rPr>
              <a:t> = ٠.١ ن + ١.٩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DA17DCA4-1F7A-8648-AD30-90FB3191A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638" y="530269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3" name="Text Box 87">
            <a:extLst>
              <a:ext uri="{FF2B5EF4-FFF2-40B4-BE49-F238E27FC236}">
                <a16:creationId xmlns:a16="http://schemas.microsoft.com/office/drawing/2014/main" id="{2DF00618-6787-C740-A430-F83D79BB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88" y="4913756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4" name="Text Box 87">
            <a:extLst>
              <a:ext uri="{FF2B5EF4-FFF2-40B4-BE49-F238E27FC236}">
                <a16:creationId xmlns:a16="http://schemas.microsoft.com/office/drawing/2014/main" id="{E63489DA-BE31-4948-8F92-4F1EA7172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338" y="4516881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5" name="Text Box 87">
            <a:extLst>
              <a:ext uri="{FF2B5EF4-FFF2-40B4-BE49-F238E27FC236}">
                <a16:creationId xmlns:a16="http://schemas.microsoft.com/office/drawing/2014/main" id="{AFA7161C-C04D-8A47-907F-AF1B24B2A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763" y="412794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6" name="Text Box 87">
            <a:extLst>
              <a:ext uri="{FF2B5EF4-FFF2-40B4-BE49-F238E27FC236}">
                <a16:creationId xmlns:a16="http://schemas.microsoft.com/office/drawing/2014/main" id="{FFD7FD5A-6C56-874D-BCB3-71304BFAA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087" y="244464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د =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67" name="Text Box 87">
            <a:extLst>
              <a:ext uri="{FF2B5EF4-FFF2-40B4-BE49-F238E27FC236}">
                <a16:creationId xmlns:a16="http://schemas.microsoft.com/office/drawing/2014/main" id="{FC115BC2-4372-544B-A935-D86EBE092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949" y="1868382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68" name="Text Box 87">
            <a:extLst>
              <a:ext uri="{FF2B5EF4-FFF2-40B4-BE49-F238E27FC236}">
                <a16:creationId xmlns:a16="http://schemas.microsoft.com/office/drawing/2014/main" id="{5ACCC4E4-CF18-9D40-A7CD-EFA4725DD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4674" y="1868382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</a:t>
            </a:r>
            <a:r>
              <a:rPr lang="ar-SA" altLang="ar-SA" sz="2800" b="1" baseline="-25000">
                <a:solidFill>
                  <a:srgbClr val="002060"/>
                </a:solidFill>
              </a:rPr>
              <a:t>1</a:t>
            </a:r>
            <a:r>
              <a:rPr lang="ar-SA" altLang="ar-SA" sz="2400" b="1">
                <a:solidFill>
                  <a:srgbClr val="002060"/>
                </a:solidFill>
              </a:rPr>
              <a:t> =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69" name="Text Box 87">
            <a:extLst>
              <a:ext uri="{FF2B5EF4-FFF2-40B4-BE49-F238E27FC236}">
                <a16:creationId xmlns:a16="http://schemas.microsoft.com/office/drawing/2014/main" id="{775F8389-3EC9-B04A-B12E-A8FD9171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0712" y="2444645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٢.١ ــ ٢ = 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70" name="Text Box 87">
            <a:extLst>
              <a:ext uri="{FF2B5EF4-FFF2-40B4-BE49-F238E27FC236}">
                <a16:creationId xmlns:a16="http://schemas.microsoft.com/office/drawing/2014/main" id="{354D6268-2AAF-4E4C-A181-58140E6B2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987" y="2444645"/>
            <a:ext cx="720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١.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71" name="مربع نص 63">
            <a:extLst>
              <a:ext uri="{FF2B5EF4-FFF2-40B4-BE49-F238E27FC236}">
                <a16:creationId xmlns:a16="http://schemas.microsoft.com/office/drawing/2014/main" id="{F9DF31D7-875E-934F-ADEA-2572C54D3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437" y="344382"/>
            <a:ext cx="1909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صـ٨٦   (٤)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29CB1A7-1B37-6F48-99D3-246FDAFC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70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800" decel="100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1" grpId="0" animBg="1"/>
      <p:bldP spid="112" grpId="0"/>
      <p:bldP spid="113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50D23E2D-BE1F-AF40-8978-962CD91BC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1843" y="1880394"/>
            <a:ext cx="3095625" cy="1042987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0" name="Rectangle 2">
            <a:extLst>
              <a:ext uri="{FF2B5EF4-FFF2-40B4-BE49-F238E27FC236}">
                <a16:creationId xmlns:a16="http://schemas.microsoft.com/office/drawing/2014/main" id="{BF5A953B-09A2-5D42-93FE-36FB9C884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556" y="332581"/>
            <a:ext cx="8243887" cy="140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يملك يوسف ٥٢٥ ريالا في حسابه . وبعد شهر أصبح لديه ٥٨٠ ريالا وفي الشهر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التالي بلغ رصيده ٦٣٥ ريالا وبعد الشهر الثالث كان رصيده ٦٩٠ ريالا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 dirty="0">
              <a:solidFill>
                <a:srgbClr val="011893"/>
              </a:solidFill>
            </a:endParaRPr>
          </a:p>
        </p:txBody>
      </p:sp>
      <p:sp>
        <p:nvSpPr>
          <p:cNvPr id="111" name="Text Box 87">
            <a:extLst>
              <a:ext uri="{FF2B5EF4-FFF2-40B4-BE49-F238E27FC236}">
                <a16:creationId xmlns:a16="http://schemas.microsoft.com/office/drawing/2014/main" id="{8DC1E52B-7DA5-1749-B895-A9EF0CB6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831" y="1267619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١- اكتب دالة تمثل المتتابعة الحسابية .</a:t>
            </a:r>
            <a:endParaRPr lang="en-US" altLang="ar-SA" b="1" dirty="0">
              <a:solidFill>
                <a:srgbClr val="011893"/>
              </a:solidFill>
            </a:endParaRPr>
          </a:p>
        </p:txBody>
      </p:sp>
      <p:sp>
        <p:nvSpPr>
          <p:cNvPr id="112" name="Text Box 87">
            <a:extLst>
              <a:ext uri="{FF2B5EF4-FFF2-40B4-BE49-F238E27FC236}">
                <a16:creationId xmlns:a16="http://schemas.microsoft.com/office/drawing/2014/main" id="{F65275D3-7117-6F46-BC53-5F99054A0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381" y="1232694"/>
            <a:ext cx="2341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٢- مثل الدالة بيانيا .</a:t>
            </a:r>
            <a:endParaRPr lang="en-US" altLang="ar-SA" b="1" dirty="0">
              <a:solidFill>
                <a:srgbClr val="011893"/>
              </a:solidFill>
            </a:endParaRPr>
          </a:p>
        </p:txBody>
      </p:sp>
      <p:grpSp>
        <p:nvGrpSpPr>
          <p:cNvPr id="113" name="Group 89">
            <a:extLst>
              <a:ext uri="{FF2B5EF4-FFF2-40B4-BE49-F238E27FC236}">
                <a16:creationId xmlns:a16="http://schemas.microsoft.com/office/drawing/2014/main" id="{1477650F-DBDA-7F49-9B58-08E00AC969DA}"/>
              </a:ext>
            </a:extLst>
          </p:cNvPr>
          <p:cNvGrpSpPr>
            <a:grpSpLocks/>
          </p:cNvGrpSpPr>
          <p:nvPr/>
        </p:nvGrpSpPr>
        <p:grpSpPr bwMode="auto">
          <a:xfrm>
            <a:off x="2324806" y="2431256"/>
            <a:ext cx="4210050" cy="3949700"/>
            <a:chOff x="0" y="1736"/>
            <a:chExt cx="2652" cy="2488"/>
          </a:xfrm>
        </p:grpSpPr>
        <p:sp>
          <p:nvSpPr>
            <p:cNvPr id="114" name="Rectangle 9">
              <a:extLst>
                <a:ext uri="{FF2B5EF4-FFF2-40B4-BE49-F238E27FC236}">
                  <a16:creationId xmlns:a16="http://schemas.microsoft.com/office/drawing/2014/main" id="{66D457EE-92A1-3D4B-A152-1E91F9D5C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" y="1999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15" name="Line 10">
              <a:extLst>
                <a:ext uri="{FF2B5EF4-FFF2-40B4-BE49-F238E27FC236}">
                  <a16:creationId xmlns:a16="http://schemas.microsoft.com/office/drawing/2014/main" id="{CBA79689-D6D4-8749-A059-0D0BEF6AB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1999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6" name="Line 11">
              <a:extLst>
                <a:ext uri="{FF2B5EF4-FFF2-40B4-BE49-F238E27FC236}">
                  <a16:creationId xmlns:a16="http://schemas.microsoft.com/office/drawing/2014/main" id="{8589E30C-9746-DB4E-8DAE-35D8C7704A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3936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7" name="Line 12">
              <a:extLst>
                <a:ext uri="{FF2B5EF4-FFF2-40B4-BE49-F238E27FC236}">
                  <a16:creationId xmlns:a16="http://schemas.microsoft.com/office/drawing/2014/main" id="{BBA99174-483E-384B-A067-77A11B203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8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8" name="Line 13">
              <a:extLst>
                <a:ext uri="{FF2B5EF4-FFF2-40B4-BE49-F238E27FC236}">
                  <a16:creationId xmlns:a16="http://schemas.microsoft.com/office/drawing/2014/main" id="{B5C89661-996A-6948-B278-6C8D3BAD7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2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9" name="Line 14">
              <a:extLst>
                <a:ext uri="{FF2B5EF4-FFF2-40B4-BE49-F238E27FC236}">
                  <a16:creationId xmlns:a16="http://schemas.microsoft.com/office/drawing/2014/main" id="{30176817-F2AE-E94C-844F-6BBBF122C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6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0" name="Line 15">
              <a:extLst>
                <a:ext uri="{FF2B5EF4-FFF2-40B4-BE49-F238E27FC236}">
                  <a16:creationId xmlns:a16="http://schemas.microsoft.com/office/drawing/2014/main" id="{D6FB8B09-B8CD-8842-8601-B5F427EF30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0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1" name="Line 16">
              <a:extLst>
                <a:ext uri="{FF2B5EF4-FFF2-40B4-BE49-F238E27FC236}">
                  <a16:creationId xmlns:a16="http://schemas.microsoft.com/office/drawing/2014/main" id="{836156B6-797E-1C49-A230-E6843F0FD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4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2" name="Line 17">
              <a:extLst>
                <a:ext uri="{FF2B5EF4-FFF2-40B4-BE49-F238E27FC236}">
                  <a16:creationId xmlns:a16="http://schemas.microsoft.com/office/drawing/2014/main" id="{61591FF3-BE54-B448-A51F-AA4F6C86C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3" name="Line 18">
              <a:extLst>
                <a:ext uri="{FF2B5EF4-FFF2-40B4-BE49-F238E27FC236}">
                  <a16:creationId xmlns:a16="http://schemas.microsoft.com/office/drawing/2014/main" id="{D5FFAD85-F80F-374A-99AC-42ED708579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5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4" name="Line 19">
              <a:extLst>
                <a:ext uri="{FF2B5EF4-FFF2-40B4-BE49-F238E27FC236}">
                  <a16:creationId xmlns:a16="http://schemas.microsoft.com/office/drawing/2014/main" id="{67DF5B58-8DAB-D142-8C56-0C6E8B891B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393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5" name="Line 20">
              <a:extLst>
                <a:ext uri="{FF2B5EF4-FFF2-40B4-BE49-F238E27FC236}">
                  <a16:creationId xmlns:a16="http://schemas.microsoft.com/office/drawing/2014/main" id="{90E34213-4264-B54E-A467-30381D2843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2512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6" name="Line 21">
              <a:extLst>
                <a:ext uri="{FF2B5EF4-FFF2-40B4-BE49-F238E27FC236}">
                  <a16:creationId xmlns:a16="http://schemas.microsoft.com/office/drawing/2014/main" id="{025C1015-2E08-0845-A3A7-DE4CA4289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2727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7" name="Line 22">
              <a:extLst>
                <a:ext uri="{FF2B5EF4-FFF2-40B4-BE49-F238E27FC236}">
                  <a16:creationId xmlns:a16="http://schemas.microsoft.com/office/drawing/2014/main" id="{7ACCC4EF-9D0D-B740-AFBB-0C046F6CDA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296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Line 23">
              <a:extLst>
                <a:ext uri="{FF2B5EF4-FFF2-40B4-BE49-F238E27FC236}">
                  <a16:creationId xmlns:a16="http://schemas.microsoft.com/office/drawing/2014/main" id="{18FAE85D-B7F3-784A-83F1-780D25A958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3211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9" name="Line 24">
              <a:extLst>
                <a:ext uri="{FF2B5EF4-FFF2-40B4-BE49-F238E27FC236}">
                  <a16:creationId xmlns:a16="http://schemas.microsoft.com/office/drawing/2014/main" id="{8DC462D2-BBE3-B745-A889-9CC9E0DC20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370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Line 25">
              <a:extLst>
                <a:ext uri="{FF2B5EF4-FFF2-40B4-BE49-F238E27FC236}">
                  <a16:creationId xmlns:a16="http://schemas.microsoft.com/office/drawing/2014/main" id="{FA1D40EB-BD08-5443-83C3-59A5E91900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345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1" name="Text Box 26">
              <a:extLst>
                <a:ext uri="{FF2B5EF4-FFF2-40B4-BE49-F238E27FC236}">
                  <a16:creationId xmlns:a16="http://schemas.microsoft.com/office/drawing/2014/main" id="{EAF8735F-3CA8-1545-A8D6-35229FA3F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3" y="3844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400">
                <a:solidFill>
                  <a:srgbClr val="011893"/>
                </a:solidFill>
              </a:endParaRPr>
            </a:p>
          </p:txBody>
        </p:sp>
        <p:sp>
          <p:nvSpPr>
            <p:cNvPr id="132" name="Text Box 27">
              <a:extLst>
                <a:ext uri="{FF2B5EF4-FFF2-40B4-BE49-F238E27FC236}">
                  <a16:creationId xmlns:a16="http://schemas.microsoft.com/office/drawing/2014/main" id="{3416D525-BFB8-B04E-8CBB-188793277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" y="1736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400">
                <a:solidFill>
                  <a:srgbClr val="011893"/>
                </a:solidFill>
              </a:endParaRPr>
            </a:p>
          </p:txBody>
        </p:sp>
        <p:sp>
          <p:nvSpPr>
            <p:cNvPr id="133" name="Line 28">
              <a:extLst>
                <a:ext uri="{FF2B5EF4-FFF2-40B4-BE49-F238E27FC236}">
                  <a16:creationId xmlns:a16="http://schemas.microsoft.com/office/drawing/2014/main" id="{3993B835-3A94-474F-AB77-F378AB2FC5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2003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grpSp>
          <p:nvGrpSpPr>
            <p:cNvPr id="134" name="Group 29">
              <a:extLst>
                <a:ext uri="{FF2B5EF4-FFF2-40B4-BE49-F238E27FC236}">
                  <a16:creationId xmlns:a16="http://schemas.microsoft.com/office/drawing/2014/main" id="{98A20E11-D285-834C-AF90-67B4229E4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890"/>
              <a:ext cx="576" cy="1989"/>
              <a:chOff x="544" y="1388"/>
              <a:chExt cx="350" cy="1989"/>
            </a:xfrm>
          </p:grpSpPr>
          <p:sp>
            <p:nvSpPr>
              <p:cNvPr id="145" name="Text Box 87">
                <a:extLst>
                  <a:ext uri="{FF2B5EF4-FFF2-40B4-BE49-F238E27FC236}">
                    <a16:creationId xmlns:a16="http://schemas.microsoft.com/office/drawing/2014/main" id="{B72BA113-90A3-7D4E-8E6B-CF51C34516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3089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٥٢٥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6" name="Text Box 87">
                <a:extLst>
                  <a:ext uri="{FF2B5EF4-FFF2-40B4-BE49-F238E27FC236}">
                    <a16:creationId xmlns:a16="http://schemas.microsoft.com/office/drawing/2014/main" id="{B651DB53-1315-C54F-B74C-D8F46F559F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84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٥٥٠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7" name="Text Box 87">
                <a:extLst>
                  <a:ext uri="{FF2B5EF4-FFF2-40B4-BE49-F238E27FC236}">
                    <a16:creationId xmlns:a16="http://schemas.microsoft.com/office/drawing/2014/main" id="{61D39706-C127-7D47-8B0D-27898E0324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577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٥٧٥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8" name="Text Box 87">
                <a:extLst>
                  <a:ext uri="{FF2B5EF4-FFF2-40B4-BE49-F238E27FC236}">
                    <a16:creationId xmlns:a16="http://schemas.microsoft.com/office/drawing/2014/main" id="{DF42E021-955B-6348-BA45-9451D5292F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34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٦٠٠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9" name="Text Box 87">
                <a:extLst>
                  <a:ext uri="{FF2B5EF4-FFF2-40B4-BE49-F238E27FC236}">
                    <a16:creationId xmlns:a16="http://schemas.microsoft.com/office/drawing/2014/main" id="{41390C89-4631-904E-955F-07C9283FBE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114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٦٢٥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50" name="Text Box 87">
                <a:extLst>
                  <a:ext uri="{FF2B5EF4-FFF2-40B4-BE49-F238E27FC236}">
                    <a16:creationId xmlns:a16="http://schemas.microsoft.com/office/drawing/2014/main" id="{7A50249C-2326-3A44-AADF-4106881200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85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٦٥٠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51" name="Text Box 87">
                <a:extLst>
                  <a:ext uri="{FF2B5EF4-FFF2-40B4-BE49-F238E27FC236}">
                    <a16:creationId xmlns:a16="http://schemas.microsoft.com/office/drawing/2014/main" id="{13C0A9D8-2BA2-E444-9843-7BE5EADE0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63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٦٧٥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52" name="Text Box 87">
                <a:extLst>
                  <a:ext uri="{FF2B5EF4-FFF2-40B4-BE49-F238E27FC236}">
                    <a16:creationId xmlns:a16="http://schemas.microsoft.com/office/drawing/2014/main" id="{886F825E-BC5F-FD44-8E9D-87EEEAC1F7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38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٧٠٠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grpSp>
          <p:nvGrpSpPr>
            <p:cNvPr id="135" name="Group 38">
              <a:extLst>
                <a:ext uri="{FF2B5EF4-FFF2-40B4-BE49-F238E27FC236}">
                  <a16:creationId xmlns:a16="http://schemas.microsoft.com/office/drawing/2014/main" id="{F1023CDD-2ABA-414D-92CD-BB7CBD829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" y="3936"/>
              <a:ext cx="1588" cy="288"/>
              <a:chOff x="884" y="1525"/>
              <a:chExt cx="1588" cy="288"/>
            </a:xfrm>
          </p:grpSpPr>
          <p:sp>
            <p:nvSpPr>
              <p:cNvPr id="138" name="Text Box 87">
                <a:extLst>
                  <a:ext uri="{FF2B5EF4-FFF2-40B4-BE49-F238E27FC236}">
                    <a16:creationId xmlns:a16="http://schemas.microsoft.com/office/drawing/2014/main" id="{B4A07F96-91E7-BD4D-9B76-20CC178EBE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9" name="Text Box 87">
                <a:extLst>
                  <a:ext uri="{FF2B5EF4-FFF2-40B4-BE49-F238E27FC236}">
                    <a16:creationId xmlns:a16="http://schemas.microsoft.com/office/drawing/2014/main" id="{6FE7D5DE-AB71-3749-AF70-EE665C0C5E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0" name="Text Box 87">
                <a:extLst>
                  <a:ext uri="{FF2B5EF4-FFF2-40B4-BE49-F238E27FC236}">
                    <a16:creationId xmlns:a16="http://schemas.microsoft.com/office/drawing/2014/main" id="{4A6B30A7-B4FA-DE40-A195-A74BF348BF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٣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1" name="Text Box 87">
                <a:extLst>
                  <a:ext uri="{FF2B5EF4-FFF2-40B4-BE49-F238E27FC236}">
                    <a16:creationId xmlns:a16="http://schemas.microsoft.com/office/drawing/2014/main" id="{08DD6C42-B3B1-B640-AC3A-FB187EEFFD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٤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2" name="Text Box 87">
                <a:extLst>
                  <a:ext uri="{FF2B5EF4-FFF2-40B4-BE49-F238E27FC236}">
                    <a16:creationId xmlns:a16="http://schemas.microsoft.com/office/drawing/2014/main" id="{B4C73C8C-6A7E-E34B-AB63-EBF982F390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٥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3" name="Text Box 87">
                <a:extLst>
                  <a:ext uri="{FF2B5EF4-FFF2-40B4-BE49-F238E27FC236}">
                    <a16:creationId xmlns:a16="http://schemas.microsoft.com/office/drawing/2014/main" id="{789DB4B6-D377-6844-B4F7-AB8A9F68A2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٦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4" name="Text Box 87">
                <a:extLst>
                  <a:ext uri="{FF2B5EF4-FFF2-40B4-BE49-F238E27FC236}">
                    <a16:creationId xmlns:a16="http://schemas.microsoft.com/office/drawing/2014/main" id="{A7076B11-44A9-B047-9621-3C419FEDDF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٧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136" name="Line 46">
              <a:extLst>
                <a:ext uri="{FF2B5EF4-FFF2-40B4-BE49-F238E27FC236}">
                  <a16:creationId xmlns:a16="http://schemas.microsoft.com/office/drawing/2014/main" id="{7DEAAE44-D3AE-E34A-BFA4-F936D28ED5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" y="230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7" name="Line 47">
              <a:extLst>
                <a:ext uri="{FF2B5EF4-FFF2-40B4-BE49-F238E27FC236}">
                  <a16:creationId xmlns:a16="http://schemas.microsoft.com/office/drawing/2014/main" id="{E8CFB3A9-A0D2-4D4C-B293-F2B51B332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1" y="1999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53" name="Text Box 87">
            <a:extLst>
              <a:ext uri="{FF2B5EF4-FFF2-40B4-BE49-F238E27FC236}">
                <a16:creationId xmlns:a16="http://schemas.microsoft.com/office/drawing/2014/main" id="{14E61D68-4898-6647-8076-B31A948B8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868" y="3115469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rgbClr val="C00000"/>
                </a:solidFill>
              </a:rPr>
              <a:t> + ( ن ــ ١ ) د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54" name="Text Box 87">
            <a:extLst>
              <a:ext uri="{FF2B5EF4-FFF2-40B4-BE49-F238E27FC236}">
                <a16:creationId xmlns:a16="http://schemas.microsoft.com/office/drawing/2014/main" id="{8C850FEB-D69C-184C-A619-95F41CD7D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4693" y="3104356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أ</a:t>
            </a:r>
            <a:r>
              <a:rPr lang="ar-SA" altLang="ar-SA" sz="2800" b="1" baseline="-25000">
                <a:solidFill>
                  <a:srgbClr val="011893"/>
                </a:solidFill>
              </a:rPr>
              <a:t>ن</a:t>
            </a:r>
            <a:r>
              <a:rPr lang="ar-SA" altLang="ar-SA" sz="2400" b="1">
                <a:solidFill>
                  <a:srgbClr val="011893"/>
                </a:solidFill>
              </a:rPr>
              <a:t>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55" name="Text Box 87">
            <a:extLst>
              <a:ext uri="{FF2B5EF4-FFF2-40B4-BE49-F238E27FC236}">
                <a16:creationId xmlns:a16="http://schemas.microsoft.com/office/drawing/2014/main" id="{36FC975B-E57F-DD4E-8BC8-523F4619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118" y="3788569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 ٥٨٠ + ( ن ــ ١ ) ( ٥٥ )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56" name="Text Box 87">
            <a:extLst>
              <a:ext uri="{FF2B5EF4-FFF2-40B4-BE49-F238E27FC236}">
                <a16:creationId xmlns:a16="http://schemas.microsoft.com/office/drawing/2014/main" id="{0DFCFCB4-7441-A846-BC99-F9E12A0F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018" y="4472781"/>
            <a:ext cx="345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=  </a:t>
            </a:r>
            <a:r>
              <a:rPr lang="ar-SA" altLang="ar-SA" sz="2400" b="1" dirty="0">
                <a:solidFill>
                  <a:srgbClr val="C00000"/>
                </a:solidFill>
              </a:rPr>
              <a:t>٥٨٠</a:t>
            </a:r>
            <a:r>
              <a:rPr lang="ar-SA" altLang="ar-SA" sz="2400" b="1" dirty="0">
                <a:solidFill>
                  <a:srgbClr val="011893"/>
                </a:solidFill>
              </a:rPr>
              <a:t> + ٥٥ ن  </a:t>
            </a:r>
            <a:r>
              <a:rPr lang="ar-SA" altLang="ar-SA" sz="2400" b="1" dirty="0">
                <a:solidFill>
                  <a:srgbClr val="C00000"/>
                </a:solidFill>
              </a:rPr>
              <a:t>ــ</a:t>
            </a:r>
            <a:r>
              <a:rPr lang="ar-SA" altLang="ar-SA" sz="2400" b="1" dirty="0">
                <a:solidFill>
                  <a:srgbClr val="011893"/>
                </a:solidFill>
              </a:rPr>
              <a:t>  </a:t>
            </a:r>
            <a:r>
              <a:rPr lang="ar-SA" altLang="ar-SA" sz="2400" b="1" dirty="0">
                <a:solidFill>
                  <a:srgbClr val="C00000"/>
                </a:solidFill>
              </a:rPr>
              <a:t>٥٥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57" name="Text Box 87">
            <a:extLst>
              <a:ext uri="{FF2B5EF4-FFF2-40B4-BE49-F238E27FC236}">
                <a16:creationId xmlns:a16="http://schemas.microsoft.com/office/drawing/2014/main" id="{BDA8757E-CDEE-D24E-83CA-CB7DF33F5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8543" y="5191919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٥٥ ن + ٥٢٥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58" name="Text Box 87">
            <a:extLst>
              <a:ext uri="{FF2B5EF4-FFF2-40B4-BE49-F238E27FC236}">
                <a16:creationId xmlns:a16="http://schemas.microsoft.com/office/drawing/2014/main" id="{02E96A5E-293D-5B40-8905-55AF9C1DA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3838" y="5572429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الدالة هي :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59" name="Text Box 87">
            <a:extLst>
              <a:ext uri="{FF2B5EF4-FFF2-40B4-BE49-F238E27FC236}">
                <a16:creationId xmlns:a16="http://schemas.microsoft.com/office/drawing/2014/main" id="{F99A8D27-66A5-AE45-8D21-0251358EB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5890" y="5539282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C00000"/>
                </a:solidFill>
              </a:rPr>
              <a:t>ن</a:t>
            </a:r>
            <a:r>
              <a:rPr lang="ar-SA" altLang="ar-SA" sz="2400" b="1" dirty="0">
                <a:solidFill>
                  <a:srgbClr val="C00000"/>
                </a:solidFill>
              </a:rPr>
              <a:t> = ٥٥ ن + ٥٢٥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34D6F989-732C-5742-9018-882080998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3456" y="5318919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65FF1FA9-04A6-764B-9871-01399B24A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768" y="4472781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777A5763-AD6D-9141-8F10-3AB2BF631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8618" y="3629819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3" name="Text Box 87">
            <a:extLst>
              <a:ext uri="{FF2B5EF4-FFF2-40B4-BE49-F238E27FC236}">
                <a16:creationId xmlns:a16="http://schemas.microsoft.com/office/drawing/2014/main" id="{1D619476-CF14-3D44-B992-142427C5A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468" y="2794794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4" name="Text Box 87">
            <a:extLst>
              <a:ext uri="{FF2B5EF4-FFF2-40B4-BE49-F238E27FC236}">
                <a16:creationId xmlns:a16="http://schemas.microsoft.com/office/drawing/2014/main" id="{300768AF-4B77-AA49-A245-E4511B4AF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281" y="2456656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د</a:t>
            </a:r>
            <a:r>
              <a:rPr lang="ar-SA" altLang="ar-SA" sz="2400" b="1" dirty="0">
                <a:solidFill>
                  <a:srgbClr val="011893"/>
                </a:solidFill>
              </a:rPr>
              <a:t> =</a:t>
            </a:r>
            <a:endParaRPr lang="en-US" altLang="ar-SA" b="1" dirty="0">
              <a:solidFill>
                <a:srgbClr val="011893"/>
              </a:solidFill>
            </a:endParaRPr>
          </a:p>
        </p:txBody>
      </p:sp>
      <p:sp>
        <p:nvSpPr>
          <p:cNvPr id="165" name="Text Box 87">
            <a:extLst>
              <a:ext uri="{FF2B5EF4-FFF2-40B4-BE49-F238E27FC236}">
                <a16:creationId xmlns:a16="http://schemas.microsoft.com/office/drawing/2014/main" id="{55179A1F-879C-924C-B26F-356180A10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3143" y="1880394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٥٨٠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66" name="Text Box 87">
            <a:extLst>
              <a:ext uri="{FF2B5EF4-FFF2-40B4-BE49-F238E27FC236}">
                <a16:creationId xmlns:a16="http://schemas.microsoft.com/office/drawing/2014/main" id="{EF4DBFE1-DBF0-8641-BE73-4C27AB78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3868" y="1880394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011893"/>
                </a:solidFill>
              </a:rPr>
              <a:t>١</a:t>
            </a:r>
            <a:r>
              <a:rPr lang="ar-SA" altLang="ar-SA" sz="2400" b="1" dirty="0">
                <a:solidFill>
                  <a:srgbClr val="011893"/>
                </a:solidFill>
              </a:rPr>
              <a:t> =</a:t>
            </a:r>
            <a:endParaRPr lang="en-US" altLang="ar-SA" b="1" dirty="0">
              <a:solidFill>
                <a:srgbClr val="011893"/>
              </a:solidFill>
            </a:endParaRPr>
          </a:p>
        </p:txBody>
      </p:sp>
      <p:sp>
        <p:nvSpPr>
          <p:cNvPr id="167" name="Text Box 87">
            <a:extLst>
              <a:ext uri="{FF2B5EF4-FFF2-40B4-BE49-F238E27FC236}">
                <a16:creationId xmlns:a16="http://schemas.microsoft.com/office/drawing/2014/main" id="{B24A9860-9251-DF4B-BBD1-EF9B3ECA2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106" y="2456656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٦٩٠ ــ ٦٣٥ = 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68" name="Text Box 87">
            <a:extLst>
              <a:ext uri="{FF2B5EF4-FFF2-40B4-BE49-F238E27FC236}">
                <a16:creationId xmlns:a16="http://schemas.microsoft.com/office/drawing/2014/main" id="{6A1972B1-E604-D94E-B6A4-E922C3F73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8818" y="2456656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٥٥</a:t>
            </a:r>
            <a:endParaRPr lang="en-US" altLang="ar-SA" b="1">
              <a:solidFill>
                <a:srgbClr val="011893"/>
              </a:solidFill>
            </a:endParaRPr>
          </a:p>
        </p:txBody>
      </p:sp>
      <p:graphicFrame>
        <p:nvGraphicFramePr>
          <p:cNvPr id="170" name="Group 88">
            <a:extLst>
              <a:ext uri="{FF2B5EF4-FFF2-40B4-BE49-F238E27FC236}">
                <a16:creationId xmlns:a16="http://schemas.microsoft.com/office/drawing/2014/main" id="{C3888E79-B344-F746-923D-428C89EA8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53874"/>
              </p:ext>
            </p:extLst>
          </p:nvPr>
        </p:nvGraphicFramePr>
        <p:xfrm>
          <a:off x="3345568" y="1826419"/>
          <a:ext cx="4486275" cy="917576"/>
        </p:xfrm>
        <a:graphic>
          <a:graphicData uri="http://schemas.openxmlformats.org/drawingml/2006/table">
            <a:tbl>
              <a:tblPr rtl="1"/>
              <a:tblGrid>
                <a:gridCol w="89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87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89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٠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1189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89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1189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89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٢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1189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1893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٣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11893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</a:t>
                      </a:r>
                      <a:r>
                        <a:rPr kumimoji="0" lang="ar-SA" sz="2800" b="1" i="0" u="none" strike="noStrike" cap="none" normalizeH="0" baseline="-2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800" b="1" i="0" u="none" strike="noStrike" cap="none" normalizeH="0" baseline="-2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٥٢٥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٥٨٠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٦٣٥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٦٩٠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1" name="مربع نص 63">
            <a:extLst>
              <a:ext uri="{FF2B5EF4-FFF2-40B4-BE49-F238E27FC236}">
                <a16:creationId xmlns:a16="http://schemas.microsoft.com/office/drawing/2014/main" id="{EEB25E7F-B9C0-CA46-8824-BFE85F1CB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83" y="1613372"/>
            <a:ext cx="1909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C00000"/>
                </a:solidFill>
              </a:rPr>
              <a:t>صـ٨٧   (٧)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6854C0F-8C35-A848-BCE6-0219EB71B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39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/>
      <p:bldP spid="11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0" name="Rectangle 20">
            <a:extLst>
              <a:ext uri="{FF2B5EF4-FFF2-40B4-BE49-F238E27FC236}">
                <a16:creationId xmlns:a16="http://schemas.microsoft.com/office/drawing/2014/main" id="{3EEF8E77-7BF1-4E4E-9745-45D33D22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007" y="697178"/>
            <a:ext cx="6948488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حدد إذا كانت كل متتابعة فيما يأتي حسابية أم لا . وفسر إجابتك .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1" name="Rectangle 69">
            <a:extLst>
              <a:ext uri="{FF2B5EF4-FFF2-40B4-BE49-F238E27FC236}">
                <a16:creationId xmlns:a16="http://schemas.microsoft.com/office/drawing/2014/main" id="{EF048B50-CFB9-704C-986E-057C337FF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0" y="1897328"/>
            <a:ext cx="3925887" cy="3252788"/>
          </a:xfrm>
          <a:prstGeom prst="rect">
            <a:avLst/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2" name="Rectangle 70">
            <a:extLst>
              <a:ext uri="{FF2B5EF4-FFF2-40B4-BE49-F238E27FC236}">
                <a16:creationId xmlns:a16="http://schemas.microsoft.com/office/drawing/2014/main" id="{FFEBD25C-FE39-3A44-B808-15BEE3043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020" y="1894153"/>
            <a:ext cx="3925887" cy="3252788"/>
          </a:xfrm>
          <a:prstGeom prst="rect">
            <a:avLst/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3" name="Rectangle 71">
            <a:extLst>
              <a:ext uri="{FF2B5EF4-FFF2-40B4-BE49-F238E27FC236}">
                <a16:creationId xmlns:a16="http://schemas.microsoft.com/office/drawing/2014/main" id="{41EA1B68-A136-3140-8DF7-584D78F4E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532" y="5191392"/>
            <a:ext cx="3925888" cy="1238670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>
              <a:solidFill>
                <a:srgbClr val="011893"/>
              </a:solidFill>
            </a:endParaRPr>
          </a:p>
        </p:txBody>
      </p:sp>
      <p:sp>
        <p:nvSpPr>
          <p:cNvPr id="114" name="Rectangle 72">
            <a:extLst>
              <a:ext uri="{FF2B5EF4-FFF2-40B4-BE49-F238E27FC236}">
                <a16:creationId xmlns:a16="http://schemas.microsoft.com/office/drawing/2014/main" id="{CC369EE8-7D34-6D40-965E-07855CF4D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2" y="5191392"/>
            <a:ext cx="3925888" cy="1169666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6D794D4E-0D23-F44E-80DE-774A9F86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595" y="5435866"/>
            <a:ext cx="3960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الفرق بين كل حد والذي يليه ليس ثابتا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75E27570-4C2F-074F-8A9E-0D5D6BB42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2" y="5932753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المتتابعة ليست حسابية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67A14A55-B2AE-1F41-BF1D-B1D7BFA2D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332" y="5585091"/>
            <a:ext cx="399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الفرق بين كل حد والذي يليه ثابت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8493A6A8-6597-2F42-82DD-BD2AD98D9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3995" y="6021653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المتتابعة حسابية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19" name="Rectangle 77">
            <a:extLst>
              <a:ext uri="{FF2B5EF4-FFF2-40B4-BE49-F238E27FC236}">
                <a16:creationId xmlns:a16="http://schemas.microsoft.com/office/drawing/2014/main" id="{C619AF1F-24F2-8B46-93D4-CF7B8C945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57" y="1386153"/>
            <a:ext cx="3925888" cy="485775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>
              <a:solidFill>
                <a:srgbClr val="011893"/>
              </a:solidFill>
            </a:endParaRPr>
          </a:p>
        </p:txBody>
      </p:sp>
      <p:sp>
        <p:nvSpPr>
          <p:cNvPr id="120" name="Rectangle 78">
            <a:extLst>
              <a:ext uri="{FF2B5EF4-FFF2-40B4-BE49-F238E27FC236}">
                <a16:creationId xmlns:a16="http://schemas.microsoft.com/office/drawing/2014/main" id="{3E9F37A6-25B6-2B45-B8D4-883087319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0" y="1292491"/>
            <a:ext cx="3925887" cy="566737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53D62190-CF83-8246-9302-48755F7EC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095" y="1414728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١٨  ، ١٦  ،  ١٥  ، ١٣  ، ...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54E4C64B-3D28-0F4A-B698-3088BFCAC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2" y="1335353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٤  ،  ٩  ، ١٤ ،  ١٩  ، ...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EF20393C-6172-D146-9327-2C23E69BA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8632" y="1957653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١٨  ،  ١٦  ،  ١٥  ، ١٣  ، ...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6ADC03D5-6F57-F244-90EC-41A410C0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295" y="1894153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٤ ،  ٩ ،  ١٤ ،  ١٩ ، ...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DE1849BF-31B3-3046-9FDE-7A80D3EA7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3557" y="2546616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ــ ٢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B2EA3C78-8123-044E-A9C4-2F2318042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0" y="2497403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ــ ١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4CEF8AD8-E8F1-BA4F-B48D-9306765A6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9232" y="2516453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ــ ٢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F239F7DE-33D5-D543-B5A2-AC1B9218B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0" y="2432316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+ ٥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9" name="Text Box 87">
            <a:extLst>
              <a:ext uri="{FF2B5EF4-FFF2-40B4-BE49-F238E27FC236}">
                <a16:creationId xmlns:a16="http://schemas.microsoft.com/office/drawing/2014/main" id="{5F87EF06-5160-AD4B-8B34-B0EBB6821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707" y="2405328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+ ٥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30" name="Text Box 87">
            <a:extLst>
              <a:ext uri="{FF2B5EF4-FFF2-40B4-BE49-F238E27FC236}">
                <a16:creationId xmlns:a16="http://schemas.microsoft.com/office/drawing/2014/main" id="{B468FDDF-2411-E548-A682-5C14AAE65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0" y="2386278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+ ٥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31" name="Arc 136">
            <a:extLst>
              <a:ext uri="{FF2B5EF4-FFF2-40B4-BE49-F238E27FC236}">
                <a16:creationId xmlns:a16="http://schemas.microsoft.com/office/drawing/2014/main" id="{E335AA49-97A1-0149-BB5F-012474549F37}"/>
              </a:ext>
            </a:extLst>
          </p:cNvPr>
          <p:cNvSpPr>
            <a:spLocks/>
          </p:cNvSpPr>
          <p:nvPr/>
        </p:nvSpPr>
        <p:spPr bwMode="auto">
          <a:xfrm rot="7556570">
            <a:off x="8188320" y="2175141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2" name="Arc 136">
            <a:extLst>
              <a:ext uri="{FF2B5EF4-FFF2-40B4-BE49-F238E27FC236}">
                <a16:creationId xmlns:a16="http://schemas.microsoft.com/office/drawing/2014/main" id="{AA2C5D94-7BBF-A74B-ADA0-043C9C955D86}"/>
              </a:ext>
            </a:extLst>
          </p:cNvPr>
          <p:cNvSpPr>
            <a:spLocks/>
          </p:cNvSpPr>
          <p:nvPr/>
        </p:nvSpPr>
        <p:spPr bwMode="auto">
          <a:xfrm rot="7556570">
            <a:off x="8982070" y="2165616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3" name="Arc 136">
            <a:extLst>
              <a:ext uri="{FF2B5EF4-FFF2-40B4-BE49-F238E27FC236}">
                <a16:creationId xmlns:a16="http://schemas.microsoft.com/office/drawing/2014/main" id="{7DE46E56-997C-C54C-97BA-CFDCDC6AD34B}"/>
              </a:ext>
            </a:extLst>
          </p:cNvPr>
          <p:cNvSpPr>
            <a:spLocks/>
          </p:cNvSpPr>
          <p:nvPr/>
        </p:nvSpPr>
        <p:spPr bwMode="auto">
          <a:xfrm rot="7556570">
            <a:off x="9737720" y="2152916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4" name="Arc 136">
            <a:extLst>
              <a:ext uri="{FF2B5EF4-FFF2-40B4-BE49-F238E27FC236}">
                <a16:creationId xmlns:a16="http://schemas.microsoft.com/office/drawing/2014/main" id="{3A03A4C9-0D08-464C-8E47-3BFB0C8105A3}"/>
              </a:ext>
            </a:extLst>
          </p:cNvPr>
          <p:cNvSpPr>
            <a:spLocks/>
          </p:cNvSpPr>
          <p:nvPr/>
        </p:nvSpPr>
        <p:spPr bwMode="auto">
          <a:xfrm rot="7556570">
            <a:off x="4126701" y="2067984"/>
            <a:ext cx="401638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5" name="Arc 136">
            <a:extLst>
              <a:ext uri="{FF2B5EF4-FFF2-40B4-BE49-F238E27FC236}">
                <a16:creationId xmlns:a16="http://schemas.microsoft.com/office/drawing/2014/main" id="{FDE4695F-2BFD-184D-A1C3-9AA2BF109239}"/>
              </a:ext>
            </a:extLst>
          </p:cNvPr>
          <p:cNvSpPr>
            <a:spLocks/>
          </p:cNvSpPr>
          <p:nvPr/>
        </p:nvSpPr>
        <p:spPr bwMode="auto">
          <a:xfrm rot="7556570">
            <a:off x="4699789" y="2067984"/>
            <a:ext cx="401638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6" name="Arc 136">
            <a:extLst>
              <a:ext uri="{FF2B5EF4-FFF2-40B4-BE49-F238E27FC236}">
                <a16:creationId xmlns:a16="http://schemas.microsoft.com/office/drawing/2014/main" id="{1A11B98D-53B8-744A-8605-70FF79545539}"/>
              </a:ext>
            </a:extLst>
          </p:cNvPr>
          <p:cNvSpPr>
            <a:spLocks/>
          </p:cNvSpPr>
          <p:nvPr/>
        </p:nvSpPr>
        <p:spPr bwMode="auto">
          <a:xfrm rot="7556570">
            <a:off x="5333995" y="2037028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7" name="مربع نص 42">
            <a:extLst>
              <a:ext uri="{FF2B5EF4-FFF2-40B4-BE49-F238E27FC236}">
                <a16:creationId xmlns:a16="http://schemas.microsoft.com/office/drawing/2014/main" id="{8B409F5F-3780-8F46-8637-B784AB42F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18" y="1107179"/>
            <a:ext cx="1909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صـ٨٦   (١-٢)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71DD7A2D-5D81-6D47-835C-6DB79E22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578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 animBg="1"/>
      <p:bldP spid="113" grpId="0" animBg="1"/>
      <p:bldP spid="114" grpId="0" animBg="1"/>
      <p:bldP spid="115" grpId="0"/>
      <p:bldP spid="116" grpId="0"/>
      <p:bldP spid="117" grpId="0"/>
      <p:bldP spid="118" grpId="0"/>
      <p:bldP spid="119" grpId="0" animBg="1"/>
      <p:bldP spid="120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110" name="Group 27">
            <a:extLst>
              <a:ext uri="{FF2B5EF4-FFF2-40B4-BE49-F238E27FC236}">
                <a16:creationId xmlns:a16="http://schemas.microsoft.com/office/drawing/2014/main" id="{BC5F758C-CD33-FB44-B1B1-13F1CA814BDD}"/>
              </a:ext>
            </a:extLst>
          </p:cNvPr>
          <p:cNvGrpSpPr>
            <a:grpSpLocks/>
          </p:cNvGrpSpPr>
          <p:nvPr/>
        </p:nvGrpSpPr>
        <p:grpSpPr bwMode="auto">
          <a:xfrm>
            <a:off x="2502451" y="2404881"/>
            <a:ext cx="7848600" cy="3492500"/>
            <a:chOff x="499" y="1525"/>
            <a:chExt cx="4944" cy="2200"/>
          </a:xfrm>
        </p:grpSpPr>
        <p:sp>
          <p:nvSpPr>
            <p:cNvPr id="111" name="Rectangle 28">
              <a:extLst>
                <a:ext uri="{FF2B5EF4-FFF2-40B4-BE49-F238E27FC236}">
                  <a16:creationId xmlns:a16="http://schemas.microsoft.com/office/drawing/2014/main" id="{074D7066-7521-5F4D-BB95-273F7AE79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1525"/>
              <a:ext cx="4944" cy="2200"/>
            </a:xfrm>
            <a:prstGeom prst="rect">
              <a:avLst/>
            </a:prstGeom>
            <a:solidFill>
              <a:srgbClr val="E6EA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12" name="Line 29">
              <a:extLst>
                <a:ext uri="{FF2B5EF4-FFF2-40B4-BE49-F238E27FC236}">
                  <a16:creationId xmlns:a16="http://schemas.microsoft.com/office/drawing/2014/main" id="{C4C8EBB6-8BC8-5A47-B2AE-0D3A4216EF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1525"/>
              <a:ext cx="0" cy="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13" name="Rectangle 20">
            <a:extLst>
              <a:ext uri="{FF2B5EF4-FFF2-40B4-BE49-F238E27FC236}">
                <a16:creationId xmlns:a16="http://schemas.microsoft.com/office/drawing/2014/main" id="{10B8C6FF-FBAC-F346-90B2-28E19E3E5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564" y="749119"/>
            <a:ext cx="6948487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أوجد الحدود الثلاثة التالية في المتتابعة الحسابية التالية :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4" name="Rectangle 31">
            <a:extLst>
              <a:ext uri="{FF2B5EF4-FFF2-40B4-BE49-F238E27FC236}">
                <a16:creationId xmlns:a16="http://schemas.microsoft.com/office/drawing/2014/main" id="{1A3F136E-3EBF-EF4D-8D59-ED74EDD38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451" y="5897381"/>
            <a:ext cx="7848600" cy="479960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>
              <a:solidFill>
                <a:srgbClr val="011893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36B4A762-CE49-B748-93FD-B64E27626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221" y="5881016"/>
            <a:ext cx="288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الحدود الثلاثة التالية هي :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16" name="Rectangle 33">
            <a:extLst>
              <a:ext uri="{FF2B5EF4-FFF2-40B4-BE49-F238E27FC236}">
                <a16:creationId xmlns:a16="http://schemas.microsoft.com/office/drawing/2014/main" id="{963E5C4D-3624-6041-AB31-4E92786C4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039" y="1612719"/>
            <a:ext cx="7848600" cy="792162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EBF79934-3CA6-8646-94C3-64592668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6526" y="1792106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١٢  ،  ٩  ،  ٦  ،  ٣  ،  ...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B4740928-E8EA-274F-B0BE-D3D8A05C0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851" y="3447869"/>
            <a:ext cx="1604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٩ ــ ١٢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2E8825CA-96ED-2C48-80C8-42DFC8A5C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4201" y="2620781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الثاني ــ الأول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2D33AD10-3122-884C-B3EE-1BD2351F3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301" y="2620781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د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37A2263F-135C-8D42-8A81-1628DE15D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8989" y="4179706"/>
            <a:ext cx="884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ــ ٣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E5429029-DB4F-DC40-BFE2-973004014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689" y="2692219"/>
            <a:ext cx="2684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أضف د إلى الحد الأخير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6759BEBD-B2BF-F94F-95F1-BC740DF2E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3339" y="3316106"/>
            <a:ext cx="192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٣ + ( ٣ )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98D6845D-0759-C641-9DBB-38029D8EC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564" y="3304994"/>
            <a:ext cx="63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٠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7F4575C0-1D57-6540-BF7E-83B4A83A4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901" y="3963806"/>
            <a:ext cx="200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٣ + ( ٠ )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9C886656-CA72-1641-9FC8-53B1D7904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714" y="3952694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٣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DA1BA484-827A-F847-8FDC-B02A10CA7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001" y="4719456"/>
            <a:ext cx="221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٣ + ( ــ ٣ )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49A121DF-9981-C644-9627-C5CC3FC8E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814" y="4708344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٦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9" name="Text Box 87">
            <a:extLst>
              <a:ext uri="{FF2B5EF4-FFF2-40B4-BE49-F238E27FC236}">
                <a16:creationId xmlns:a16="http://schemas.microsoft.com/office/drawing/2014/main" id="{EA08C89D-0303-6448-AFF9-D41A4FA46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833" y="5911325"/>
            <a:ext cx="288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٠  ،  ــ ٣  ،  ــ ٦</a:t>
            </a:r>
            <a:endParaRPr lang="en-US" altLang="ar-SA" b="1" dirty="0">
              <a:solidFill>
                <a:srgbClr val="011893"/>
              </a:solidFill>
            </a:endParaRPr>
          </a:p>
        </p:txBody>
      </p:sp>
      <p:sp>
        <p:nvSpPr>
          <p:cNvPr id="130" name="مربع نص 22">
            <a:extLst>
              <a:ext uri="{FF2B5EF4-FFF2-40B4-BE49-F238E27FC236}">
                <a16:creationId xmlns:a16="http://schemas.microsoft.com/office/drawing/2014/main" id="{ECBA81CA-1239-B043-B4D4-C0340416E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2082" y="2310861"/>
            <a:ext cx="1909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صـ٨٦   (٣)</a:t>
            </a:r>
          </a:p>
        </p:txBody>
      </p:sp>
      <p:sp>
        <p:nvSpPr>
          <p:cNvPr id="131" name="Arc 136">
            <a:extLst>
              <a:ext uri="{FF2B5EF4-FFF2-40B4-BE49-F238E27FC236}">
                <a16:creationId xmlns:a16="http://schemas.microsoft.com/office/drawing/2014/main" id="{1163A9ED-667F-D043-B5E9-623D8100C03C}"/>
              </a:ext>
            </a:extLst>
          </p:cNvPr>
          <p:cNvSpPr>
            <a:spLocks/>
          </p:cNvSpPr>
          <p:nvPr/>
        </p:nvSpPr>
        <p:spPr bwMode="auto">
          <a:xfrm rot="7556570">
            <a:off x="7161764" y="1973081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FCC0963-2DB4-7D4C-BC3C-98DFE2A0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79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/>
      <p:bldP spid="116" grpId="0" animBg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1140974" y="460696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151022" y="101497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110" name="Group 3">
            <a:extLst>
              <a:ext uri="{FF2B5EF4-FFF2-40B4-BE49-F238E27FC236}">
                <a16:creationId xmlns:a16="http://schemas.microsoft.com/office/drawing/2014/main" id="{B9D70EF7-1862-1A41-A74E-0011A8B15090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492375"/>
            <a:ext cx="7848600" cy="3492500"/>
            <a:chOff x="499" y="1525"/>
            <a:chExt cx="4944" cy="2200"/>
          </a:xfrm>
        </p:grpSpPr>
        <p:sp>
          <p:nvSpPr>
            <p:cNvPr id="111" name="Rectangle 4">
              <a:extLst>
                <a:ext uri="{FF2B5EF4-FFF2-40B4-BE49-F238E27FC236}">
                  <a16:creationId xmlns:a16="http://schemas.microsoft.com/office/drawing/2014/main" id="{3C7BC130-57C7-E246-A985-E7CADCC2B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1525"/>
              <a:ext cx="4944" cy="1876"/>
            </a:xfrm>
            <a:prstGeom prst="rect">
              <a:avLst/>
            </a:prstGeom>
            <a:solidFill>
              <a:srgbClr val="E6EA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12" name="Line 5">
              <a:extLst>
                <a:ext uri="{FF2B5EF4-FFF2-40B4-BE49-F238E27FC236}">
                  <a16:creationId xmlns:a16="http://schemas.microsoft.com/office/drawing/2014/main" id="{488E599C-7089-9545-8E9F-457CC9B1A4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1525"/>
              <a:ext cx="0" cy="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13" name="Rectangle 20">
            <a:extLst>
              <a:ext uri="{FF2B5EF4-FFF2-40B4-BE49-F238E27FC236}">
                <a16:creationId xmlns:a16="http://schemas.microsoft.com/office/drawing/2014/main" id="{4FA872F6-AAA1-594D-AE39-A215A844E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836613"/>
            <a:ext cx="6948487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أوجد الحدود الثلاثة التالية في المتتابعة الحسابية التالية :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14" name="Rectangle 7">
            <a:extLst>
              <a:ext uri="{FF2B5EF4-FFF2-40B4-BE49-F238E27FC236}">
                <a16:creationId xmlns:a16="http://schemas.microsoft.com/office/drawing/2014/main" id="{E5310624-15B4-534C-A8D0-E007D6804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461327"/>
            <a:ext cx="7848600" cy="539948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>
              <a:solidFill>
                <a:srgbClr val="011893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39A7F3D0-6E94-1447-BBB0-96539EFD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658" y="5456237"/>
            <a:ext cx="288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الحدود الثلاثة التالية هي :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16" name="Rectangle 9">
            <a:extLst>
              <a:ext uri="{FF2B5EF4-FFF2-40B4-BE49-F238E27FC236}">
                <a16:creationId xmlns:a16="http://schemas.microsoft.com/office/drawing/2014/main" id="{82E0DF33-CED8-4742-AD7A-1143CA0E7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138" y="1700213"/>
            <a:ext cx="7848600" cy="792162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0250FDEE-3B53-2241-9324-ED4A9A35C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1879600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٢  ،  ٢  ،  ٦  ،  ١٠  ،  ...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C022B554-86BF-C64B-AD11-5CA64717D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535363"/>
            <a:ext cx="178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٢ ــ ( ــ ٢ )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F52DAD10-1D2A-B447-ACA1-3CBF3570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00" y="270827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الثاني ــ الأول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D6B2F767-0B26-8646-9E79-26B1D3404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2708275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د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AE7C9B35-CC43-2646-A6C4-AA929C83E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8" y="4267200"/>
            <a:ext cx="884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٤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0203A6B3-3842-8045-BD39-B5DC8228C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2779713"/>
            <a:ext cx="2684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أضف د إلى الحد الأخير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D1DF570C-5CA3-6B45-83BB-AFFA4E728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3403600"/>
            <a:ext cx="192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٤+ ( ١٠ )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4BFEF8EC-FA14-7C4D-8962-6E16F5C39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175" y="3392488"/>
            <a:ext cx="63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١٤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BF8D1D6F-B735-E144-8749-AEEB680F0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051300"/>
            <a:ext cx="200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٤ + ( ١٤ )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5AB05E3B-8196-E242-966B-E655DF6D0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4040188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١٨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32FFD255-69CE-A349-ACC8-965708C0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4806950"/>
            <a:ext cx="221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٤ + ( ١٨ )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8219AF47-0B4D-CE4F-8ADF-A420F06EE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4795838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٢٢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9" name="Text Box 87">
            <a:extLst>
              <a:ext uri="{FF2B5EF4-FFF2-40B4-BE49-F238E27FC236}">
                <a16:creationId xmlns:a16="http://schemas.microsoft.com/office/drawing/2014/main" id="{62754F20-60A3-5B42-BF8B-BB1C9303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962" y="5540376"/>
            <a:ext cx="2881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١٤  ،  ١٨  ،  ٢٢</a:t>
            </a:r>
            <a:endParaRPr lang="en-US" altLang="ar-SA" b="1" dirty="0">
              <a:solidFill>
                <a:srgbClr val="011893"/>
              </a:solidFill>
            </a:endParaRPr>
          </a:p>
        </p:txBody>
      </p:sp>
      <p:sp>
        <p:nvSpPr>
          <p:cNvPr id="130" name="Arc 136">
            <a:extLst>
              <a:ext uri="{FF2B5EF4-FFF2-40B4-BE49-F238E27FC236}">
                <a16:creationId xmlns:a16="http://schemas.microsoft.com/office/drawing/2014/main" id="{C70F452F-3B87-FF4C-98C4-FF9581124327}"/>
              </a:ext>
            </a:extLst>
          </p:cNvPr>
          <p:cNvSpPr>
            <a:spLocks/>
          </p:cNvSpPr>
          <p:nvPr/>
        </p:nvSpPr>
        <p:spPr bwMode="auto">
          <a:xfrm rot="7556570">
            <a:off x="5700713" y="2049463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1" name="مربع نص 23">
            <a:extLst>
              <a:ext uri="{FF2B5EF4-FFF2-40B4-BE49-F238E27FC236}">
                <a16:creationId xmlns:a16="http://schemas.microsoft.com/office/drawing/2014/main" id="{A0CA06D8-4F71-1C4A-934F-8394256B7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799" y="2411421"/>
            <a:ext cx="1909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صـ٨٦   (٤)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51AA1A6-873F-514D-8059-188F15BC6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120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/>
      <p:bldP spid="116" grpId="0" animBg="1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algn="ctr" defTabSz="914400" rtl="0" eaLnBrk="1" latinLnBrk="0" hangingPunct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10" name="Rectangle 82">
            <a:extLst>
              <a:ext uri="{FF2B5EF4-FFF2-40B4-BE49-F238E27FC236}">
                <a16:creationId xmlns:a16="http://schemas.microsoft.com/office/drawing/2014/main" id="{B2753CDE-C3D3-9242-8EC1-8F2B2D850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948" y="1350015"/>
            <a:ext cx="2663825" cy="1042988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1" name="Rectangle 2">
            <a:extLst>
              <a:ext uri="{FF2B5EF4-FFF2-40B4-BE49-F238E27FC236}">
                <a16:creationId xmlns:a16="http://schemas.microsoft.com/office/drawing/2014/main" id="{8784CAF5-5F94-914B-8F33-D82B6D447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085" y="270515"/>
            <a:ext cx="9775934" cy="827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ar-SA" altLang="ar-SA" sz="24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ar-SA" altLang="ar-SA" sz="2400" b="1" dirty="0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اكتب معادلة الحد النوني للمتتابعة ١٥ ، ١٣ ، ١١ ، ٩ ، ... ومثل حدودها الخمسة بيانيا</a:t>
            </a:r>
            <a:endParaRPr lang="en-US" altLang="ar-SA" sz="24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24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ar-SA" sz="2400" b="1" dirty="0">
              <a:solidFill>
                <a:srgbClr val="C00000"/>
              </a:solidFill>
            </a:endParaRPr>
          </a:p>
        </p:txBody>
      </p:sp>
      <p:grpSp>
        <p:nvGrpSpPr>
          <p:cNvPr id="112" name="Group 87">
            <a:extLst>
              <a:ext uri="{FF2B5EF4-FFF2-40B4-BE49-F238E27FC236}">
                <a16:creationId xmlns:a16="http://schemas.microsoft.com/office/drawing/2014/main" id="{5C6BB208-4190-BC40-8D8D-1621FAC300A9}"/>
              </a:ext>
            </a:extLst>
          </p:cNvPr>
          <p:cNvGrpSpPr>
            <a:grpSpLocks/>
          </p:cNvGrpSpPr>
          <p:nvPr/>
        </p:nvGrpSpPr>
        <p:grpSpPr bwMode="auto">
          <a:xfrm>
            <a:off x="2210986" y="2383478"/>
            <a:ext cx="3959225" cy="3949700"/>
            <a:chOff x="295" y="1253"/>
            <a:chExt cx="2494" cy="2488"/>
          </a:xfrm>
        </p:grpSpPr>
        <p:sp>
          <p:nvSpPr>
            <p:cNvPr id="113" name="Rectangle 88">
              <a:extLst>
                <a:ext uri="{FF2B5EF4-FFF2-40B4-BE49-F238E27FC236}">
                  <a16:creationId xmlns:a16="http://schemas.microsoft.com/office/drawing/2014/main" id="{BD0BB874-4918-8642-9580-E5FA93064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516"/>
              <a:ext cx="2062" cy="2182"/>
            </a:xfrm>
            <a:prstGeom prst="rect">
              <a:avLst/>
            </a:prstGeom>
            <a:noFill/>
            <a:ln w="19050">
              <a:solidFill>
                <a:srgbClr val="3366FF">
                  <a:alpha val="34901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14" name="Line 89">
              <a:extLst>
                <a:ext uri="{FF2B5EF4-FFF2-40B4-BE49-F238E27FC236}">
                  <a16:creationId xmlns:a16="http://schemas.microsoft.com/office/drawing/2014/main" id="{BCE08242-7FA6-BA4A-8E20-059BD1D90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1" y="1516"/>
              <a:ext cx="0" cy="2182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5" name="Line 90">
              <a:extLst>
                <a:ext uri="{FF2B5EF4-FFF2-40B4-BE49-F238E27FC236}">
                  <a16:creationId xmlns:a16="http://schemas.microsoft.com/office/drawing/2014/main" id="{A986D7D1-738A-4E4C-BE3E-7B3E14ED0F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453"/>
              <a:ext cx="2062" cy="0"/>
            </a:xfrm>
            <a:prstGeom prst="line">
              <a:avLst/>
            </a:prstGeom>
            <a:noFill/>
            <a:ln w="28575">
              <a:solidFill>
                <a:srgbClr val="FF0000">
                  <a:alpha val="58038"/>
                </a:srgbClr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6" name="Line 91">
              <a:extLst>
                <a:ext uri="{FF2B5EF4-FFF2-40B4-BE49-F238E27FC236}">
                  <a16:creationId xmlns:a16="http://schemas.microsoft.com/office/drawing/2014/main" id="{65A5E95A-B054-1A41-BB6B-2D79E3686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5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7" name="Line 92">
              <a:extLst>
                <a:ext uri="{FF2B5EF4-FFF2-40B4-BE49-F238E27FC236}">
                  <a16:creationId xmlns:a16="http://schemas.microsoft.com/office/drawing/2014/main" id="{CC72872C-AF69-D342-81EE-CCAAFB5C1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9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8" name="Line 93">
              <a:extLst>
                <a:ext uri="{FF2B5EF4-FFF2-40B4-BE49-F238E27FC236}">
                  <a16:creationId xmlns:a16="http://schemas.microsoft.com/office/drawing/2014/main" id="{317BA658-C216-6B47-B16A-90096B24F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3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19" name="Line 94">
              <a:extLst>
                <a:ext uri="{FF2B5EF4-FFF2-40B4-BE49-F238E27FC236}">
                  <a16:creationId xmlns:a16="http://schemas.microsoft.com/office/drawing/2014/main" id="{EE337262-138C-9D4B-854A-1D30CDDC8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7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0" name="Line 95">
              <a:extLst>
                <a:ext uri="{FF2B5EF4-FFF2-40B4-BE49-F238E27FC236}">
                  <a16:creationId xmlns:a16="http://schemas.microsoft.com/office/drawing/2014/main" id="{759FB1F0-63B0-AB45-9403-A64E64A01F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1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1" name="Line 96">
              <a:extLst>
                <a:ext uri="{FF2B5EF4-FFF2-40B4-BE49-F238E27FC236}">
                  <a16:creationId xmlns:a16="http://schemas.microsoft.com/office/drawing/2014/main" id="{1B1B0521-7CC2-F04B-9E6A-BF67FD7B0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2" name="Line 97">
              <a:extLst>
                <a:ext uri="{FF2B5EF4-FFF2-40B4-BE49-F238E27FC236}">
                  <a16:creationId xmlns:a16="http://schemas.microsoft.com/office/drawing/2014/main" id="{9AE758A5-35CB-744F-805A-FD13D58BF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3" name="Line 98">
              <a:extLst>
                <a:ext uri="{FF2B5EF4-FFF2-40B4-BE49-F238E27FC236}">
                  <a16:creationId xmlns:a16="http://schemas.microsoft.com/office/drawing/2014/main" id="{AEC5F687-9D29-2A4B-8AE4-7D415047D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453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4" name="Line 99">
              <a:extLst>
                <a:ext uri="{FF2B5EF4-FFF2-40B4-BE49-F238E27FC236}">
                  <a16:creationId xmlns:a16="http://schemas.microsoft.com/office/drawing/2014/main" id="{91E6B260-B2FC-9E42-BE0D-C87206B8A6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029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5" name="Line 100">
              <a:extLst>
                <a:ext uri="{FF2B5EF4-FFF2-40B4-BE49-F238E27FC236}">
                  <a16:creationId xmlns:a16="http://schemas.microsoft.com/office/drawing/2014/main" id="{24940934-B9AA-C643-8C93-5279436FB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244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6" name="Line 101">
              <a:extLst>
                <a:ext uri="{FF2B5EF4-FFF2-40B4-BE49-F238E27FC236}">
                  <a16:creationId xmlns:a16="http://schemas.microsoft.com/office/drawing/2014/main" id="{29F6D5BC-23D5-6F42-92B6-1A80F470D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486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7" name="Line 102">
              <a:extLst>
                <a:ext uri="{FF2B5EF4-FFF2-40B4-BE49-F238E27FC236}">
                  <a16:creationId xmlns:a16="http://schemas.microsoft.com/office/drawing/2014/main" id="{437ABE06-C126-BB4A-9CE3-09DCB8B9DA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728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8" name="Line 103">
              <a:extLst>
                <a:ext uri="{FF2B5EF4-FFF2-40B4-BE49-F238E27FC236}">
                  <a16:creationId xmlns:a16="http://schemas.microsoft.com/office/drawing/2014/main" id="{BFEFA933-0A54-7145-9F51-E32E0ADD96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322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29" name="Line 104">
              <a:extLst>
                <a:ext uri="{FF2B5EF4-FFF2-40B4-BE49-F238E27FC236}">
                  <a16:creationId xmlns:a16="http://schemas.microsoft.com/office/drawing/2014/main" id="{0A8DB987-1477-9E4C-A274-75A110DE53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2975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0" name="Text Box 105">
              <a:extLst>
                <a:ext uri="{FF2B5EF4-FFF2-40B4-BE49-F238E27FC236}">
                  <a16:creationId xmlns:a16="http://schemas.microsoft.com/office/drawing/2014/main" id="{5B7F28B0-62F1-8745-A4CE-CE02088A7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0" y="3361"/>
              <a:ext cx="309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س</a:t>
              </a:r>
              <a:endParaRPr lang="en-US" altLang="ar-SA" sz="2400">
                <a:solidFill>
                  <a:srgbClr val="011893"/>
                </a:solidFill>
              </a:endParaRPr>
            </a:p>
          </p:txBody>
        </p:sp>
        <p:sp>
          <p:nvSpPr>
            <p:cNvPr id="131" name="Text Box 106">
              <a:extLst>
                <a:ext uri="{FF2B5EF4-FFF2-40B4-BE49-F238E27FC236}">
                  <a16:creationId xmlns:a16="http://schemas.microsoft.com/office/drawing/2014/main" id="{39D77A80-578B-2E4E-B332-82EA66802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253"/>
              <a:ext cx="31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>
                  <a:solidFill>
                    <a:srgbClr val="01189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ص</a:t>
              </a:r>
              <a:endParaRPr lang="en-US" altLang="ar-SA" sz="2400">
                <a:solidFill>
                  <a:srgbClr val="011893"/>
                </a:solidFill>
              </a:endParaRPr>
            </a:p>
          </p:txBody>
        </p:sp>
        <p:sp>
          <p:nvSpPr>
            <p:cNvPr id="132" name="Line 107">
              <a:extLst>
                <a:ext uri="{FF2B5EF4-FFF2-40B4-BE49-F238E27FC236}">
                  <a16:creationId xmlns:a16="http://schemas.microsoft.com/office/drawing/2014/main" id="{3F34B7CC-AE86-184D-9D23-BCD5E5EE8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1520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grpSp>
          <p:nvGrpSpPr>
            <p:cNvPr id="133" name="Group 108">
              <a:extLst>
                <a:ext uri="{FF2B5EF4-FFF2-40B4-BE49-F238E27FC236}">
                  <a16:creationId xmlns:a16="http://schemas.microsoft.com/office/drawing/2014/main" id="{BE3FDF10-3DBA-FD43-9054-65ACF50F4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1407"/>
              <a:ext cx="418" cy="1989"/>
              <a:chOff x="544" y="1388"/>
              <a:chExt cx="350" cy="1989"/>
            </a:xfrm>
          </p:grpSpPr>
          <p:sp>
            <p:nvSpPr>
              <p:cNvPr id="144" name="Text Box 87">
                <a:extLst>
                  <a:ext uri="{FF2B5EF4-FFF2-40B4-BE49-F238E27FC236}">
                    <a16:creationId xmlns:a16="http://schemas.microsoft.com/office/drawing/2014/main" id="{2C2B90B1-D9A8-DC4C-994F-3C72F4F396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3089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٧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5" name="Text Box 87">
                <a:extLst>
                  <a:ext uri="{FF2B5EF4-FFF2-40B4-BE49-F238E27FC236}">
                    <a16:creationId xmlns:a16="http://schemas.microsoft.com/office/drawing/2014/main" id="{1689DAF7-B9FA-7841-8F96-DD41FC514B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840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٩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6" name="Text Box 87">
                <a:extLst>
                  <a:ext uri="{FF2B5EF4-FFF2-40B4-BE49-F238E27FC236}">
                    <a16:creationId xmlns:a16="http://schemas.microsoft.com/office/drawing/2014/main" id="{1753EE55-C61C-FF48-9565-0C89F9CBB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577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١١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7" name="Text Box 87">
                <a:extLst>
                  <a:ext uri="{FF2B5EF4-FFF2-40B4-BE49-F238E27FC236}">
                    <a16:creationId xmlns:a16="http://schemas.microsoft.com/office/drawing/2014/main" id="{36476212-6D49-1F43-8E68-3843AF05FE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34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١٣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8" name="Text Box 87">
                <a:extLst>
                  <a:ext uri="{FF2B5EF4-FFF2-40B4-BE49-F238E27FC236}">
                    <a16:creationId xmlns:a16="http://schemas.microsoft.com/office/drawing/2014/main" id="{8469E63D-310F-2843-A70C-F5F243AA9E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2114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١٥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49" name="Text Box 87">
                <a:extLst>
                  <a:ext uri="{FF2B5EF4-FFF2-40B4-BE49-F238E27FC236}">
                    <a16:creationId xmlns:a16="http://schemas.microsoft.com/office/drawing/2014/main" id="{F4C01104-017C-9044-B848-2E57A5FEC9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851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١٧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50" name="Text Box 87">
                <a:extLst>
                  <a:ext uri="{FF2B5EF4-FFF2-40B4-BE49-F238E27FC236}">
                    <a16:creationId xmlns:a16="http://schemas.microsoft.com/office/drawing/2014/main" id="{C6F18D51-1B2B-FF48-B5F5-1AE51C37CF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63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١٩</a:t>
                </a: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  <p:sp>
            <p:nvSpPr>
              <p:cNvPr id="151" name="Text Box 87">
                <a:extLst>
                  <a:ext uri="{FF2B5EF4-FFF2-40B4-BE49-F238E27FC236}">
                    <a16:creationId xmlns:a16="http://schemas.microsoft.com/office/drawing/2014/main" id="{DEB4A1DA-D7F6-AC49-BB52-FEBDD1201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" y="1388"/>
                <a:ext cx="3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n-US" altLang="ar-SA" sz="2400" b="1">
                  <a:solidFill>
                    <a:srgbClr val="011893"/>
                  </a:solidFill>
                </a:endParaRPr>
              </a:p>
            </p:txBody>
          </p:sp>
        </p:grpSp>
        <p:grpSp>
          <p:nvGrpSpPr>
            <p:cNvPr id="134" name="Group 117">
              <a:extLst>
                <a:ext uri="{FF2B5EF4-FFF2-40B4-BE49-F238E27FC236}">
                  <a16:creationId xmlns:a16="http://schemas.microsoft.com/office/drawing/2014/main" id="{7B8D78E2-9C0A-4943-8790-E7EA0B98A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3453"/>
              <a:ext cx="1588" cy="288"/>
              <a:chOff x="884" y="1525"/>
              <a:chExt cx="1588" cy="288"/>
            </a:xfrm>
          </p:grpSpPr>
          <p:sp>
            <p:nvSpPr>
              <p:cNvPr id="137" name="Text Box 87">
                <a:extLst>
                  <a:ext uri="{FF2B5EF4-FFF2-40B4-BE49-F238E27FC236}">
                    <a16:creationId xmlns:a16="http://schemas.microsoft.com/office/drawing/2014/main" id="{D6944674-86E5-B348-9169-F6F34D028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١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8" name="Text Box 87">
                <a:extLst>
                  <a:ext uri="{FF2B5EF4-FFF2-40B4-BE49-F238E27FC236}">
                    <a16:creationId xmlns:a16="http://schemas.microsoft.com/office/drawing/2014/main" id="{0573D900-D711-7D4D-9DBF-48CDA2253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٢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9" name="Text Box 87">
                <a:extLst>
                  <a:ext uri="{FF2B5EF4-FFF2-40B4-BE49-F238E27FC236}">
                    <a16:creationId xmlns:a16="http://schemas.microsoft.com/office/drawing/2014/main" id="{D0147401-8280-8B4C-941C-2F88AC100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٣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0" name="Text Box 87">
                <a:extLst>
                  <a:ext uri="{FF2B5EF4-FFF2-40B4-BE49-F238E27FC236}">
                    <a16:creationId xmlns:a16="http://schemas.microsoft.com/office/drawing/2014/main" id="{0E652537-20E7-FF4D-9175-D21E6A952A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٤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1" name="Text Box 87">
                <a:extLst>
                  <a:ext uri="{FF2B5EF4-FFF2-40B4-BE49-F238E27FC236}">
                    <a16:creationId xmlns:a16="http://schemas.microsoft.com/office/drawing/2014/main" id="{142B319F-65F4-E545-B3A6-4C36A233EE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2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٥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2" name="Text Box 87">
                <a:extLst>
                  <a:ext uri="{FF2B5EF4-FFF2-40B4-BE49-F238E27FC236}">
                    <a16:creationId xmlns:a16="http://schemas.microsoft.com/office/drawing/2014/main" id="{AA9B3784-13BA-A948-8C31-A84C3262AF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8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٦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43" name="Text Box 87">
                <a:extLst>
                  <a:ext uri="{FF2B5EF4-FFF2-40B4-BE49-F238E27FC236}">
                    <a16:creationId xmlns:a16="http://schemas.microsoft.com/office/drawing/2014/main" id="{0FBEE83D-F7F8-E844-9180-2D102A6A1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0" y="1525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011893"/>
                    </a:solidFill>
                  </a:rPr>
                  <a:t>٧</a:t>
                </a:r>
                <a:endParaRPr lang="en-US" altLang="ar-SA" sz="2400" b="1">
                  <a:solidFill>
                    <a:srgbClr val="011893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135" name="Line 125">
              <a:extLst>
                <a:ext uri="{FF2B5EF4-FFF2-40B4-BE49-F238E27FC236}">
                  <a16:creationId xmlns:a16="http://schemas.microsoft.com/office/drawing/2014/main" id="{628C8E1F-EDEA-7D41-A9DC-1CEA47993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1820"/>
              <a:ext cx="2062" cy="0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  <p:sp>
          <p:nvSpPr>
            <p:cNvPr id="136" name="Line 126">
              <a:extLst>
                <a:ext uri="{FF2B5EF4-FFF2-40B4-BE49-F238E27FC236}">
                  <a16:creationId xmlns:a16="http://schemas.microsoft.com/office/drawing/2014/main" id="{CF2F98AC-6AB5-614D-B9BF-CB5909555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1516"/>
              <a:ext cx="0" cy="2182"/>
            </a:xfrm>
            <a:prstGeom prst="line">
              <a:avLst/>
            </a:prstGeom>
            <a:noFill/>
            <a:ln w="9525">
              <a:solidFill>
                <a:srgbClr val="3366FF">
                  <a:alpha val="34901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52" name="Text Box 87">
            <a:extLst>
              <a:ext uri="{FF2B5EF4-FFF2-40B4-BE49-F238E27FC236}">
                <a16:creationId xmlns:a16="http://schemas.microsoft.com/office/drawing/2014/main" id="{EA5F26B4-35DE-B04A-805D-6D2E97996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173" y="2585090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rgbClr val="C00000"/>
                </a:solidFill>
              </a:rPr>
              <a:t> + ( ن ــ ١ ) د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53" name="Text Box 87">
            <a:extLst>
              <a:ext uri="{FF2B5EF4-FFF2-40B4-BE49-F238E27FC236}">
                <a16:creationId xmlns:a16="http://schemas.microsoft.com/office/drawing/2014/main" id="{6954B127-CEF0-C242-85F5-942DE69F2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998" y="254857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أ</a:t>
            </a:r>
            <a:r>
              <a:rPr lang="ar-SA" altLang="ar-SA" sz="2800" b="1" baseline="-25000">
                <a:solidFill>
                  <a:srgbClr val="011893"/>
                </a:solidFill>
              </a:rPr>
              <a:t>ن</a:t>
            </a:r>
            <a:r>
              <a:rPr lang="ar-SA" altLang="ar-SA" sz="2400" b="1">
                <a:solidFill>
                  <a:srgbClr val="011893"/>
                </a:solidFill>
              </a:rPr>
              <a:t>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54" name="Text Box 87">
            <a:extLst>
              <a:ext uri="{FF2B5EF4-FFF2-40B4-BE49-F238E27FC236}">
                <a16:creationId xmlns:a16="http://schemas.microsoft.com/office/drawing/2014/main" id="{4AC0E2E5-E5B9-B340-8D0D-4DC935C78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223" y="3377253"/>
            <a:ext cx="322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 ١٥ + ( ن ــ ١ ) ( ــ ٢ )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55" name="Text Box 87">
            <a:extLst>
              <a:ext uri="{FF2B5EF4-FFF2-40B4-BE49-F238E27FC236}">
                <a16:creationId xmlns:a16="http://schemas.microsoft.com/office/drawing/2014/main" id="{0646217A-E9AC-854B-AA22-571DF85E4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173" y="4096390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=  </a:t>
            </a:r>
            <a:r>
              <a:rPr lang="ar-SA" altLang="ar-SA" sz="2400" b="1" dirty="0">
                <a:solidFill>
                  <a:srgbClr val="7030A0"/>
                </a:solidFill>
              </a:rPr>
              <a:t>١٥</a:t>
            </a:r>
            <a:r>
              <a:rPr lang="ar-SA" altLang="ar-SA" sz="2400" b="1" dirty="0">
                <a:solidFill>
                  <a:srgbClr val="011893"/>
                </a:solidFill>
              </a:rPr>
              <a:t> ــ ٢ ن  +  </a:t>
            </a:r>
            <a:r>
              <a:rPr lang="ar-SA" altLang="ar-SA" sz="2400" b="1" dirty="0">
                <a:solidFill>
                  <a:srgbClr val="7030A0"/>
                </a:solidFill>
              </a:rPr>
              <a:t>٢</a:t>
            </a:r>
            <a:endParaRPr lang="en-US" altLang="ar-SA" b="1" dirty="0">
              <a:solidFill>
                <a:srgbClr val="7030A0"/>
              </a:solidFill>
            </a:endParaRPr>
          </a:p>
        </p:txBody>
      </p:sp>
      <p:sp>
        <p:nvSpPr>
          <p:cNvPr id="156" name="Text Box 87">
            <a:extLst>
              <a:ext uri="{FF2B5EF4-FFF2-40B4-BE49-F238E27FC236}">
                <a16:creationId xmlns:a16="http://schemas.microsoft.com/office/drawing/2014/main" id="{2BCFB00E-7DAA-C247-9813-77B726C6B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1848" y="4925065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= ــ ٢ ن + ١٧</a:t>
            </a:r>
            <a:endParaRPr lang="en-US" altLang="ar-SA" b="1" dirty="0">
              <a:solidFill>
                <a:srgbClr val="7030A0"/>
              </a:solidFill>
            </a:endParaRPr>
          </a:p>
        </p:txBody>
      </p:sp>
      <p:sp>
        <p:nvSpPr>
          <p:cNvPr id="157" name="Text Box 87">
            <a:extLst>
              <a:ext uri="{FF2B5EF4-FFF2-40B4-BE49-F238E27FC236}">
                <a16:creationId xmlns:a16="http://schemas.microsoft.com/office/drawing/2014/main" id="{D7072CB3-AF0C-FD4A-B05B-81D0804F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348" y="5728340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المعادلة هي :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58" name="Text Box 87">
            <a:extLst>
              <a:ext uri="{FF2B5EF4-FFF2-40B4-BE49-F238E27FC236}">
                <a16:creationId xmlns:a16="http://schemas.microsoft.com/office/drawing/2014/main" id="{F1E8E793-A767-5F4A-87CA-46392A158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173" y="5753740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C00000"/>
                </a:solidFill>
              </a:rPr>
              <a:t>ن</a:t>
            </a:r>
            <a:r>
              <a:rPr lang="ar-SA" altLang="ar-SA" sz="2400" b="1" dirty="0">
                <a:solidFill>
                  <a:srgbClr val="C00000"/>
                </a:solidFill>
              </a:rPr>
              <a:t> = </a:t>
            </a: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ــ ٢ ن + ١٧</a:t>
            </a:r>
            <a:endParaRPr lang="en-US" alt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9" name="Text Box 87">
            <a:extLst>
              <a:ext uri="{FF2B5EF4-FFF2-40B4-BE49-F238E27FC236}">
                <a16:creationId xmlns:a16="http://schemas.microsoft.com/office/drawing/2014/main" id="{381D5F99-8528-564C-B94F-418EC5471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36" y="370110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0" name="Text Box 87">
            <a:extLst>
              <a:ext uri="{FF2B5EF4-FFF2-40B4-BE49-F238E27FC236}">
                <a16:creationId xmlns:a16="http://schemas.microsoft.com/office/drawing/2014/main" id="{D4EC44D3-D3A4-1E44-8C17-E222C554E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3973" y="409797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1" name="Text Box 87">
            <a:extLst>
              <a:ext uri="{FF2B5EF4-FFF2-40B4-BE49-F238E27FC236}">
                <a16:creationId xmlns:a16="http://schemas.microsoft.com/office/drawing/2014/main" id="{2E851C7E-77C5-324B-80E2-C25B4BF6C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536" y="4471040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2" name="Text Box 87">
            <a:extLst>
              <a:ext uri="{FF2B5EF4-FFF2-40B4-BE49-F238E27FC236}">
                <a16:creationId xmlns:a16="http://schemas.microsoft.com/office/drawing/2014/main" id="{2F41043F-3F6E-B346-93C0-CA4DCCE96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673" y="4882203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63" name="Text Box 87">
            <a:extLst>
              <a:ext uri="{FF2B5EF4-FFF2-40B4-BE49-F238E27FC236}">
                <a16:creationId xmlns:a16="http://schemas.microsoft.com/office/drawing/2014/main" id="{4C6ABBE4-7C39-8041-AA90-E07FE6475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5586" y="1926278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د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64" name="Text Box 87">
            <a:extLst>
              <a:ext uri="{FF2B5EF4-FFF2-40B4-BE49-F238E27FC236}">
                <a16:creationId xmlns:a16="http://schemas.microsoft.com/office/drawing/2014/main" id="{BE093847-B995-274A-A7F9-919240547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448" y="1350015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١٥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65" name="Text Box 87">
            <a:extLst>
              <a:ext uri="{FF2B5EF4-FFF2-40B4-BE49-F238E27FC236}">
                <a16:creationId xmlns:a16="http://schemas.microsoft.com/office/drawing/2014/main" id="{062179A0-8139-274F-A357-BBF0FD803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173" y="1350015"/>
            <a:ext cx="684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أ</a:t>
            </a:r>
            <a:r>
              <a:rPr lang="ar-SA" altLang="ar-SA" sz="2800" b="1" baseline="-25000">
                <a:solidFill>
                  <a:srgbClr val="011893"/>
                </a:solidFill>
              </a:rPr>
              <a:t>١</a:t>
            </a:r>
            <a:r>
              <a:rPr lang="ar-SA" altLang="ar-SA" sz="2400" b="1">
                <a:solidFill>
                  <a:srgbClr val="011893"/>
                </a:solidFill>
              </a:rPr>
              <a:t>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66" name="Text Box 87">
            <a:extLst>
              <a:ext uri="{FF2B5EF4-FFF2-40B4-BE49-F238E27FC236}">
                <a16:creationId xmlns:a16="http://schemas.microsoft.com/office/drawing/2014/main" id="{F0EAB42A-7DEC-DB4C-9BE7-8B32468DB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7311" y="1926278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١٣ ــ ١٥ = 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67" name="Text Box 87">
            <a:extLst>
              <a:ext uri="{FF2B5EF4-FFF2-40B4-BE49-F238E27FC236}">
                <a16:creationId xmlns:a16="http://schemas.microsoft.com/office/drawing/2014/main" id="{AB0AF5B9-0A9D-1E42-B3AC-8F5030529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2486" y="192627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٢</a:t>
            </a:r>
            <a:endParaRPr lang="en-US" altLang="ar-SA" b="1">
              <a:solidFill>
                <a:srgbClr val="011893"/>
              </a:solidFill>
            </a:endParaRPr>
          </a:p>
        </p:txBody>
      </p:sp>
      <p:graphicFrame>
        <p:nvGraphicFramePr>
          <p:cNvPr id="168" name="Group 179">
            <a:extLst>
              <a:ext uri="{FF2B5EF4-FFF2-40B4-BE49-F238E27FC236}">
                <a16:creationId xmlns:a16="http://schemas.microsoft.com/office/drawing/2014/main" id="{BC4E673F-3E7E-C84C-8BA7-C4DD9804F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6461"/>
              </p:ext>
            </p:extLst>
          </p:nvPr>
        </p:nvGraphicFramePr>
        <p:xfrm>
          <a:off x="2191936" y="1261115"/>
          <a:ext cx="5383212" cy="1168400"/>
        </p:xfrm>
        <a:graphic>
          <a:graphicData uri="http://schemas.openxmlformats.org/drawingml/2006/table">
            <a:tbl>
              <a:tblPr rtl="1"/>
              <a:tblGrid>
                <a:gridCol w="896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6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٢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٣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٤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٥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</a:t>
                      </a:r>
                      <a:r>
                        <a:rPr kumimoji="0" lang="ar-SA" sz="2800" b="1" i="0" u="none" strike="noStrike" cap="none" normalizeH="0" baseline="-2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ن</a:t>
                      </a:r>
                      <a:endParaRPr kumimoji="0" lang="en-US" sz="2800" b="1" i="0" u="none" strike="noStrike" cap="none" normalizeH="0" baseline="-2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١٥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١٣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١١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٩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9" name="Text Box 87">
            <a:extLst>
              <a:ext uri="{FF2B5EF4-FFF2-40B4-BE49-F238E27FC236}">
                <a16:creationId xmlns:a16="http://schemas.microsoft.com/office/drawing/2014/main" id="{8DBEF213-35A0-D54B-8A19-2D06D6358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936" y="5266378"/>
            <a:ext cx="43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2400" b="1">
                <a:solidFill>
                  <a:srgbClr val="01189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●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48E5389-5C86-C545-8C09-255E94C4A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648" y="2429515"/>
            <a:ext cx="3384550" cy="2301875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71" name="Text Box 87">
            <a:extLst>
              <a:ext uri="{FF2B5EF4-FFF2-40B4-BE49-F238E27FC236}">
                <a16:creationId xmlns:a16="http://schemas.microsoft.com/office/drawing/2014/main" id="{C8ECF204-8423-9D4D-BBCE-9B86BC935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648" y="3058165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ــ ٢ ( ٥ ) + ١٧ 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72" name="Text Box 87">
            <a:extLst>
              <a:ext uri="{FF2B5EF4-FFF2-40B4-BE49-F238E27FC236}">
                <a16:creationId xmlns:a16="http://schemas.microsoft.com/office/drawing/2014/main" id="{74A0AFC1-77C6-4841-BF61-13531DC6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573" y="3653478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ــ ١٠ + ١٧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73" name="Text Box 87">
            <a:extLst>
              <a:ext uri="{FF2B5EF4-FFF2-40B4-BE49-F238E27FC236}">
                <a16:creationId xmlns:a16="http://schemas.microsoft.com/office/drawing/2014/main" id="{0C915F2B-1516-4246-9103-CD6768CBE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898" y="308674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أ</a:t>
            </a:r>
            <a:r>
              <a:rPr lang="ar-SA" altLang="ar-SA" sz="2800" b="1" baseline="-25000">
                <a:solidFill>
                  <a:srgbClr val="011893"/>
                </a:solidFill>
              </a:rPr>
              <a:t>٥</a:t>
            </a:r>
            <a:r>
              <a:rPr lang="ar-SA" altLang="ar-SA" sz="2400" b="1">
                <a:solidFill>
                  <a:srgbClr val="011893"/>
                </a:solidFill>
              </a:rPr>
              <a:t>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74" name="Text Box 87">
            <a:extLst>
              <a:ext uri="{FF2B5EF4-FFF2-40B4-BE49-F238E27FC236}">
                <a16:creationId xmlns:a16="http://schemas.microsoft.com/office/drawing/2014/main" id="{DDC5D595-7896-E44F-BD76-5CCB89BD8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373" y="4156715"/>
            <a:ext cx="123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 ٧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75" name="Text Box 87">
            <a:extLst>
              <a:ext uri="{FF2B5EF4-FFF2-40B4-BE49-F238E27FC236}">
                <a16:creationId xmlns:a16="http://schemas.microsoft.com/office/drawing/2014/main" id="{F46F8B3C-D2BE-EF49-9CC0-321BFD841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498" y="2551753"/>
            <a:ext cx="293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C00000"/>
                </a:solidFill>
              </a:rPr>
              <a:t>ن</a:t>
            </a:r>
            <a:r>
              <a:rPr lang="ar-SA" altLang="ar-SA" sz="2400" b="1" dirty="0">
                <a:solidFill>
                  <a:srgbClr val="C00000"/>
                </a:solidFill>
              </a:rPr>
              <a:t> = ــ ٢ ن + ١٧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76" name="Text Box 87">
            <a:extLst>
              <a:ext uri="{FF2B5EF4-FFF2-40B4-BE49-F238E27FC236}">
                <a16:creationId xmlns:a16="http://schemas.microsoft.com/office/drawing/2014/main" id="{CD3CE351-1A62-7A46-92FC-1DF50C8A5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136" y="1889765"/>
            <a:ext cx="75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٧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77" name="مربع نص 69">
            <a:extLst>
              <a:ext uri="{FF2B5EF4-FFF2-40B4-BE49-F238E27FC236}">
                <a16:creationId xmlns:a16="http://schemas.microsoft.com/office/drawing/2014/main" id="{3ACD719F-20EF-2544-9C8C-AB8887C17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26" y="1205784"/>
            <a:ext cx="1909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صـ٨٦   (٥)</a:t>
            </a:r>
          </a:p>
        </p:txBody>
      </p:sp>
      <p:cxnSp>
        <p:nvCxnSpPr>
          <p:cNvPr id="178" name="موصل مستقيم 177">
            <a:extLst>
              <a:ext uri="{FF2B5EF4-FFF2-40B4-BE49-F238E27FC236}">
                <a16:creationId xmlns:a16="http://schemas.microsoft.com/office/drawing/2014/main" id="{BE3A5183-BB81-BE4B-8DB4-1EB8B488F5E2}"/>
              </a:ext>
            </a:extLst>
          </p:cNvPr>
          <p:cNvCxnSpPr>
            <a:cxnSpLocks/>
          </p:cNvCxnSpPr>
          <p:nvPr/>
        </p:nvCxnSpPr>
        <p:spPr>
          <a:xfrm flipH="1">
            <a:off x="7443386" y="1096015"/>
            <a:ext cx="33337" cy="537527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467EF209-2A86-B144-BC47-9ACBA479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270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651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800" decel="100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9" grpId="0"/>
      <p:bldP spid="170" grpId="0" animBg="1"/>
      <p:bldP spid="170" grpId="1" animBg="1"/>
      <p:bldP spid="171" grpId="0"/>
      <p:bldP spid="171" grpId="1"/>
      <p:bldP spid="172" grpId="0"/>
      <p:bldP spid="172" grpId="1"/>
      <p:bldP spid="173" grpId="0"/>
      <p:bldP spid="173" grpId="1"/>
      <p:bldP spid="174" grpId="0"/>
      <p:bldP spid="174" grpId="1"/>
      <p:bldP spid="175" grpId="0"/>
      <p:bldP spid="175" grpId="1"/>
      <p:bldP spid="1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algn="ctr" defTabSz="914400" rtl="0" eaLnBrk="1" latinLnBrk="0" hangingPunct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79" name="صورة 3">
            <a:extLst>
              <a:ext uri="{FF2B5EF4-FFF2-40B4-BE49-F238E27FC236}">
                <a16:creationId xmlns:a16="http://schemas.microsoft.com/office/drawing/2014/main" id="{B0711A36-34FC-E14E-98D1-2E30C74E0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46"/>
          <a:stretch>
            <a:fillRect/>
          </a:stretch>
        </p:blipFill>
        <p:spPr bwMode="auto">
          <a:xfrm>
            <a:off x="2360339" y="1235128"/>
            <a:ext cx="58293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صورة 4">
            <a:extLst>
              <a:ext uri="{FF2B5EF4-FFF2-40B4-BE49-F238E27FC236}">
                <a16:creationId xmlns:a16="http://schemas.microsoft.com/office/drawing/2014/main" id="{24AB7DF5-A34E-7743-941D-ADDF7C825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9" t="30682" r="24648" b="5096"/>
          <a:stretch>
            <a:fillRect/>
          </a:stretch>
        </p:blipFill>
        <p:spPr bwMode="auto">
          <a:xfrm>
            <a:off x="8597627" y="1467616"/>
            <a:ext cx="2951162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" name="Text Box 87">
            <a:extLst>
              <a:ext uri="{FF2B5EF4-FFF2-40B4-BE49-F238E27FC236}">
                <a16:creationId xmlns:a16="http://schemas.microsoft.com/office/drawing/2014/main" id="{E079BDA5-C49D-004C-AD2A-37016D54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239" y="1966091"/>
            <a:ext cx="3783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أكتبي الحدود الخمسة الأولى .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82" name="Text Box 87">
            <a:extLst>
              <a:ext uri="{FF2B5EF4-FFF2-40B4-BE49-F238E27FC236}">
                <a16:creationId xmlns:a16="http://schemas.microsoft.com/office/drawing/2014/main" id="{AA177C88-F0FC-854B-AB49-FA9C839F1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4677" y="2566166"/>
            <a:ext cx="378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-٣،-١ ،١،٣، ٥</a:t>
            </a:r>
            <a:endParaRPr lang="en-US" altLang="ar-SA" b="1" dirty="0">
              <a:solidFill>
                <a:srgbClr val="011893"/>
              </a:solidFill>
            </a:endParaRPr>
          </a:p>
        </p:txBody>
      </p:sp>
      <p:sp>
        <p:nvSpPr>
          <p:cNvPr id="183" name="Text Box 87">
            <a:extLst>
              <a:ext uri="{FF2B5EF4-FFF2-40B4-BE49-F238E27FC236}">
                <a16:creationId xmlns:a16="http://schemas.microsoft.com/office/drawing/2014/main" id="{84F65E8F-E7DB-B34D-8F13-7880ABF9D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8852" y="3028129"/>
            <a:ext cx="3784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أكتبي معادلة الحد النوني .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84" name="Text Box 87">
            <a:extLst>
              <a:ext uri="{FF2B5EF4-FFF2-40B4-BE49-F238E27FC236}">
                <a16:creationId xmlns:a16="http://schemas.microsoft.com/office/drawing/2014/main" id="{1F69342A-E55B-E946-9B1E-632D890FE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8914" y="3685354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أ</a:t>
            </a:r>
            <a:r>
              <a:rPr lang="ar-SA" altLang="ar-SA" sz="2800" b="1" baseline="-25000">
                <a:solidFill>
                  <a:srgbClr val="011893"/>
                </a:solidFill>
              </a:rPr>
              <a:t>ن</a:t>
            </a:r>
            <a:r>
              <a:rPr lang="ar-SA" altLang="ar-SA" sz="2400" b="1">
                <a:solidFill>
                  <a:srgbClr val="011893"/>
                </a:solidFill>
              </a:rPr>
              <a:t>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85" name="Text Box 87">
            <a:extLst>
              <a:ext uri="{FF2B5EF4-FFF2-40B4-BE49-F238E27FC236}">
                <a16:creationId xmlns:a16="http://schemas.microsoft.com/office/drawing/2014/main" id="{5B7B2DF3-AB8B-A640-A8BA-30BFD77C0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714" y="3691704"/>
            <a:ext cx="2684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rgbClr val="C00000"/>
                </a:solidFill>
              </a:rPr>
              <a:t> + ( ن ــ ١ ) د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86" name="Text Box 87">
            <a:extLst>
              <a:ext uri="{FF2B5EF4-FFF2-40B4-BE49-F238E27FC236}">
                <a16:creationId xmlns:a16="http://schemas.microsoft.com/office/drawing/2014/main" id="{B526B88C-58F0-9E49-9B8C-BB8381C1A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227" y="4455291"/>
            <a:ext cx="1260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rgbClr val="C00000"/>
                </a:solidFill>
              </a:rPr>
              <a:t> = -٣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87" name="Text Box 87">
            <a:extLst>
              <a:ext uri="{FF2B5EF4-FFF2-40B4-BE49-F238E27FC236}">
                <a16:creationId xmlns:a16="http://schemas.microsoft.com/office/drawing/2014/main" id="{69A61CBD-352B-5B4C-85D9-F5C402D85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727" y="5017266"/>
            <a:ext cx="234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د = -١-(٣) = ٢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88" name="Text Box 87">
            <a:extLst>
              <a:ext uri="{FF2B5EF4-FFF2-40B4-BE49-F238E27FC236}">
                <a16:creationId xmlns:a16="http://schemas.microsoft.com/office/drawing/2014/main" id="{63FD8D12-F031-7F4B-9233-62B477865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939" y="4317179"/>
            <a:ext cx="322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 -٣ + ( ن ــ ١ ) (  ٢ )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89" name="Text Box 87">
            <a:extLst>
              <a:ext uri="{FF2B5EF4-FFF2-40B4-BE49-F238E27FC236}">
                <a16:creationId xmlns:a16="http://schemas.microsoft.com/office/drawing/2014/main" id="{8A022A59-72EA-D147-AD32-1A51028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083" y="5017266"/>
            <a:ext cx="3132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=  </a:t>
            </a:r>
            <a:r>
              <a:rPr lang="ar-SA" altLang="ar-SA" sz="2400" b="1" dirty="0">
                <a:solidFill>
                  <a:srgbClr val="C00000"/>
                </a:solidFill>
              </a:rPr>
              <a:t>-٣</a:t>
            </a:r>
            <a:r>
              <a:rPr lang="ar-SA" altLang="ar-SA" sz="2400" b="1" dirty="0">
                <a:solidFill>
                  <a:srgbClr val="011893"/>
                </a:solidFill>
              </a:rPr>
              <a:t> +٢ ن  </a:t>
            </a:r>
            <a:r>
              <a:rPr lang="ar-SA" altLang="ar-SA" sz="2400" b="1" dirty="0">
                <a:solidFill>
                  <a:srgbClr val="C00000"/>
                </a:solidFill>
              </a:rPr>
              <a:t>-  ٢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90" name="Text Box 87">
            <a:extLst>
              <a:ext uri="{FF2B5EF4-FFF2-40B4-BE49-F238E27FC236}">
                <a16:creationId xmlns:a16="http://schemas.microsoft.com/office/drawing/2014/main" id="{150E04A5-211F-2542-B4DA-0D94B1385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111" y="5414873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011893"/>
                </a:solidFill>
              </a:rPr>
              <a:t>ن</a:t>
            </a:r>
            <a:r>
              <a:rPr lang="ar-SA" altLang="ar-SA" sz="2400" b="1" dirty="0">
                <a:solidFill>
                  <a:srgbClr val="011893"/>
                </a:solidFill>
              </a:rPr>
              <a:t> = ٢ ن - ٥</a:t>
            </a:r>
            <a:endParaRPr lang="en-US" altLang="ar-SA" b="1" dirty="0">
              <a:solidFill>
                <a:srgbClr val="011893"/>
              </a:solidFill>
            </a:endParaRPr>
          </a:p>
        </p:txBody>
      </p:sp>
      <p:sp>
        <p:nvSpPr>
          <p:cNvPr id="191" name="Text Box 87">
            <a:extLst>
              <a:ext uri="{FF2B5EF4-FFF2-40B4-BE49-F238E27FC236}">
                <a16:creationId xmlns:a16="http://schemas.microsoft.com/office/drawing/2014/main" id="{7F818C97-F700-2042-906F-C39E58E98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949" y="5923169"/>
            <a:ext cx="378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 err="1">
                <a:solidFill>
                  <a:srgbClr val="C00000"/>
                </a:solidFill>
              </a:rPr>
              <a:t>ف</a:t>
            </a:r>
            <a:r>
              <a:rPr lang="ar-SA" altLang="ar-SA" sz="2400" b="1" dirty="0">
                <a:solidFill>
                  <a:srgbClr val="C00000"/>
                </a:solidFill>
              </a:rPr>
              <a:t>(ن) </a:t>
            </a:r>
            <a:r>
              <a:rPr lang="ar-SA" altLang="ar-SA" sz="2400" b="1" dirty="0">
                <a:solidFill>
                  <a:schemeClr val="tx2"/>
                </a:solidFill>
              </a:rPr>
              <a:t>= ٢ ن - ٥ </a:t>
            </a:r>
            <a:endParaRPr lang="en-US" altLang="ar-SA" b="1" dirty="0">
              <a:solidFill>
                <a:schemeClr val="tx2"/>
              </a:solidFill>
            </a:endParaRPr>
          </a:p>
        </p:txBody>
      </p:sp>
      <p:sp>
        <p:nvSpPr>
          <p:cNvPr id="192" name="Text Box 87">
            <a:extLst>
              <a:ext uri="{FF2B5EF4-FFF2-40B4-BE49-F238E27FC236}">
                <a16:creationId xmlns:a16="http://schemas.microsoft.com/office/drawing/2014/main" id="{88BCD6CD-64A1-7F42-808B-096C98F7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862" y="6005484"/>
            <a:ext cx="4618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أكتبي دالة للتعبير عن المتتابعة الحسابية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0B779CD6-AFAF-FD49-946D-81CDED10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9431" y="6229497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271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75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800" decel="100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91939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1C6CFAF-3D00-AE46-A40A-A4E253DB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254</a:t>
            </a:fld>
            <a:endParaRPr lang="ar-SA"/>
          </a:p>
        </p:txBody>
      </p: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57A10F67-822E-2646-B07D-8947B75FCC33}"/>
              </a:ext>
            </a:extLst>
          </p:cNvPr>
          <p:cNvSpPr/>
          <p:nvPr/>
        </p:nvSpPr>
        <p:spPr>
          <a:xfrm>
            <a:off x="4410129" y="2354678"/>
            <a:ext cx="526916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٢-٦</a:t>
            </a:r>
          </a:p>
          <a:p>
            <a:pPr algn="ctr">
              <a:defRPr/>
            </a:pPr>
            <a:r>
              <a:rPr lang="ar-SA" sz="48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المتتابعات الحسابية كدوال خطية</a:t>
            </a:r>
          </a:p>
        </p:txBody>
      </p:sp>
    </p:spTree>
    <p:extLst>
      <p:ext uri="{BB962C8B-B14F-4D97-AF65-F5344CB8AC3E}">
        <p14:creationId xmlns:p14="http://schemas.microsoft.com/office/powerpoint/2010/main" val="36581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6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91939" y="0"/>
            <a:ext cx="11960495" cy="6979958"/>
            <a:chOff x="91939" y="0"/>
            <a:chExt cx="11960495" cy="6979958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DFC5DF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pct60">
                <a:fgClr>
                  <a:srgbClr val="DFC5DF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5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9928" y="740524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50000"/>
            </a:blip>
            <a:stretch>
              <a:fillRect/>
            </a:stretch>
          </p:blipFill>
          <p:spPr>
            <a:xfrm>
              <a:off x="91939" y="3254900"/>
              <a:ext cx="3717608" cy="372505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7B48A06-B392-3948-92A0-F3807209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790" y="6241284"/>
            <a:ext cx="2743200" cy="365125"/>
          </a:xfrm>
        </p:spPr>
        <p:txBody>
          <a:bodyPr/>
          <a:lstStyle/>
          <a:p>
            <a:fld id="{F925E5B0-F6F0-B247-8487-6A2CF50D42E2}" type="slidenum">
              <a:rPr lang="ar-SA" smtClean="0"/>
              <a:t>272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3889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استعد</a:t>
            </a:r>
          </a:p>
        </p:txBody>
      </p:sp>
      <p:pic>
        <p:nvPicPr>
          <p:cNvPr id="110" name="Picture 60">
            <a:extLst>
              <a:ext uri="{FF2B5EF4-FFF2-40B4-BE49-F238E27FC236}">
                <a16:creationId xmlns:a16="http://schemas.microsoft.com/office/drawing/2014/main" id="{67C5E022-3698-AA40-8463-347902F00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16" y="981659"/>
            <a:ext cx="5173662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61">
            <a:extLst>
              <a:ext uri="{FF2B5EF4-FFF2-40B4-BE49-F238E27FC236}">
                <a16:creationId xmlns:a16="http://schemas.microsoft.com/office/drawing/2014/main" id="{06E80CED-F790-594B-B71F-C06B66B04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243" y="848180"/>
            <a:ext cx="334803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 Box 87">
            <a:extLst>
              <a:ext uri="{FF2B5EF4-FFF2-40B4-BE49-F238E27FC236}">
                <a16:creationId xmlns:a16="http://schemas.microsoft.com/office/drawing/2014/main" id="{74EC5F54-3784-A84D-98A9-E63A0FCB1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0597" y="4204256"/>
            <a:ext cx="417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ما النمط الذي تلاحظه في المسافات ؟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13" name="Text Box 87">
            <a:extLst>
              <a:ext uri="{FF2B5EF4-FFF2-40B4-BE49-F238E27FC236}">
                <a16:creationId xmlns:a16="http://schemas.microsoft.com/office/drawing/2014/main" id="{C83BF183-FE9F-514B-9770-1EE1E1A3A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7735" y="4204256"/>
            <a:ext cx="417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تزداد المسافات بمقدار ثابت ٤٠٠ </a:t>
            </a:r>
            <a:r>
              <a:rPr lang="ar-SA" altLang="ar-SA" sz="2400" b="1" dirty="0" err="1">
                <a:solidFill>
                  <a:srgbClr val="00B050"/>
                </a:solidFill>
              </a:rPr>
              <a:t>م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EF0E15D4-2AE5-9F43-89E8-BF9217D5A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297" y="5007531"/>
            <a:ext cx="353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ما النمط الذي تلاحظه في الزمن ؟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5AD19BD0-FC3B-DF45-9274-6CE8BDB5C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885" y="5007531"/>
            <a:ext cx="450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يزداد الزمن بمقدار ثابت دقيقة و ٣٢ ثانية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C1E0BAF9-9C66-6C4C-A756-4ACE9336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8297" y="5788581"/>
            <a:ext cx="353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كيف تحسب زمن السباق كاملا ؟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3F947889-99EB-7140-B1EE-33B6996E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3885" y="5788581"/>
            <a:ext cx="450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٠٨ : ٦ + ٣٢ : ١ = ٤٠ : ٧</a:t>
            </a:r>
            <a:endParaRPr lang="en-US" altLang="ar-SA" sz="2400" b="1" dirty="0">
              <a:solidFill>
                <a:srgbClr val="00B050"/>
              </a:solidFill>
            </a:endParaRPr>
          </a:p>
        </p:txBody>
      </p:sp>
      <p:sp>
        <p:nvSpPr>
          <p:cNvPr id="118" name="مربع نص 7">
            <a:extLst>
              <a:ext uri="{FF2B5EF4-FFF2-40B4-BE49-F238E27FC236}">
                <a16:creationId xmlns:a16="http://schemas.microsoft.com/office/drawing/2014/main" id="{5663DF8A-8562-3243-A482-6B4ABC1A3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147" y="197406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/>
            <a:r>
              <a:rPr lang="ar-SA" altLang="ar-SA">
                <a:solidFill>
                  <a:srgbClr val="011893"/>
                </a:solidFill>
              </a:rPr>
              <a:t>صـ٨٣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F14DDFA-BF74-E24E-80C7-B77635B4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8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نشاط</a:t>
            </a:r>
          </a:p>
        </p:txBody>
      </p:sp>
      <p:graphicFrame>
        <p:nvGraphicFramePr>
          <p:cNvPr id="109" name="Group 76">
            <a:extLst>
              <a:ext uri="{FF2B5EF4-FFF2-40B4-BE49-F238E27FC236}">
                <a16:creationId xmlns:a16="http://schemas.microsoft.com/office/drawing/2014/main" id="{5D9E2A19-125F-A44B-ABB9-E9172BBE0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5660"/>
              </p:ext>
            </p:extLst>
          </p:nvPr>
        </p:nvGraphicFramePr>
        <p:xfrm>
          <a:off x="2705214" y="1599616"/>
          <a:ext cx="8567737" cy="1527176"/>
        </p:xfrm>
        <a:graphic>
          <a:graphicData uri="http://schemas.openxmlformats.org/drawingml/2006/table">
            <a:tbl>
              <a:tblPr rtl="1"/>
              <a:tblGrid>
                <a:gridCol w="12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عدد المثلثات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5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عدد العيدان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6600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10" name="Group 102">
            <a:extLst>
              <a:ext uri="{FF2B5EF4-FFF2-40B4-BE49-F238E27FC236}">
                <a16:creationId xmlns:a16="http://schemas.microsoft.com/office/drawing/2014/main" id="{487E65EA-CEF6-7741-A131-3ED579668A8F}"/>
              </a:ext>
            </a:extLst>
          </p:cNvPr>
          <p:cNvGrpSpPr>
            <a:grpSpLocks/>
          </p:cNvGrpSpPr>
          <p:nvPr/>
        </p:nvGrpSpPr>
        <p:grpSpPr bwMode="auto">
          <a:xfrm>
            <a:off x="9185389" y="1837741"/>
            <a:ext cx="431800" cy="287337"/>
            <a:chOff x="3243" y="709"/>
            <a:chExt cx="272" cy="181"/>
          </a:xfrm>
        </p:grpSpPr>
        <p:sp>
          <p:nvSpPr>
            <p:cNvPr id="111" name="Line 103">
              <a:extLst>
                <a:ext uri="{FF2B5EF4-FFF2-40B4-BE49-F238E27FC236}">
                  <a16:creationId xmlns:a16="http://schemas.microsoft.com/office/drawing/2014/main" id="{2EAD8098-3BFE-FE46-9A12-8318AE7AC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43" y="890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" name="Line 104">
              <a:extLst>
                <a:ext uri="{FF2B5EF4-FFF2-40B4-BE49-F238E27FC236}">
                  <a16:creationId xmlns:a16="http://schemas.microsoft.com/office/drawing/2014/main" id="{C2B5A709-F79C-BB42-BFA0-6CDBBF78E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709"/>
              <a:ext cx="136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Line 105">
              <a:extLst>
                <a:ext uri="{FF2B5EF4-FFF2-40B4-BE49-F238E27FC236}">
                  <a16:creationId xmlns:a16="http://schemas.microsoft.com/office/drawing/2014/main" id="{0CAA72D1-DF4A-254C-95EE-933CA29743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3" y="709"/>
              <a:ext cx="136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4" name="Group 106">
            <a:extLst>
              <a:ext uri="{FF2B5EF4-FFF2-40B4-BE49-F238E27FC236}">
                <a16:creationId xmlns:a16="http://schemas.microsoft.com/office/drawing/2014/main" id="{85261275-2074-554E-9750-B1AFA6638F1E}"/>
              </a:ext>
            </a:extLst>
          </p:cNvPr>
          <p:cNvGrpSpPr>
            <a:grpSpLocks/>
          </p:cNvGrpSpPr>
          <p:nvPr/>
        </p:nvGrpSpPr>
        <p:grpSpPr bwMode="auto">
          <a:xfrm>
            <a:off x="7889989" y="1837741"/>
            <a:ext cx="647700" cy="287337"/>
            <a:chOff x="2064" y="709"/>
            <a:chExt cx="408" cy="181"/>
          </a:xfrm>
        </p:grpSpPr>
        <p:grpSp>
          <p:nvGrpSpPr>
            <p:cNvPr id="115" name="Group 107">
              <a:extLst>
                <a:ext uri="{FF2B5EF4-FFF2-40B4-BE49-F238E27FC236}">
                  <a16:creationId xmlns:a16="http://schemas.microsoft.com/office/drawing/2014/main" id="{30E3D7EC-241E-5E4A-A03E-3BF2D20A42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0" y="709"/>
              <a:ext cx="272" cy="181"/>
              <a:chOff x="3243" y="709"/>
              <a:chExt cx="272" cy="181"/>
            </a:xfrm>
          </p:grpSpPr>
          <p:sp>
            <p:nvSpPr>
              <p:cNvPr id="120" name="Line 108">
                <a:extLst>
                  <a:ext uri="{FF2B5EF4-FFF2-40B4-BE49-F238E27FC236}">
                    <a16:creationId xmlns:a16="http://schemas.microsoft.com/office/drawing/2014/main" id="{5E793646-6D92-B646-AFC9-187A61831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43" y="89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1" name="Line 109">
                <a:extLst>
                  <a:ext uri="{FF2B5EF4-FFF2-40B4-BE49-F238E27FC236}">
                    <a16:creationId xmlns:a16="http://schemas.microsoft.com/office/drawing/2014/main" id="{66D88F14-A021-5041-8D15-C3B657820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9" y="709"/>
                <a:ext cx="136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2" name="Line 110">
                <a:extLst>
                  <a:ext uri="{FF2B5EF4-FFF2-40B4-BE49-F238E27FC236}">
                    <a16:creationId xmlns:a16="http://schemas.microsoft.com/office/drawing/2014/main" id="{0EBE855C-6A35-3045-8B1B-1A72D4F20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3" y="709"/>
                <a:ext cx="136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116" name="Group 111">
              <a:extLst>
                <a:ext uri="{FF2B5EF4-FFF2-40B4-BE49-F238E27FC236}">
                  <a16:creationId xmlns:a16="http://schemas.microsoft.com/office/drawing/2014/main" id="{6176B76B-08B1-A44A-9D1D-BE052502874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064" y="709"/>
              <a:ext cx="272" cy="181"/>
              <a:chOff x="3243" y="709"/>
              <a:chExt cx="272" cy="181"/>
            </a:xfrm>
          </p:grpSpPr>
          <p:sp>
            <p:nvSpPr>
              <p:cNvPr id="117" name="Line 112">
                <a:extLst>
                  <a:ext uri="{FF2B5EF4-FFF2-40B4-BE49-F238E27FC236}">
                    <a16:creationId xmlns:a16="http://schemas.microsoft.com/office/drawing/2014/main" id="{A95F6622-B6D9-6340-9154-EAF0850F9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43" y="89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8" name="Line 113">
                <a:extLst>
                  <a:ext uri="{FF2B5EF4-FFF2-40B4-BE49-F238E27FC236}">
                    <a16:creationId xmlns:a16="http://schemas.microsoft.com/office/drawing/2014/main" id="{E506997C-6003-6642-8E3B-F4964CD68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9" y="709"/>
                <a:ext cx="136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19" name="Line 114">
                <a:extLst>
                  <a:ext uri="{FF2B5EF4-FFF2-40B4-BE49-F238E27FC236}">
                    <a16:creationId xmlns:a16="http://schemas.microsoft.com/office/drawing/2014/main" id="{40CC6C35-8C93-004C-8F07-86163FFB43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3" y="709"/>
                <a:ext cx="136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23" name="Group 115">
            <a:extLst>
              <a:ext uri="{FF2B5EF4-FFF2-40B4-BE49-F238E27FC236}">
                <a16:creationId xmlns:a16="http://schemas.microsoft.com/office/drawing/2014/main" id="{3E73C1AA-7111-E848-B84E-8526C606D799}"/>
              </a:ext>
            </a:extLst>
          </p:cNvPr>
          <p:cNvGrpSpPr>
            <a:grpSpLocks/>
          </p:cNvGrpSpPr>
          <p:nvPr/>
        </p:nvGrpSpPr>
        <p:grpSpPr bwMode="auto">
          <a:xfrm>
            <a:off x="6559664" y="1837741"/>
            <a:ext cx="863600" cy="287337"/>
            <a:chOff x="930" y="709"/>
            <a:chExt cx="544" cy="181"/>
          </a:xfrm>
        </p:grpSpPr>
        <p:grpSp>
          <p:nvGrpSpPr>
            <p:cNvPr id="124" name="Group 116">
              <a:extLst>
                <a:ext uri="{FF2B5EF4-FFF2-40B4-BE49-F238E27FC236}">
                  <a16:creationId xmlns:a16="http://schemas.microsoft.com/office/drawing/2014/main" id="{17BCB8F7-0BD6-D24C-9139-6C1EE6C54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6" y="709"/>
              <a:ext cx="408" cy="181"/>
              <a:chOff x="2064" y="709"/>
              <a:chExt cx="408" cy="181"/>
            </a:xfrm>
          </p:grpSpPr>
          <p:grpSp>
            <p:nvGrpSpPr>
              <p:cNvPr id="129" name="Group 117">
                <a:extLst>
                  <a:ext uri="{FF2B5EF4-FFF2-40B4-BE49-F238E27FC236}">
                    <a16:creationId xmlns:a16="http://schemas.microsoft.com/office/drawing/2014/main" id="{8F42817D-830B-B54C-987F-C2345DA3AF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0" y="709"/>
                <a:ext cx="272" cy="181"/>
                <a:chOff x="3243" y="709"/>
                <a:chExt cx="272" cy="181"/>
              </a:xfrm>
            </p:grpSpPr>
            <p:sp>
              <p:nvSpPr>
                <p:cNvPr id="134" name="Line 118">
                  <a:extLst>
                    <a:ext uri="{FF2B5EF4-FFF2-40B4-BE49-F238E27FC236}">
                      <a16:creationId xmlns:a16="http://schemas.microsoft.com/office/drawing/2014/main" id="{71268782-2BD8-1D45-B7BF-EBD2C68622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43" y="890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5" name="Line 119">
                  <a:extLst>
                    <a:ext uri="{FF2B5EF4-FFF2-40B4-BE49-F238E27FC236}">
                      <a16:creationId xmlns:a16="http://schemas.microsoft.com/office/drawing/2014/main" id="{21B56CB9-E433-6844-86A2-F59E3F9566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9" y="709"/>
                  <a:ext cx="136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6" name="Line 120">
                  <a:extLst>
                    <a:ext uri="{FF2B5EF4-FFF2-40B4-BE49-F238E27FC236}">
                      <a16:creationId xmlns:a16="http://schemas.microsoft.com/office/drawing/2014/main" id="{5D1F59B9-BE55-BF4F-8971-79A424B5B5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3" y="709"/>
                  <a:ext cx="136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30" name="Group 121">
                <a:extLst>
                  <a:ext uri="{FF2B5EF4-FFF2-40B4-BE49-F238E27FC236}">
                    <a16:creationId xmlns:a16="http://schemas.microsoft.com/office/drawing/2014/main" id="{A917F93A-C8B3-AC40-833A-6FD51F9ED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2064" y="709"/>
                <a:ext cx="272" cy="181"/>
                <a:chOff x="3243" y="709"/>
                <a:chExt cx="272" cy="181"/>
              </a:xfrm>
            </p:grpSpPr>
            <p:sp>
              <p:nvSpPr>
                <p:cNvPr id="131" name="Line 122">
                  <a:extLst>
                    <a:ext uri="{FF2B5EF4-FFF2-40B4-BE49-F238E27FC236}">
                      <a16:creationId xmlns:a16="http://schemas.microsoft.com/office/drawing/2014/main" id="{8B9DF304-029E-6645-A4C7-06F58ED4A1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43" y="890"/>
                  <a:ext cx="27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2" name="Line 123">
                  <a:extLst>
                    <a:ext uri="{FF2B5EF4-FFF2-40B4-BE49-F238E27FC236}">
                      <a16:creationId xmlns:a16="http://schemas.microsoft.com/office/drawing/2014/main" id="{6BF52689-24F7-314D-9A26-FC2A0B3846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9" y="709"/>
                  <a:ext cx="136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sp>
              <p:nvSpPr>
                <p:cNvPr id="133" name="Line 124">
                  <a:extLst>
                    <a:ext uri="{FF2B5EF4-FFF2-40B4-BE49-F238E27FC236}">
                      <a16:creationId xmlns:a16="http://schemas.microsoft.com/office/drawing/2014/main" id="{40AC3E73-E111-0947-9B14-3F6CE1E89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43" y="709"/>
                  <a:ext cx="136" cy="1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</p:grpSp>
        <p:grpSp>
          <p:nvGrpSpPr>
            <p:cNvPr id="125" name="Group 125">
              <a:extLst>
                <a:ext uri="{FF2B5EF4-FFF2-40B4-BE49-F238E27FC236}">
                  <a16:creationId xmlns:a16="http://schemas.microsoft.com/office/drawing/2014/main" id="{493A42F6-12FB-1144-B522-6AF40FB3F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709"/>
              <a:ext cx="272" cy="181"/>
              <a:chOff x="3243" y="709"/>
              <a:chExt cx="272" cy="181"/>
            </a:xfrm>
          </p:grpSpPr>
          <p:sp>
            <p:nvSpPr>
              <p:cNvPr id="126" name="Line 126">
                <a:extLst>
                  <a:ext uri="{FF2B5EF4-FFF2-40B4-BE49-F238E27FC236}">
                    <a16:creationId xmlns:a16="http://schemas.microsoft.com/office/drawing/2014/main" id="{9B0699C5-59A6-F947-BFD0-ADCB48B5D1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43" y="890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7" name="Line 127">
                <a:extLst>
                  <a:ext uri="{FF2B5EF4-FFF2-40B4-BE49-F238E27FC236}">
                    <a16:creationId xmlns:a16="http://schemas.microsoft.com/office/drawing/2014/main" id="{0CA5801A-ACA8-254E-BD1F-4999CF4E3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79" y="709"/>
                <a:ext cx="136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8" name="Line 128">
                <a:extLst>
                  <a:ext uri="{FF2B5EF4-FFF2-40B4-BE49-F238E27FC236}">
                    <a16:creationId xmlns:a16="http://schemas.microsoft.com/office/drawing/2014/main" id="{CF80B968-084B-4149-8148-76B4492C3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3" y="709"/>
                <a:ext cx="136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sp>
        <p:nvSpPr>
          <p:cNvPr id="137" name="Text Box 129">
            <a:extLst>
              <a:ext uri="{FF2B5EF4-FFF2-40B4-BE49-F238E27FC236}">
                <a16:creationId xmlns:a16="http://schemas.microsoft.com/office/drawing/2014/main" id="{9D26784B-8AC1-DE49-880E-FC0F6C34C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689" y="2571166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٣</a:t>
            </a:r>
            <a:endParaRPr lang="en-US" altLang="ar-SA" sz="2000" b="1"/>
          </a:p>
        </p:txBody>
      </p:sp>
      <p:sp>
        <p:nvSpPr>
          <p:cNvPr id="138" name="Text Box 130">
            <a:extLst>
              <a:ext uri="{FF2B5EF4-FFF2-40B4-BE49-F238E27FC236}">
                <a16:creationId xmlns:a16="http://schemas.microsoft.com/office/drawing/2014/main" id="{C1C0B65E-F9D1-1C43-8DB7-15579C3E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314" y="2571166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٥</a:t>
            </a:r>
            <a:endParaRPr lang="en-US" altLang="ar-SA" sz="2000" b="1"/>
          </a:p>
        </p:txBody>
      </p:sp>
      <p:sp>
        <p:nvSpPr>
          <p:cNvPr id="139" name="Text Box 131">
            <a:extLst>
              <a:ext uri="{FF2B5EF4-FFF2-40B4-BE49-F238E27FC236}">
                <a16:creationId xmlns:a16="http://schemas.microsoft.com/office/drawing/2014/main" id="{00C7BB00-F93A-834B-9FC7-292FE6CC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464" y="2571166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</a:t>
            </a:r>
            <a:endParaRPr lang="en-US" altLang="ar-SA" sz="2000" b="1"/>
          </a:p>
        </p:txBody>
      </p:sp>
      <p:sp>
        <p:nvSpPr>
          <p:cNvPr id="140" name="Text Box 132">
            <a:extLst>
              <a:ext uri="{FF2B5EF4-FFF2-40B4-BE49-F238E27FC236}">
                <a16:creationId xmlns:a16="http://schemas.microsoft.com/office/drawing/2014/main" id="{6CD767E3-9DF9-1649-B83E-F1BDB57E9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1914" y="2571166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٩</a:t>
            </a:r>
            <a:endParaRPr lang="en-US" altLang="ar-SA" sz="2000" b="1"/>
          </a:p>
        </p:txBody>
      </p:sp>
      <p:sp>
        <p:nvSpPr>
          <p:cNvPr id="141" name="Text Box 133">
            <a:extLst>
              <a:ext uri="{FF2B5EF4-FFF2-40B4-BE49-F238E27FC236}">
                <a16:creationId xmlns:a16="http://schemas.microsoft.com/office/drawing/2014/main" id="{A621EC56-5F04-884F-8860-11EAE493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7951" y="2571166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١١</a:t>
            </a:r>
            <a:endParaRPr lang="en-US" altLang="ar-SA" sz="2000" b="1"/>
          </a:p>
        </p:txBody>
      </p:sp>
      <p:sp>
        <p:nvSpPr>
          <p:cNvPr id="142" name="Text Box 134">
            <a:extLst>
              <a:ext uri="{FF2B5EF4-FFF2-40B4-BE49-F238E27FC236}">
                <a16:creationId xmlns:a16="http://schemas.microsoft.com/office/drawing/2014/main" id="{6F85B278-91C5-E248-AD77-38139F0A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989" y="2571166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١٣</a:t>
            </a:r>
            <a:endParaRPr lang="en-US" altLang="ar-SA" sz="2000" b="1"/>
          </a:p>
        </p:txBody>
      </p:sp>
      <p:grpSp>
        <p:nvGrpSpPr>
          <p:cNvPr id="143" name="Group 135">
            <a:extLst>
              <a:ext uri="{FF2B5EF4-FFF2-40B4-BE49-F238E27FC236}">
                <a16:creationId xmlns:a16="http://schemas.microsoft.com/office/drawing/2014/main" id="{483E6EC6-2FAA-444C-B607-90830B0B579F}"/>
              </a:ext>
            </a:extLst>
          </p:cNvPr>
          <p:cNvGrpSpPr>
            <a:grpSpLocks/>
          </p:cNvGrpSpPr>
          <p:nvPr/>
        </p:nvGrpSpPr>
        <p:grpSpPr bwMode="auto">
          <a:xfrm>
            <a:off x="8464664" y="2871203"/>
            <a:ext cx="792162" cy="889000"/>
            <a:chOff x="3811" y="2099"/>
            <a:chExt cx="499" cy="560"/>
          </a:xfrm>
        </p:grpSpPr>
        <p:sp>
          <p:nvSpPr>
            <p:cNvPr id="144" name="Arc 136">
              <a:extLst>
                <a:ext uri="{FF2B5EF4-FFF2-40B4-BE49-F238E27FC236}">
                  <a16:creationId xmlns:a16="http://schemas.microsoft.com/office/drawing/2014/main" id="{A91BECFC-FD71-874F-A928-6A45F7AD533E}"/>
                </a:ext>
              </a:extLst>
            </p:cNvPr>
            <p:cNvSpPr>
              <a:spLocks/>
            </p:cNvSpPr>
            <p:nvPr/>
          </p:nvSpPr>
          <p:spPr bwMode="auto">
            <a:xfrm rot="13309423" flipH="1">
              <a:off x="3811" y="2099"/>
              <a:ext cx="499" cy="4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5" name="Text Box 137">
              <a:extLst>
                <a:ext uri="{FF2B5EF4-FFF2-40B4-BE49-F238E27FC236}">
                  <a16:creationId xmlns:a16="http://schemas.microsoft.com/office/drawing/2014/main" id="{7C6D10CB-9784-1040-93F4-DE87B8060C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409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+ ٢</a:t>
              </a:r>
              <a:endParaRPr lang="en-US" altLang="ar-SA" sz="2000" b="1"/>
            </a:p>
          </p:txBody>
        </p:sp>
      </p:grpSp>
      <p:grpSp>
        <p:nvGrpSpPr>
          <p:cNvPr id="146" name="Group 138">
            <a:extLst>
              <a:ext uri="{FF2B5EF4-FFF2-40B4-BE49-F238E27FC236}">
                <a16:creationId xmlns:a16="http://schemas.microsoft.com/office/drawing/2014/main" id="{7C550624-3232-CC42-8E0D-AA3E32097EF9}"/>
              </a:ext>
            </a:extLst>
          </p:cNvPr>
          <p:cNvGrpSpPr>
            <a:grpSpLocks/>
          </p:cNvGrpSpPr>
          <p:nvPr/>
        </p:nvGrpSpPr>
        <p:grpSpPr bwMode="auto">
          <a:xfrm>
            <a:off x="7202601" y="2896603"/>
            <a:ext cx="792163" cy="889000"/>
            <a:chOff x="3811" y="2099"/>
            <a:chExt cx="499" cy="560"/>
          </a:xfrm>
        </p:grpSpPr>
        <p:sp>
          <p:nvSpPr>
            <p:cNvPr id="147" name="Arc 139">
              <a:extLst>
                <a:ext uri="{FF2B5EF4-FFF2-40B4-BE49-F238E27FC236}">
                  <a16:creationId xmlns:a16="http://schemas.microsoft.com/office/drawing/2014/main" id="{7BDF6FBA-7040-134F-907F-255A06C2DD03}"/>
                </a:ext>
              </a:extLst>
            </p:cNvPr>
            <p:cNvSpPr>
              <a:spLocks/>
            </p:cNvSpPr>
            <p:nvPr/>
          </p:nvSpPr>
          <p:spPr bwMode="auto">
            <a:xfrm rot="13309423" flipH="1">
              <a:off x="3811" y="2099"/>
              <a:ext cx="499" cy="4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48" name="Text Box 140">
              <a:extLst>
                <a:ext uri="{FF2B5EF4-FFF2-40B4-BE49-F238E27FC236}">
                  <a16:creationId xmlns:a16="http://schemas.microsoft.com/office/drawing/2014/main" id="{ED2C1F34-E473-704F-AF1A-A208F7353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409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+ ٢</a:t>
              </a:r>
              <a:endParaRPr lang="en-US" altLang="ar-SA" sz="2000" b="1"/>
            </a:p>
          </p:txBody>
        </p:sp>
      </p:grpSp>
      <p:grpSp>
        <p:nvGrpSpPr>
          <p:cNvPr id="149" name="Group 141">
            <a:extLst>
              <a:ext uri="{FF2B5EF4-FFF2-40B4-BE49-F238E27FC236}">
                <a16:creationId xmlns:a16="http://schemas.microsoft.com/office/drawing/2014/main" id="{DE0E9BF8-4F6B-1D4F-B60B-79BC8B01EFB4}"/>
              </a:ext>
            </a:extLst>
          </p:cNvPr>
          <p:cNvGrpSpPr>
            <a:grpSpLocks/>
          </p:cNvGrpSpPr>
          <p:nvPr/>
        </p:nvGrpSpPr>
        <p:grpSpPr bwMode="auto">
          <a:xfrm>
            <a:off x="5945301" y="2896603"/>
            <a:ext cx="792163" cy="889000"/>
            <a:chOff x="3811" y="2099"/>
            <a:chExt cx="499" cy="560"/>
          </a:xfrm>
        </p:grpSpPr>
        <p:sp>
          <p:nvSpPr>
            <p:cNvPr id="150" name="Arc 142">
              <a:extLst>
                <a:ext uri="{FF2B5EF4-FFF2-40B4-BE49-F238E27FC236}">
                  <a16:creationId xmlns:a16="http://schemas.microsoft.com/office/drawing/2014/main" id="{4523269A-53DC-2143-AA9F-209709F1090A}"/>
                </a:ext>
              </a:extLst>
            </p:cNvPr>
            <p:cNvSpPr>
              <a:spLocks/>
            </p:cNvSpPr>
            <p:nvPr/>
          </p:nvSpPr>
          <p:spPr bwMode="auto">
            <a:xfrm rot="13309423" flipH="1">
              <a:off x="3811" y="2099"/>
              <a:ext cx="499" cy="4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1" name="Text Box 143">
              <a:extLst>
                <a:ext uri="{FF2B5EF4-FFF2-40B4-BE49-F238E27FC236}">
                  <a16:creationId xmlns:a16="http://schemas.microsoft.com/office/drawing/2014/main" id="{5B9BC8C0-1A35-0541-966D-23C56F00E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409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+ ٢</a:t>
              </a:r>
              <a:endParaRPr lang="en-US" altLang="ar-SA" sz="2000" b="1"/>
            </a:p>
          </p:txBody>
        </p:sp>
      </p:grpSp>
      <p:grpSp>
        <p:nvGrpSpPr>
          <p:cNvPr id="152" name="Group 144">
            <a:extLst>
              <a:ext uri="{FF2B5EF4-FFF2-40B4-BE49-F238E27FC236}">
                <a16:creationId xmlns:a16="http://schemas.microsoft.com/office/drawing/2014/main" id="{113A0039-627B-574F-A96E-ABF3C54B1BF6}"/>
              </a:ext>
            </a:extLst>
          </p:cNvPr>
          <p:cNvGrpSpPr>
            <a:grpSpLocks/>
          </p:cNvGrpSpPr>
          <p:nvPr/>
        </p:nvGrpSpPr>
        <p:grpSpPr bwMode="auto">
          <a:xfrm>
            <a:off x="4721339" y="2896603"/>
            <a:ext cx="792162" cy="889000"/>
            <a:chOff x="3811" y="2099"/>
            <a:chExt cx="499" cy="560"/>
          </a:xfrm>
        </p:grpSpPr>
        <p:sp>
          <p:nvSpPr>
            <p:cNvPr id="153" name="Arc 145">
              <a:extLst>
                <a:ext uri="{FF2B5EF4-FFF2-40B4-BE49-F238E27FC236}">
                  <a16:creationId xmlns:a16="http://schemas.microsoft.com/office/drawing/2014/main" id="{6C5863DB-5B4A-7A4D-A8F5-042F3C49B6FE}"/>
                </a:ext>
              </a:extLst>
            </p:cNvPr>
            <p:cNvSpPr>
              <a:spLocks/>
            </p:cNvSpPr>
            <p:nvPr/>
          </p:nvSpPr>
          <p:spPr bwMode="auto">
            <a:xfrm rot="13309423" flipH="1">
              <a:off x="3811" y="2099"/>
              <a:ext cx="499" cy="4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4" name="Text Box 146">
              <a:extLst>
                <a:ext uri="{FF2B5EF4-FFF2-40B4-BE49-F238E27FC236}">
                  <a16:creationId xmlns:a16="http://schemas.microsoft.com/office/drawing/2014/main" id="{A137BCED-47FD-2140-90C8-1C8EC0973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409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+ ٢</a:t>
              </a:r>
              <a:endParaRPr lang="en-US" altLang="ar-SA" sz="2000" b="1"/>
            </a:p>
          </p:txBody>
        </p:sp>
      </p:grpSp>
      <p:grpSp>
        <p:nvGrpSpPr>
          <p:cNvPr id="155" name="Group 147">
            <a:extLst>
              <a:ext uri="{FF2B5EF4-FFF2-40B4-BE49-F238E27FC236}">
                <a16:creationId xmlns:a16="http://schemas.microsoft.com/office/drawing/2014/main" id="{158F9BD9-4386-A44B-A7E9-B3A8B5E699EE}"/>
              </a:ext>
            </a:extLst>
          </p:cNvPr>
          <p:cNvGrpSpPr>
            <a:grpSpLocks/>
          </p:cNvGrpSpPr>
          <p:nvPr/>
        </p:nvGrpSpPr>
        <p:grpSpPr bwMode="auto">
          <a:xfrm>
            <a:off x="3495789" y="2896603"/>
            <a:ext cx="792162" cy="889000"/>
            <a:chOff x="3811" y="2099"/>
            <a:chExt cx="499" cy="560"/>
          </a:xfrm>
        </p:grpSpPr>
        <p:sp>
          <p:nvSpPr>
            <p:cNvPr id="156" name="Arc 148">
              <a:extLst>
                <a:ext uri="{FF2B5EF4-FFF2-40B4-BE49-F238E27FC236}">
                  <a16:creationId xmlns:a16="http://schemas.microsoft.com/office/drawing/2014/main" id="{252EDC97-0BC3-074A-A4BB-BAD7218B4309}"/>
                </a:ext>
              </a:extLst>
            </p:cNvPr>
            <p:cNvSpPr>
              <a:spLocks/>
            </p:cNvSpPr>
            <p:nvPr/>
          </p:nvSpPr>
          <p:spPr bwMode="auto">
            <a:xfrm rot="13309423" flipH="1">
              <a:off x="3811" y="2099"/>
              <a:ext cx="499" cy="4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57" name="Text Box 149">
              <a:extLst>
                <a:ext uri="{FF2B5EF4-FFF2-40B4-BE49-F238E27FC236}">
                  <a16:creationId xmlns:a16="http://schemas.microsoft.com/office/drawing/2014/main" id="{C6CF0AEE-AB9E-D44E-A3C6-5E5B25C9A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8" y="2409"/>
              <a:ext cx="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/>
                <a:t>+ ٢</a:t>
              </a:r>
              <a:endParaRPr lang="en-US" altLang="ar-SA" sz="2000" b="1"/>
            </a:p>
          </p:txBody>
        </p:sp>
      </p:grpSp>
      <p:sp>
        <p:nvSpPr>
          <p:cNvPr id="158" name="Text Box 150">
            <a:extLst>
              <a:ext uri="{FF2B5EF4-FFF2-40B4-BE49-F238E27FC236}">
                <a16:creationId xmlns:a16="http://schemas.microsoft.com/office/drawing/2014/main" id="{A9A01734-84A5-E940-9930-E9A1D008D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6376" y="3858628"/>
            <a:ext cx="554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C00000"/>
                </a:solidFill>
              </a:rPr>
              <a:t>٣ ، ٥ ، ٧ ، ٩ ، ١١ ، ١٣ ، .................     تسمى متتابعة</a:t>
            </a:r>
            <a:endParaRPr lang="en-US" altLang="ar-SA" sz="2000" b="1" dirty="0">
              <a:solidFill>
                <a:srgbClr val="C00000"/>
              </a:solidFill>
            </a:endParaRPr>
          </a:p>
        </p:txBody>
      </p:sp>
      <p:sp>
        <p:nvSpPr>
          <p:cNvPr id="159" name="Text Box 151">
            <a:extLst>
              <a:ext uri="{FF2B5EF4-FFF2-40B4-BE49-F238E27FC236}">
                <a16:creationId xmlns:a16="http://schemas.microsoft.com/office/drawing/2014/main" id="{109C2218-8B55-A24D-BCC2-EAFA73854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5561" y="4177351"/>
            <a:ext cx="2952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/>
              <a:t>العدد  </a:t>
            </a:r>
            <a:r>
              <a:rPr lang="ar-SA" altLang="ar-SA" sz="2000" b="1" dirty="0">
                <a:solidFill>
                  <a:srgbClr val="3333FF"/>
                </a:solidFill>
              </a:rPr>
              <a:t>٢</a:t>
            </a:r>
            <a:r>
              <a:rPr lang="ar-SA" altLang="ar-SA" sz="2000" b="1" dirty="0"/>
              <a:t>  يسمى </a:t>
            </a:r>
            <a:r>
              <a:rPr lang="ar-SA" altLang="ar-SA" sz="2000" b="1" dirty="0">
                <a:solidFill>
                  <a:srgbClr val="3333FF"/>
                </a:solidFill>
              </a:rPr>
              <a:t>أساس</a:t>
            </a:r>
            <a:r>
              <a:rPr lang="ar-SA" altLang="ar-SA" sz="2000" b="1" dirty="0"/>
              <a:t> المتتابعة</a:t>
            </a:r>
            <a:endParaRPr lang="en-US" altLang="ar-SA" sz="2000" b="1" dirty="0"/>
          </a:p>
        </p:txBody>
      </p:sp>
      <p:sp>
        <p:nvSpPr>
          <p:cNvPr id="160" name="Text Box 152">
            <a:extLst>
              <a:ext uri="{FF2B5EF4-FFF2-40B4-BE49-F238E27FC236}">
                <a16:creationId xmlns:a16="http://schemas.microsoft.com/office/drawing/2014/main" id="{6C266C36-44CF-E54E-A3B6-260F83A32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189" y="4603164"/>
            <a:ext cx="662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إذا كان الفرق بين أي حدين متتاليين ثابتا في المتتابعة سميت </a:t>
            </a:r>
            <a:r>
              <a:rPr lang="ar-SA" altLang="ar-SA" sz="2000" b="1">
                <a:solidFill>
                  <a:srgbClr val="3333FF"/>
                </a:solidFill>
              </a:rPr>
              <a:t>متتابعة حسابية</a:t>
            </a:r>
            <a:endParaRPr lang="en-US" altLang="ar-SA" sz="2000" b="1">
              <a:solidFill>
                <a:srgbClr val="3333FF"/>
              </a:solidFill>
            </a:endParaRPr>
          </a:p>
        </p:txBody>
      </p:sp>
      <p:sp>
        <p:nvSpPr>
          <p:cNvPr id="161" name="Text Box 153">
            <a:extLst>
              <a:ext uri="{FF2B5EF4-FFF2-40B4-BE49-F238E27FC236}">
                <a16:creationId xmlns:a16="http://schemas.microsoft.com/office/drawing/2014/main" id="{450FF2C3-5C7A-2C42-AC9D-FBA030A06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0327" y="5109577"/>
            <a:ext cx="1531937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٥ – ٣ = ٢</a:t>
            </a:r>
            <a:endParaRPr lang="en-US" altLang="ar-SA" sz="2000" b="1">
              <a:solidFill>
                <a:srgbClr val="3333FF"/>
              </a:solidFill>
            </a:endParaRPr>
          </a:p>
        </p:txBody>
      </p:sp>
      <p:sp>
        <p:nvSpPr>
          <p:cNvPr id="162" name="Text Box 154">
            <a:extLst>
              <a:ext uri="{FF2B5EF4-FFF2-40B4-BE49-F238E27FC236}">
                <a16:creationId xmlns:a16="http://schemas.microsoft.com/office/drawing/2014/main" id="{9A66E833-A02C-2747-AF92-68E832BCA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27" y="5111164"/>
            <a:ext cx="1531937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٧ – ٥ = ٢</a:t>
            </a:r>
            <a:endParaRPr lang="en-US" altLang="ar-SA" sz="2000" b="1">
              <a:solidFill>
                <a:srgbClr val="3333FF"/>
              </a:solidFill>
            </a:endParaRPr>
          </a:p>
        </p:txBody>
      </p:sp>
      <p:sp>
        <p:nvSpPr>
          <p:cNvPr id="163" name="Text Box 155">
            <a:extLst>
              <a:ext uri="{FF2B5EF4-FFF2-40B4-BE49-F238E27FC236}">
                <a16:creationId xmlns:a16="http://schemas.microsoft.com/office/drawing/2014/main" id="{6D20980A-DD67-2841-B13D-2D0C118BE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752" y="5109577"/>
            <a:ext cx="1531937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٩ – ٧ = ٢</a:t>
            </a:r>
            <a:endParaRPr lang="en-US" altLang="ar-SA" sz="2000" b="1">
              <a:solidFill>
                <a:srgbClr val="3333FF"/>
              </a:solidFill>
            </a:endParaRPr>
          </a:p>
        </p:txBody>
      </p:sp>
      <p:sp>
        <p:nvSpPr>
          <p:cNvPr id="164" name="Text Box 156">
            <a:extLst>
              <a:ext uri="{FF2B5EF4-FFF2-40B4-BE49-F238E27FC236}">
                <a16:creationId xmlns:a16="http://schemas.microsoft.com/office/drawing/2014/main" id="{64537668-FA5C-5445-9E66-C98695AFA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189" y="5111164"/>
            <a:ext cx="1531938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١١ – ٩ = ٢</a:t>
            </a:r>
            <a:endParaRPr lang="en-US" altLang="ar-SA" sz="2000" b="1">
              <a:solidFill>
                <a:srgbClr val="3333FF"/>
              </a:solidFill>
            </a:endParaRPr>
          </a:p>
        </p:txBody>
      </p:sp>
      <p:sp>
        <p:nvSpPr>
          <p:cNvPr id="165" name="Text Box 157">
            <a:extLst>
              <a:ext uri="{FF2B5EF4-FFF2-40B4-BE49-F238E27FC236}">
                <a16:creationId xmlns:a16="http://schemas.microsoft.com/office/drawing/2014/main" id="{76EE9104-3101-8445-A5AD-3B9AC730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02" y="5107989"/>
            <a:ext cx="1531937" cy="406400"/>
          </a:xfrm>
          <a:prstGeom prst="rect">
            <a:avLst/>
          </a:prstGeom>
          <a:solidFill>
            <a:srgbClr val="FFFF66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١٣ – ١١ = ٢</a:t>
            </a:r>
            <a:endParaRPr lang="en-US" altLang="ar-SA" sz="2000" b="1">
              <a:solidFill>
                <a:srgbClr val="3333FF"/>
              </a:solidFill>
            </a:endParaRPr>
          </a:p>
        </p:txBody>
      </p:sp>
      <p:sp>
        <p:nvSpPr>
          <p:cNvPr id="166" name="Text Box 158">
            <a:extLst>
              <a:ext uri="{FF2B5EF4-FFF2-40B4-BE49-F238E27FC236}">
                <a16:creationId xmlns:a16="http://schemas.microsoft.com/office/drawing/2014/main" id="{1FA0C6F7-FD33-1749-B52E-087630721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138" y="5799710"/>
            <a:ext cx="8137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 dirty="0">
                <a:solidFill>
                  <a:srgbClr val="011893"/>
                </a:solidFill>
              </a:rPr>
              <a:t>أي أن : ٣ ، ٥ ، ٧ ، ٩ ، ١١ ، ١٣ ، ................. متتابعة حسابية أساسها ثابت وهو العدد ٢ </a:t>
            </a:r>
            <a:endParaRPr lang="en-US" altLang="ar-SA" sz="2000" b="1" dirty="0">
              <a:solidFill>
                <a:srgbClr val="011893"/>
              </a:solidFill>
            </a:endParaRPr>
          </a:p>
        </p:txBody>
      </p:sp>
      <p:sp>
        <p:nvSpPr>
          <p:cNvPr id="167" name="Text Box 159">
            <a:extLst>
              <a:ext uri="{FF2B5EF4-FFF2-40B4-BE49-F238E27FC236}">
                <a16:creationId xmlns:a16="http://schemas.microsoft.com/office/drawing/2014/main" id="{03A1B76A-50FA-B44A-877D-B76056392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014" y="179170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٤ مثلثات</a:t>
            </a:r>
            <a:endParaRPr lang="en-US" altLang="ar-SA" sz="2000" b="1"/>
          </a:p>
        </p:txBody>
      </p:sp>
      <p:sp>
        <p:nvSpPr>
          <p:cNvPr id="168" name="Text Box 160">
            <a:extLst>
              <a:ext uri="{FF2B5EF4-FFF2-40B4-BE49-F238E27FC236}">
                <a16:creationId xmlns:a16="http://schemas.microsoft.com/office/drawing/2014/main" id="{96BD660B-B6A2-8D42-9E89-E8BA8A8EC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751" y="1793291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٥ مثلثات</a:t>
            </a:r>
            <a:endParaRPr lang="en-US" altLang="ar-SA" sz="2000" b="1"/>
          </a:p>
        </p:txBody>
      </p:sp>
      <p:sp>
        <p:nvSpPr>
          <p:cNvPr id="169" name="Text Box 161">
            <a:extLst>
              <a:ext uri="{FF2B5EF4-FFF2-40B4-BE49-F238E27FC236}">
                <a16:creationId xmlns:a16="http://schemas.microsoft.com/office/drawing/2014/main" id="{A8123B93-2F9A-FE4E-8842-AF3634BA8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089" y="1790116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٦ مثلثات</a:t>
            </a:r>
            <a:endParaRPr lang="en-US" altLang="ar-SA" sz="2000" b="1"/>
          </a:p>
        </p:txBody>
      </p:sp>
      <p:sp>
        <p:nvSpPr>
          <p:cNvPr id="172" name="Text Box 165">
            <a:extLst>
              <a:ext uri="{FF2B5EF4-FFF2-40B4-BE49-F238E27FC236}">
                <a16:creationId xmlns:a16="http://schemas.microsoft.com/office/drawing/2014/main" id="{D9BAA09B-6A00-624A-A1C9-F650E42F5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014" y="1048753"/>
            <a:ext cx="583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000" b="1"/>
              <a:t>أكمل النمط لـ ٤ ، ٥ ، ٦ مثلثات ، كم عودا تحتاج إليه في كل حالة ؟</a:t>
            </a:r>
            <a:endParaRPr lang="en-US" altLang="ar-SA" sz="2000" b="1"/>
          </a:p>
        </p:txBody>
      </p:sp>
      <p:sp>
        <p:nvSpPr>
          <p:cNvPr id="173" name="مربع نص 3">
            <a:extLst>
              <a:ext uri="{FF2B5EF4-FFF2-40B4-BE49-F238E27FC236}">
                <a16:creationId xmlns:a16="http://schemas.microsoft.com/office/drawing/2014/main" id="{488420D7-E595-914B-8708-5E5104C88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92" y="1155398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/>
              <a:t>صـ٨٣</a:t>
            </a:r>
          </a:p>
        </p:txBody>
      </p:sp>
      <p:sp>
        <p:nvSpPr>
          <p:cNvPr id="174" name="Text Box 151">
            <a:extLst>
              <a:ext uri="{FF2B5EF4-FFF2-40B4-BE49-F238E27FC236}">
                <a16:creationId xmlns:a16="http://schemas.microsoft.com/office/drawing/2014/main" id="{F2C2D2BD-0440-B54E-BA09-26F8B5424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789" y="3849103"/>
            <a:ext cx="2952750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ar-SA" altLang="ar-SA" sz="2000" b="1" dirty="0"/>
              <a:t>الفرق بين حديين متتاليين يسمى </a:t>
            </a:r>
            <a:r>
              <a:rPr lang="ar-SA" altLang="ar-SA" sz="2000" b="1" dirty="0">
                <a:solidFill>
                  <a:schemeClr val="accent6"/>
                </a:solidFill>
              </a:rPr>
              <a:t>الاساس</a:t>
            </a:r>
            <a:endParaRPr lang="en-US" altLang="ar-SA" sz="2000" b="1" dirty="0">
              <a:solidFill>
                <a:schemeClr val="accent6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D4A34540-9DB1-C446-8DD4-77613DA7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43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800" decel="100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800" decel="100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  <p:bldP spid="158" grpId="0"/>
      <p:bldP spid="159" grpId="0"/>
      <p:bldP spid="160" grpId="0"/>
      <p:bldP spid="161" grpId="0" animBg="1"/>
      <p:bldP spid="162" grpId="0" animBg="1"/>
      <p:bldP spid="163" grpId="0" animBg="1"/>
      <p:bldP spid="164" grpId="0" animBg="1"/>
      <p:bldP spid="165" grpId="0" animBg="1"/>
      <p:bldP spid="166" grpId="0"/>
      <p:bldP spid="167" grpId="0"/>
      <p:bldP spid="168" grpId="0"/>
      <p:bldP spid="169" grpId="0"/>
      <p:bldP spid="172" grpId="0"/>
      <p:bldP spid="1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مفهوم</a:t>
            </a:r>
          </a:p>
        </p:txBody>
      </p:sp>
      <p:grpSp>
        <p:nvGrpSpPr>
          <p:cNvPr id="109" name="Group 41">
            <a:extLst>
              <a:ext uri="{FF2B5EF4-FFF2-40B4-BE49-F238E27FC236}">
                <a16:creationId xmlns:a16="http://schemas.microsoft.com/office/drawing/2014/main" id="{D4C79194-4FD3-BA44-ADF2-7885F5DD2DFD}"/>
              </a:ext>
            </a:extLst>
          </p:cNvPr>
          <p:cNvGrpSpPr>
            <a:grpSpLocks/>
          </p:cNvGrpSpPr>
          <p:nvPr/>
        </p:nvGrpSpPr>
        <p:grpSpPr bwMode="auto">
          <a:xfrm>
            <a:off x="1308217" y="684968"/>
            <a:ext cx="8964613" cy="4537075"/>
            <a:chOff x="90" y="958"/>
            <a:chExt cx="5647" cy="2858"/>
          </a:xfrm>
        </p:grpSpPr>
        <p:pic>
          <p:nvPicPr>
            <p:cNvPr id="110" name="Picture 38">
              <a:extLst>
                <a:ext uri="{FF2B5EF4-FFF2-40B4-BE49-F238E27FC236}">
                  <a16:creationId xmlns:a16="http://schemas.microsoft.com/office/drawing/2014/main" id="{1B703A50-C93E-5F46-B393-03C60DC24E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958"/>
              <a:ext cx="5647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39">
              <a:extLst>
                <a:ext uri="{FF2B5EF4-FFF2-40B4-BE49-F238E27FC236}">
                  <a16:creationId xmlns:a16="http://schemas.microsoft.com/office/drawing/2014/main" id="{CB4EFA98-ABE0-6847-8921-BD66C5BC4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865"/>
              <a:ext cx="4422" cy="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" name="Picture 42">
            <a:extLst>
              <a:ext uri="{FF2B5EF4-FFF2-40B4-BE49-F238E27FC236}">
                <a16:creationId xmlns:a16="http://schemas.microsoft.com/office/drawing/2014/main" id="{CA259D74-859A-4B4D-B96E-51D59F64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80" y="2180393"/>
            <a:ext cx="685323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43">
            <a:extLst>
              <a:ext uri="{FF2B5EF4-FFF2-40B4-BE49-F238E27FC236}">
                <a16:creationId xmlns:a16="http://schemas.microsoft.com/office/drawing/2014/main" id="{8AE69614-0195-694F-B03B-C9E7A0B8C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59"/>
          <a:stretch>
            <a:fillRect/>
          </a:stretch>
        </p:blipFill>
        <p:spPr bwMode="auto">
          <a:xfrm>
            <a:off x="6154855" y="2923343"/>
            <a:ext cx="251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44">
            <a:extLst>
              <a:ext uri="{FF2B5EF4-FFF2-40B4-BE49-F238E27FC236}">
                <a16:creationId xmlns:a16="http://schemas.microsoft.com/office/drawing/2014/main" id="{F694A5F2-0E08-634E-B2E5-819EC71B0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59"/>
          <a:stretch>
            <a:fillRect/>
          </a:stretch>
        </p:blipFill>
        <p:spPr bwMode="auto">
          <a:xfrm>
            <a:off x="1614605" y="3061455"/>
            <a:ext cx="3165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Text Box 87">
            <a:extLst>
              <a:ext uri="{FF2B5EF4-FFF2-40B4-BE49-F238E27FC236}">
                <a16:creationId xmlns:a16="http://schemas.microsoft.com/office/drawing/2014/main" id="{C1E9B4D6-8444-3947-B164-F9614957D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317" y="5293480"/>
            <a:ext cx="4178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نرمز لأساس المتتابعة بالرمز   </a:t>
            </a:r>
            <a:r>
              <a:rPr lang="ar-SA" altLang="ar-SA" b="1" dirty="0">
                <a:solidFill>
                  <a:srgbClr val="FF0000"/>
                </a:solidFill>
              </a:rPr>
              <a:t>د</a:t>
            </a:r>
            <a:endParaRPr lang="en-US" altLang="ar-SA" b="1" dirty="0">
              <a:solidFill>
                <a:srgbClr val="FF000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0E631ADA-B28A-7245-9E68-26B36C79F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0355" y="4106030"/>
            <a:ext cx="11541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</a:rPr>
              <a:t>د = ٢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5EDD80DB-BDF1-DA40-9C66-14335FE18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030" y="4106030"/>
            <a:ext cx="12969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b="1">
                <a:solidFill>
                  <a:srgbClr val="FF0000"/>
                </a:solidFill>
              </a:rPr>
              <a:t>د = ــ ٤</a:t>
            </a:r>
            <a:endParaRPr lang="en-US" altLang="ar-SA" b="1">
              <a:solidFill>
                <a:srgbClr val="FF0000"/>
              </a:solidFill>
            </a:endParaRPr>
          </a:p>
        </p:txBody>
      </p:sp>
      <p:sp>
        <p:nvSpPr>
          <p:cNvPr id="118" name="Arc 136">
            <a:extLst>
              <a:ext uri="{FF2B5EF4-FFF2-40B4-BE49-F238E27FC236}">
                <a16:creationId xmlns:a16="http://schemas.microsoft.com/office/drawing/2014/main" id="{70577142-E3EC-4043-9DBB-DD8467137443}"/>
              </a:ext>
            </a:extLst>
          </p:cNvPr>
          <p:cNvSpPr>
            <a:spLocks/>
          </p:cNvSpPr>
          <p:nvPr/>
        </p:nvSpPr>
        <p:spPr bwMode="auto">
          <a:xfrm rot="7556570">
            <a:off x="6577130" y="3115430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19" name="Arc 136">
            <a:extLst>
              <a:ext uri="{FF2B5EF4-FFF2-40B4-BE49-F238E27FC236}">
                <a16:creationId xmlns:a16="http://schemas.microsoft.com/office/drawing/2014/main" id="{38EDEB29-FDAC-184A-B4F7-B16B64FD3BEB}"/>
              </a:ext>
            </a:extLst>
          </p:cNvPr>
          <p:cNvSpPr>
            <a:spLocks/>
          </p:cNvSpPr>
          <p:nvPr/>
        </p:nvSpPr>
        <p:spPr bwMode="auto">
          <a:xfrm rot="7556570">
            <a:off x="7131167" y="3151943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" name="Arc 136">
            <a:extLst>
              <a:ext uri="{FF2B5EF4-FFF2-40B4-BE49-F238E27FC236}">
                <a16:creationId xmlns:a16="http://schemas.microsoft.com/office/drawing/2014/main" id="{9C964597-3BC0-0A4A-91C7-34034BEFF3C4}"/>
              </a:ext>
            </a:extLst>
          </p:cNvPr>
          <p:cNvSpPr>
            <a:spLocks/>
          </p:cNvSpPr>
          <p:nvPr/>
        </p:nvSpPr>
        <p:spPr bwMode="auto">
          <a:xfrm rot="7556570">
            <a:off x="7710605" y="3174167"/>
            <a:ext cx="401638" cy="4238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1" name="Arc 136">
            <a:extLst>
              <a:ext uri="{FF2B5EF4-FFF2-40B4-BE49-F238E27FC236}">
                <a16:creationId xmlns:a16="http://schemas.microsoft.com/office/drawing/2014/main" id="{7708B4A4-6085-DF40-ABC4-3E4699360994}"/>
              </a:ext>
            </a:extLst>
          </p:cNvPr>
          <p:cNvSpPr>
            <a:spLocks/>
          </p:cNvSpPr>
          <p:nvPr/>
        </p:nvSpPr>
        <p:spPr bwMode="auto">
          <a:xfrm rot="7556570">
            <a:off x="2416292" y="3239255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2" name="Arc 136">
            <a:extLst>
              <a:ext uri="{FF2B5EF4-FFF2-40B4-BE49-F238E27FC236}">
                <a16:creationId xmlns:a16="http://schemas.microsoft.com/office/drawing/2014/main" id="{F7E67A12-6A04-D04D-9DBC-99DDC14B8871}"/>
              </a:ext>
            </a:extLst>
          </p:cNvPr>
          <p:cNvSpPr>
            <a:spLocks/>
          </p:cNvSpPr>
          <p:nvPr/>
        </p:nvSpPr>
        <p:spPr bwMode="auto">
          <a:xfrm rot="7556570">
            <a:off x="3060817" y="3239255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3" name="Arc 136">
            <a:extLst>
              <a:ext uri="{FF2B5EF4-FFF2-40B4-BE49-F238E27FC236}">
                <a16:creationId xmlns:a16="http://schemas.microsoft.com/office/drawing/2014/main" id="{85956BE6-CDCD-3640-BC12-6959CB4F0280}"/>
              </a:ext>
            </a:extLst>
          </p:cNvPr>
          <p:cNvSpPr>
            <a:spLocks/>
          </p:cNvSpPr>
          <p:nvPr/>
        </p:nvSpPr>
        <p:spPr bwMode="auto">
          <a:xfrm rot="7556570">
            <a:off x="3725980" y="3213855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3066D7F-E493-B54B-977A-FF2015EC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924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sp>
        <p:nvSpPr>
          <p:cNvPr id="109" name="Rectangle 20">
            <a:extLst>
              <a:ext uri="{FF2B5EF4-FFF2-40B4-BE49-F238E27FC236}">
                <a16:creationId xmlns:a16="http://schemas.microsoft.com/office/drawing/2014/main" id="{4E70A6AF-0889-484F-A4E8-DED4F8A40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594" y="560514"/>
            <a:ext cx="6948487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حدد إذا كانت كل متتابعة فيما يأتي حسابية أم لا . وفسر إجابتك .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10" name="Rectangle 9">
            <a:extLst>
              <a:ext uri="{FF2B5EF4-FFF2-40B4-BE49-F238E27FC236}">
                <a16:creationId xmlns:a16="http://schemas.microsoft.com/office/drawing/2014/main" id="{6BD5312B-9687-5845-8E98-DBCE4954D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037" y="1855914"/>
            <a:ext cx="3925888" cy="3343275"/>
          </a:xfrm>
          <a:prstGeom prst="rect">
            <a:avLst/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1" name="Rectangle 10">
            <a:extLst>
              <a:ext uri="{FF2B5EF4-FFF2-40B4-BE49-F238E27FC236}">
                <a16:creationId xmlns:a16="http://schemas.microsoft.com/office/drawing/2014/main" id="{37B865D5-32AF-A245-8CEF-00382C54E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537" y="1720977"/>
            <a:ext cx="3925888" cy="3562350"/>
          </a:xfrm>
          <a:prstGeom prst="rect">
            <a:avLst/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2" name="Rectangle 11">
            <a:extLst>
              <a:ext uri="{FF2B5EF4-FFF2-40B4-BE49-F238E27FC236}">
                <a16:creationId xmlns:a16="http://schemas.microsoft.com/office/drawing/2014/main" id="{E80838F4-2C39-AD40-AF93-EA40DBF38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5800" y="5335714"/>
            <a:ext cx="3925887" cy="935038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>
              <a:solidFill>
                <a:srgbClr val="011893"/>
              </a:solidFill>
            </a:endParaRPr>
          </a:p>
        </p:txBody>
      </p:sp>
      <p:sp>
        <p:nvSpPr>
          <p:cNvPr id="113" name="Rectangle 21">
            <a:extLst>
              <a:ext uri="{FF2B5EF4-FFF2-40B4-BE49-F238E27FC236}">
                <a16:creationId xmlns:a16="http://schemas.microsoft.com/office/drawing/2014/main" id="{3C7D2760-AF68-5740-9599-223E33836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087" y="5311902"/>
            <a:ext cx="3925888" cy="958850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CC8644D0-3CFB-5449-BEC9-F535A5C20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25" y="5335714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الفرق بين كل حد والذي يليه ثابت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CE4A48D9-EB98-4542-9FFA-0742242AD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3925" y="5731002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المتتابعة حسابية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CA6DE8A5-A279-D843-9158-81645E74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537" y="5453189"/>
            <a:ext cx="399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الفرق بين كل حد والذي يليه ليس ثابتا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ACFD785C-DFF5-E744-8B3E-B3243C284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25" y="5804027"/>
            <a:ext cx="3565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المتتابعة ليست حسابية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18" name="Rectangle 29">
            <a:extLst>
              <a:ext uri="{FF2B5EF4-FFF2-40B4-BE49-F238E27FC236}">
                <a16:creationId xmlns:a16="http://schemas.microsoft.com/office/drawing/2014/main" id="{A0D3F57C-436D-8B45-80FF-A68BE39D3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6762" y="1219327"/>
            <a:ext cx="3925888" cy="539750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>
              <a:solidFill>
                <a:srgbClr val="011893"/>
              </a:solidFill>
            </a:endParaRPr>
          </a:p>
        </p:txBody>
      </p:sp>
      <p:sp>
        <p:nvSpPr>
          <p:cNvPr id="119" name="Rectangle 30">
            <a:extLst>
              <a:ext uri="{FF2B5EF4-FFF2-40B4-BE49-F238E27FC236}">
                <a16:creationId xmlns:a16="http://schemas.microsoft.com/office/drawing/2014/main" id="{DC29AFE6-A8CE-0545-90F3-19534459B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9412" y="1146302"/>
            <a:ext cx="3925888" cy="539750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>
              <a:solidFill>
                <a:srgbClr val="011893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303EF11F-1179-FA4E-8408-84E039F72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00" y="1295527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ــ ٢٦ ، ــ ٢٢ ، ــ ١٨ ، ــ ١٤ ، ...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C42AF8FD-EDF6-6246-9AA8-F4776BC06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287" y="1209802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١ ، ٤ ، ٩ ، ٢٥ ، ...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6E495E41-3342-7746-9218-D1FD39552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00" y="1944814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ــ ٢٦ ، ــ ٢٢ ، ــ ١٨ ، ــ ١٤ ، ...</a:t>
            </a:r>
            <a:endParaRPr lang="en-US" altLang="ar-SA" b="1" dirty="0">
              <a:solidFill>
                <a:srgbClr val="011893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FBBBE30B-3949-CE41-848A-A2C217C40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1987" y="1716214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11893"/>
                </a:solidFill>
              </a:rPr>
              <a:t>١ ،  ٤ ،  ٩  ،  ٢٥ ، ...</a:t>
            </a:r>
            <a:endParaRPr lang="en-US" altLang="ar-SA" b="1" dirty="0">
              <a:solidFill>
                <a:srgbClr val="011893"/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B551F708-314B-F644-B0DD-1F1808BE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387" y="2521077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+ ٤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87ACA5EB-25A6-F941-8489-A49D2788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643" y="2527498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+ ٤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CF18AF39-DF3C-FE41-8C39-BAB59AE42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537" y="2521077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+ ٤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F1559CAC-0525-4D4F-9928-4C58B1642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12" y="2271839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+ ٣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129" name="Text Box 87">
            <a:extLst>
              <a:ext uri="{FF2B5EF4-FFF2-40B4-BE49-F238E27FC236}">
                <a16:creationId xmlns:a16="http://schemas.microsoft.com/office/drawing/2014/main" id="{2B77DB09-50EB-DC4B-A6AF-A365E634B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775" y="2279777"/>
            <a:ext cx="719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+ ٥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130" name="Text Box 87">
            <a:extLst>
              <a:ext uri="{FF2B5EF4-FFF2-40B4-BE49-F238E27FC236}">
                <a16:creationId xmlns:a16="http://schemas.microsoft.com/office/drawing/2014/main" id="{2D4E3D26-D6B2-DC45-A482-C1466015E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112" y="2248027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+ ١٦</a:t>
            </a:r>
            <a:endParaRPr lang="en-US" altLang="ar-SA" sz="2400" b="1" dirty="0">
              <a:solidFill>
                <a:srgbClr val="7030A0"/>
              </a:solidFill>
            </a:endParaRPr>
          </a:p>
        </p:txBody>
      </p:sp>
      <p:sp>
        <p:nvSpPr>
          <p:cNvPr id="131" name="مربع نص 35">
            <a:extLst>
              <a:ext uri="{FF2B5EF4-FFF2-40B4-BE49-F238E27FC236}">
                <a16:creationId xmlns:a16="http://schemas.microsoft.com/office/drawing/2014/main" id="{07FDD03E-46D7-AA41-A43C-CA8576F20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8512" y="1835277"/>
            <a:ext cx="1909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0B050"/>
                </a:solidFill>
              </a:rPr>
              <a:t>صـ٨٤   (١/</a:t>
            </a:r>
            <a:r>
              <a:rPr lang="ar-SA" altLang="ar-SA" sz="1800" dirty="0" err="1">
                <a:solidFill>
                  <a:srgbClr val="00B050"/>
                </a:solidFill>
              </a:rPr>
              <a:t>أ</a:t>
            </a:r>
            <a:r>
              <a:rPr lang="ar-SA" altLang="ar-SA" sz="1800" dirty="0">
                <a:solidFill>
                  <a:srgbClr val="00B050"/>
                </a:solidFill>
              </a:rPr>
              <a:t> – ١ب)</a:t>
            </a:r>
          </a:p>
        </p:txBody>
      </p:sp>
      <p:sp>
        <p:nvSpPr>
          <p:cNvPr id="132" name="Arc 136">
            <a:extLst>
              <a:ext uri="{FF2B5EF4-FFF2-40B4-BE49-F238E27FC236}">
                <a16:creationId xmlns:a16="http://schemas.microsoft.com/office/drawing/2014/main" id="{CF032FBD-B11D-4B46-A320-B1D37A6638E0}"/>
              </a:ext>
            </a:extLst>
          </p:cNvPr>
          <p:cNvSpPr>
            <a:spLocks/>
          </p:cNvSpPr>
          <p:nvPr/>
        </p:nvSpPr>
        <p:spPr bwMode="auto">
          <a:xfrm rot="7556570">
            <a:off x="7500875" y="2094039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3" name="Arc 136">
            <a:extLst>
              <a:ext uri="{FF2B5EF4-FFF2-40B4-BE49-F238E27FC236}">
                <a16:creationId xmlns:a16="http://schemas.microsoft.com/office/drawing/2014/main" id="{A413D437-3FBB-AC44-AC7A-BB14AABC0836}"/>
              </a:ext>
            </a:extLst>
          </p:cNvPr>
          <p:cNvSpPr>
            <a:spLocks/>
          </p:cNvSpPr>
          <p:nvPr/>
        </p:nvSpPr>
        <p:spPr bwMode="auto">
          <a:xfrm rot="7556570">
            <a:off x="8393844" y="2117058"/>
            <a:ext cx="401637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4" name="Arc 136">
            <a:extLst>
              <a:ext uri="{FF2B5EF4-FFF2-40B4-BE49-F238E27FC236}">
                <a16:creationId xmlns:a16="http://schemas.microsoft.com/office/drawing/2014/main" id="{5A517019-806D-B24A-A867-DB80F0ED0EB3}"/>
              </a:ext>
            </a:extLst>
          </p:cNvPr>
          <p:cNvSpPr>
            <a:spLocks/>
          </p:cNvSpPr>
          <p:nvPr/>
        </p:nvSpPr>
        <p:spPr bwMode="auto">
          <a:xfrm rot="7556570">
            <a:off x="9301894" y="2117058"/>
            <a:ext cx="401637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5" name="Arc 136">
            <a:extLst>
              <a:ext uri="{FF2B5EF4-FFF2-40B4-BE49-F238E27FC236}">
                <a16:creationId xmlns:a16="http://schemas.microsoft.com/office/drawing/2014/main" id="{3A2DB30B-2606-EE40-B0CD-36865E9D9E38}"/>
              </a:ext>
            </a:extLst>
          </p:cNvPr>
          <p:cNvSpPr>
            <a:spLocks/>
          </p:cNvSpPr>
          <p:nvPr/>
        </p:nvSpPr>
        <p:spPr bwMode="auto">
          <a:xfrm rot="7556570">
            <a:off x="3530537" y="1928939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6" name="Arc 136">
            <a:extLst>
              <a:ext uri="{FF2B5EF4-FFF2-40B4-BE49-F238E27FC236}">
                <a16:creationId xmlns:a16="http://schemas.microsoft.com/office/drawing/2014/main" id="{AF06E7FB-1246-D841-B7F4-AE50F07F32B4}"/>
              </a:ext>
            </a:extLst>
          </p:cNvPr>
          <p:cNvSpPr>
            <a:spLocks/>
          </p:cNvSpPr>
          <p:nvPr/>
        </p:nvSpPr>
        <p:spPr bwMode="auto">
          <a:xfrm rot="7556570">
            <a:off x="4246500" y="1898777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6EBB63CB-E461-8F47-85DB-B38796EDB853}"/>
              </a:ext>
            </a:extLst>
          </p:cNvPr>
          <p:cNvSpPr>
            <a:spLocks/>
          </p:cNvSpPr>
          <p:nvPr/>
        </p:nvSpPr>
        <p:spPr bwMode="auto">
          <a:xfrm rot="7556570">
            <a:off x="4916425" y="1889252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EEA92387-7FC0-CC43-A14B-A80CBF868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69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/>
      <p:bldP spid="115" grpId="0"/>
      <p:bldP spid="116" grpId="0"/>
      <p:bldP spid="117" grpId="0"/>
      <p:bldP spid="118" grpId="0" animBg="1"/>
      <p:bldP spid="119" grpId="0" animBg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grpSp>
        <p:nvGrpSpPr>
          <p:cNvPr id="109" name="Group 29">
            <a:extLst>
              <a:ext uri="{FF2B5EF4-FFF2-40B4-BE49-F238E27FC236}">
                <a16:creationId xmlns:a16="http://schemas.microsoft.com/office/drawing/2014/main" id="{AEC9FBD6-C709-2740-950C-14105C684261}"/>
              </a:ext>
            </a:extLst>
          </p:cNvPr>
          <p:cNvGrpSpPr>
            <a:grpSpLocks/>
          </p:cNvGrpSpPr>
          <p:nvPr/>
        </p:nvGrpSpPr>
        <p:grpSpPr bwMode="auto">
          <a:xfrm>
            <a:off x="3027133" y="2248456"/>
            <a:ext cx="7848600" cy="3492500"/>
            <a:chOff x="499" y="1525"/>
            <a:chExt cx="4944" cy="2200"/>
          </a:xfrm>
        </p:grpSpPr>
        <p:sp>
          <p:nvSpPr>
            <p:cNvPr id="110" name="Rectangle 9">
              <a:extLst>
                <a:ext uri="{FF2B5EF4-FFF2-40B4-BE49-F238E27FC236}">
                  <a16:creationId xmlns:a16="http://schemas.microsoft.com/office/drawing/2014/main" id="{F9143955-821A-5143-97C6-F2C046EAE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1525"/>
              <a:ext cx="4944" cy="2200"/>
            </a:xfrm>
            <a:prstGeom prst="rect">
              <a:avLst/>
            </a:prstGeom>
            <a:solidFill>
              <a:srgbClr val="E6EA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11893"/>
                </a:solidFill>
              </a:endParaRPr>
            </a:p>
          </p:txBody>
        </p:sp>
        <p:sp>
          <p:nvSpPr>
            <p:cNvPr id="111" name="Line 28">
              <a:extLst>
                <a:ext uri="{FF2B5EF4-FFF2-40B4-BE49-F238E27FC236}">
                  <a16:creationId xmlns:a16="http://schemas.microsoft.com/office/drawing/2014/main" id="{CA6F5C22-8E81-3947-A44A-266698319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9" y="1525"/>
              <a:ext cx="0" cy="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11893"/>
                </a:solidFill>
              </a:endParaRPr>
            </a:p>
          </p:txBody>
        </p:sp>
      </p:grpSp>
      <p:sp>
        <p:nvSpPr>
          <p:cNvPr id="112" name="Rectangle 20">
            <a:extLst>
              <a:ext uri="{FF2B5EF4-FFF2-40B4-BE49-F238E27FC236}">
                <a16:creationId xmlns:a16="http://schemas.microsoft.com/office/drawing/2014/main" id="{BCEFAAE7-0A8D-8E41-8F3B-FB3F8697E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8932" y="567561"/>
            <a:ext cx="6948488" cy="539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أوجد الحدود الأربعة التالية في المتتابعة الحسابية التالية :</a:t>
            </a:r>
            <a:endParaRPr lang="en-US" altLang="ar-SA" sz="2400" b="1">
              <a:solidFill>
                <a:srgbClr val="011893"/>
              </a:solidFill>
            </a:endParaRPr>
          </a:p>
        </p:txBody>
      </p:sp>
      <p:sp>
        <p:nvSpPr>
          <p:cNvPr id="113" name="Rectangle 10">
            <a:extLst>
              <a:ext uri="{FF2B5EF4-FFF2-40B4-BE49-F238E27FC236}">
                <a16:creationId xmlns:a16="http://schemas.microsoft.com/office/drawing/2014/main" id="{30C98FA4-75CE-4A46-A318-4690D563C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7133" y="5704445"/>
            <a:ext cx="7848600" cy="582038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>
              <a:solidFill>
                <a:srgbClr val="011893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50D6E72F-DAA6-EF44-9CEC-83A270D31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470" y="5821919"/>
            <a:ext cx="2881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الحدود الأربعة التالية هي </a:t>
            </a:r>
            <a:r>
              <a:rPr lang="ar-SA" altLang="ar-SA" sz="2400" b="1" dirty="0">
                <a:solidFill>
                  <a:srgbClr val="011893"/>
                </a:solidFill>
              </a:rPr>
              <a:t>:</a:t>
            </a:r>
            <a:endParaRPr lang="en-US" altLang="ar-SA" b="1" dirty="0">
              <a:solidFill>
                <a:srgbClr val="011893"/>
              </a:solidFill>
            </a:endParaRPr>
          </a:p>
        </p:txBody>
      </p:sp>
      <p:sp>
        <p:nvSpPr>
          <p:cNvPr id="115" name="Rectangle 12">
            <a:extLst>
              <a:ext uri="{FF2B5EF4-FFF2-40B4-BE49-F238E27FC236}">
                <a16:creationId xmlns:a16="http://schemas.microsoft.com/office/drawing/2014/main" id="{97F8912D-DA6C-8544-BCA3-989B652E6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720" y="1541473"/>
            <a:ext cx="7848600" cy="670471"/>
          </a:xfrm>
          <a:prstGeom prst="rect">
            <a:avLst/>
          </a:prstGeom>
          <a:solidFill>
            <a:srgbClr val="FBFBB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1800">
              <a:solidFill>
                <a:srgbClr val="011893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D218186B-4ED9-DD45-8D0E-92123FFC6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283" y="1599169"/>
            <a:ext cx="4141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٩.٥  ،  ١١  ، ١٢.٥،  ١٤  ،  ...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75AF4E07-1806-CC48-89C1-3FB943BFD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4533" y="3254931"/>
            <a:ext cx="1604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١١ ــ٩.٥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582941D3-7062-FE4F-96DF-45D88833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8883" y="2427844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الثاني ــ الأول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586B0EC7-F82F-7B46-806E-545615031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983" y="2427844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د =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8B7D6AD0-E5AF-284C-8216-2008D1A5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670" y="3986769"/>
            <a:ext cx="884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= ١.٥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569E7B9F-059B-4C47-9A08-96745D7E8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6833" y="2391331"/>
            <a:ext cx="2684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أضف د إلى الحد الأخير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AD4E37A9-F1AD-0240-8D13-E4B683329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733" y="3015219"/>
            <a:ext cx="216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١.٥ + ( ١٤ ) =</a:t>
            </a:r>
            <a:endParaRPr lang="en-US" alt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E111D2D5-646D-9D4C-ACDE-1239B1626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645" y="3004106"/>
            <a:ext cx="107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١٥.٥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4C710DF8-CCBC-4B45-8BBA-A9A13DD8C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420" y="3662919"/>
            <a:ext cx="262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١.٥ + ( ١٥.٥ ) =</a:t>
            </a:r>
            <a:endParaRPr lang="en-US" alt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8452D1E9-E022-F441-8E11-8F2CDA91A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9958" y="3651806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١٧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6" name="Text Box 87">
            <a:extLst>
              <a:ext uri="{FF2B5EF4-FFF2-40B4-BE49-F238E27FC236}">
                <a16:creationId xmlns:a16="http://schemas.microsoft.com/office/drawing/2014/main" id="{0F9B87D7-5D04-B34E-B20B-1614B58FB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8295" y="4418569"/>
            <a:ext cx="221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١.٥ + ( ١٧ ) =</a:t>
            </a:r>
            <a:endParaRPr lang="en-US" alt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7" name="Text Box 87">
            <a:extLst>
              <a:ext uri="{FF2B5EF4-FFF2-40B4-BE49-F238E27FC236}">
                <a16:creationId xmlns:a16="http://schemas.microsoft.com/office/drawing/2014/main" id="{0C7A08CE-8965-5444-A25B-C5F28C3F3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470" y="4407456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١٨.٥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28" name="Text Box 87">
            <a:extLst>
              <a:ext uri="{FF2B5EF4-FFF2-40B4-BE49-F238E27FC236}">
                <a16:creationId xmlns:a16="http://schemas.microsoft.com/office/drawing/2014/main" id="{EDD90E7B-9247-844B-A97C-9DDD89226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533" y="5812394"/>
            <a:ext cx="3602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B050"/>
                </a:solidFill>
              </a:rPr>
              <a:t>١٥.٥  ،  ١٧  ،  ١٨.٥  ،  ٢٠</a:t>
            </a:r>
            <a:endParaRPr lang="en-US" altLang="ar-SA" b="1" dirty="0">
              <a:solidFill>
                <a:srgbClr val="00B050"/>
              </a:solidFill>
            </a:endParaRPr>
          </a:p>
        </p:txBody>
      </p:sp>
      <p:sp>
        <p:nvSpPr>
          <p:cNvPr id="129" name="Text Box 87">
            <a:extLst>
              <a:ext uri="{FF2B5EF4-FFF2-40B4-BE49-F238E27FC236}">
                <a16:creationId xmlns:a16="http://schemas.microsoft.com/office/drawing/2014/main" id="{FDA43373-7B30-524F-83C0-2D1E2987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8908" y="5139294"/>
            <a:ext cx="2662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١.٥ + ( ١٨.٥ ) =</a:t>
            </a:r>
            <a:endParaRPr lang="en-US" alt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0" name="Text Box 87">
            <a:extLst>
              <a:ext uri="{FF2B5EF4-FFF2-40B4-BE49-F238E27FC236}">
                <a16:creationId xmlns:a16="http://schemas.microsoft.com/office/drawing/2014/main" id="{9C84568D-3116-3A42-AD72-6DEFD3DCE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370" y="5128181"/>
            <a:ext cx="955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11893"/>
                </a:solidFill>
              </a:rPr>
              <a:t>٢٠</a:t>
            </a:r>
            <a:endParaRPr lang="en-US" altLang="ar-SA" b="1">
              <a:solidFill>
                <a:srgbClr val="011893"/>
              </a:solidFill>
            </a:endParaRPr>
          </a:p>
        </p:txBody>
      </p:sp>
      <p:sp>
        <p:nvSpPr>
          <p:cNvPr id="132" name="مربع نص 26">
            <a:extLst>
              <a:ext uri="{FF2B5EF4-FFF2-40B4-BE49-F238E27FC236}">
                <a16:creationId xmlns:a16="http://schemas.microsoft.com/office/drawing/2014/main" id="{4D529405-D080-424E-8E2E-FF3A75D7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2903" y="1714212"/>
            <a:ext cx="1909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 dirty="0">
                <a:solidFill>
                  <a:srgbClr val="011893"/>
                </a:solidFill>
              </a:rPr>
              <a:t>٢/صـ٨٤</a:t>
            </a:r>
          </a:p>
        </p:txBody>
      </p:sp>
      <p:sp>
        <p:nvSpPr>
          <p:cNvPr id="133" name="Text Box 58">
            <a:extLst>
              <a:ext uri="{FF2B5EF4-FFF2-40B4-BE49-F238E27FC236}">
                <a16:creationId xmlns:a16="http://schemas.microsoft.com/office/drawing/2014/main" id="{66408C44-9BAD-3940-9602-DAE762F43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443" y="1072639"/>
            <a:ext cx="4751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إيجاد حدود المتتابعة من أساس المتتابعة 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34" name="Arc 136">
            <a:extLst>
              <a:ext uri="{FF2B5EF4-FFF2-40B4-BE49-F238E27FC236}">
                <a16:creationId xmlns:a16="http://schemas.microsoft.com/office/drawing/2014/main" id="{DF7F5766-0D3F-F149-800F-9D4DE2AC3C50}"/>
              </a:ext>
            </a:extLst>
          </p:cNvPr>
          <p:cNvSpPr>
            <a:spLocks/>
          </p:cNvSpPr>
          <p:nvPr/>
        </p:nvSpPr>
        <p:spPr bwMode="auto">
          <a:xfrm rot="7556570">
            <a:off x="7900758" y="1827769"/>
            <a:ext cx="403225" cy="4222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11893"/>
              </a:solidFill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F8672D4A-5367-E24D-A6C0-A61AFB6C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78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/>
      <p:bldP spid="115" grpId="0" animBg="1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قانون</a:t>
            </a:r>
          </a:p>
        </p:txBody>
      </p:sp>
      <p:pic>
        <p:nvPicPr>
          <p:cNvPr id="109" name="Picture 69">
            <a:extLst>
              <a:ext uri="{FF2B5EF4-FFF2-40B4-BE49-F238E27FC236}">
                <a16:creationId xmlns:a16="http://schemas.microsoft.com/office/drawing/2014/main" id="{85A40D6E-E8B8-3046-9DC5-BB7DE04B0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08" y="1193983"/>
            <a:ext cx="74342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71">
            <a:extLst>
              <a:ext uri="{FF2B5EF4-FFF2-40B4-BE49-F238E27FC236}">
                <a16:creationId xmlns:a16="http://schemas.microsoft.com/office/drawing/2014/main" id="{90DDB428-DB6E-F04F-BD44-19FE6D3B9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20" y="4116570"/>
            <a:ext cx="87122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مربع نص 4">
            <a:extLst>
              <a:ext uri="{FF2B5EF4-FFF2-40B4-BE49-F238E27FC236}">
                <a16:creationId xmlns:a16="http://schemas.microsoft.com/office/drawing/2014/main" id="{C200A0CF-9BBC-1246-8763-CBD18204A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95" y="962208"/>
            <a:ext cx="1909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/>
              <a:t>صـ٨٤</a:t>
            </a:r>
          </a:p>
        </p:txBody>
      </p:sp>
      <p:sp>
        <p:nvSpPr>
          <p:cNvPr id="112" name="مربع نص 5">
            <a:extLst>
              <a:ext uri="{FF2B5EF4-FFF2-40B4-BE49-F238E27FC236}">
                <a16:creationId xmlns:a16="http://schemas.microsoft.com/office/drawing/2014/main" id="{A4195C2E-114B-6A41-B59D-5333BE10F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95" y="5442133"/>
            <a:ext cx="355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b="1">
                <a:solidFill>
                  <a:srgbClr val="C00000"/>
                </a:solidFill>
              </a:rPr>
              <a:t>قانون الحد النوني  </a:t>
            </a:r>
            <a:r>
              <a:rPr lang="ar-SA" altLang="ar-SA" sz="2000" b="1"/>
              <a:t>أ </a:t>
            </a:r>
            <a:r>
              <a:rPr lang="ar-SA" altLang="ar-SA" sz="2000" b="1" baseline="-25000"/>
              <a:t>ن</a:t>
            </a:r>
            <a:r>
              <a:rPr lang="ar-SA" altLang="ar-SA" sz="2000" b="1"/>
              <a:t>  = أ</a:t>
            </a:r>
            <a:r>
              <a:rPr lang="ar-SA" altLang="ar-SA" sz="2000" b="1" baseline="-25000"/>
              <a:t>١</a:t>
            </a:r>
            <a:r>
              <a:rPr lang="ar-SA" altLang="ar-SA" sz="2000" b="1"/>
              <a:t>+ (ن-١) د</a:t>
            </a:r>
          </a:p>
        </p:txBody>
      </p:sp>
      <p:sp>
        <p:nvSpPr>
          <p:cNvPr id="113" name="مربع نص 6">
            <a:extLst>
              <a:ext uri="{FF2B5EF4-FFF2-40B4-BE49-F238E27FC236}">
                <a16:creationId xmlns:a16="http://schemas.microsoft.com/office/drawing/2014/main" id="{1EB3E26D-9645-1549-8CAA-110E0DD30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95" y="3014845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b="1">
                <a:solidFill>
                  <a:srgbClr val="C00000"/>
                </a:solidFill>
              </a:rPr>
              <a:t>قانون الحد النوني  </a:t>
            </a:r>
            <a:r>
              <a:rPr lang="ar-SA" altLang="ar-SA" b="1"/>
              <a:t>أ </a:t>
            </a:r>
            <a:r>
              <a:rPr lang="ar-SA" altLang="ar-SA" b="1" baseline="-25000"/>
              <a:t>ن</a:t>
            </a:r>
            <a:r>
              <a:rPr lang="ar-SA" altLang="ar-SA" b="1"/>
              <a:t>  = أ</a:t>
            </a:r>
            <a:r>
              <a:rPr lang="ar-SA" altLang="ar-SA" b="1" baseline="-25000"/>
              <a:t>١</a:t>
            </a:r>
            <a:r>
              <a:rPr lang="ar-SA" altLang="ar-SA" b="1"/>
              <a:t>+ (ن-١) د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FAEE477-66EF-7049-82B0-66D566B0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130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>
            <a:extLst>
              <a:ext uri="{FF2B5EF4-FFF2-40B4-BE49-F238E27FC236}">
                <a16:creationId xmlns:a16="http://schemas.microsoft.com/office/drawing/2014/main" id="{8C0ED7A3-8A30-3A4C-8347-C9ACC9F689BD}"/>
              </a:ext>
            </a:extLst>
          </p:cNvPr>
          <p:cNvSpPr/>
          <p:nvPr/>
        </p:nvSpPr>
        <p:spPr>
          <a:xfrm>
            <a:off x="568190" y="72749"/>
            <a:ext cx="11484244" cy="6408711"/>
          </a:xfrm>
          <a:prstGeom prst="roundRect">
            <a:avLst/>
          </a:prstGeom>
          <a:solidFill>
            <a:srgbClr val="DFC5DF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04" name="صورة 103">
            <a:extLst>
              <a:ext uri="{FF2B5EF4-FFF2-40B4-BE49-F238E27FC236}">
                <a16:creationId xmlns:a16="http://schemas.microsoft.com/office/drawing/2014/main" id="{9F92FB98-41FD-5A48-ADF1-20F0EB4B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4240" y="635044"/>
            <a:ext cx="11016137" cy="5533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2" name="مستطيل مستدير الزوايا 101">
            <a:extLst>
              <a:ext uri="{FF2B5EF4-FFF2-40B4-BE49-F238E27FC236}">
                <a16:creationId xmlns:a16="http://schemas.microsoft.com/office/drawing/2014/main" id="{36DE0C0D-3D09-D148-AAC6-6CFF5A840405}"/>
              </a:ext>
            </a:extLst>
          </p:cNvPr>
          <p:cNvSpPr/>
          <p:nvPr/>
        </p:nvSpPr>
        <p:spPr>
          <a:xfrm>
            <a:off x="763590" y="412040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مستطيل مستدير الزوايا 104">
            <a:extLst>
              <a:ext uri="{FF2B5EF4-FFF2-40B4-BE49-F238E27FC236}">
                <a16:creationId xmlns:a16="http://schemas.microsoft.com/office/drawing/2014/main" id="{2C8E8F67-8CF8-3044-8B66-1358926BAC05}"/>
              </a:ext>
            </a:extLst>
          </p:cNvPr>
          <p:cNvSpPr/>
          <p:nvPr/>
        </p:nvSpPr>
        <p:spPr>
          <a:xfrm>
            <a:off x="761918" y="392653"/>
            <a:ext cx="11096787" cy="590916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B3545FF-8860-2248-B862-8AC3159D70FF}"/>
              </a:ext>
            </a:extLst>
          </p:cNvPr>
          <p:cNvGrpSpPr/>
          <p:nvPr/>
        </p:nvGrpSpPr>
        <p:grpSpPr>
          <a:xfrm>
            <a:off x="760246" y="392653"/>
            <a:ext cx="11420963" cy="6423381"/>
            <a:chOff x="760246" y="392653"/>
            <a:chExt cx="11420963" cy="6423381"/>
          </a:xfrm>
        </p:grpSpPr>
        <p:sp>
          <p:nvSpPr>
            <p:cNvPr id="106" name="مستطيل مستدير الزوايا 105">
              <a:extLst>
                <a:ext uri="{FF2B5EF4-FFF2-40B4-BE49-F238E27FC236}">
                  <a16:creationId xmlns:a16="http://schemas.microsoft.com/office/drawing/2014/main" id="{C7EC438E-216D-6D40-960A-89F08B06EFE1}"/>
                </a:ext>
              </a:extLst>
            </p:cNvPr>
            <p:cNvSpPr/>
            <p:nvPr/>
          </p:nvSpPr>
          <p:spPr>
            <a:xfrm>
              <a:off x="760246" y="392653"/>
              <a:ext cx="11096787" cy="5909166"/>
            </a:xfrm>
            <a:prstGeom prst="round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D927A54-D94E-854A-BA9A-BA3AE320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07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728D3F16-8B77-EE4A-8367-9D06256FA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1104048" y="-190758"/>
            <a:ext cx="127859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مستطيل مستدير الزوايا 100">
            <a:extLst>
              <a:ext uri="{FF2B5EF4-FFF2-40B4-BE49-F238E27FC236}">
                <a16:creationId xmlns:a16="http://schemas.microsoft.com/office/drawing/2014/main" id="{C15412E2-B747-9941-B223-DDD4C5BF62F5}"/>
              </a:ext>
            </a:extLst>
          </p:cNvPr>
          <p:cNvSpPr/>
          <p:nvPr/>
        </p:nvSpPr>
        <p:spPr>
          <a:xfrm>
            <a:off x="1381860" y="288460"/>
            <a:ext cx="9841965" cy="550456"/>
          </a:xfrm>
          <a:prstGeom prst="roundRect">
            <a:avLst/>
          </a:prstGeom>
          <a:pattFill prst="pct60">
            <a:fgClr>
              <a:srgbClr val="DFC5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/>
          </a:p>
        </p:txBody>
      </p:sp>
      <p:grpSp>
        <p:nvGrpSpPr>
          <p:cNvPr id="103" name="مجموعة 102">
            <a:extLst>
              <a:ext uri="{FF2B5EF4-FFF2-40B4-BE49-F238E27FC236}">
                <a16:creationId xmlns:a16="http://schemas.microsoft.com/office/drawing/2014/main" id="{89B07C66-5BC3-B047-AF48-0920436C0FCB}"/>
              </a:ext>
            </a:extLst>
          </p:cNvPr>
          <p:cNvGrpSpPr/>
          <p:nvPr/>
        </p:nvGrpSpPr>
        <p:grpSpPr>
          <a:xfrm>
            <a:off x="1473351" y="123874"/>
            <a:ext cx="9825293" cy="957263"/>
            <a:chOff x="1175018" y="147233"/>
            <a:chExt cx="9825293" cy="1169410"/>
          </a:xfrm>
        </p:grpSpPr>
        <p:grpSp>
          <p:nvGrpSpPr>
            <p:cNvPr id="5" name="مجموعة 110">
              <a:extLst>
                <a:ext uri="{FF2B5EF4-FFF2-40B4-BE49-F238E27FC236}">
                  <a16:creationId xmlns:a16="http://schemas.microsoft.com/office/drawing/2014/main" id="{D8FB447C-78AE-5B4C-A916-DB9DF6511DB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89210" y="312255"/>
              <a:ext cx="1076124" cy="746079"/>
              <a:chOff x="5293799" y="1898773"/>
              <a:chExt cx="1019146" cy="421363"/>
            </a:xfrm>
          </p:grpSpPr>
          <p:grpSp>
            <p:nvGrpSpPr>
              <p:cNvPr id="6" name="مجموعة 111">
                <a:extLst>
                  <a:ext uri="{FF2B5EF4-FFF2-40B4-BE49-F238E27FC236}">
                    <a16:creationId xmlns:a16="http://schemas.microsoft.com/office/drawing/2014/main" id="{67D72977-B08C-7D4E-B0D7-DBDA2819BE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" name="مستطيل مستدير الزوايا 8">
                  <a:extLst>
                    <a:ext uri="{FF2B5EF4-FFF2-40B4-BE49-F238E27FC236}">
                      <a16:creationId xmlns:a16="http://schemas.microsoft.com/office/drawing/2014/main" id="{B11773FE-C44F-974B-B5B8-2B35FCAF8528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0" name="مستطيل مستدير الزوايا 9">
                  <a:extLst>
                    <a:ext uri="{FF2B5EF4-FFF2-40B4-BE49-F238E27FC236}">
                      <a16:creationId xmlns:a16="http://schemas.microsoft.com/office/drawing/2014/main" id="{7B167454-792B-D94C-9DDF-E60B4E63526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11" name="مستطيل مستدير الزوايا 10">
                  <a:extLst>
                    <a:ext uri="{FF2B5EF4-FFF2-40B4-BE49-F238E27FC236}">
                      <a16:creationId xmlns:a16="http://schemas.microsoft.com/office/drawing/2014/main" id="{AE14DBDD-5CEB-A747-9A03-AE00ACDFBD9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2" name="مستطيل مستدير الزوايا 11">
                  <a:extLst>
                    <a:ext uri="{FF2B5EF4-FFF2-40B4-BE49-F238E27FC236}">
                      <a16:creationId xmlns:a16="http://schemas.microsoft.com/office/drawing/2014/main" id="{BA5D3C2D-21AD-ED41-B069-C79CE954970A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" name="Google Shape;153;p5">
                <a:extLst>
                  <a:ext uri="{FF2B5EF4-FFF2-40B4-BE49-F238E27FC236}">
                    <a16:creationId xmlns:a16="http://schemas.microsoft.com/office/drawing/2014/main" id="{99327B25-9955-0F49-9A23-9631804D749C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" name="Google Shape;153;p5">
                <a:extLst>
                  <a:ext uri="{FF2B5EF4-FFF2-40B4-BE49-F238E27FC236}">
                    <a16:creationId xmlns:a16="http://schemas.microsoft.com/office/drawing/2014/main" id="{017969FD-F0F8-D34F-BDB6-D812313463D6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" name="مجموعة 110">
              <a:extLst>
                <a:ext uri="{FF2B5EF4-FFF2-40B4-BE49-F238E27FC236}">
                  <a16:creationId xmlns:a16="http://schemas.microsoft.com/office/drawing/2014/main" id="{86E76CD3-003F-D947-9014-8F9C6C441A0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8633352" y="328049"/>
              <a:ext cx="1076124" cy="746079"/>
              <a:chOff x="5293799" y="1898773"/>
              <a:chExt cx="1019146" cy="421363"/>
            </a:xfrm>
          </p:grpSpPr>
          <p:grpSp>
            <p:nvGrpSpPr>
              <p:cNvPr id="46" name="مجموعة 111">
                <a:extLst>
                  <a:ext uri="{FF2B5EF4-FFF2-40B4-BE49-F238E27FC236}">
                    <a16:creationId xmlns:a16="http://schemas.microsoft.com/office/drawing/2014/main" id="{94C35998-35ED-E04B-BE8E-4B91B91686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49" name="مستطيل مستدير الزوايا 48">
                  <a:extLst>
                    <a:ext uri="{FF2B5EF4-FFF2-40B4-BE49-F238E27FC236}">
                      <a16:creationId xmlns:a16="http://schemas.microsoft.com/office/drawing/2014/main" id="{2E487F7A-09CD-C142-AFB9-6805CC16F0D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0" name="مستطيل مستدير الزوايا 49">
                  <a:extLst>
                    <a:ext uri="{FF2B5EF4-FFF2-40B4-BE49-F238E27FC236}">
                      <a16:creationId xmlns:a16="http://schemas.microsoft.com/office/drawing/2014/main" id="{1E838335-7CEE-A048-85DC-6D54CE2F3C09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1" name="مستطيل مستدير الزوايا 50">
                  <a:extLst>
                    <a:ext uri="{FF2B5EF4-FFF2-40B4-BE49-F238E27FC236}">
                      <a16:creationId xmlns:a16="http://schemas.microsoft.com/office/drawing/2014/main" id="{E7C7CBDD-7DA1-FB4E-ABA3-33351C66DD3F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52" name="مستطيل مستدير الزوايا 51">
                  <a:extLst>
                    <a:ext uri="{FF2B5EF4-FFF2-40B4-BE49-F238E27FC236}">
                      <a16:creationId xmlns:a16="http://schemas.microsoft.com/office/drawing/2014/main" id="{C0DE696C-F2EC-7B48-B33C-77F7B7339C28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47" name="Google Shape;153;p5">
                <a:extLst>
                  <a:ext uri="{FF2B5EF4-FFF2-40B4-BE49-F238E27FC236}">
                    <a16:creationId xmlns:a16="http://schemas.microsoft.com/office/drawing/2014/main" id="{2EE3B57C-8BDE-A746-8E4B-B5D1A179AE81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153;p5">
                <a:extLst>
                  <a:ext uri="{FF2B5EF4-FFF2-40B4-BE49-F238E27FC236}">
                    <a16:creationId xmlns:a16="http://schemas.microsoft.com/office/drawing/2014/main" id="{F406B427-FB9E-F541-8CE6-505B398A1D8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مجموعة 110">
              <a:extLst>
                <a:ext uri="{FF2B5EF4-FFF2-40B4-BE49-F238E27FC236}">
                  <a16:creationId xmlns:a16="http://schemas.microsoft.com/office/drawing/2014/main" id="{275C270F-E3F1-464C-B22A-BDD63369D0D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7303136" y="278879"/>
              <a:ext cx="1105793" cy="917531"/>
              <a:chOff x="5245129" y="1929694"/>
              <a:chExt cx="1047244" cy="518194"/>
            </a:xfrm>
          </p:grpSpPr>
          <p:grpSp>
            <p:nvGrpSpPr>
              <p:cNvPr id="54" name="مجموعة 111">
                <a:extLst>
                  <a:ext uri="{FF2B5EF4-FFF2-40B4-BE49-F238E27FC236}">
                    <a16:creationId xmlns:a16="http://schemas.microsoft.com/office/drawing/2014/main" id="{CA4C9D07-B687-2F45-A2DA-CF7DB5E29D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5129" y="1929694"/>
                <a:ext cx="1047244" cy="514828"/>
                <a:chOff x="5245129" y="1929694"/>
                <a:chExt cx="1047244" cy="514828"/>
              </a:xfrm>
            </p:grpSpPr>
            <p:sp>
              <p:nvSpPr>
                <p:cNvPr id="57" name="مستطيل مستدير الزوايا 56">
                  <a:extLst>
                    <a:ext uri="{FF2B5EF4-FFF2-40B4-BE49-F238E27FC236}">
                      <a16:creationId xmlns:a16="http://schemas.microsoft.com/office/drawing/2014/main" id="{937AB966-247A-E143-B768-DD65C35A92D0}"/>
                    </a:ext>
                  </a:extLst>
                </p:cNvPr>
                <p:cNvSpPr/>
                <p:nvPr/>
              </p:nvSpPr>
              <p:spPr>
                <a:xfrm>
                  <a:off x="5852064" y="234879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8" name="مستطيل مستدير الزوايا 57">
                  <a:extLst>
                    <a:ext uri="{FF2B5EF4-FFF2-40B4-BE49-F238E27FC236}">
                      <a16:creationId xmlns:a16="http://schemas.microsoft.com/office/drawing/2014/main" id="{E6272113-4621-094E-A553-8225F5D538E9}"/>
                    </a:ext>
                  </a:extLst>
                </p:cNvPr>
                <p:cNvSpPr/>
                <p:nvPr/>
              </p:nvSpPr>
              <p:spPr>
                <a:xfrm>
                  <a:off x="5245129" y="1932728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59" name="مستطيل مستدير الزوايا 58">
                  <a:extLst>
                    <a:ext uri="{FF2B5EF4-FFF2-40B4-BE49-F238E27FC236}">
                      <a16:creationId xmlns:a16="http://schemas.microsoft.com/office/drawing/2014/main" id="{B079C989-BB59-CC4A-93F6-D2D3371D1C9B}"/>
                    </a:ext>
                  </a:extLst>
                </p:cNvPr>
                <p:cNvSpPr/>
                <p:nvPr/>
              </p:nvSpPr>
              <p:spPr>
                <a:xfrm>
                  <a:off x="5255194" y="234218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0" name="مستطيل مستدير الزوايا 59">
                  <a:extLst>
                    <a:ext uri="{FF2B5EF4-FFF2-40B4-BE49-F238E27FC236}">
                      <a16:creationId xmlns:a16="http://schemas.microsoft.com/office/drawing/2014/main" id="{C7500518-B718-B648-86E6-241F341BBF5F}"/>
                    </a:ext>
                  </a:extLst>
                </p:cNvPr>
                <p:cNvSpPr/>
                <p:nvPr/>
              </p:nvSpPr>
              <p:spPr>
                <a:xfrm>
                  <a:off x="5894265" y="192969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55" name="Google Shape;153;p5">
                <a:extLst>
                  <a:ext uri="{FF2B5EF4-FFF2-40B4-BE49-F238E27FC236}">
                    <a16:creationId xmlns:a16="http://schemas.microsoft.com/office/drawing/2014/main" id="{B2C82BAD-209A-2E41-9CC0-B00E01AC4D5A}"/>
                  </a:ext>
                </a:extLst>
              </p:cNvPr>
              <p:cNvSpPr/>
              <p:nvPr/>
            </p:nvSpPr>
            <p:spPr bwMode="auto">
              <a:xfrm rot="10800000" flipV="1">
                <a:off x="5383629" y="238195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53;p5">
                <a:extLst>
                  <a:ext uri="{FF2B5EF4-FFF2-40B4-BE49-F238E27FC236}">
                    <a16:creationId xmlns:a16="http://schemas.microsoft.com/office/drawing/2014/main" id="{BC8FEE3A-B906-C14F-8B28-DE0604757C6D}"/>
                  </a:ext>
                </a:extLst>
              </p:cNvPr>
              <p:cNvSpPr/>
              <p:nvPr/>
            </p:nvSpPr>
            <p:spPr bwMode="auto">
              <a:xfrm rot="10800000" flipV="1">
                <a:off x="5386751" y="1952424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مجموعة 110">
              <a:extLst>
                <a:ext uri="{FF2B5EF4-FFF2-40B4-BE49-F238E27FC236}">
                  <a16:creationId xmlns:a16="http://schemas.microsoft.com/office/drawing/2014/main" id="{00CB73BA-1415-1348-A303-627EC4ABA57A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5851762" y="336312"/>
              <a:ext cx="1077846" cy="832402"/>
              <a:chOff x="5273639" y="1905166"/>
              <a:chExt cx="1020777" cy="470116"/>
            </a:xfrm>
          </p:grpSpPr>
          <p:grpSp>
            <p:nvGrpSpPr>
              <p:cNvPr id="62" name="مجموعة 111">
                <a:extLst>
                  <a:ext uri="{FF2B5EF4-FFF2-40B4-BE49-F238E27FC236}">
                    <a16:creationId xmlns:a16="http://schemas.microsoft.com/office/drawing/2014/main" id="{C65943EA-9805-DC45-B06A-EBD9EBF2E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3639" y="1905166"/>
                <a:ext cx="1020777" cy="470116"/>
                <a:chOff x="5273639" y="1905166"/>
                <a:chExt cx="1020777" cy="470116"/>
              </a:xfrm>
            </p:grpSpPr>
            <p:sp>
              <p:nvSpPr>
                <p:cNvPr id="65" name="مستطيل مستدير الزوايا 64">
                  <a:extLst>
                    <a:ext uri="{FF2B5EF4-FFF2-40B4-BE49-F238E27FC236}">
                      <a16:creationId xmlns:a16="http://schemas.microsoft.com/office/drawing/2014/main" id="{DC50539E-268F-7743-A958-7EF825B179D6}"/>
                    </a:ext>
                  </a:extLst>
                </p:cNvPr>
                <p:cNvSpPr/>
                <p:nvPr/>
              </p:nvSpPr>
              <p:spPr>
                <a:xfrm>
                  <a:off x="5896308" y="2279551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6" name="مستطيل مستدير الزوايا 65">
                  <a:extLst>
                    <a:ext uri="{FF2B5EF4-FFF2-40B4-BE49-F238E27FC236}">
                      <a16:creationId xmlns:a16="http://schemas.microsoft.com/office/drawing/2014/main" id="{8B84A0E0-BD45-5D4F-AD8C-7A12A8611FD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67" name="مستطيل مستدير الزوايا 66">
                  <a:extLst>
                    <a:ext uri="{FF2B5EF4-FFF2-40B4-BE49-F238E27FC236}">
                      <a16:creationId xmlns:a16="http://schemas.microsoft.com/office/drawing/2014/main" id="{42D9D22A-8C1B-6C45-A462-564DAEFBE5C4}"/>
                    </a:ext>
                  </a:extLst>
                </p:cNvPr>
                <p:cNvSpPr/>
                <p:nvPr/>
              </p:nvSpPr>
              <p:spPr>
                <a:xfrm>
                  <a:off x="5273639" y="2273700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68" name="مستطيل مستدير الزوايا 67">
                  <a:extLst>
                    <a:ext uri="{FF2B5EF4-FFF2-40B4-BE49-F238E27FC236}">
                      <a16:creationId xmlns:a16="http://schemas.microsoft.com/office/drawing/2014/main" id="{0A2C1AE4-C9D0-1D46-969E-A35CF2D5A538}"/>
                    </a:ext>
                  </a:extLst>
                </p:cNvPr>
                <p:cNvSpPr/>
                <p:nvPr/>
              </p:nvSpPr>
              <p:spPr>
                <a:xfrm>
                  <a:off x="5892765" y="1905166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63" name="Google Shape;153;p5">
                <a:extLst>
                  <a:ext uri="{FF2B5EF4-FFF2-40B4-BE49-F238E27FC236}">
                    <a16:creationId xmlns:a16="http://schemas.microsoft.com/office/drawing/2014/main" id="{428C837E-DA5C-4C44-914A-56F8C50C1B9C}"/>
                  </a:ext>
                </a:extLst>
              </p:cNvPr>
              <p:cNvSpPr/>
              <p:nvPr/>
            </p:nvSpPr>
            <p:spPr bwMode="auto">
              <a:xfrm rot="10800000" flipV="1">
                <a:off x="5310332" y="2294965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53;p5">
                <a:extLst>
                  <a:ext uri="{FF2B5EF4-FFF2-40B4-BE49-F238E27FC236}">
                    <a16:creationId xmlns:a16="http://schemas.microsoft.com/office/drawing/2014/main" id="{908BF49D-AE8C-674A-B883-1DE0E6B2ED9F}"/>
                  </a:ext>
                </a:extLst>
              </p:cNvPr>
              <p:cNvSpPr/>
              <p:nvPr/>
            </p:nvSpPr>
            <p:spPr bwMode="auto">
              <a:xfrm rot="10800000" flipV="1">
                <a:off x="5375891" y="191521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مجموعة 110">
              <a:extLst>
                <a:ext uri="{FF2B5EF4-FFF2-40B4-BE49-F238E27FC236}">
                  <a16:creationId xmlns:a16="http://schemas.microsoft.com/office/drawing/2014/main" id="{449D5064-B5FB-5F49-A92F-ED5C95BCB2B9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448078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0" name="مجموعة 111">
                <a:extLst>
                  <a:ext uri="{FF2B5EF4-FFF2-40B4-BE49-F238E27FC236}">
                    <a16:creationId xmlns:a16="http://schemas.microsoft.com/office/drawing/2014/main" id="{C9A1F6A5-BF46-AB45-8A2E-FD7674A28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73" name="مستطيل مستدير الزوايا 72">
                  <a:extLst>
                    <a:ext uri="{FF2B5EF4-FFF2-40B4-BE49-F238E27FC236}">
                      <a16:creationId xmlns:a16="http://schemas.microsoft.com/office/drawing/2014/main" id="{0BF05E30-31CF-ED4E-92C4-C9AEC318E356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4" name="مستطيل مستدير الزوايا 73">
                  <a:extLst>
                    <a:ext uri="{FF2B5EF4-FFF2-40B4-BE49-F238E27FC236}">
                      <a16:creationId xmlns:a16="http://schemas.microsoft.com/office/drawing/2014/main" id="{871AE7DF-2CB1-D14A-81A6-D54197715025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75" name="مستطيل مستدير الزوايا 74">
                  <a:extLst>
                    <a:ext uri="{FF2B5EF4-FFF2-40B4-BE49-F238E27FC236}">
                      <a16:creationId xmlns:a16="http://schemas.microsoft.com/office/drawing/2014/main" id="{CB1CA13F-AA0B-2D4D-9DB7-2C5E81941395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76" name="مستطيل مستدير الزوايا 75">
                  <a:extLst>
                    <a:ext uri="{FF2B5EF4-FFF2-40B4-BE49-F238E27FC236}">
                      <a16:creationId xmlns:a16="http://schemas.microsoft.com/office/drawing/2014/main" id="{98D89A3D-9107-344E-8FE2-2FC327ABD9FF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1" name="Google Shape;153;p5">
                <a:extLst>
                  <a:ext uri="{FF2B5EF4-FFF2-40B4-BE49-F238E27FC236}">
                    <a16:creationId xmlns:a16="http://schemas.microsoft.com/office/drawing/2014/main" id="{A61E54F4-D954-9B4E-BEBE-5E1F8AD0A5A7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153;p5">
                <a:extLst>
                  <a:ext uri="{FF2B5EF4-FFF2-40B4-BE49-F238E27FC236}">
                    <a16:creationId xmlns:a16="http://schemas.microsoft.com/office/drawing/2014/main" id="{600F0D4C-7D57-5749-997D-6CFF57107C3B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مجموعة 110">
              <a:extLst>
                <a:ext uri="{FF2B5EF4-FFF2-40B4-BE49-F238E27FC236}">
                  <a16:creationId xmlns:a16="http://schemas.microsoft.com/office/drawing/2014/main" id="{C8B018B1-D3F4-F640-A0D3-E2BA0ECFC01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287417" y="405541"/>
              <a:ext cx="1076124" cy="746079"/>
              <a:chOff x="5293799" y="1898773"/>
              <a:chExt cx="1019146" cy="421363"/>
            </a:xfrm>
          </p:grpSpPr>
          <p:grpSp>
            <p:nvGrpSpPr>
              <p:cNvPr id="78" name="مجموعة 111">
                <a:extLst>
                  <a:ext uri="{FF2B5EF4-FFF2-40B4-BE49-F238E27FC236}">
                    <a16:creationId xmlns:a16="http://schemas.microsoft.com/office/drawing/2014/main" id="{FB5DEB45-C71D-C54B-B6A2-4C9406B0DF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1" name="مستطيل مستدير الزوايا 80">
                  <a:extLst>
                    <a:ext uri="{FF2B5EF4-FFF2-40B4-BE49-F238E27FC236}">
                      <a16:creationId xmlns:a16="http://schemas.microsoft.com/office/drawing/2014/main" id="{148C37B4-8079-FE46-9C40-885B4ABCEA97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2" name="مستطيل مستدير الزوايا 81">
                  <a:extLst>
                    <a:ext uri="{FF2B5EF4-FFF2-40B4-BE49-F238E27FC236}">
                      <a16:creationId xmlns:a16="http://schemas.microsoft.com/office/drawing/2014/main" id="{96E25728-DE18-7C40-92BF-8DD66F97FF3D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83" name="مستطيل مستدير الزوايا 82">
                  <a:extLst>
                    <a:ext uri="{FF2B5EF4-FFF2-40B4-BE49-F238E27FC236}">
                      <a16:creationId xmlns:a16="http://schemas.microsoft.com/office/drawing/2014/main" id="{1491CB03-B420-894D-AF97-A012BD8F2232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84" name="مستطيل مستدير الزوايا 83">
                  <a:extLst>
                    <a:ext uri="{FF2B5EF4-FFF2-40B4-BE49-F238E27FC236}">
                      <a16:creationId xmlns:a16="http://schemas.microsoft.com/office/drawing/2014/main" id="{0DAC7330-991B-BE4A-8636-743D7366FFB0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79" name="Google Shape;153;p5">
                <a:extLst>
                  <a:ext uri="{FF2B5EF4-FFF2-40B4-BE49-F238E27FC236}">
                    <a16:creationId xmlns:a16="http://schemas.microsoft.com/office/drawing/2014/main" id="{728ECFA4-2ECD-7F47-8BC1-B75A6349E0E4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153;p5">
                <a:extLst>
                  <a:ext uri="{FF2B5EF4-FFF2-40B4-BE49-F238E27FC236}">
                    <a16:creationId xmlns:a16="http://schemas.microsoft.com/office/drawing/2014/main" id="{A9EF06EE-075B-6E4A-AC03-426A2D3F98F5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مجموعة 110">
              <a:extLst>
                <a:ext uri="{FF2B5EF4-FFF2-40B4-BE49-F238E27FC236}">
                  <a16:creationId xmlns:a16="http://schemas.microsoft.com/office/drawing/2014/main" id="{EF79F695-C84B-564F-AEFD-35FF22D2BA2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2094047" y="359046"/>
              <a:ext cx="1076124" cy="746079"/>
              <a:chOff x="5293799" y="1898773"/>
              <a:chExt cx="1019146" cy="421363"/>
            </a:xfrm>
          </p:grpSpPr>
          <p:grpSp>
            <p:nvGrpSpPr>
              <p:cNvPr id="86" name="مجموعة 111">
                <a:extLst>
                  <a:ext uri="{FF2B5EF4-FFF2-40B4-BE49-F238E27FC236}">
                    <a16:creationId xmlns:a16="http://schemas.microsoft.com/office/drawing/2014/main" id="{DED6A6E3-548C-4A4D-BFF6-962D5A44A9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89" name="مستطيل مستدير الزوايا 88">
                  <a:extLst>
                    <a:ext uri="{FF2B5EF4-FFF2-40B4-BE49-F238E27FC236}">
                      <a16:creationId xmlns:a16="http://schemas.microsoft.com/office/drawing/2014/main" id="{030EB5C7-565A-EA4C-BF36-CADFE3D9BD20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0" name="مستطيل مستدير الزوايا 89">
                  <a:extLst>
                    <a:ext uri="{FF2B5EF4-FFF2-40B4-BE49-F238E27FC236}">
                      <a16:creationId xmlns:a16="http://schemas.microsoft.com/office/drawing/2014/main" id="{68A9E73F-8DC0-5348-ABDD-39E54CF94633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1" name="مستطيل مستدير الزوايا 90">
                  <a:extLst>
                    <a:ext uri="{FF2B5EF4-FFF2-40B4-BE49-F238E27FC236}">
                      <a16:creationId xmlns:a16="http://schemas.microsoft.com/office/drawing/2014/main" id="{97E5C65D-F5E6-8C44-B404-5D0D2A2E375E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92" name="مستطيل مستدير الزوايا 91">
                  <a:extLst>
                    <a:ext uri="{FF2B5EF4-FFF2-40B4-BE49-F238E27FC236}">
                      <a16:creationId xmlns:a16="http://schemas.microsoft.com/office/drawing/2014/main" id="{8314E805-4D18-4A4E-9210-347645CB0D72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87" name="Google Shape;153;p5">
                <a:extLst>
                  <a:ext uri="{FF2B5EF4-FFF2-40B4-BE49-F238E27FC236}">
                    <a16:creationId xmlns:a16="http://schemas.microsoft.com/office/drawing/2014/main" id="{88152DAF-4698-964B-80BF-4CD7A200E30B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153;p5">
                <a:extLst>
                  <a:ext uri="{FF2B5EF4-FFF2-40B4-BE49-F238E27FC236}">
                    <a16:creationId xmlns:a16="http://schemas.microsoft.com/office/drawing/2014/main" id="{4F3079B3-94A4-854A-AFFC-109E4E3EE23D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" name="مجموعة 110">
              <a:extLst>
                <a:ext uri="{FF2B5EF4-FFF2-40B4-BE49-F238E27FC236}">
                  <a16:creationId xmlns:a16="http://schemas.microsoft.com/office/drawing/2014/main" id="{831C2CC7-ACDE-7A47-86C7-A65306A2E9A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009996" y="343252"/>
              <a:ext cx="1076124" cy="746079"/>
              <a:chOff x="5293799" y="1898773"/>
              <a:chExt cx="1019146" cy="421363"/>
            </a:xfrm>
          </p:grpSpPr>
          <p:grpSp>
            <p:nvGrpSpPr>
              <p:cNvPr id="94" name="مجموعة 111">
                <a:extLst>
                  <a:ext uri="{FF2B5EF4-FFF2-40B4-BE49-F238E27FC236}">
                    <a16:creationId xmlns:a16="http://schemas.microsoft.com/office/drawing/2014/main" id="{9B1E8C9A-D563-404E-AC49-F1EAE31103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3799" y="1898773"/>
                <a:ext cx="1019146" cy="421363"/>
                <a:chOff x="5293799" y="1898773"/>
                <a:chExt cx="1019146" cy="421363"/>
              </a:xfrm>
            </p:grpSpPr>
            <p:sp>
              <p:nvSpPr>
                <p:cNvPr id="97" name="مستطيل مستدير الزوايا 96">
                  <a:extLst>
                    <a:ext uri="{FF2B5EF4-FFF2-40B4-BE49-F238E27FC236}">
                      <a16:creationId xmlns:a16="http://schemas.microsoft.com/office/drawing/2014/main" id="{28FEA676-9570-9E40-B956-A25836039B7F}"/>
                    </a:ext>
                  </a:extLst>
                </p:cNvPr>
                <p:cNvSpPr/>
                <p:nvPr/>
              </p:nvSpPr>
              <p:spPr>
                <a:xfrm>
                  <a:off x="5914235" y="222440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8" name="مستطيل مستدير الزوايا 97">
                  <a:extLst>
                    <a:ext uri="{FF2B5EF4-FFF2-40B4-BE49-F238E27FC236}">
                      <a16:creationId xmlns:a16="http://schemas.microsoft.com/office/drawing/2014/main" id="{AAC9DA80-BDF3-B945-A300-B535286B8E54}"/>
                    </a:ext>
                  </a:extLst>
                </p:cNvPr>
                <p:cNvSpPr/>
                <p:nvPr/>
              </p:nvSpPr>
              <p:spPr>
                <a:xfrm>
                  <a:off x="5293801" y="1906865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  <p:sp>
              <p:nvSpPr>
                <p:cNvPr id="99" name="مستطيل مستدير الزوايا 98">
                  <a:extLst>
                    <a:ext uri="{FF2B5EF4-FFF2-40B4-BE49-F238E27FC236}">
                      <a16:creationId xmlns:a16="http://schemas.microsoft.com/office/drawing/2014/main" id="{F233800A-F4DF-7A45-8A5A-7B299AAA6404}"/>
                    </a:ext>
                  </a:extLst>
                </p:cNvPr>
                <p:cNvSpPr/>
                <p:nvPr/>
              </p:nvSpPr>
              <p:spPr>
                <a:xfrm>
                  <a:off x="5293799" y="2224404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/>
                </a:p>
              </p:txBody>
            </p:sp>
            <p:sp>
              <p:nvSpPr>
                <p:cNvPr id="100" name="مستطيل مستدير الزوايا 99">
                  <a:extLst>
                    <a:ext uri="{FF2B5EF4-FFF2-40B4-BE49-F238E27FC236}">
                      <a16:creationId xmlns:a16="http://schemas.microsoft.com/office/drawing/2014/main" id="{5BBE4F7E-4FF9-184F-BD0E-6F5A0281CB69}"/>
                    </a:ext>
                  </a:extLst>
                </p:cNvPr>
                <p:cNvSpPr/>
                <p:nvPr/>
              </p:nvSpPr>
              <p:spPr>
                <a:xfrm>
                  <a:off x="5914837" y="1898773"/>
                  <a:ext cx="398108" cy="95731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defTabSz="685800">
                    <a:defRPr/>
                  </a:pPr>
                  <a:endParaRPr lang="ar-SA" sz="1350" b="1" dirty="0"/>
                </a:p>
              </p:txBody>
            </p:sp>
          </p:grpSp>
          <p:sp>
            <p:nvSpPr>
              <p:cNvPr id="95" name="Google Shape;153;p5">
                <a:extLst>
                  <a:ext uri="{FF2B5EF4-FFF2-40B4-BE49-F238E27FC236}">
                    <a16:creationId xmlns:a16="http://schemas.microsoft.com/office/drawing/2014/main" id="{B1338737-B85E-8944-83F3-190E6BB8B029}"/>
                  </a:ext>
                </a:extLst>
              </p:cNvPr>
              <p:cNvSpPr/>
              <p:nvPr/>
            </p:nvSpPr>
            <p:spPr bwMode="auto">
              <a:xfrm rot="10800000" flipV="1">
                <a:off x="5422837" y="2240588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rgbClr val="D0CFC6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153;p5">
                <a:extLst>
                  <a:ext uri="{FF2B5EF4-FFF2-40B4-BE49-F238E27FC236}">
                    <a16:creationId xmlns:a16="http://schemas.microsoft.com/office/drawing/2014/main" id="{D2DF8137-45DA-E044-ADA4-F3FDA5178177}"/>
                  </a:ext>
                </a:extLst>
              </p:cNvPr>
              <p:cNvSpPr/>
              <p:nvPr/>
            </p:nvSpPr>
            <p:spPr bwMode="auto">
              <a:xfrm rot="10800000" flipV="1">
                <a:off x="5407881" y="1928570"/>
                <a:ext cx="790983" cy="6593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bg2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lIns="68569" tIns="34275" rIns="68569" bIns="34275" anchor="ctr"/>
              <a:lstStyle/>
              <a:p>
                <a:pPr algn="ctr" defTabSz="685800">
                  <a:defRPr/>
                </a:pPr>
                <a:endParaRPr sz="135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81F905B9-70C1-C245-9D44-FA433C354A4C}"/>
              </a:ext>
            </a:extLst>
          </p:cNvPr>
          <p:cNvSpPr/>
          <p:nvPr/>
        </p:nvSpPr>
        <p:spPr>
          <a:xfrm rot="385153">
            <a:off x="10284888" y="85351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</a:t>
            </a:r>
          </a:p>
        </p:txBody>
      </p:sp>
      <p:grpSp>
        <p:nvGrpSpPr>
          <p:cNvPr id="109" name="Group 128">
            <a:extLst>
              <a:ext uri="{FF2B5EF4-FFF2-40B4-BE49-F238E27FC236}">
                <a16:creationId xmlns:a16="http://schemas.microsoft.com/office/drawing/2014/main" id="{2241EA35-7F73-2B45-831E-FAE29086F90D}"/>
              </a:ext>
            </a:extLst>
          </p:cNvPr>
          <p:cNvGrpSpPr>
            <a:grpSpLocks/>
          </p:cNvGrpSpPr>
          <p:nvPr/>
        </p:nvGrpSpPr>
        <p:grpSpPr bwMode="auto">
          <a:xfrm>
            <a:off x="2620806" y="2046749"/>
            <a:ext cx="7848600" cy="4392613"/>
            <a:chOff x="499" y="958"/>
            <a:chExt cx="4944" cy="2767"/>
          </a:xfrm>
        </p:grpSpPr>
        <p:sp>
          <p:nvSpPr>
            <p:cNvPr id="110" name="Rectangle 114">
              <a:extLst>
                <a:ext uri="{FF2B5EF4-FFF2-40B4-BE49-F238E27FC236}">
                  <a16:creationId xmlns:a16="http://schemas.microsoft.com/office/drawing/2014/main" id="{2488B6B3-74EF-614D-874F-BB2629A15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958"/>
              <a:ext cx="4944" cy="2577"/>
            </a:xfrm>
            <a:prstGeom prst="rect">
              <a:avLst/>
            </a:prstGeom>
            <a:solidFill>
              <a:srgbClr val="E6EAC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>
                <a:solidFill>
                  <a:srgbClr val="002060"/>
                </a:solidFill>
              </a:endParaRPr>
            </a:p>
          </p:txBody>
        </p:sp>
        <p:sp>
          <p:nvSpPr>
            <p:cNvPr id="111" name="Line 127">
              <a:extLst>
                <a:ext uri="{FF2B5EF4-FFF2-40B4-BE49-F238E27FC236}">
                  <a16:creationId xmlns:a16="http://schemas.microsoft.com/office/drawing/2014/main" id="{515EBB25-C233-CE44-A9A6-7D00F7E4A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5" y="958"/>
              <a:ext cx="0" cy="27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>
                <a:solidFill>
                  <a:srgbClr val="002060"/>
                </a:solidFill>
              </a:endParaRPr>
            </a:p>
          </p:txBody>
        </p:sp>
      </p:grpSp>
      <p:sp>
        <p:nvSpPr>
          <p:cNvPr id="113" name="Rectangle 2">
            <a:extLst>
              <a:ext uri="{FF2B5EF4-FFF2-40B4-BE49-F238E27FC236}">
                <a16:creationId xmlns:a16="http://schemas.microsoft.com/office/drawing/2014/main" id="{14E83879-645B-A345-B7C0-FD422B027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956" y="1291099"/>
            <a:ext cx="8423275" cy="503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اكتب معادلة الحد النوني للمتتابعة الحسابية :  ٣  ،  ــ ١٠  ،  ــ ٢٣  ،  ــ ٣٦ ، ...</a:t>
            </a:r>
            <a:endParaRPr lang="en-US" altLang="ar-SA" sz="2400" b="1">
              <a:solidFill>
                <a:srgbClr val="002060"/>
              </a:solidFill>
            </a:endParaRPr>
          </a:p>
        </p:txBody>
      </p:sp>
      <p:sp>
        <p:nvSpPr>
          <p:cNvPr id="114" name="Text Box 87">
            <a:extLst>
              <a:ext uri="{FF2B5EF4-FFF2-40B4-BE49-F238E27FC236}">
                <a16:creationId xmlns:a16="http://schemas.microsoft.com/office/drawing/2014/main" id="{F3D83F0A-A3D7-364D-9552-856BC64E7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168" y="3810462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= ــ ١٠ ــ  ٣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15" name="Text Box 87">
            <a:extLst>
              <a:ext uri="{FF2B5EF4-FFF2-40B4-BE49-F238E27FC236}">
                <a16:creationId xmlns:a16="http://schemas.microsoft.com/office/drawing/2014/main" id="{3B0EDF90-3417-6D4B-80A8-BE015B411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556" y="3126249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الثاني ــ الأول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16" name="Text Box 87">
            <a:extLst>
              <a:ext uri="{FF2B5EF4-FFF2-40B4-BE49-F238E27FC236}">
                <a16:creationId xmlns:a16="http://schemas.microsoft.com/office/drawing/2014/main" id="{FDAE48B5-4F4D-F742-8014-B9365E97B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56" y="3126249"/>
            <a:ext cx="612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د =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17" name="Text Box 87">
            <a:extLst>
              <a:ext uri="{FF2B5EF4-FFF2-40B4-BE49-F238E27FC236}">
                <a16:creationId xmlns:a16="http://schemas.microsoft.com/office/drawing/2014/main" id="{DB905142-EFA3-614C-9E2E-15F371192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5081" y="4567699"/>
            <a:ext cx="120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=  ــ ١٣</a:t>
            </a:r>
            <a:endParaRPr lang="en-US" altLang="ar-SA" b="1" dirty="0">
              <a:solidFill>
                <a:srgbClr val="7030A0"/>
              </a:solidFill>
            </a:endParaRPr>
          </a:p>
        </p:txBody>
      </p:sp>
      <p:sp>
        <p:nvSpPr>
          <p:cNvPr id="118" name="Text Box 87">
            <a:extLst>
              <a:ext uri="{FF2B5EF4-FFF2-40B4-BE49-F238E27FC236}">
                <a16:creationId xmlns:a16="http://schemas.microsoft.com/office/drawing/2014/main" id="{6104022E-9F6B-4540-AC16-EF6758D83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056" y="2515062"/>
            <a:ext cx="2684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C00000"/>
                </a:solidFill>
              </a:rPr>
              <a:t>١</a:t>
            </a:r>
            <a:r>
              <a:rPr lang="ar-SA" altLang="ar-SA" sz="2400" b="1" dirty="0">
                <a:solidFill>
                  <a:srgbClr val="C00000"/>
                </a:solidFill>
              </a:rPr>
              <a:t> + ( ن ــ ١ ) د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19" name="Text Box 87">
            <a:extLst>
              <a:ext uri="{FF2B5EF4-FFF2-40B4-BE49-F238E27FC236}">
                <a16:creationId xmlns:a16="http://schemas.microsoft.com/office/drawing/2014/main" id="{0172BA00-AF69-7F4C-801B-935A0218A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881" y="2478549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أ</a:t>
            </a:r>
            <a:r>
              <a:rPr lang="ar-SA" altLang="ar-SA" sz="2800" b="1" baseline="-25000">
                <a:solidFill>
                  <a:srgbClr val="002060"/>
                </a:solidFill>
              </a:rPr>
              <a:t>ن</a:t>
            </a:r>
            <a:r>
              <a:rPr lang="ar-SA" altLang="ar-SA" sz="2400" b="1">
                <a:solidFill>
                  <a:srgbClr val="002060"/>
                </a:solidFill>
              </a:rPr>
              <a:t> =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20" name="Text Box 87">
            <a:extLst>
              <a:ext uri="{FF2B5EF4-FFF2-40B4-BE49-F238E27FC236}">
                <a16:creationId xmlns:a16="http://schemas.microsoft.com/office/drawing/2014/main" id="{10E25D77-5869-6C47-9913-FFA7ACF7A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106" y="3307224"/>
            <a:ext cx="322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=  ٣ + ( ن ــ ١ ) ( ــ ١٣ )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21" name="Text Box 87">
            <a:extLst>
              <a:ext uri="{FF2B5EF4-FFF2-40B4-BE49-F238E27FC236}">
                <a16:creationId xmlns:a16="http://schemas.microsoft.com/office/drawing/2014/main" id="{94A2DF66-A012-7C4E-A740-FE0E725C3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6518" y="2334087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2060"/>
                </a:solidFill>
              </a:rPr>
              <a:t>٣</a:t>
            </a:r>
            <a:endParaRPr lang="en-US" altLang="ar-SA" b="1">
              <a:solidFill>
                <a:srgbClr val="002060"/>
              </a:solidFill>
            </a:endParaRPr>
          </a:p>
        </p:txBody>
      </p:sp>
      <p:sp>
        <p:nvSpPr>
          <p:cNvPr id="122" name="Text Box 87">
            <a:extLst>
              <a:ext uri="{FF2B5EF4-FFF2-40B4-BE49-F238E27FC236}">
                <a16:creationId xmlns:a16="http://schemas.microsoft.com/office/drawing/2014/main" id="{530FDC79-5335-BF48-BD30-45E87498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9293" y="2334087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7030A0"/>
                </a:solidFill>
              </a:rPr>
              <a:t>أ</a:t>
            </a:r>
            <a:r>
              <a:rPr lang="ar-SA" altLang="ar-SA" sz="2800" b="1" baseline="-25000" dirty="0">
                <a:solidFill>
                  <a:srgbClr val="7030A0"/>
                </a:solidFill>
              </a:rPr>
              <a:t>١</a:t>
            </a:r>
            <a:r>
              <a:rPr lang="ar-SA" altLang="ar-SA" sz="2400" b="1" dirty="0">
                <a:solidFill>
                  <a:srgbClr val="7030A0"/>
                </a:solidFill>
              </a:rPr>
              <a:t> =</a:t>
            </a:r>
            <a:endParaRPr lang="en-US" altLang="ar-SA" b="1" dirty="0">
              <a:solidFill>
                <a:srgbClr val="7030A0"/>
              </a:solidFill>
            </a:endParaRPr>
          </a:p>
        </p:txBody>
      </p:sp>
      <p:sp>
        <p:nvSpPr>
          <p:cNvPr id="123" name="Text Box 87">
            <a:extLst>
              <a:ext uri="{FF2B5EF4-FFF2-40B4-BE49-F238E27FC236}">
                <a16:creationId xmlns:a16="http://schemas.microsoft.com/office/drawing/2014/main" id="{F3329F44-D2EB-2641-87E8-642E60EB9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31" y="4026362"/>
            <a:ext cx="2684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2060"/>
                </a:solidFill>
              </a:rPr>
              <a:t>=  </a:t>
            </a:r>
            <a:r>
              <a:rPr lang="ar-SA" altLang="ar-SA" sz="2400" b="1" dirty="0">
                <a:solidFill>
                  <a:srgbClr val="C00000"/>
                </a:solidFill>
              </a:rPr>
              <a:t>٣</a:t>
            </a:r>
            <a:r>
              <a:rPr lang="ar-SA" altLang="ar-SA" sz="2400" b="1" dirty="0">
                <a:solidFill>
                  <a:srgbClr val="002060"/>
                </a:solidFill>
              </a:rPr>
              <a:t> ــ ١٣ ن  +  </a:t>
            </a:r>
            <a:r>
              <a:rPr lang="ar-SA" altLang="ar-SA" sz="2400" b="1" dirty="0">
                <a:solidFill>
                  <a:srgbClr val="C00000"/>
                </a:solidFill>
              </a:rPr>
              <a:t>١٣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24" name="Text Box 87">
            <a:extLst>
              <a:ext uri="{FF2B5EF4-FFF2-40B4-BE49-F238E27FC236}">
                <a16:creationId xmlns:a16="http://schemas.microsoft.com/office/drawing/2014/main" id="{C1E76747-18F2-6646-BC5F-427DB3229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768" y="5658312"/>
            <a:ext cx="163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chemeClr val="accent6">
                    <a:lumMod val="50000"/>
                  </a:schemeClr>
                </a:solidFill>
              </a:rPr>
              <a:t>المعادلة هي</a:t>
            </a:r>
            <a:endParaRPr lang="en-US" altLang="ar-S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5" name="Text Box 87">
            <a:extLst>
              <a:ext uri="{FF2B5EF4-FFF2-40B4-BE49-F238E27FC236}">
                <a16:creationId xmlns:a16="http://schemas.microsoft.com/office/drawing/2014/main" id="{BAC48C3B-81B7-F64A-992A-9903EE8F6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2356" y="5683712"/>
            <a:ext cx="2397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أ</a:t>
            </a:r>
            <a:r>
              <a:rPr lang="ar-SA" altLang="ar-SA" sz="2800" b="1" baseline="-20000" dirty="0">
                <a:solidFill>
                  <a:srgbClr val="C00000"/>
                </a:solidFill>
              </a:rPr>
              <a:t>ن</a:t>
            </a:r>
            <a:r>
              <a:rPr lang="ar-SA" altLang="ar-SA" sz="2400" b="1" dirty="0">
                <a:solidFill>
                  <a:srgbClr val="C00000"/>
                </a:solidFill>
              </a:rPr>
              <a:t> = ــ ١٣ ن + ١٦</a:t>
            </a:r>
            <a:endParaRPr lang="en-US" altLang="ar-SA" b="1" dirty="0">
              <a:solidFill>
                <a:srgbClr val="C00000"/>
              </a:solidFill>
            </a:endParaRPr>
          </a:p>
        </p:txBody>
      </p:sp>
      <p:sp>
        <p:nvSpPr>
          <p:cNvPr id="126" name="Text Box 58">
            <a:extLst>
              <a:ext uri="{FF2B5EF4-FFF2-40B4-BE49-F238E27FC236}">
                <a16:creationId xmlns:a16="http://schemas.microsoft.com/office/drawing/2014/main" id="{ECF09F45-3DF3-6C4D-90FD-2078D8465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0968" y="625937"/>
            <a:ext cx="37084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C00000"/>
                </a:solidFill>
              </a:rPr>
              <a:t>إيجاد الحد النوني</a:t>
            </a:r>
            <a:endParaRPr lang="en-US" altLang="ar-SA" sz="2400" b="1" dirty="0">
              <a:solidFill>
                <a:srgbClr val="C00000"/>
              </a:solidFill>
            </a:endParaRPr>
          </a:p>
        </p:txBody>
      </p:sp>
      <p:sp>
        <p:nvSpPr>
          <p:cNvPr id="127" name="مربع نص 21">
            <a:extLst>
              <a:ext uri="{FF2B5EF4-FFF2-40B4-BE49-F238E27FC236}">
                <a16:creationId xmlns:a16="http://schemas.microsoft.com/office/drawing/2014/main" id="{2E1B6F4D-74C5-E247-9107-5EC6B5A86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593" y="764049"/>
            <a:ext cx="3554413" cy="4016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800" b="1" dirty="0">
                <a:solidFill>
                  <a:srgbClr val="C00000"/>
                </a:solidFill>
              </a:rPr>
              <a:t>قانون الحد النوني  </a:t>
            </a:r>
            <a:r>
              <a:rPr lang="ar-SA" altLang="ar-SA" sz="2000" b="1" dirty="0" err="1">
                <a:solidFill>
                  <a:srgbClr val="C00000"/>
                </a:solidFill>
              </a:rPr>
              <a:t>أ</a:t>
            </a:r>
            <a:r>
              <a:rPr lang="ar-SA" altLang="ar-SA" sz="2000" b="1" dirty="0">
                <a:solidFill>
                  <a:srgbClr val="C00000"/>
                </a:solidFill>
              </a:rPr>
              <a:t> </a:t>
            </a:r>
            <a:r>
              <a:rPr lang="ar-SA" altLang="ar-SA" sz="2000" b="1" baseline="-25000" dirty="0">
                <a:solidFill>
                  <a:srgbClr val="C00000"/>
                </a:solidFill>
              </a:rPr>
              <a:t>ن</a:t>
            </a:r>
            <a:r>
              <a:rPr lang="ar-SA" altLang="ar-SA" sz="2000" b="1" dirty="0">
                <a:solidFill>
                  <a:srgbClr val="C00000"/>
                </a:solidFill>
              </a:rPr>
              <a:t>  = أ</a:t>
            </a:r>
            <a:r>
              <a:rPr lang="ar-SA" altLang="ar-SA" sz="2000" b="1" baseline="-25000" dirty="0">
                <a:solidFill>
                  <a:srgbClr val="C00000"/>
                </a:solidFill>
              </a:rPr>
              <a:t>١</a:t>
            </a:r>
            <a:r>
              <a:rPr lang="ar-SA" altLang="ar-SA" sz="2000" b="1" dirty="0">
                <a:solidFill>
                  <a:srgbClr val="C00000"/>
                </a:solidFill>
              </a:rPr>
              <a:t>+ (ن-١) د</a:t>
            </a:r>
          </a:p>
        </p:txBody>
      </p:sp>
      <p:sp>
        <p:nvSpPr>
          <p:cNvPr id="128" name="Arc 136">
            <a:extLst>
              <a:ext uri="{FF2B5EF4-FFF2-40B4-BE49-F238E27FC236}">
                <a16:creationId xmlns:a16="http://schemas.microsoft.com/office/drawing/2014/main" id="{B541BC72-6BAB-C245-A95A-64DADB2A2AEC}"/>
              </a:ext>
            </a:extLst>
          </p:cNvPr>
          <p:cNvSpPr>
            <a:spLocks/>
          </p:cNvSpPr>
          <p:nvPr/>
        </p:nvSpPr>
        <p:spPr bwMode="auto">
          <a:xfrm rot="7556570">
            <a:off x="5380674" y="1488744"/>
            <a:ext cx="403225" cy="42386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ar-SA">
              <a:solidFill>
                <a:srgbClr val="002060"/>
              </a:solidFill>
            </a:endParaRPr>
          </a:p>
        </p:txBody>
      </p:sp>
      <p:sp>
        <p:nvSpPr>
          <p:cNvPr id="129" name="شكل بيضاوي 128">
            <a:extLst>
              <a:ext uri="{FF2B5EF4-FFF2-40B4-BE49-F238E27FC236}">
                <a16:creationId xmlns:a16="http://schemas.microsoft.com/office/drawing/2014/main" id="{E2575624-9B53-E34D-98A5-9C6F36B106E7}"/>
              </a:ext>
            </a:extLst>
          </p:cNvPr>
          <p:cNvSpPr/>
          <p:nvPr/>
        </p:nvSpPr>
        <p:spPr>
          <a:xfrm>
            <a:off x="5743418" y="1302212"/>
            <a:ext cx="431800" cy="3730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>
              <a:solidFill>
                <a:srgbClr val="002060"/>
              </a:solidFill>
            </a:endParaRPr>
          </a:p>
        </p:txBody>
      </p:sp>
      <p:sp>
        <p:nvSpPr>
          <p:cNvPr id="130" name="مربع نص 25">
            <a:extLst>
              <a:ext uri="{FF2B5EF4-FFF2-40B4-BE49-F238E27FC236}">
                <a16:creationId xmlns:a16="http://schemas.microsoft.com/office/drawing/2014/main" id="{97B3D023-E1B4-BD4A-B469-186C53E1B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06" y="514811"/>
            <a:ext cx="1909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>
              <a:spcBef>
                <a:spcPct val="0"/>
              </a:spcBef>
              <a:buFontTx/>
              <a:buNone/>
            </a:pPr>
            <a:r>
              <a:rPr lang="ar-SA" altLang="ar-SA" sz="1800">
                <a:solidFill>
                  <a:srgbClr val="002060"/>
                </a:solidFill>
              </a:rPr>
              <a:t>صـ٨٥   (٣أ)</a:t>
            </a: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FCDC6C0-B56F-A44B-98D2-B1EC97B6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5E5B0-F6F0-B247-8487-6A2CF50D42E2}" type="slidenum">
              <a:rPr lang="ar-SA" smtClean="0"/>
              <a:t>261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08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1497</Words>
  <Application>Microsoft Macintosh PowerPoint</Application>
  <PresentationFormat>شاشة عريضة</PresentationFormat>
  <Paragraphs>413</Paragraphs>
  <Slides>20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8" baseType="lpstr">
      <vt:lpstr>Arial Unicode MS</vt:lpstr>
      <vt:lpstr>Aldhabi</vt:lpstr>
      <vt:lpstr>Arial</vt:lpstr>
      <vt:lpstr>Beirut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21</cp:revision>
  <dcterms:created xsi:type="dcterms:W3CDTF">2021-09-13T21:59:54Z</dcterms:created>
  <dcterms:modified xsi:type="dcterms:W3CDTF">2021-11-27T12:35:28Z</dcterms:modified>
</cp:coreProperties>
</file>