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455" r:id="rId4"/>
    <p:sldId id="275" r:id="rId5"/>
    <p:sldId id="456" r:id="rId6"/>
    <p:sldId id="461" r:id="rId7"/>
    <p:sldId id="1044" r:id="rId8"/>
    <p:sldId id="1037" r:id="rId9"/>
    <p:sldId id="1041" r:id="rId10"/>
    <p:sldId id="1038" r:id="rId11"/>
    <p:sldId id="1042" r:id="rId12"/>
    <p:sldId id="1043" r:id="rId13"/>
    <p:sldId id="1039" r:id="rId14"/>
    <p:sldId id="1045" r:id="rId15"/>
    <p:sldId id="104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84"/>
    <a:srgbClr val="E1E9F6"/>
    <a:srgbClr val="C5E2E7"/>
    <a:srgbClr val="FFFDE9"/>
    <a:srgbClr val="ADDCF4"/>
    <a:srgbClr val="FC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1" autoAdjust="0"/>
    <p:restoredTop sz="94660"/>
  </p:normalViewPr>
  <p:slideViewPr>
    <p:cSldViewPr snapToGrid="0">
      <p:cViewPr>
        <p:scale>
          <a:sx n="58" d="100"/>
          <a:sy n="58" d="100"/>
        </p:scale>
        <p:origin x="1200" y="8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450A6A-E36C-4D78-909A-C3EE9AE5D2CB}" type="datetimeFigureOut">
              <a:rPr lang="ar-SA" smtClean="0"/>
              <a:t>04/02/45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CD2BED-5071-4038-B669-0503A63C5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48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8.png"/><Relationship Id="rId3" Type="http://schemas.openxmlformats.org/officeDocument/2006/relationships/image" Target="../media/image30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microsoft.com/office/2007/relationships/hdphoto" Target="../media/hdphoto1.wdp"/><Relationship Id="rId2" Type="http://schemas.openxmlformats.org/officeDocument/2006/relationships/image" Target="../media/image29.png"/><Relationship Id="rId16" Type="http://schemas.openxmlformats.org/officeDocument/2006/relationships/image" Target="../media/image2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2.svg"/><Relationship Id="rId10" Type="http://schemas.openxmlformats.org/officeDocument/2006/relationships/image" Target="../media/image48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3.svg"/><Relationship Id="rId18" Type="http://schemas.openxmlformats.org/officeDocument/2006/relationships/image" Target="../media/image65.png"/><Relationship Id="rId3" Type="http://schemas.openxmlformats.org/officeDocument/2006/relationships/image" Target="../media/image60.svg"/><Relationship Id="rId21" Type="http://schemas.openxmlformats.org/officeDocument/2006/relationships/hyperlink" Target="https://t.me/fatimahalsubeie" TargetMode="External"/><Relationship Id="rId7" Type="http://schemas.openxmlformats.org/officeDocument/2006/relationships/image" Target="../media/image43.svg"/><Relationship Id="rId12" Type="http://schemas.openxmlformats.org/officeDocument/2006/relationships/image" Target="../media/image50.png"/><Relationship Id="rId17" Type="http://schemas.openxmlformats.org/officeDocument/2006/relationships/image" Target="../media/image64.svg"/><Relationship Id="rId2" Type="http://schemas.openxmlformats.org/officeDocument/2006/relationships/image" Target="../media/image59.png"/><Relationship Id="rId16" Type="http://schemas.openxmlformats.org/officeDocument/2006/relationships/image" Target="../media/image19.png"/><Relationship Id="rId20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62.svg"/><Relationship Id="rId5" Type="http://schemas.openxmlformats.org/officeDocument/2006/relationships/image" Target="../media/image4.svg"/><Relationship Id="rId15" Type="http://schemas.microsoft.com/office/2007/relationships/hdphoto" Target="../media/hdphoto1.wdp"/><Relationship Id="rId23" Type="http://schemas.microsoft.com/office/2007/relationships/hdphoto" Target="../media/hdphoto2.wdp"/><Relationship Id="rId10" Type="http://schemas.openxmlformats.org/officeDocument/2006/relationships/image" Target="../media/image61.png"/><Relationship Id="rId19" Type="http://schemas.openxmlformats.org/officeDocument/2006/relationships/image" Target="../media/image66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32.svg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svg"/><Relationship Id="rId18" Type="http://schemas.openxmlformats.org/officeDocument/2006/relationships/image" Target="../media/image28.png"/><Relationship Id="rId3" Type="http://schemas.openxmlformats.org/officeDocument/2006/relationships/image" Target="../media/image30.svg"/><Relationship Id="rId7" Type="http://schemas.openxmlformats.org/officeDocument/2006/relationships/image" Target="../media/image37.svg"/><Relationship Id="rId12" Type="http://schemas.openxmlformats.org/officeDocument/2006/relationships/image" Target="../media/image3.png"/><Relationship Id="rId17" Type="http://schemas.microsoft.com/office/2007/relationships/hdphoto" Target="../media/hdphoto1.wdp"/><Relationship Id="rId2" Type="http://schemas.openxmlformats.org/officeDocument/2006/relationships/image" Target="../media/image2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3.svg"/><Relationship Id="rId10" Type="http://schemas.openxmlformats.org/officeDocument/2006/relationships/image" Target="../media/image40.png"/><Relationship Id="rId19" Type="http://schemas.microsoft.com/office/2007/relationships/hdphoto" Target="../media/hdphoto2.wdp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3.png"/><Relationship Id="rId3" Type="http://schemas.openxmlformats.org/officeDocument/2006/relationships/image" Target="../media/image30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microsoft.com/office/2007/relationships/hdphoto" Target="../media/hdphoto1.wdp"/><Relationship Id="rId2" Type="http://schemas.openxmlformats.org/officeDocument/2006/relationships/image" Target="../media/image29.png"/><Relationship Id="rId16" Type="http://schemas.openxmlformats.org/officeDocument/2006/relationships/image" Target="../media/image2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2.svg"/><Relationship Id="rId10" Type="http://schemas.openxmlformats.org/officeDocument/2006/relationships/image" Target="../media/image48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30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microsoft.com/office/2007/relationships/hdphoto" Target="../media/hdphoto1.wdp"/><Relationship Id="rId2" Type="http://schemas.openxmlformats.org/officeDocument/2006/relationships/image" Target="../media/image29.png"/><Relationship Id="rId16" Type="http://schemas.openxmlformats.org/officeDocument/2006/relationships/image" Target="../media/image2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2.svg"/><Relationship Id="rId10" Type="http://schemas.openxmlformats.org/officeDocument/2006/relationships/image" Target="../media/image48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5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7.png"/><Relationship Id="rId3" Type="http://schemas.openxmlformats.org/officeDocument/2006/relationships/image" Target="../media/image30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microsoft.com/office/2007/relationships/hdphoto" Target="../media/hdphoto1.wdp"/><Relationship Id="rId2" Type="http://schemas.openxmlformats.org/officeDocument/2006/relationships/image" Target="../media/image29.png"/><Relationship Id="rId16" Type="http://schemas.openxmlformats.org/officeDocument/2006/relationships/image" Target="../media/image2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2.svg"/><Relationship Id="rId10" Type="http://schemas.openxmlformats.org/officeDocument/2006/relationships/image" Target="../media/image48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741767" y="-4108321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801243" y="4855921"/>
            <a:ext cx="700901" cy="6932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09831" y="2324847"/>
            <a:ext cx="10251004" cy="1033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</a:pPr>
            <a:r>
              <a:rPr lang="ar-SA" sz="11500" b="1" dirty="0">
                <a:solidFill>
                  <a:srgbClr val="1D1D1B"/>
                </a:solidFill>
                <a:latin typeface="Calibri"/>
                <a:cs typeface="Childos Arabic SemiBold"/>
              </a:rPr>
              <a:t>صباح الخير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576E36-F9B6-51B0-0870-61567F470B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1804695" y="4183958"/>
            <a:ext cx="996774" cy="102856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F83CB00-BA46-8AFC-650B-A1B418724D6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2294439" y="5244835"/>
            <a:ext cx="555750" cy="5734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96A3BE-5F0D-09EC-20DB-438C2B18D5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2" y="4459773"/>
            <a:ext cx="1454765" cy="1307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877">
            <a:off x="4556232" y="-176240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551F00-C843-7A30-1F1B-F3C2BCC17AB2}"/>
              </a:ext>
            </a:extLst>
          </p:cNvPr>
          <p:cNvSpPr txBox="1"/>
          <p:nvPr/>
        </p:nvSpPr>
        <p:spPr>
          <a:xfrm>
            <a:off x="8591107" y="1850379"/>
            <a:ext cx="29414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ناتج الضرب 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A213E-B0D8-B590-FBF1-B2CCCFF3E600}"/>
              </a:ext>
            </a:extLst>
          </p:cNvPr>
          <p:cNvSpPr/>
          <p:nvPr/>
        </p:nvSpPr>
        <p:spPr>
          <a:xfrm>
            <a:off x="5971432" y="72084"/>
            <a:ext cx="6298540" cy="87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النصف والنصف الأخر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877">
            <a:off x="4708632" y="-23840"/>
            <a:ext cx="7611029" cy="1054653"/>
          </a:xfrm>
          <a:prstGeom prst="rect">
            <a:avLst/>
          </a:pr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7765E558-7E21-A6A7-B058-CFF6617E04E2}"/>
              </a:ext>
            </a:extLst>
          </p:cNvPr>
          <p:cNvSpPr/>
          <p:nvPr/>
        </p:nvSpPr>
        <p:spPr>
          <a:xfrm>
            <a:off x="4683892" y="1501202"/>
            <a:ext cx="2079625" cy="1362075"/>
          </a:xfrm>
          <a:custGeom>
            <a:avLst/>
            <a:gdLst>
              <a:gd name="connsiteX0" fmla="*/ 1386803 w 2773606"/>
              <a:gd name="connsiteY0" fmla="*/ 0 h 1815867"/>
              <a:gd name="connsiteX1" fmla="*/ 2773606 w 2773606"/>
              <a:gd name="connsiteY1" fmla="*/ 1802296 h 1815867"/>
              <a:gd name="connsiteX2" fmla="*/ 2773127 w 2773606"/>
              <a:gd name="connsiteY2" fmla="*/ 1814621 h 1815867"/>
              <a:gd name="connsiteX3" fmla="*/ 2762377 w 2773606"/>
              <a:gd name="connsiteY3" fmla="*/ 1814621 h 1815867"/>
              <a:gd name="connsiteX4" fmla="*/ 2308218 w 2773606"/>
              <a:gd name="connsiteY4" fmla="*/ 1457738 h 1815867"/>
              <a:gd name="connsiteX5" fmla="*/ 1854058 w 2773606"/>
              <a:gd name="connsiteY5" fmla="*/ 1814621 h 1815867"/>
              <a:gd name="connsiteX6" fmla="*/ 1829023 w 2773606"/>
              <a:gd name="connsiteY6" fmla="*/ 1814621 h 1815867"/>
              <a:gd name="connsiteX7" fmla="*/ 1374863 w 2773606"/>
              <a:gd name="connsiteY7" fmla="*/ 1457738 h 1815867"/>
              <a:gd name="connsiteX8" fmla="*/ 920170 w 2773606"/>
              <a:gd name="connsiteY8" fmla="*/ 1815040 h 1815867"/>
              <a:gd name="connsiteX9" fmla="*/ 918881 w 2773606"/>
              <a:gd name="connsiteY9" fmla="*/ 1815042 h 1815867"/>
              <a:gd name="connsiteX10" fmla="*/ 464188 w 2773606"/>
              <a:gd name="connsiteY10" fmla="*/ 1457739 h 1815867"/>
              <a:gd name="connsiteX11" fmla="*/ 8849 w 2773606"/>
              <a:gd name="connsiteY11" fmla="*/ 1815548 h 1815867"/>
              <a:gd name="connsiteX12" fmla="*/ 355125 w 2773606"/>
              <a:gd name="connsiteY12" fmla="*/ 1815548 h 1815867"/>
              <a:gd name="connsiteX13" fmla="*/ 528 w 2773606"/>
              <a:gd name="connsiteY13" fmla="*/ 1815867 h 1815867"/>
              <a:gd name="connsiteX14" fmla="*/ 0 w 2773606"/>
              <a:gd name="connsiteY14" fmla="*/ 1802296 h 1815867"/>
              <a:gd name="connsiteX15" fmla="*/ 1386803 w 2773606"/>
              <a:gd name="connsiteY15" fmla="*/ 0 h 18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3606" h="1815867">
                <a:moveTo>
                  <a:pt x="1386803" y="0"/>
                </a:moveTo>
                <a:cubicBezTo>
                  <a:pt x="2152713" y="0"/>
                  <a:pt x="2773606" y="806915"/>
                  <a:pt x="2773606" y="1802296"/>
                </a:cubicBezTo>
                <a:lnTo>
                  <a:pt x="2773127" y="1814621"/>
                </a:lnTo>
                <a:lnTo>
                  <a:pt x="2762377" y="1814621"/>
                </a:lnTo>
                <a:lnTo>
                  <a:pt x="2308218" y="1457738"/>
                </a:lnTo>
                <a:lnTo>
                  <a:pt x="1854058" y="1814621"/>
                </a:lnTo>
                <a:lnTo>
                  <a:pt x="1829023" y="1814621"/>
                </a:lnTo>
                <a:lnTo>
                  <a:pt x="1374863" y="1457738"/>
                </a:lnTo>
                <a:lnTo>
                  <a:pt x="920170" y="1815040"/>
                </a:lnTo>
                <a:lnTo>
                  <a:pt x="918881" y="1815042"/>
                </a:lnTo>
                <a:lnTo>
                  <a:pt x="464188" y="1457739"/>
                </a:lnTo>
                <a:lnTo>
                  <a:pt x="8849" y="1815548"/>
                </a:lnTo>
                <a:lnTo>
                  <a:pt x="355125" y="1815548"/>
                </a:lnTo>
                <a:lnTo>
                  <a:pt x="528" y="1815867"/>
                </a:lnTo>
                <a:lnTo>
                  <a:pt x="0" y="1802296"/>
                </a:lnTo>
                <a:cubicBezTo>
                  <a:pt x="0" y="806915"/>
                  <a:pt x="620893" y="0"/>
                  <a:pt x="1386803" y="0"/>
                </a:cubicBezTo>
                <a:close/>
              </a:path>
            </a:pathLst>
          </a:custGeom>
          <a:solidFill>
            <a:srgbClr val="F5A2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2400" b="1" dirty="0">
                <a:solidFill>
                  <a:prstClr val="black"/>
                </a:solidFill>
              </a:rPr>
              <a:t>4 × 7.7</a:t>
            </a:r>
            <a:endParaRPr lang="ar-KW" sz="2400" b="1" dirty="0">
              <a:solidFill>
                <a:prstClr val="black"/>
              </a:solidFill>
            </a:endParaRPr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36EF23B8-821A-740E-B19F-F98C52D0BB4B}"/>
              </a:ext>
            </a:extLst>
          </p:cNvPr>
          <p:cNvSpPr/>
          <p:nvPr/>
        </p:nvSpPr>
        <p:spPr>
          <a:xfrm>
            <a:off x="7556057" y="4773721"/>
            <a:ext cx="2070100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rgbClr val="F5A2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28.28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BE6A4A75-F155-D351-E0F0-5D1C6DE6484D}"/>
              </a:ext>
            </a:extLst>
          </p:cNvPr>
          <p:cNvSpPr/>
          <p:nvPr/>
        </p:nvSpPr>
        <p:spPr>
          <a:xfrm>
            <a:off x="4935588" y="4773721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rgbClr val="01C5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30.8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59459A12-141E-5BF0-36C4-B4618D7F3F5E}"/>
              </a:ext>
            </a:extLst>
          </p:cNvPr>
          <p:cNvSpPr/>
          <p:nvPr/>
        </p:nvSpPr>
        <p:spPr>
          <a:xfrm>
            <a:off x="2339938" y="4773721"/>
            <a:ext cx="2071688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rgbClr val="FFE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42.7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09DBF619-E040-80AF-2AFF-D572C78E2965}"/>
              </a:ext>
            </a:extLst>
          </p:cNvPr>
          <p:cNvSpPr/>
          <p:nvPr/>
        </p:nvSpPr>
        <p:spPr>
          <a:xfrm>
            <a:off x="9629029" y="2584953"/>
            <a:ext cx="1248355" cy="1176793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10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605C069-2757-E2DD-BF94-1E29071C57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185 L -0.01953 -0.3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63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877">
            <a:off x="4556232" y="-176240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551F00-C843-7A30-1F1B-F3C2BCC17AB2}"/>
              </a:ext>
            </a:extLst>
          </p:cNvPr>
          <p:cNvSpPr txBox="1"/>
          <p:nvPr/>
        </p:nvSpPr>
        <p:spPr>
          <a:xfrm>
            <a:off x="8591107" y="1850379"/>
            <a:ext cx="29414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ناتج الضرب 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A213E-B0D8-B590-FBF1-B2CCCFF3E600}"/>
              </a:ext>
            </a:extLst>
          </p:cNvPr>
          <p:cNvSpPr/>
          <p:nvPr/>
        </p:nvSpPr>
        <p:spPr>
          <a:xfrm>
            <a:off x="5971432" y="72084"/>
            <a:ext cx="6298540" cy="87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النصف والنصف الأخر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877">
            <a:off x="4708632" y="-23840"/>
            <a:ext cx="7611029" cy="1054653"/>
          </a:xfrm>
          <a:prstGeom prst="rect">
            <a:avLst/>
          </a:pr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3CF5813A-2EE3-3086-C859-59815C2C308C}"/>
              </a:ext>
            </a:extLst>
          </p:cNvPr>
          <p:cNvSpPr/>
          <p:nvPr/>
        </p:nvSpPr>
        <p:spPr>
          <a:xfrm>
            <a:off x="4361821" y="1754116"/>
            <a:ext cx="2079625" cy="1362075"/>
          </a:xfrm>
          <a:custGeom>
            <a:avLst/>
            <a:gdLst>
              <a:gd name="connsiteX0" fmla="*/ 1386803 w 2773606"/>
              <a:gd name="connsiteY0" fmla="*/ 0 h 1815867"/>
              <a:gd name="connsiteX1" fmla="*/ 2773606 w 2773606"/>
              <a:gd name="connsiteY1" fmla="*/ 1802296 h 1815867"/>
              <a:gd name="connsiteX2" fmla="*/ 2773127 w 2773606"/>
              <a:gd name="connsiteY2" fmla="*/ 1814621 h 1815867"/>
              <a:gd name="connsiteX3" fmla="*/ 2762377 w 2773606"/>
              <a:gd name="connsiteY3" fmla="*/ 1814621 h 1815867"/>
              <a:gd name="connsiteX4" fmla="*/ 2308218 w 2773606"/>
              <a:gd name="connsiteY4" fmla="*/ 1457738 h 1815867"/>
              <a:gd name="connsiteX5" fmla="*/ 1854058 w 2773606"/>
              <a:gd name="connsiteY5" fmla="*/ 1814621 h 1815867"/>
              <a:gd name="connsiteX6" fmla="*/ 1829023 w 2773606"/>
              <a:gd name="connsiteY6" fmla="*/ 1814621 h 1815867"/>
              <a:gd name="connsiteX7" fmla="*/ 1374863 w 2773606"/>
              <a:gd name="connsiteY7" fmla="*/ 1457738 h 1815867"/>
              <a:gd name="connsiteX8" fmla="*/ 920170 w 2773606"/>
              <a:gd name="connsiteY8" fmla="*/ 1815040 h 1815867"/>
              <a:gd name="connsiteX9" fmla="*/ 918881 w 2773606"/>
              <a:gd name="connsiteY9" fmla="*/ 1815042 h 1815867"/>
              <a:gd name="connsiteX10" fmla="*/ 464188 w 2773606"/>
              <a:gd name="connsiteY10" fmla="*/ 1457739 h 1815867"/>
              <a:gd name="connsiteX11" fmla="*/ 8849 w 2773606"/>
              <a:gd name="connsiteY11" fmla="*/ 1815548 h 1815867"/>
              <a:gd name="connsiteX12" fmla="*/ 355125 w 2773606"/>
              <a:gd name="connsiteY12" fmla="*/ 1815548 h 1815867"/>
              <a:gd name="connsiteX13" fmla="*/ 528 w 2773606"/>
              <a:gd name="connsiteY13" fmla="*/ 1815867 h 1815867"/>
              <a:gd name="connsiteX14" fmla="*/ 0 w 2773606"/>
              <a:gd name="connsiteY14" fmla="*/ 1802296 h 1815867"/>
              <a:gd name="connsiteX15" fmla="*/ 1386803 w 2773606"/>
              <a:gd name="connsiteY15" fmla="*/ 0 h 18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3606" h="1815867">
                <a:moveTo>
                  <a:pt x="1386803" y="0"/>
                </a:moveTo>
                <a:cubicBezTo>
                  <a:pt x="2152713" y="0"/>
                  <a:pt x="2773606" y="806915"/>
                  <a:pt x="2773606" y="1802296"/>
                </a:cubicBezTo>
                <a:lnTo>
                  <a:pt x="2773127" y="1814621"/>
                </a:lnTo>
                <a:lnTo>
                  <a:pt x="2762377" y="1814621"/>
                </a:lnTo>
                <a:lnTo>
                  <a:pt x="2308218" y="1457738"/>
                </a:lnTo>
                <a:lnTo>
                  <a:pt x="1854058" y="1814621"/>
                </a:lnTo>
                <a:lnTo>
                  <a:pt x="1829023" y="1814621"/>
                </a:lnTo>
                <a:lnTo>
                  <a:pt x="1374863" y="1457738"/>
                </a:lnTo>
                <a:lnTo>
                  <a:pt x="920170" y="1815040"/>
                </a:lnTo>
                <a:lnTo>
                  <a:pt x="918881" y="1815042"/>
                </a:lnTo>
                <a:lnTo>
                  <a:pt x="464188" y="1457739"/>
                </a:lnTo>
                <a:lnTo>
                  <a:pt x="8849" y="1815548"/>
                </a:lnTo>
                <a:lnTo>
                  <a:pt x="355125" y="1815548"/>
                </a:lnTo>
                <a:lnTo>
                  <a:pt x="528" y="1815867"/>
                </a:lnTo>
                <a:lnTo>
                  <a:pt x="0" y="1802296"/>
                </a:lnTo>
                <a:cubicBezTo>
                  <a:pt x="0" y="806915"/>
                  <a:pt x="620893" y="0"/>
                  <a:pt x="1386803" y="0"/>
                </a:cubicBezTo>
                <a:close/>
              </a:path>
            </a:pathLst>
          </a:custGeom>
          <a:solidFill>
            <a:srgbClr val="F5A2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2400" b="1" dirty="0">
                <a:solidFill>
                  <a:prstClr val="black"/>
                </a:solidFill>
              </a:rPr>
              <a:t>2.7 × 6.3</a:t>
            </a:r>
            <a:endParaRPr lang="ar-KW" sz="2400" b="1" dirty="0">
              <a:solidFill>
                <a:prstClr val="black"/>
              </a:solidFill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6EE76377-8246-18BE-D656-68A348A50CD7}"/>
              </a:ext>
            </a:extLst>
          </p:cNvPr>
          <p:cNvSpPr/>
          <p:nvPr/>
        </p:nvSpPr>
        <p:spPr>
          <a:xfrm>
            <a:off x="5084098" y="4804509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rgbClr val="CCF6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17.1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46BE6B54-7992-029C-51CA-BDE43752008B}"/>
              </a:ext>
            </a:extLst>
          </p:cNvPr>
          <p:cNvSpPr/>
          <p:nvPr/>
        </p:nvSpPr>
        <p:spPr>
          <a:xfrm>
            <a:off x="2434018" y="4748850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17.01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EB4EEC4B-CE5A-337B-42A6-DD7C62087CA4}"/>
              </a:ext>
            </a:extLst>
          </p:cNvPr>
          <p:cNvSpPr/>
          <p:nvPr/>
        </p:nvSpPr>
        <p:spPr>
          <a:xfrm>
            <a:off x="7734178" y="4898586"/>
            <a:ext cx="2071688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15.20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D70104D8-1A71-5C21-2A83-AECA7D936D66}"/>
              </a:ext>
            </a:extLst>
          </p:cNvPr>
          <p:cNvSpPr/>
          <p:nvPr/>
        </p:nvSpPr>
        <p:spPr>
          <a:xfrm>
            <a:off x="9629029" y="2584953"/>
            <a:ext cx="1248355" cy="1176793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12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DD877D8-3B18-93DE-6E99-E0C319C54E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6 L 0.16028 -0.283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-14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155" y="-160506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3912175" y="1024767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51368" y="779787"/>
            <a:ext cx="367549" cy="633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529081" y="5517271"/>
            <a:ext cx="524881" cy="577389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B9E4A3F0-A247-596E-F763-3A85978446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1458567" y="6177908"/>
            <a:ext cx="493104" cy="577389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B0BDD5C8-4C2A-5EF7-0739-848CEFE336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709492" y="6133077"/>
            <a:ext cx="547718" cy="57738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3156" y="1255452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حوار ومناقشة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5781977" y="215050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سريعة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80AF1571-A533-40C3-F2C4-7C9B3D040377}"/>
              </a:ext>
            </a:extLst>
          </p:cNvPr>
          <p:cNvGrpSpPr/>
          <p:nvPr/>
        </p:nvGrpSpPr>
        <p:grpSpPr>
          <a:xfrm>
            <a:off x="2655794" y="2823876"/>
            <a:ext cx="7387245" cy="3886590"/>
            <a:chOff x="2655794" y="2823876"/>
            <a:chExt cx="7387245" cy="3886590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EBC7179D-0808-ECC7-DA19-834EA2A9F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55794" y="2823876"/>
              <a:ext cx="7387245" cy="3886590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941DF454-EA74-06E0-B259-9BBD145AE32A}"/>
                </a:ext>
              </a:extLst>
            </p:cNvPr>
            <p:cNvSpPr/>
            <p:nvPr/>
          </p:nvSpPr>
          <p:spPr>
            <a:xfrm>
              <a:off x="2659027" y="5460517"/>
              <a:ext cx="2813926" cy="1249949"/>
            </a:xfrm>
            <a:prstGeom prst="rect">
              <a:avLst/>
            </a:prstGeom>
            <a:solidFill>
              <a:srgbClr val="E1E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393A-DA6A-0BBA-A3AE-C5E3AE662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877">
            <a:off x="4556232" y="-176240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551F00-C843-7A30-1F1B-F3C2BCC17AB2}"/>
              </a:ext>
            </a:extLst>
          </p:cNvPr>
          <p:cNvSpPr txBox="1"/>
          <p:nvPr/>
        </p:nvSpPr>
        <p:spPr>
          <a:xfrm>
            <a:off x="8591107" y="1850379"/>
            <a:ext cx="29414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ناتج القسمة 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A213E-B0D8-B590-FBF1-B2CCCFF3E600}"/>
              </a:ext>
            </a:extLst>
          </p:cNvPr>
          <p:cNvSpPr/>
          <p:nvPr/>
        </p:nvSpPr>
        <p:spPr>
          <a:xfrm>
            <a:off x="5971432" y="72084"/>
            <a:ext cx="6298540" cy="87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النصف والنصف الأخر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877">
            <a:off x="4708632" y="-23840"/>
            <a:ext cx="7611029" cy="1054653"/>
          </a:xfrm>
          <a:prstGeom prst="rect">
            <a:avLst/>
          </a:pr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3DE84BFB-991E-D6F6-17A3-EE8D4CF65ADD}"/>
              </a:ext>
            </a:extLst>
          </p:cNvPr>
          <p:cNvSpPr/>
          <p:nvPr/>
        </p:nvSpPr>
        <p:spPr>
          <a:xfrm>
            <a:off x="4504476" y="1510268"/>
            <a:ext cx="2079625" cy="1362075"/>
          </a:xfrm>
          <a:custGeom>
            <a:avLst/>
            <a:gdLst>
              <a:gd name="connsiteX0" fmla="*/ 1386803 w 2773606"/>
              <a:gd name="connsiteY0" fmla="*/ 0 h 1815867"/>
              <a:gd name="connsiteX1" fmla="*/ 2773606 w 2773606"/>
              <a:gd name="connsiteY1" fmla="*/ 1802296 h 1815867"/>
              <a:gd name="connsiteX2" fmla="*/ 2773127 w 2773606"/>
              <a:gd name="connsiteY2" fmla="*/ 1814621 h 1815867"/>
              <a:gd name="connsiteX3" fmla="*/ 2762377 w 2773606"/>
              <a:gd name="connsiteY3" fmla="*/ 1814621 h 1815867"/>
              <a:gd name="connsiteX4" fmla="*/ 2308218 w 2773606"/>
              <a:gd name="connsiteY4" fmla="*/ 1457738 h 1815867"/>
              <a:gd name="connsiteX5" fmla="*/ 1854058 w 2773606"/>
              <a:gd name="connsiteY5" fmla="*/ 1814621 h 1815867"/>
              <a:gd name="connsiteX6" fmla="*/ 1829023 w 2773606"/>
              <a:gd name="connsiteY6" fmla="*/ 1814621 h 1815867"/>
              <a:gd name="connsiteX7" fmla="*/ 1374863 w 2773606"/>
              <a:gd name="connsiteY7" fmla="*/ 1457738 h 1815867"/>
              <a:gd name="connsiteX8" fmla="*/ 920170 w 2773606"/>
              <a:gd name="connsiteY8" fmla="*/ 1815040 h 1815867"/>
              <a:gd name="connsiteX9" fmla="*/ 918881 w 2773606"/>
              <a:gd name="connsiteY9" fmla="*/ 1815042 h 1815867"/>
              <a:gd name="connsiteX10" fmla="*/ 464188 w 2773606"/>
              <a:gd name="connsiteY10" fmla="*/ 1457739 h 1815867"/>
              <a:gd name="connsiteX11" fmla="*/ 8849 w 2773606"/>
              <a:gd name="connsiteY11" fmla="*/ 1815548 h 1815867"/>
              <a:gd name="connsiteX12" fmla="*/ 355125 w 2773606"/>
              <a:gd name="connsiteY12" fmla="*/ 1815548 h 1815867"/>
              <a:gd name="connsiteX13" fmla="*/ 528 w 2773606"/>
              <a:gd name="connsiteY13" fmla="*/ 1815867 h 1815867"/>
              <a:gd name="connsiteX14" fmla="*/ 0 w 2773606"/>
              <a:gd name="connsiteY14" fmla="*/ 1802296 h 1815867"/>
              <a:gd name="connsiteX15" fmla="*/ 1386803 w 2773606"/>
              <a:gd name="connsiteY15" fmla="*/ 0 h 18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3606" h="1815867">
                <a:moveTo>
                  <a:pt x="1386803" y="0"/>
                </a:moveTo>
                <a:cubicBezTo>
                  <a:pt x="2152713" y="0"/>
                  <a:pt x="2773606" y="806915"/>
                  <a:pt x="2773606" y="1802296"/>
                </a:cubicBezTo>
                <a:lnTo>
                  <a:pt x="2773127" y="1814621"/>
                </a:lnTo>
                <a:lnTo>
                  <a:pt x="2762377" y="1814621"/>
                </a:lnTo>
                <a:lnTo>
                  <a:pt x="2308218" y="1457738"/>
                </a:lnTo>
                <a:lnTo>
                  <a:pt x="1854058" y="1814621"/>
                </a:lnTo>
                <a:lnTo>
                  <a:pt x="1829023" y="1814621"/>
                </a:lnTo>
                <a:lnTo>
                  <a:pt x="1374863" y="1457738"/>
                </a:lnTo>
                <a:lnTo>
                  <a:pt x="920170" y="1815040"/>
                </a:lnTo>
                <a:lnTo>
                  <a:pt x="918881" y="1815042"/>
                </a:lnTo>
                <a:lnTo>
                  <a:pt x="464188" y="1457739"/>
                </a:lnTo>
                <a:lnTo>
                  <a:pt x="8849" y="1815548"/>
                </a:lnTo>
                <a:lnTo>
                  <a:pt x="355125" y="1815548"/>
                </a:lnTo>
                <a:lnTo>
                  <a:pt x="528" y="1815867"/>
                </a:lnTo>
                <a:lnTo>
                  <a:pt x="0" y="1802296"/>
                </a:lnTo>
                <a:cubicBezTo>
                  <a:pt x="0" y="806915"/>
                  <a:pt x="620893" y="0"/>
                  <a:pt x="1386803" y="0"/>
                </a:cubicBezTo>
                <a:close/>
              </a:path>
            </a:pathLst>
          </a:custGeom>
          <a:solidFill>
            <a:srgbClr val="F5A2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37.49 ÷ 4.6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B3A4D172-C619-BF9F-5623-C8BE2F6A3856}"/>
              </a:ext>
            </a:extLst>
          </p:cNvPr>
          <p:cNvSpPr/>
          <p:nvPr/>
        </p:nvSpPr>
        <p:spPr>
          <a:xfrm>
            <a:off x="2497877" y="4939266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22.4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AAEA3885-EF86-C3D5-423B-FED50391E940}"/>
              </a:ext>
            </a:extLst>
          </p:cNvPr>
          <p:cNvSpPr/>
          <p:nvPr/>
        </p:nvSpPr>
        <p:spPr>
          <a:xfrm>
            <a:off x="7747863" y="4939266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8.15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4616767F-FF68-A976-44BF-18545F11EA0C}"/>
              </a:ext>
            </a:extLst>
          </p:cNvPr>
          <p:cNvSpPr/>
          <p:nvPr/>
        </p:nvSpPr>
        <p:spPr>
          <a:xfrm>
            <a:off x="5122869" y="4939266"/>
            <a:ext cx="2071688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rgbClr val="FFE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18.5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37FE1F83-F01E-B46C-00B9-C524B879012C}"/>
              </a:ext>
            </a:extLst>
          </p:cNvPr>
          <p:cNvSpPr/>
          <p:nvPr/>
        </p:nvSpPr>
        <p:spPr>
          <a:xfrm>
            <a:off x="9629029" y="2584953"/>
            <a:ext cx="1248355" cy="1176793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14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514970E-BFCF-9705-B381-D35E8B100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-0.26653 -0.360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8448" flipH="1">
            <a:off x="2543897" y="-2440369"/>
            <a:ext cx="7910157" cy="11581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-647375" flipH="1">
            <a:off x="-136566" y="-250166"/>
            <a:ext cx="3008899" cy="15387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10099591" flipH="1">
            <a:off x="8772025" y="4219634"/>
            <a:ext cx="3745701" cy="2206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351099" y="2017233"/>
            <a:ext cx="922757" cy="9126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812477" y="2830032"/>
            <a:ext cx="1301750" cy="128755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2F1E3CA-8B93-075C-9437-F8EF96D0A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17573" y="3429000"/>
            <a:ext cx="2484400" cy="146353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04E4300-4E55-EE37-1D76-D49A0BE67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001973" y="3034941"/>
            <a:ext cx="922757" cy="912691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CEAE522-3BF6-BD19-841B-EE50F9862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478621" y="2143204"/>
            <a:ext cx="667713" cy="66042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6B43B48-1C24-F57A-771E-2CB7622A63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229538" y="459535"/>
            <a:ext cx="1318679" cy="1097094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CD787C2-4572-FE9F-730D-6B3224A07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812107" y="5622621"/>
            <a:ext cx="254000" cy="437931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C5A21A2-3B34-CA21-7EFE-B9A1A57F4E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0527940" y="5776732"/>
            <a:ext cx="254001" cy="437931"/>
          </a:xfrm>
          <a:prstGeom prst="rect">
            <a:avLst/>
          </a:prstGeom>
        </p:spPr>
      </p:pic>
      <p:sp>
        <p:nvSpPr>
          <p:cNvPr id="5" name="مخطط انسيابي: تخزين داخلي 4">
            <a:hlinkClick r:id="rId20"/>
            <a:extLst>
              <a:ext uri="{FF2B5EF4-FFF2-40B4-BE49-F238E27FC236}">
                <a16:creationId xmlns:a16="http://schemas.microsoft.com/office/drawing/2014/main" id="{C0FCB42E-C0A3-21E7-F709-23402A800DAE}"/>
              </a:ext>
            </a:extLst>
          </p:cNvPr>
          <p:cNvSpPr/>
          <p:nvPr/>
        </p:nvSpPr>
        <p:spPr>
          <a:xfrm>
            <a:off x="6733475" y="256575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خطط انسيابي: تخزين داخلي 5">
            <a:hlinkClick r:id="rId21"/>
            <a:extLst>
              <a:ext uri="{FF2B5EF4-FFF2-40B4-BE49-F238E27FC236}">
                <a16:creationId xmlns:a16="http://schemas.microsoft.com/office/drawing/2014/main" id="{D402B1E9-BBC2-4515-B6E3-ADF07766F2A2}"/>
              </a:ext>
            </a:extLst>
          </p:cNvPr>
          <p:cNvSpPr/>
          <p:nvPr/>
        </p:nvSpPr>
        <p:spPr>
          <a:xfrm>
            <a:off x="4244237" y="4407851"/>
            <a:ext cx="4205632" cy="1445327"/>
          </a:xfrm>
          <a:custGeom>
            <a:avLst/>
            <a:gdLst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  <a:gd name="connsiteX0" fmla="*/ 525704 w 4205632"/>
              <a:gd name="connsiteY0" fmla="*/ 0 h 1445327"/>
              <a:gd name="connsiteX1" fmla="*/ 525704 w 4205632"/>
              <a:gd name="connsiteY1" fmla="*/ 1445327 h 1445327"/>
              <a:gd name="connsiteX2" fmla="*/ 0 w 4205632"/>
              <a:gd name="connsiteY2" fmla="*/ 180665 h 1445327"/>
              <a:gd name="connsiteX3" fmla="*/ 4205632 w 4205632"/>
              <a:gd name="connsiteY3" fmla="*/ 180665 h 1445327"/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445327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89196" y="573351"/>
                  <a:pt x="4327793" y="858728"/>
                  <a:pt x="4205632" y="1445327"/>
                </a:cubicBezTo>
                <a:cubicBezTo>
                  <a:pt x="2358687" y="1488216"/>
                  <a:pt x="466340" y="1340321"/>
                  <a:pt x="0" y="1445327"/>
                </a:cubicBezTo>
                <a:cubicBezTo>
                  <a:pt x="39581" y="751674"/>
                  <a:pt x="-1499" y="340233"/>
                  <a:pt x="0" y="0"/>
                </a:cubicBezTo>
                <a:close/>
              </a:path>
              <a:path w="4205632" h="1445327" fill="none" extrusionOk="0">
                <a:moveTo>
                  <a:pt x="525704" y="0"/>
                </a:moveTo>
                <a:cubicBezTo>
                  <a:pt x="615618" y="386570"/>
                  <a:pt x="539992" y="1215975"/>
                  <a:pt x="525704" y="1445327"/>
                </a:cubicBezTo>
                <a:moveTo>
                  <a:pt x="0" y="180665"/>
                </a:moveTo>
                <a:cubicBezTo>
                  <a:pt x="1849148" y="71377"/>
                  <a:pt x="3463523" y="128702"/>
                  <a:pt x="4205632" y="180665"/>
                </a:cubicBezTo>
              </a:path>
              <a:path w="4205632" h="1445327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27953" y="501533"/>
                  <a:pt x="4143484" y="1275526"/>
                  <a:pt x="4205632" y="1445327"/>
                </a:cubicBezTo>
                <a:cubicBezTo>
                  <a:pt x="2844007" y="1505207"/>
                  <a:pt x="1554393" y="1431732"/>
                  <a:pt x="0" y="1445327"/>
                </a:cubicBezTo>
                <a:cubicBezTo>
                  <a:pt x="-81913" y="793137"/>
                  <a:pt x="104549" y="277926"/>
                  <a:pt x="0" y="0"/>
                </a:cubicBezTo>
                <a:close/>
              </a:path>
              <a:path w="4205632" h="1445327" fill="none" stroke="0" extrusionOk="0">
                <a:moveTo>
                  <a:pt x="525704" y="0"/>
                </a:moveTo>
                <a:cubicBezTo>
                  <a:pt x="463152" y="542025"/>
                  <a:pt x="421329" y="1300638"/>
                  <a:pt x="525704" y="1445327"/>
                </a:cubicBezTo>
                <a:moveTo>
                  <a:pt x="0" y="180665"/>
                </a:moveTo>
                <a:cubicBezTo>
                  <a:pt x="2080532" y="65594"/>
                  <a:pt x="3343794" y="177574"/>
                  <a:pt x="4205632" y="180665"/>
                </a:cubicBezTo>
              </a:path>
              <a:path w="4205632" h="1445327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082252" y="540511"/>
                  <a:pt x="4186134" y="1292046"/>
                  <a:pt x="4205632" y="1445327"/>
                </a:cubicBezTo>
                <a:cubicBezTo>
                  <a:pt x="2713985" y="1366997"/>
                  <a:pt x="1663930" y="1289659"/>
                  <a:pt x="0" y="1445327"/>
                </a:cubicBezTo>
                <a:cubicBezTo>
                  <a:pt x="-85020" y="1053986"/>
                  <a:pt x="-106328" y="4199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AEA84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FAEA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خطط انسيابي: تخزين داخلي 9">
            <a:extLst>
              <a:ext uri="{FF2B5EF4-FFF2-40B4-BE49-F238E27FC236}">
                <a16:creationId xmlns:a16="http://schemas.microsoft.com/office/drawing/2014/main" id="{ACF98D28-2B0F-6971-2097-B758999E8320}"/>
              </a:ext>
            </a:extLst>
          </p:cNvPr>
          <p:cNvSpPr/>
          <p:nvPr/>
        </p:nvSpPr>
        <p:spPr>
          <a:xfrm>
            <a:off x="3737068" y="99582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منصة مدرستي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1B5B596-6B86-276E-4236-13CF543ACE0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348658"/>
            <a:ext cx="1679421" cy="15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663945" y="-3954490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902911" y="5287121"/>
            <a:ext cx="467239" cy="462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64835" y="1900156"/>
            <a:ext cx="10261918" cy="5333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  <a:defRPr/>
            </a:pPr>
            <a:r>
              <a:rPr lang="ar-SA" sz="11601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الجبر والدوالٌّ</a:t>
            </a:r>
          </a:p>
          <a:p>
            <a:pPr algn="ctr" defTabSz="609630" rtl="0">
              <a:lnSpc>
                <a:spcPts val="6733"/>
              </a:lnSpc>
              <a:defRPr/>
            </a:pPr>
            <a:endParaRPr lang="ar-SA" sz="11601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11601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التهيئة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40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يوم الأثنين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40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5 / 2 / 1445 هـ</a:t>
            </a:r>
            <a:endParaRPr lang="ar-SA" sz="36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endParaRPr lang="en-US" sz="11601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A50948-2B18-5D0E-D2D4-6312375A2F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35" y="463340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5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-4794528">
            <a:off x="607333" y="4947010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11650">
            <a:off x="5321847" y="-1979298"/>
            <a:ext cx="8784469" cy="335407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739435" y="995223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609630" rtl="0">
              <a:lnSpc>
                <a:spcPts val="4184"/>
              </a:lnSpc>
              <a:spcBef>
                <a:spcPct val="0"/>
              </a:spcBef>
              <a:defRPr/>
            </a:pPr>
            <a:r>
              <a:rPr lang="ar-SA" sz="4184" dirty="0">
                <a:solidFill>
                  <a:srgbClr val="F16B16"/>
                </a:solidFill>
                <a:latin typeface="Calibri"/>
                <a:cs typeface="Childos Arabic SemiBold"/>
              </a:rPr>
              <a:t>الاستراتيجيات المستخدمة بدرسنا :</a:t>
            </a:r>
            <a:endParaRPr lang="en-US" sz="4184" dirty="0">
              <a:solidFill>
                <a:srgbClr val="F16B16"/>
              </a:solidFill>
              <a:latin typeface="Calibri"/>
              <a:cs typeface="Childos Arabic Semi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60810" y="1883363"/>
            <a:ext cx="4876800" cy="4525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التصفح</a:t>
            </a: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حوار ومناقشة</a:t>
            </a: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التعلم التعاوني</a:t>
            </a: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التعلم الفردي</a:t>
            </a: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النصف والنصف الأخر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D3C90A4-CC68-F41D-CFC9-A40EC281F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8C37A30-D369-23F5-C2D7-E4472C1B7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8675" y="5033819"/>
            <a:ext cx="1007743" cy="1280043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3EEFD35-F14E-3957-D461-2FFAD4692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954656" flipH="1">
            <a:off x="-675308" y="4910991"/>
            <a:ext cx="3604981" cy="100805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79CFD2F-5602-9459-A227-7F8B05CF9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>
            <a:off x="50800" y="6109803"/>
            <a:ext cx="1888861" cy="96596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227B965-7287-51BA-2811-1AC53125E4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57" y="5456084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25" t="30171"/>
          <a:stretch>
            <a:fillRect/>
          </a:stretch>
        </p:blipFill>
        <p:spPr>
          <a:xfrm rot="5400000">
            <a:off x="2925180" y="-2111781"/>
            <a:ext cx="8160290" cy="111891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18793">
            <a:off x="8277613" y="2036252"/>
            <a:ext cx="3820205" cy="2531477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7" y="4967211"/>
                    <a:pt x="3165048" y="4965941"/>
                  </a:cubicBezTo>
                  <a:cubicBezTo>
                    <a:pt x="3126628" y="4965941"/>
                    <a:pt x="3091700" y="4967211"/>
                    <a:pt x="3053280" y="4967211"/>
                  </a:cubicBezTo>
                  <a:cubicBezTo>
                    <a:pt x="2955482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09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7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8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4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47273" y="2188251"/>
            <a:ext cx="4017716" cy="2837511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7" y="5104978"/>
                    <a:pt x="3165048" y="5103708"/>
                  </a:cubicBezTo>
                  <a:cubicBezTo>
                    <a:pt x="3126628" y="5103708"/>
                    <a:pt x="3091700" y="5104978"/>
                    <a:pt x="3053280" y="5104978"/>
                  </a:cubicBezTo>
                  <a:cubicBezTo>
                    <a:pt x="2955482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09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7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8"/>
                    <a:pt x="11430" y="4850250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8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100303" y="2676942"/>
            <a:ext cx="3744536" cy="2067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S Qamus Bold"/>
              </a:rPr>
              <a:t>الفكرة العامة</a:t>
            </a: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srgbClr val="F16B16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srgbClr val="F16B16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srgbClr val="00B050"/>
                </a:solidFill>
                <a:latin typeface="Calibri"/>
                <a:cs typeface="TS Qamus Bold"/>
              </a:rPr>
              <a:t>أمثل العلاقات بصيغ عددية</a:t>
            </a: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srgbClr val="00B050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srgbClr val="00B050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srgbClr val="00B050"/>
                </a:solidFill>
                <a:latin typeface="Calibri"/>
                <a:cs typeface="TS Qamus Bold"/>
              </a:rPr>
              <a:t> ولغوية وهندسية</a:t>
            </a: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srgbClr val="00B050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srgbClr val="00B050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srgbClr val="00B050"/>
                </a:solidFill>
                <a:latin typeface="Calibri"/>
                <a:cs typeface="TS Qamus Bold"/>
              </a:rPr>
              <a:t>باستعمال الرموز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57" r="31826" b="76553"/>
          <a:stretch>
            <a:fillRect/>
          </a:stretch>
        </p:blipFill>
        <p:spPr>
          <a:xfrm rot="1994143" flipH="1">
            <a:off x="8304049" y="1772597"/>
            <a:ext cx="908932" cy="6704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866" y="1620063"/>
            <a:ext cx="2102923" cy="2394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029" flipH="1">
            <a:off x="1268288" y="3856902"/>
            <a:ext cx="388368" cy="669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51839" flipH="1">
            <a:off x="830569" y="3634646"/>
            <a:ext cx="220601" cy="447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7112397" flipH="1">
            <a:off x="2518530" y="5573088"/>
            <a:ext cx="2216477" cy="11335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1152938" flipH="1">
            <a:off x="-266295" y="355471"/>
            <a:ext cx="3116331" cy="1593701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4141694" y="4627698"/>
            <a:ext cx="3665209" cy="1491053"/>
            <a:chOff x="1759895" y="-76200"/>
            <a:chExt cx="7143808" cy="2841316"/>
          </a:xfrm>
        </p:grpSpPr>
        <p:sp>
          <p:nvSpPr>
            <p:cNvPr id="19" name="TextBox 19"/>
            <p:cNvSpPr txBox="1"/>
            <p:nvPr/>
          </p:nvSpPr>
          <p:spPr>
            <a:xfrm>
              <a:off x="1963095" y="-76200"/>
              <a:ext cx="6940608" cy="7779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 defTabSz="609630" rtl="0">
                <a:lnSpc>
                  <a:spcPts val="3360"/>
                </a:lnSpc>
              </a:pPr>
              <a:r>
                <a:rPr lang="ar-SA" sz="2400" b="1" dirty="0">
                  <a:solidFill>
                    <a:srgbClr val="1D1D1B"/>
                  </a:solidFill>
                  <a:latin typeface="Calibri"/>
                  <a:cs typeface="TS Qamus"/>
                </a:rPr>
                <a:t>العبارة العددية</a:t>
              </a:r>
              <a:endParaRPr lang="en-US" sz="2400" b="1" dirty="0">
                <a:solidFill>
                  <a:srgbClr val="1D1D1B"/>
                </a:solidFill>
                <a:latin typeface="Calibri"/>
                <a:cs typeface="TS Qamu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59895" y="916402"/>
              <a:ext cx="7143808" cy="7779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 defTabSz="609630" rtl="0">
                <a:lnSpc>
                  <a:spcPts val="3360"/>
                </a:lnSpc>
              </a:pPr>
              <a:r>
                <a:rPr lang="ar-SA" sz="2400" b="1" dirty="0">
                  <a:solidFill>
                    <a:srgbClr val="1D1D1B"/>
                  </a:solidFill>
                  <a:latin typeface="Calibri"/>
                  <a:cs typeface="TS Qamus"/>
                </a:rPr>
                <a:t>الجبر</a:t>
              </a:r>
              <a:endParaRPr lang="en-US" sz="2400" b="1" dirty="0">
                <a:solidFill>
                  <a:srgbClr val="1D1D1B"/>
                </a:solidFill>
                <a:latin typeface="Calibri"/>
                <a:cs typeface="TS Qamu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759895" y="1902883"/>
              <a:ext cx="7143808" cy="7779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 defTabSz="609630" rtl="0">
                <a:lnSpc>
                  <a:spcPts val="3360"/>
                </a:lnSpc>
              </a:pPr>
              <a:r>
                <a:rPr lang="ar-SA" sz="2400" b="1" dirty="0">
                  <a:solidFill>
                    <a:srgbClr val="1D1D1B"/>
                  </a:solidFill>
                  <a:latin typeface="Calibri"/>
                  <a:cs typeface="TS Qamus"/>
                </a:rPr>
                <a:t>تحديد المتغير</a:t>
              </a:r>
              <a:endParaRPr lang="en-US" sz="2400" b="1" dirty="0">
                <a:solidFill>
                  <a:srgbClr val="1D1D1B"/>
                </a:solidFill>
                <a:latin typeface="Calibri"/>
                <a:cs typeface="TS Qamus"/>
              </a:endParaRP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flipH="1">
              <a:off x="6433494" y="60481"/>
              <a:ext cx="626315" cy="619482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flipH="1">
              <a:off x="6489119" y="1073691"/>
              <a:ext cx="626315" cy="61948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flipH="1">
              <a:off x="6518264" y="2145634"/>
              <a:ext cx="626315" cy="619482"/>
            </a:xfrm>
            <a:prstGeom prst="rect">
              <a:avLst/>
            </a:prstGeom>
          </p:spPr>
        </p:pic>
      </p:grpSp>
      <p:sp>
        <p:nvSpPr>
          <p:cNvPr id="25" name="TextBox 25"/>
          <p:cNvSpPr txBox="1"/>
          <p:nvPr/>
        </p:nvSpPr>
        <p:spPr>
          <a:xfrm>
            <a:off x="3550024" y="3427855"/>
            <a:ext cx="3128571" cy="678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609630" rtl="0">
              <a:lnSpc>
                <a:spcPts val="4800"/>
              </a:lnSpc>
              <a:spcBef>
                <a:spcPct val="0"/>
              </a:spcBef>
            </a:pPr>
            <a:r>
              <a:rPr lang="ar-SA" sz="6400" b="1" dirty="0">
                <a:solidFill>
                  <a:srgbClr val="1D1D1B"/>
                </a:solidFill>
                <a:latin typeface="Calibri"/>
                <a:cs typeface="Childos Arabic SemiBold"/>
              </a:rPr>
              <a:t>المفردات </a:t>
            </a:r>
            <a:endParaRPr lang="en-US" sz="6400" b="1" dirty="0">
              <a:solidFill>
                <a:srgbClr val="1D1D1B"/>
              </a:solidFill>
              <a:latin typeface="Calibri"/>
              <a:cs typeface="Childos Arabic SemiBold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17038A4D-4AEF-F484-659B-999D6259290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697476" y="-112964"/>
            <a:ext cx="1318679" cy="1097094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B020C22C-20DC-24BF-8089-B3D31F7EB9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7014337" y="3289461"/>
            <a:ext cx="593801" cy="58732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75EC16D0-8639-EE05-3D5B-DFE104071E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2779634" y="3289461"/>
            <a:ext cx="593801" cy="58732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5317FA97-F59C-BF20-ABA3-2EECACB170CA}"/>
              </a:ext>
            </a:extLst>
          </p:cNvPr>
          <p:cNvSpPr/>
          <p:nvPr/>
        </p:nvSpPr>
        <p:spPr>
          <a:xfrm>
            <a:off x="4908176" y="430306"/>
            <a:ext cx="4140358" cy="872790"/>
          </a:xfrm>
          <a:prstGeom prst="rect">
            <a:avLst/>
          </a:prstGeom>
          <a:solidFill>
            <a:srgbClr val="FAEA8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07C9FA8-EB9A-DAF3-A91F-4F52ACF630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155" y="-160506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3912175" y="1024767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51368" y="779787"/>
            <a:ext cx="367549" cy="633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529081" y="5517271"/>
            <a:ext cx="524881" cy="577389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B9E4A3F0-A247-596E-F763-3A85978446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1458567" y="6177908"/>
            <a:ext cx="493104" cy="577389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B0BDD5C8-4C2A-5EF7-0739-848CEFE336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709492" y="6133077"/>
            <a:ext cx="547718" cy="57738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3156" y="1255452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حوار ومناقشة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5781977" y="215050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سريعة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EA2308E-DCED-51A1-8472-90CF888F97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8263" y="2961539"/>
            <a:ext cx="8204402" cy="307483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A0E5FC0-AF05-37B9-E44E-F77F9CA125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877">
            <a:off x="4556232" y="-176240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551F00-C843-7A30-1F1B-F3C2BCC17AB2}"/>
              </a:ext>
            </a:extLst>
          </p:cNvPr>
          <p:cNvSpPr txBox="1"/>
          <p:nvPr/>
        </p:nvSpPr>
        <p:spPr>
          <a:xfrm>
            <a:off x="8591107" y="1850379"/>
            <a:ext cx="29414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ناتج الجمع 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A213E-B0D8-B590-FBF1-B2CCCFF3E600}"/>
              </a:ext>
            </a:extLst>
          </p:cNvPr>
          <p:cNvSpPr/>
          <p:nvPr/>
        </p:nvSpPr>
        <p:spPr>
          <a:xfrm>
            <a:off x="5971432" y="72084"/>
            <a:ext cx="6298540" cy="87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النصف والنصف الأخر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877">
            <a:off x="4708632" y="-23840"/>
            <a:ext cx="7611029" cy="1054653"/>
          </a:xfrm>
          <a:prstGeom prst="rect">
            <a:avLst/>
          </a:pr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7765E558-7E21-A6A7-B058-CFF6617E04E2}"/>
              </a:ext>
            </a:extLst>
          </p:cNvPr>
          <p:cNvSpPr/>
          <p:nvPr/>
        </p:nvSpPr>
        <p:spPr>
          <a:xfrm>
            <a:off x="4683892" y="1501202"/>
            <a:ext cx="2079625" cy="1362075"/>
          </a:xfrm>
          <a:custGeom>
            <a:avLst/>
            <a:gdLst>
              <a:gd name="connsiteX0" fmla="*/ 1386803 w 2773606"/>
              <a:gd name="connsiteY0" fmla="*/ 0 h 1815867"/>
              <a:gd name="connsiteX1" fmla="*/ 2773606 w 2773606"/>
              <a:gd name="connsiteY1" fmla="*/ 1802296 h 1815867"/>
              <a:gd name="connsiteX2" fmla="*/ 2773127 w 2773606"/>
              <a:gd name="connsiteY2" fmla="*/ 1814621 h 1815867"/>
              <a:gd name="connsiteX3" fmla="*/ 2762377 w 2773606"/>
              <a:gd name="connsiteY3" fmla="*/ 1814621 h 1815867"/>
              <a:gd name="connsiteX4" fmla="*/ 2308218 w 2773606"/>
              <a:gd name="connsiteY4" fmla="*/ 1457738 h 1815867"/>
              <a:gd name="connsiteX5" fmla="*/ 1854058 w 2773606"/>
              <a:gd name="connsiteY5" fmla="*/ 1814621 h 1815867"/>
              <a:gd name="connsiteX6" fmla="*/ 1829023 w 2773606"/>
              <a:gd name="connsiteY6" fmla="*/ 1814621 h 1815867"/>
              <a:gd name="connsiteX7" fmla="*/ 1374863 w 2773606"/>
              <a:gd name="connsiteY7" fmla="*/ 1457738 h 1815867"/>
              <a:gd name="connsiteX8" fmla="*/ 920170 w 2773606"/>
              <a:gd name="connsiteY8" fmla="*/ 1815040 h 1815867"/>
              <a:gd name="connsiteX9" fmla="*/ 918881 w 2773606"/>
              <a:gd name="connsiteY9" fmla="*/ 1815042 h 1815867"/>
              <a:gd name="connsiteX10" fmla="*/ 464188 w 2773606"/>
              <a:gd name="connsiteY10" fmla="*/ 1457739 h 1815867"/>
              <a:gd name="connsiteX11" fmla="*/ 8849 w 2773606"/>
              <a:gd name="connsiteY11" fmla="*/ 1815548 h 1815867"/>
              <a:gd name="connsiteX12" fmla="*/ 355125 w 2773606"/>
              <a:gd name="connsiteY12" fmla="*/ 1815548 h 1815867"/>
              <a:gd name="connsiteX13" fmla="*/ 528 w 2773606"/>
              <a:gd name="connsiteY13" fmla="*/ 1815867 h 1815867"/>
              <a:gd name="connsiteX14" fmla="*/ 0 w 2773606"/>
              <a:gd name="connsiteY14" fmla="*/ 1802296 h 1815867"/>
              <a:gd name="connsiteX15" fmla="*/ 1386803 w 2773606"/>
              <a:gd name="connsiteY15" fmla="*/ 0 h 18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3606" h="1815867">
                <a:moveTo>
                  <a:pt x="1386803" y="0"/>
                </a:moveTo>
                <a:cubicBezTo>
                  <a:pt x="2152713" y="0"/>
                  <a:pt x="2773606" y="806915"/>
                  <a:pt x="2773606" y="1802296"/>
                </a:cubicBezTo>
                <a:lnTo>
                  <a:pt x="2773127" y="1814621"/>
                </a:lnTo>
                <a:lnTo>
                  <a:pt x="2762377" y="1814621"/>
                </a:lnTo>
                <a:lnTo>
                  <a:pt x="2308218" y="1457738"/>
                </a:lnTo>
                <a:lnTo>
                  <a:pt x="1854058" y="1814621"/>
                </a:lnTo>
                <a:lnTo>
                  <a:pt x="1829023" y="1814621"/>
                </a:lnTo>
                <a:lnTo>
                  <a:pt x="1374863" y="1457738"/>
                </a:lnTo>
                <a:lnTo>
                  <a:pt x="920170" y="1815040"/>
                </a:lnTo>
                <a:lnTo>
                  <a:pt x="918881" y="1815042"/>
                </a:lnTo>
                <a:lnTo>
                  <a:pt x="464188" y="1457739"/>
                </a:lnTo>
                <a:lnTo>
                  <a:pt x="8849" y="1815548"/>
                </a:lnTo>
                <a:lnTo>
                  <a:pt x="355125" y="1815548"/>
                </a:lnTo>
                <a:lnTo>
                  <a:pt x="528" y="1815867"/>
                </a:lnTo>
                <a:lnTo>
                  <a:pt x="0" y="1802296"/>
                </a:lnTo>
                <a:cubicBezTo>
                  <a:pt x="0" y="806915"/>
                  <a:pt x="620893" y="0"/>
                  <a:pt x="1386803" y="0"/>
                </a:cubicBezTo>
                <a:close/>
              </a:path>
            </a:pathLst>
          </a:custGeom>
          <a:solidFill>
            <a:srgbClr val="F5A2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89.3 + 16.5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36EF23B8-821A-740E-B19F-F98C52D0BB4B}"/>
              </a:ext>
            </a:extLst>
          </p:cNvPr>
          <p:cNvSpPr/>
          <p:nvPr/>
        </p:nvSpPr>
        <p:spPr>
          <a:xfrm>
            <a:off x="6970529" y="4773721"/>
            <a:ext cx="2070100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99.2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BE6A4A75-F155-D351-E0F0-5D1C6DE6484D}"/>
              </a:ext>
            </a:extLst>
          </p:cNvPr>
          <p:cNvSpPr/>
          <p:nvPr/>
        </p:nvSpPr>
        <p:spPr>
          <a:xfrm>
            <a:off x="4848043" y="4773721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105.8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59459A12-141E-5BF0-36C4-B4618D7F3F5E}"/>
              </a:ext>
            </a:extLst>
          </p:cNvPr>
          <p:cNvSpPr/>
          <p:nvPr/>
        </p:nvSpPr>
        <p:spPr>
          <a:xfrm>
            <a:off x="2706504" y="4773721"/>
            <a:ext cx="2071688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rgbClr val="FFE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124.3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6ACF00DE-F06F-953E-D099-5C417651D196}"/>
              </a:ext>
            </a:extLst>
          </p:cNvPr>
          <p:cNvSpPr/>
          <p:nvPr/>
        </p:nvSpPr>
        <p:spPr>
          <a:xfrm>
            <a:off x="9629029" y="2584953"/>
            <a:ext cx="1248355" cy="1176793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1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-0.0125 -0.32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6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155" y="-160506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3912175" y="1024767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51368" y="779787"/>
            <a:ext cx="367549" cy="633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529081" y="5517271"/>
            <a:ext cx="524881" cy="577389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B9E4A3F0-A247-596E-F763-3A85978446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1458567" y="6177908"/>
            <a:ext cx="493104" cy="577389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B0BDD5C8-4C2A-5EF7-0739-848CEFE336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709492" y="6133077"/>
            <a:ext cx="547718" cy="57738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3156" y="1255452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حوار ومناقشة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5781977" y="215050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سريعة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77FCF60-82C2-6F13-1643-195EC47538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1709" y="2877960"/>
            <a:ext cx="8074268" cy="297026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877">
            <a:off x="4556232" y="-176240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551F00-C843-7A30-1F1B-F3C2BCC17AB2}"/>
              </a:ext>
            </a:extLst>
          </p:cNvPr>
          <p:cNvSpPr txBox="1"/>
          <p:nvPr/>
        </p:nvSpPr>
        <p:spPr>
          <a:xfrm>
            <a:off x="8591107" y="1850379"/>
            <a:ext cx="29414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ناتج الطرح 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A213E-B0D8-B590-FBF1-B2CCCFF3E600}"/>
              </a:ext>
            </a:extLst>
          </p:cNvPr>
          <p:cNvSpPr/>
          <p:nvPr/>
        </p:nvSpPr>
        <p:spPr>
          <a:xfrm>
            <a:off x="5971432" y="72084"/>
            <a:ext cx="6298540" cy="87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النصف والنصف الأخر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877">
            <a:off x="4708632" y="-23840"/>
            <a:ext cx="7611029" cy="1054653"/>
          </a:xfrm>
          <a:prstGeom prst="rect">
            <a:avLst/>
          </a:pr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3DE84BFB-991E-D6F6-17A3-EE8D4CF65ADD}"/>
              </a:ext>
            </a:extLst>
          </p:cNvPr>
          <p:cNvSpPr/>
          <p:nvPr/>
        </p:nvSpPr>
        <p:spPr>
          <a:xfrm>
            <a:off x="4504476" y="1510268"/>
            <a:ext cx="2079625" cy="1362075"/>
          </a:xfrm>
          <a:custGeom>
            <a:avLst/>
            <a:gdLst>
              <a:gd name="connsiteX0" fmla="*/ 1386803 w 2773606"/>
              <a:gd name="connsiteY0" fmla="*/ 0 h 1815867"/>
              <a:gd name="connsiteX1" fmla="*/ 2773606 w 2773606"/>
              <a:gd name="connsiteY1" fmla="*/ 1802296 h 1815867"/>
              <a:gd name="connsiteX2" fmla="*/ 2773127 w 2773606"/>
              <a:gd name="connsiteY2" fmla="*/ 1814621 h 1815867"/>
              <a:gd name="connsiteX3" fmla="*/ 2762377 w 2773606"/>
              <a:gd name="connsiteY3" fmla="*/ 1814621 h 1815867"/>
              <a:gd name="connsiteX4" fmla="*/ 2308218 w 2773606"/>
              <a:gd name="connsiteY4" fmla="*/ 1457738 h 1815867"/>
              <a:gd name="connsiteX5" fmla="*/ 1854058 w 2773606"/>
              <a:gd name="connsiteY5" fmla="*/ 1814621 h 1815867"/>
              <a:gd name="connsiteX6" fmla="*/ 1829023 w 2773606"/>
              <a:gd name="connsiteY6" fmla="*/ 1814621 h 1815867"/>
              <a:gd name="connsiteX7" fmla="*/ 1374863 w 2773606"/>
              <a:gd name="connsiteY7" fmla="*/ 1457738 h 1815867"/>
              <a:gd name="connsiteX8" fmla="*/ 920170 w 2773606"/>
              <a:gd name="connsiteY8" fmla="*/ 1815040 h 1815867"/>
              <a:gd name="connsiteX9" fmla="*/ 918881 w 2773606"/>
              <a:gd name="connsiteY9" fmla="*/ 1815042 h 1815867"/>
              <a:gd name="connsiteX10" fmla="*/ 464188 w 2773606"/>
              <a:gd name="connsiteY10" fmla="*/ 1457739 h 1815867"/>
              <a:gd name="connsiteX11" fmla="*/ 8849 w 2773606"/>
              <a:gd name="connsiteY11" fmla="*/ 1815548 h 1815867"/>
              <a:gd name="connsiteX12" fmla="*/ 355125 w 2773606"/>
              <a:gd name="connsiteY12" fmla="*/ 1815548 h 1815867"/>
              <a:gd name="connsiteX13" fmla="*/ 528 w 2773606"/>
              <a:gd name="connsiteY13" fmla="*/ 1815867 h 1815867"/>
              <a:gd name="connsiteX14" fmla="*/ 0 w 2773606"/>
              <a:gd name="connsiteY14" fmla="*/ 1802296 h 1815867"/>
              <a:gd name="connsiteX15" fmla="*/ 1386803 w 2773606"/>
              <a:gd name="connsiteY15" fmla="*/ 0 h 18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3606" h="1815867">
                <a:moveTo>
                  <a:pt x="1386803" y="0"/>
                </a:moveTo>
                <a:cubicBezTo>
                  <a:pt x="2152713" y="0"/>
                  <a:pt x="2773606" y="806915"/>
                  <a:pt x="2773606" y="1802296"/>
                </a:cubicBezTo>
                <a:lnTo>
                  <a:pt x="2773127" y="1814621"/>
                </a:lnTo>
                <a:lnTo>
                  <a:pt x="2762377" y="1814621"/>
                </a:lnTo>
                <a:lnTo>
                  <a:pt x="2308218" y="1457738"/>
                </a:lnTo>
                <a:lnTo>
                  <a:pt x="1854058" y="1814621"/>
                </a:lnTo>
                <a:lnTo>
                  <a:pt x="1829023" y="1814621"/>
                </a:lnTo>
                <a:lnTo>
                  <a:pt x="1374863" y="1457738"/>
                </a:lnTo>
                <a:lnTo>
                  <a:pt x="920170" y="1815040"/>
                </a:lnTo>
                <a:lnTo>
                  <a:pt x="918881" y="1815042"/>
                </a:lnTo>
                <a:lnTo>
                  <a:pt x="464188" y="1457739"/>
                </a:lnTo>
                <a:lnTo>
                  <a:pt x="8849" y="1815548"/>
                </a:lnTo>
                <a:lnTo>
                  <a:pt x="355125" y="1815548"/>
                </a:lnTo>
                <a:lnTo>
                  <a:pt x="528" y="1815867"/>
                </a:lnTo>
                <a:lnTo>
                  <a:pt x="0" y="1802296"/>
                </a:lnTo>
                <a:cubicBezTo>
                  <a:pt x="0" y="806915"/>
                  <a:pt x="620893" y="0"/>
                  <a:pt x="1386803" y="0"/>
                </a:cubicBezTo>
                <a:close/>
              </a:path>
            </a:pathLst>
          </a:custGeom>
          <a:solidFill>
            <a:srgbClr val="F5A2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2400" b="1" dirty="0">
                <a:solidFill>
                  <a:prstClr val="black"/>
                </a:solidFill>
              </a:rPr>
              <a:t>24.6 – 13.3</a:t>
            </a:r>
            <a:endParaRPr lang="ar-KW" sz="2400" b="1" dirty="0">
              <a:solidFill>
                <a:prstClr val="black"/>
              </a:solidFill>
            </a:endParaRPr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B3A4D172-C619-BF9F-5623-C8BE2F6A3856}"/>
              </a:ext>
            </a:extLst>
          </p:cNvPr>
          <p:cNvSpPr/>
          <p:nvPr/>
        </p:nvSpPr>
        <p:spPr>
          <a:xfrm>
            <a:off x="2497877" y="4939266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37.9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AAEA3885-EF86-C3D5-423B-FED50391E940}"/>
              </a:ext>
            </a:extLst>
          </p:cNvPr>
          <p:cNvSpPr/>
          <p:nvPr/>
        </p:nvSpPr>
        <p:spPr>
          <a:xfrm>
            <a:off x="6761902" y="4939266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11.3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4616767F-FF68-A976-44BF-18545F11EA0C}"/>
              </a:ext>
            </a:extLst>
          </p:cNvPr>
          <p:cNvSpPr/>
          <p:nvPr/>
        </p:nvSpPr>
        <p:spPr>
          <a:xfrm>
            <a:off x="4620363" y="4939266"/>
            <a:ext cx="2071688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rgbClr val="FFE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</a:rPr>
              <a:t>17.2</a:t>
            </a:r>
            <a:endParaRPr lang="ar-KW" sz="3000" b="1" dirty="0">
              <a:solidFill>
                <a:prstClr val="black"/>
              </a:solidFill>
            </a:endParaRPr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6E098FF-EB18-098A-65B8-1E494B1BD010}"/>
              </a:ext>
            </a:extLst>
          </p:cNvPr>
          <p:cNvSpPr/>
          <p:nvPr/>
        </p:nvSpPr>
        <p:spPr>
          <a:xfrm>
            <a:off x="9629029" y="2584953"/>
            <a:ext cx="1248355" cy="1176793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6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3352C4C-7213-5F45-B22D-AD558EFDBD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-0.18515 -0.35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-175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155" y="-160506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3912175" y="1024767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51368" y="779787"/>
            <a:ext cx="367549" cy="633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529081" y="5517271"/>
            <a:ext cx="524881" cy="577389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B9E4A3F0-A247-596E-F763-3A85978446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1458567" y="6177908"/>
            <a:ext cx="493104" cy="577389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B0BDD5C8-4C2A-5EF7-0739-848CEFE336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709492" y="6133077"/>
            <a:ext cx="547718" cy="57738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3156" y="1255452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حوار ومناقشة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5781977" y="215050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سريعة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FC4BFF-AA61-54D2-CAAB-28EE7D96C4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77113" y="2837431"/>
            <a:ext cx="7592886" cy="35600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شاشة عريضة</PresentationFormat>
  <Paragraphs>85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صالح السبيعي</cp:lastModifiedBy>
  <cp:revision>2</cp:revision>
  <dcterms:created xsi:type="dcterms:W3CDTF">2022-09-13T15:18:34Z</dcterms:created>
  <dcterms:modified xsi:type="dcterms:W3CDTF">2023-08-20T13:59:53Z</dcterms:modified>
</cp:coreProperties>
</file>