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34" rtl="1" saveSubsetFonts="1">
  <p:sldMasterIdLst>
    <p:sldMasterId id="2147483648" r:id="rId1"/>
  </p:sldMasterIdLst>
  <p:notesMasterIdLst>
    <p:notesMasterId r:id="rId13"/>
  </p:notesMasterIdLst>
  <p:sldIdLst>
    <p:sldId id="421" r:id="rId2"/>
    <p:sldId id="264" r:id="rId3"/>
    <p:sldId id="259" r:id="rId4"/>
    <p:sldId id="422" r:id="rId5"/>
    <p:sldId id="427" r:id="rId6"/>
    <p:sldId id="426" r:id="rId7"/>
    <p:sldId id="425" r:id="rId8"/>
    <p:sldId id="424" r:id="rId9"/>
    <p:sldId id="423" r:id="rId10"/>
    <p:sldId id="267" r:id="rId11"/>
    <p:sldId id="268" r:id="rId12"/>
  </p:sldIdLst>
  <p:sldSz cx="12192000" cy="6858000"/>
  <p:notesSz cx="6858000" cy="9144000"/>
  <p:custDataLst>
    <p:tags r:id="rId14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2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23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E68C3-CF43-7C48-B11F-0411DBDFABA1}" type="slidenum">
              <a:rPr lang="ar-SA" smtClean="0"/>
              <a:t>336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624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٣-٤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استراتيجية حل المسألة عكسياً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3">
            <a:extLst>
              <a:ext uri="{FF2B5EF4-FFF2-40B4-BE49-F238E27FC236}">
                <a16:creationId xmlns:a16="http://schemas.microsoft.com/office/drawing/2014/main" id="{9D4386B8-0455-864C-A29B-0F7051F86688}"/>
              </a:ext>
            </a:extLst>
          </p:cNvPr>
          <p:cNvSpPr txBox="1">
            <a:spLocks/>
          </p:cNvSpPr>
          <p:nvPr/>
        </p:nvSpPr>
        <p:spPr>
          <a:xfrm>
            <a:off x="1957986" y="6427607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334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372056C8-3290-3641-BA74-68E04AB39436}"/>
              </a:ext>
            </a:extLst>
          </p:cNvPr>
          <p:cNvSpPr/>
          <p:nvPr/>
        </p:nvSpPr>
        <p:spPr>
          <a:xfrm>
            <a:off x="2719814" y="1225386"/>
            <a:ext cx="7858180" cy="857256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تريد آمنة شراء ٥ أقلام ومسطرة و ٧ دفتر في بداية العام الدراسي . ويبين الجدول المقابل أسعار هذه الأدوات ، فهل يكفي ٣٠ ريالا ثمنا للأدوات .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A6A547EB-AAEB-874F-9EF7-7809970EB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796" y="2654146"/>
            <a:ext cx="1500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ثمن الأقلام =</a:t>
            </a:r>
            <a:endParaRPr lang="hi-IN" sz="2400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96DA732D-FBDE-B34E-8050-75AAE274A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226" y="2654146"/>
            <a:ext cx="114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 × ٥ = </a:t>
            </a:r>
            <a:endParaRPr lang="hi-IN" sz="2400" b="1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734D311-1E61-344E-841E-D9F2BC9AC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904" y="2654146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١٠ ريالات</a:t>
            </a:r>
            <a:endParaRPr lang="hi-IN" sz="2400" b="1" dirty="0"/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94F577AD-8295-9A45-BC78-05C891DFF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044" y="3368526"/>
            <a:ext cx="1785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ثمن المسطرة =</a:t>
            </a:r>
            <a:endParaRPr lang="hi-IN" sz="2400" b="1" dirty="0"/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58804D6E-2DCA-6C44-BC12-D45C4698A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474" y="3368526"/>
            <a:ext cx="114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 × ١ = </a:t>
            </a:r>
            <a:endParaRPr lang="hi-IN" sz="2400" b="1" dirty="0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AB1A6755-6F0A-584D-A00C-AC5C424A5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152" y="3368526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 ريال</a:t>
            </a:r>
            <a:endParaRPr lang="hi-IN" sz="2400" b="1" dirty="0"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52040675-EE47-5C42-833A-CCDA418D8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044" y="4082906"/>
            <a:ext cx="1785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ثمن الدفاتر =</a:t>
            </a:r>
            <a:endParaRPr lang="hi-IN" sz="2400" b="1" dirty="0"/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4E5E6628-295D-F24F-B6A3-B951EC98D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474" y="4082906"/>
            <a:ext cx="114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× ٧ = </a:t>
            </a:r>
            <a:endParaRPr lang="hi-IN" sz="2400" b="1" dirty="0"/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CA22D2B5-1048-CE4B-BE5E-330C5D17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152" y="4082906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٢١ ريالا</a:t>
            </a:r>
            <a:endParaRPr lang="hi-IN" sz="2400" b="1" dirty="0"/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90C1B5D3-290D-E845-A7B1-50CFCB325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044" y="4797286"/>
            <a:ext cx="1785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المجموع =</a:t>
            </a:r>
            <a:endParaRPr lang="hi-IN" sz="2400" b="1" dirty="0"/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353BF23B-D032-1F48-BCCE-C8A8EA55A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780" y="4797286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١٠ + ١ + ٢١ =</a:t>
            </a:r>
            <a:endParaRPr lang="hi-IN" sz="2400" b="1" dirty="0"/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0172D53E-1B23-AE45-B061-FCD35AB6A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020" y="4797286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٣٢ ريالا</a:t>
            </a:r>
            <a:endParaRPr lang="hi-IN" sz="2400" b="1" dirty="0"/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2CEB5C4A-3CAE-4B4B-A06B-47F43C56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012" y="5616141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مبلغ ٣٠ ريالا لا يكفي لشراء الأدوات لأنه أقل من المجموع .</a:t>
            </a:r>
            <a:endParaRPr lang="hi-IN" sz="2400" b="1" dirty="0">
              <a:solidFill>
                <a:srgbClr val="00B050"/>
              </a:solidFill>
            </a:endParaRPr>
          </a:p>
        </p:txBody>
      </p:sp>
      <p:grpSp>
        <p:nvGrpSpPr>
          <p:cNvPr id="48" name="مجموعة 34">
            <a:extLst>
              <a:ext uri="{FF2B5EF4-FFF2-40B4-BE49-F238E27FC236}">
                <a16:creationId xmlns:a16="http://schemas.microsoft.com/office/drawing/2014/main" id="{4A7D8930-9622-884B-8915-7BA83CFB988A}"/>
              </a:ext>
            </a:extLst>
          </p:cNvPr>
          <p:cNvGrpSpPr/>
          <p:nvPr/>
        </p:nvGrpSpPr>
        <p:grpSpPr>
          <a:xfrm>
            <a:off x="2862690" y="2806552"/>
            <a:ext cx="2166947" cy="1562106"/>
            <a:chOff x="1000100" y="2795588"/>
            <a:chExt cx="2166947" cy="1562106"/>
          </a:xfrm>
        </p:grpSpPr>
        <p:grpSp>
          <p:nvGrpSpPr>
            <p:cNvPr id="40" name="مجموعة 23">
              <a:extLst>
                <a:ext uri="{FF2B5EF4-FFF2-40B4-BE49-F238E27FC236}">
                  <a16:creationId xmlns:a16="http://schemas.microsoft.com/office/drawing/2014/main" id="{ACD019B7-FCB2-334F-B9D6-C868E262C879}"/>
                </a:ext>
              </a:extLst>
            </p:cNvPr>
            <p:cNvGrpSpPr/>
            <p:nvPr/>
          </p:nvGrpSpPr>
          <p:grpSpPr>
            <a:xfrm>
              <a:off x="1000100" y="2795588"/>
              <a:ext cx="2166947" cy="1562106"/>
              <a:chOff x="1000100" y="2795588"/>
              <a:chExt cx="2166947" cy="1562106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1E37138B-7E33-F74C-A228-811ED57D0C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00100" y="2795588"/>
                <a:ext cx="2166947" cy="156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E370E6EA-ED8C-0143-A839-4772501BD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85853" y="3257548"/>
                <a:ext cx="937768" cy="263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17464102-E104-4F44-8A53-066FD7C43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185840" y="3614738"/>
                <a:ext cx="937768" cy="263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60700D58-F296-1C44-BAB8-D6558C3716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157264" y="3980236"/>
                <a:ext cx="937768" cy="263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1" name="Text Box 7">
              <a:extLst>
                <a:ext uri="{FF2B5EF4-FFF2-40B4-BE49-F238E27FC236}">
                  <a16:creationId xmlns:a16="http://schemas.microsoft.com/office/drawing/2014/main" id="{957AC142-36E9-F74E-8C25-24414BCD8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866" y="3214686"/>
              <a:ext cx="6429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ريالان</a:t>
              </a:r>
              <a:endParaRPr lang="hi-IN" b="1" dirty="0"/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318C096E-61C2-6A45-9795-C7E5A9EB7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852" y="3571876"/>
              <a:ext cx="6429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 dirty="0"/>
                <a:t>ريال</a:t>
              </a:r>
              <a:endParaRPr lang="hi-IN" b="1" dirty="0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9DCDAA84-CC1F-8B47-9A37-CAFFB5856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976" y="3931212"/>
              <a:ext cx="9286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b="1"/>
                <a:t>٣ ريالات</a:t>
              </a:r>
              <a:endParaRPr lang="hi-IN" b="1" dirty="0"/>
            </a:p>
          </p:txBody>
        </p: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027743B-6476-974C-975A-4E0C678C1E3C}"/>
              </a:ext>
            </a:extLst>
          </p:cNvPr>
          <p:cNvSpPr txBox="1"/>
          <p:nvPr/>
        </p:nvSpPr>
        <p:spPr>
          <a:xfrm>
            <a:off x="10149366" y="2386940"/>
            <a:ext cx="13660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١١صـ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266B3693-503F-854A-A797-6E5F1538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184" y="606639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EEACD65-A6D1-184E-90B3-EFF91F80E240}"/>
              </a:ext>
            </a:extLst>
          </p:cNvPr>
          <p:cNvGrpSpPr/>
          <p:nvPr/>
        </p:nvGrpSpPr>
        <p:grpSpPr>
          <a:xfrm>
            <a:off x="951185" y="136525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B32854-47AF-D144-A678-9A1915C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344</a:t>
            </a:fld>
            <a:endParaRPr lang="ar-EG"/>
          </a:p>
        </p:txBody>
      </p:sp>
      <p:sp>
        <p:nvSpPr>
          <p:cNvPr id="12" name="عنصر نائب لرقم الشريحة 3">
            <a:extLst>
              <a:ext uri="{FF2B5EF4-FFF2-40B4-BE49-F238E27FC236}">
                <a16:creationId xmlns:a16="http://schemas.microsoft.com/office/drawing/2014/main" id="{D26B8AB5-DCD4-E14E-BC99-024B15065509}"/>
              </a:ext>
            </a:extLst>
          </p:cNvPr>
          <p:cNvSpPr txBox="1">
            <a:spLocks/>
          </p:cNvSpPr>
          <p:nvPr/>
        </p:nvSpPr>
        <p:spPr>
          <a:xfrm>
            <a:off x="1564741" y="5846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344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402E0AE-5B4C-524B-8D5F-DC3A4DD0D850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E80AB6-02BD-D34C-A211-122EE18D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4741" y="584634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335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F7A205A-7155-9541-B662-0A9CAFF5849F}"/>
              </a:ext>
            </a:extLst>
          </p:cNvPr>
          <p:cNvSpPr/>
          <p:nvPr/>
        </p:nvSpPr>
        <p:spPr>
          <a:xfrm>
            <a:off x="4135679" y="2496019"/>
            <a:ext cx="4776062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٣-٤</a:t>
            </a:r>
          </a:p>
          <a:p>
            <a:pPr algn="ctr">
              <a:defRPr/>
            </a:pPr>
            <a:r>
              <a:rPr lang="ar-SA" sz="4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استراتيجية حل المسألة عكسياً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676617" y="281587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1252" y="-4985848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95774096-ACE3-DF4B-AB29-028693E4A67A}"/>
              </a:ext>
            </a:extLst>
          </p:cNvPr>
          <p:cNvSpPr/>
          <p:nvPr/>
        </p:nvSpPr>
        <p:spPr>
          <a:xfrm>
            <a:off x="2621805" y="1240185"/>
            <a:ext cx="7715304" cy="785818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2400" b="1" dirty="0">
                <a:solidFill>
                  <a:schemeClr val="tx1"/>
                </a:solidFill>
              </a:rPr>
              <a:t>أنفقت مريم ٨ ريالات ثمن كراسة ، و ٥ ريالات ثمن قلم ، ونصف ما بقي معها ثمن علبة عصير . وبقي معها ريالان ، فكم كان معها في البداية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82412277-0D17-CF4B-A0BB-C711B208A669}"/>
              </a:ext>
            </a:extLst>
          </p:cNvPr>
          <p:cNvSpPr/>
          <p:nvPr/>
        </p:nvSpPr>
        <p:spPr>
          <a:xfrm>
            <a:off x="8408283" y="2526069"/>
            <a:ext cx="148590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المبلغ 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A3503246-864A-674D-9940-11BCAF222144}"/>
              </a:ext>
            </a:extLst>
          </p:cNvPr>
          <p:cNvSpPr/>
          <p:nvPr/>
        </p:nvSpPr>
        <p:spPr>
          <a:xfrm>
            <a:off x="8408283" y="3240449"/>
            <a:ext cx="148590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٨</a:t>
            </a:r>
          </a:p>
        </p:txBody>
      </p:sp>
      <p:sp>
        <p:nvSpPr>
          <p:cNvPr id="8" name="مستطيل مستدير الزوايا 31">
            <a:extLst>
              <a:ext uri="{FF2B5EF4-FFF2-40B4-BE49-F238E27FC236}">
                <a16:creationId xmlns:a16="http://schemas.microsoft.com/office/drawing/2014/main" id="{35277041-4674-2647-A2FE-1B4A05058DF4}"/>
              </a:ext>
            </a:extLst>
          </p:cNvPr>
          <p:cNvSpPr/>
          <p:nvPr/>
        </p:nvSpPr>
        <p:spPr>
          <a:xfrm>
            <a:off x="8408283" y="3954829"/>
            <a:ext cx="148590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٥</a:t>
            </a:r>
          </a:p>
        </p:txBody>
      </p:sp>
      <p:sp>
        <p:nvSpPr>
          <p:cNvPr id="33" name="مستطيل مستدير الزوايا 32">
            <a:extLst>
              <a:ext uri="{FF2B5EF4-FFF2-40B4-BE49-F238E27FC236}">
                <a16:creationId xmlns:a16="http://schemas.microsoft.com/office/drawing/2014/main" id="{AC5504F0-1090-8C4A-BF56-21CDA80FF894}"/>
              </a:ext>
            </a:extLst>
          </p:cNvPr>
          <p:cNvSpPr/>
          <p:nvPr/>
        </p:nvSpPr>
        <p:spPr>
          <a:xfrm>
            <a:off x="8408283" y="4669209"/>
            <a:ext cx="148590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الباقي ÷ ٢</a:t>
            </a:r>
          </a:p>
        </p:txBody>
      </p:sp>
      <p:sp>
        <p:nvSpPr>
          <p:cNvPr id="35" name="مستطيل مستدير الزوايا 33">
            <a:extLst>
              <a:ext uri="{FF2B5EF4-FFF2-40B4-BE49-F238E27FC236}">
                <a16:creationId xmlns:a16="http://schemas.microsoft.com/office/drawing/2014/main" id="{7AA3E818-5DD5-CD45-B239-EB4D861FA13B}"/>
              </a:ext>
            </a:extLst>
          </p:cNvPr>
          <p:cNvSpPr/>
          <p:nvPr/>
        </p:nvSpPr>
        <p:spPr>
          <a:xfrm>
            <a:off x="8408283" y="5383589"/>
            <a:ext cx="148590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ما بقي معها</a:t>
            </a:r>
          </a:p>
        </p:txBody>
      </p:sp>
      <p:sp>
        <p:nvSpPr>
          <p:cNvPr id="37" name="مستطيل مستدير الزوايا 34">
            <a:extLst>
              <a:ext uri="{FF2B5EF4-FFF2-40B4-BE49-F238E27FC236}">
                <a16:creationId xmlns:a16="http://schemas.microsoft.com/office/drawing/2014/main" id="{A49B5279-7AA2-9A43-9B04-22690F58C42A}"/>
              </a:ext>
            </a:extLst>
          </p:cNvPr>
          <p:cNvSpPr/>
          <p:nvPr/>
        </p:nvSpPr>
        <p:spPr>
          <a:xfrm>
            <a:off x="6193705" y="2526069"/>
            <a:ext cx="148590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١٧</a:t>
            </a:r>
          </a:p>
        </p:txBody>
      </p:sp>
      <p:sp>
        <p:nvSpPr>
          <p:cNvPr id="39" name="مستطيل مستدير الزوايا 35">
            <a:extLst>
              <a:ext uri="{FF2B5EF4-FFF2-40B4-BE49-F238E27FC236}">
                <a16:creationId xmlns:a16="http://schemas.microsoft.com/office/drawing/2014/main" id="{94DA775D-3E0A-A14A-A97E-01E8AC73D52E}"/>
              </a:ext>
            </a:extLst>
          </p:cNvPr>
          <p:cNvSpPr/>
          <p:nvPr/>
        </p:nvSpPr>
        <p:spPr>
          <a:xfrm>
            <a:off x="6193705" y="3240449"/>
            <a:ext cx="148590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٩ + ٨ = ١٧</a:t>
            </a:r>
          </a:p>
        </p:txBody>
      </p:sp>
      <p:sp>
        <p:nvSpPr>
          <p:cNvPr id="41" name="مستطيل مستدير الزوايا 36">
            <a:extLst>
              <a:ext uri="{FF2B5EF4-FFF2-40B4-BE49-F238E27FC236}">
                <a16:creationId xmlns:a16="http://schemas.microsoft.com/office/drawing/2014/main" id="{E860915E-EA58-F34D-ADA3-EAD9FC4317DC}"/>
              </a:ext>
            </a:extLst>
          </p:cNvPr>
          <p:cNvSpPr/>
          <p:nvPr/>
        </p:nvSpPr>
        <p:spPr>
          <a:xfrm>
            <a:off x="6193705" y="3954829"/>
            <a:ext cx="148590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٤ + ٥ = ٩</a:t>
            </a:r>
          </a:p>
        </p:txBody>
      </p:sp>
      <p:sp>
        <p:nvSpPr>
          <p:cNvPr id="43" name="مستطيل مستدير الزوايا 37">
            <a:extLst>
              <a:ext uri="{FF2B5EF4-FFF2-40B4-BE49-F238E27FC236}">
                <a16:creationId xmlns:a16="http://schemas.microsoft.com/office/drawing/2014/main" id="{16E3F3E7-3F88-E74F-A3F3-FDA3E7780F9E}"/>
              </a:ext>
            </a:extLst>
          </p:cNvPr>
          <p:cNvSpPr/>
          <p:nvPr/>
        </p:nvSpPr>
        <p:spPr>
          <a:xfrm>
            <a:off x="6193705" y="4669209"/>
            <a:ext cx="148590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٢ × ٢ = ٤</a:t>
            </a:r>
          </a:p>
        </p:txBody>
      </p:sp>
      <p:sp>
        <p:nvSpPr>
          <p:cNvPr id="45" name="مستطيل مستدير الزوايا 38">
            <a:extLst>
              <a:ext uri="{FF2B5EF4-FFF2-40B4-BE49-F238E27FC236}">
                <a16:creationId xmlns:a16="http://schemas.microsoft.com/office/drawing/2014/main" id="{FBB41735-2152-6A41-BED2-7DD601DA9688}"/>
              </a:ext>
            </a:extLst>
          </p:cNvPr>
          <p:cNvSpPr/>
          <p:nvPr/>
        </p:nvSpPr>
        <p:spPr>
          <a:xfrm>
            <a:off x="6193705" y="5383589"/>
            <a:ext cx="148590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٢</a:t>
            </a: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61A4D218-E9DC-344A-8215-72DD6B41D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491" y="2564470"/>
            <a:ext cx="3119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400" b="1" dirty="0"/>
              <a:t>المبلغ في البداية =  ١٧ ريالا</a:t>
            </a:r>
            <a:endParaRPr lang="hi-IN" sz="2400" b="1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1C74CEE-3104-0D4E-A79B-FD3F1ED0514F}"/>
              </a:ext>
            </a:extLst>
          </p:cNvPr>
          <p:cNvSpPr txBox="1"/>
          <p:nvPr/>
        </p:nvSpPr>
        <p:spPr>
          <a:xfrm>
            <a:off x="10473484" y="2386940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٤صـ ١١٥</a:t>
            </a:r>
          </a:p>
        </p:txBody>
      </p:sp>
      <p:sp>
        <p:nvSpPr>
          <p:cNvPr id="22" name="عنصر نائب لرقم الشريحة 3">
            <a:extLst>
              <a:ext uri="{FF2B5EF4-FFF2-40B4-BE49-F238E27FC236}">
                <a16:creationId xmlns:a16="http://schemas.microsoft.com/office/drawing/2014/main" id="{43EF7363-A41F-6D4D-91BC-96862E43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0205" y="592898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C7D2DB46-7C0E-9547-AC87-DC5791EA08EA}"/>
              </a:ext>
            </a:extLst>
          </p:cNvPr>
          <p:cNvSpPr/>
          <p:nvPr/>
        </p:nvSpPr>
        <p:spPr>
          <a:xfrm>
            <a:off x="2383387" y="1362519"/>
            <a:ext cx="7715304" cy="785818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ضرب عدد في ــ ٣ ، ثم طرح من ناتج الضرب ٦ ، وبعد إضافة ــ ٧ أصبح الناتج ــ ٢٥ ، فما العدد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7D75DD3C-2D6B-D243-931B-41194CF3E45C}"/>
              </a:ext>
            </a:extLst>
          </p:cNvPr>
          <p:cNvSpPr/>
          <p:nvPr/>
        </p:nvSpPr>
        <p:spPr>
          <a:xfrm>
            <a:off x="7755531" y="2648403"/>
            <a:ext cx="2486036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العدد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19120632-42C2-4B46-846E-4780965AECF1}"/>
              </a:ext>
            </a:extLst>
          </p:cNvPr>
          <p:cNvSpPr/>
          <p:nvPr/>
        </p:nvSpPr>
        <p:spPr>
          <a:xfrm>
            <a:off x="7755531" y="3362783"/>
            <a:ext cx="2486036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× ( ــ ٣ )</a:t>
            </a:r>
          </a:p>
        </p:txBody>
      </p:sp>
      <p:sp>
        <p:nvSpPr>
          <p:cNvPr id="17" name="مستطيل مستدير الزوايا 31">
            <a:extLst>
              <a:ext uri="{FF2B5EF4-FFF2-40B4-BE49-F238E27FC236}">
                <a16:creationId xmlns:a16="http://schemas.microsoft.com/office/drawing/2014/main" id="{4B45433D-0B92-5A4C-AE8E-DC12BCB48A1E}"/>
              </a:ext>
            </a:extLst>
          </p:cNvPr>
          <p:cNvSpPr/>
          <p:nvPr/>
        </p:nvSpPr>
        <p:spPr>
          <a:xfrm>
            <a:off x="7755531" y="4077163"/>
            <a:ext cx="2486036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٦</a:t>
            </a:r>
          </a:p>
        </p:txBody>
      </p:sp>
      <p:sp>
        <p:nvSpPr>
          <p:cNvPr id="19" name="مستطيل مستدير الزوايا 32">
            <a:extLst>
              <a:ext uri="{FF2B5EF4-FFF2-40B4-BE49-F238E27FC236}">
                <a16:creationId xmlns:a16="http://schemas.microsoft.com/office/drawing/2014/main" id="{85AC4A45-91FF-BC42-94BA-DCE0E7881A6A}"/>
              </a:ext>
            </a:extLst>
          </p:cNvPr>
          <p:cNvSpPr/>
          <p:nvPr/>
        </p:nvSpPr>
        <p:spPr>
          <a:xfrm>
            <a:off x="7755531" y="4791543"/>
            <a:ext cx="2486036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+ ( ــ ٧ )</a:t>
            </a: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2033D18F-4EAE-3D46-B833-E04F35274C34}"/>
              </a:ext>
            </a:extLst>
          </p:cNvPr>
          <p:cNvSpPr/>
          <p:nvPr/>
        </p:nvSpPr>
        <p:spPr>
          <a:xfrm>
            <a:off x="7755531" y="5505923"/>
            <a:ext cx="2486036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الناتج</a:t>
            </a:r>
          </a:p>
        </p:txBody>
      </p:sp>
      <p:sp>
        <p:nvSpPr>
          <p:cNvPr id="23" name="مستطيل مستدير الزوايا 34">
            <a:extLst>
              <a:ext uri="{FF2B5EF4-FFF2-40B4-BE49-F238E27FC236}">
                <a16:creationId xmlns:a16="http://schemas.microsoft.com/office/drawing/2014/main" id="{A7115973-6685-F448-9F15-9C8C3A7AD9CC}"/>
              </a:ext>
            </a:extLst>
          </p:cNvPr>
          <p:cNvSpPr/>
          <p:nvPr/>
        </p:nvSpPr>
        <p:spPr>
          <a:xfrm>
            <a:off x="4812279" y="2648403"/>
            <a:ext cx="2486036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٤</a:t>
            </a:r>
          </a:p>
        </p:txBody>
      </p:sp>
      <p:sp>
        <p:nvSpPr>
          <p:cNvPr id="25" name="مستطيل مستدير الزوايا 35">
            <a:extLst>
              <a:ext uri="{FF2B5EF4-FFF2-40B4-BE49-F238E27FC236}">
                <a16:creationId xmlns:a16="http://schemas.microsoft.com/office/drawing/2014/main" id="{885F8210-FF85-CA4C-B0B8-A9A79174C8AA}"/>
              </a:ext>
            </a:extLst>
          </p:cNvPr>
          <p:cNvSpPr/>
          <p:nvPr/>
        </p:nvSpPr>
        <p:spPr>
          <a:xfrm>
            <a:off x="4812279" y="3362783"/>
            <a:ext cx="2486036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١٢ ÷ ( ــ ٣ ) =  ٤</a:t>
            </a:r>
          </a:p>
        </p:txBody>
      </p:sp>
      <p:sp>
        <p:nvSpPr>
          <p:cNvPr id="27" name="مستطيل مستدير الزوايا 36">
            <a:extLst>
              <a:ext uri="{FF2B5EF4-FFF2-40B4-BE49-F238E27FC236}">
                <a16:creationId xmlns:a16="http://schemas.microsoft.com/office/drawing/2014/main" id="{E55351E6-926B-F541-A4D1-96FB9EF2B516}"/>
              </a:ext>
            </a:extLst>
          </p:cNvPr>
          <p:cNvSpPr/>
          <p:nvPr/>
        </p:nvSpPr>
        <p:spPr>
          <a:xfrm>
            <a:off x="4812279" y="4077163"/>
            <a:ext cx="2486036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١٨ + ٦ = ــ ١٢</a:t>
            </a:r>
          </a:p>
        </p:txBody>
      </p:sp>
      <p:sp>
        <p:nvSpPr>
          <p:cNvPr id="29" name="مستطيل مستدير الزوايا 37">
            <a:extLst>
              <a:ext uri="{FF2B5EF4-FFF2-40B4-BE49-F238E27FC236}">
                <a16:creationId xmlns:a16="http://schemas.microsoft.com/office/drawing/2014/main" id="{7F9FE240-3E82-C54B-9AAD-3635C84778D7}"/>
              </a:ext>
            </a:extLst>
          </p:cNvPr>
          <p:cNvSpPr/>
          <p:nvPr/>
        </p:nvSpPr>
        <p:spPr>
          <a:xfrm>
            <a:off x="4812279" y="4791543"/>
            <a:ext cx="2486036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٢٥ ــ ( ــ ٧ ) = ــ ١٨</a:t>
            </a:r>
          </a:p>
        </p:txBody>
      </p:sp>
      <p:sp>
        <p:nvSpPr>
          <p:cNvPr id="31" name="مستطيل مستدير الزوايا 38">
            <a:extLst>
              <a:ext uri="{FF2B5EF4-FFF2-40B4-BE49-F238E27FC236}">
                <a16:creationId xmlns:a16="http://schemas.microsoft.com/office/drawing/2014/main" id="{8834F6BC-CC1E-3148-BD4B-CF60CE293878}"/>
              </a:ext>
            </a:extLst>
          </p:cNvPr>
          <p:cNvSpPr/>
          <p:nvPr/>
        </p:nvSpPr>
        <p:spPr>
          <a:xfrm>
            <a:off x="4812279" y="5505923"/>
            <a:ext cx="2486036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٢٥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BF5437FB-BAB3-274A-B369-724247328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05" y="2686804"/>
            <a:ext cx="2405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العدد في البداية =  ٤</a:t>
            </a:r>
            <a:endParaRPr lang="hi-IN" sz="24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3C0E227-D667-0F44-A912-760A74FDB377}"/>
              </a:ext>
            </a:extLst>
          </p:cNvPr>
          <p:cNvSpPr txBox="1"/>
          <p:nvPr/>
        </p:nvSpPr>
        <p:spPr>
          <a:xfrm>
            <a:off x="10525672" y="2029573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٥صـ ١١٥</a:t>
            </a:r>
          </a:p>
        </p:txBody>
      </p:sp>
      <p:sp>
        <p:nvSpPr>
          <p:cNvPr id="22" name="عنصر نائب لرقم الشريحة 3">
            <a:extLst>
              <a:ext uri="{FF2B5EF4-FFF2-40B4-BE49-F238E27FC236}">
                <a16:creationId xmlns:a16="http://schemas.microsoft.com/office/drawing/2014/main" id="{7F7D7C8E-27D6-6144-B6BD-AFA5BD3C997A}"/>
              </a:ext>
            </a:extLst>
          </p:cNvPr>
          <p:cNvSpPr txBox="1">
            <a:spLocks/>
          </p:cNvSpPr>
          <p:nvPr/>
        </p:nvSpPr>
        <p:spPr>
          <a:xfrm>
            <a:off x="1011787" y="5975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337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34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C9C8BCD6-3849-9E49-BFF5-D912C8605FF5}"/>
              </a:ext>
            </a:extLst>
          </p:cNvPr>
          <p:cNvSpPr/>
          <p:nvPr/>
        </p:nvSpPr>
        <p:spPr>
          <a:xfrm>
            <a:off x="2267483" y="1585725"/>
            <a:ext cx="7786742" cy="785818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يبين الجدول التالي الوقت الذي يستغرقه فيصل صباحا للذهاب إلى المدرسة . في أي وقت يستيقظ فيصل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4757CE2E-1AF4-8D4E-9501-583B61984893}"/>
              </a:ext>
            </a:extLst>
          </p:cNvPr>
          <p:cNvSpPr/>
          <p:nvPr/>
        </p:nvSpPr>
        <p:spPr>
          <a:xfrm>
            <a:off x="8139693" y="2871609"/>
            <a:ext cx="205740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الاستيقاظ 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D9055695-5596-8F47-BEE9-5ECE2ACF7E64}"/>
              </a:ext>
            </a:extLst>
          </p:cNvPr>
          <p:cNvSpPr/>
          <p:nvPr/>
        </p:nvSpPr>
        <p:spPr>
          <a:xfrm>
            <a:off x="8139693" y="3585989"/>
            <a:ext cx="205740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+ ٤٥</a:t>
            </a:r>
          </a:p>
        </p:txBody>
      </p:sp>
      <p:sp>
        <p:nvSpPr>
          <p:cNvPr id="17" name="مستطيل مستدير الزوايا 31">
            <a:extLst>
              <a:ext uri="{FF2B5EF4-FFF2-40B4-BE49-F238E27FC236}">
                <a16:creationId xmlns:a16="http://schemas.microsoft.com/office/drawing/2014/main" id="{3A679C6B-6500-4447-BF88-02336C41F1F1}"/>
              </a:ext>
            </a:extLst>
          </p:cNvPr>
          <p:cNvSpPr/>
          <p:nvPr/>
        </p:nvSpPr>
        <p:spPr>
          <a:xfrm>
            <a:off x="8139693" y="4300369"/>
            <a:ext cx="205740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+ ٢٥</a:t>
            </a:r>
          </a:p>
        </p:txBody>
      </p:sp>
      <p:sp>
        <p:nvSpPr>
          <p:cNvPr id="19" name="مستطيل مستدير الزوايا 32">
            <a:extLst>
              <a:ext uri="{FF2B5EF4-FFF2-40B4-BE49-F238E27FC236}">
                <a16:creationId xmlns:a16="http://schemas.microsoft.com/office/drawing/2014/main" id="{FCA1373B-1B5F-AD40-8F0A-9E52CD088774}"/>
              </a:ext>
            </a:extLst>
          </p:cNvPr>
          <p:cNvSpPr/>
          <p:nvPr/>
        </p:nvSpPr>
        <p:spPr>
          <a:xfrm>
            <a:off x="8139693" y="5014749"/>
            <a:ext cx="205740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الوصول للمدرسة</a:t>
            </a:r>
          </a:p>
        </p:txBody>
      </p:sp>
      <p:sp>
        <p:nvSpPr>
          <p:cNvPr id="21" name="مستطيل مستدير الزوايا 34">
            <a:extLst>
              <a:ext uri="{FF2B5EF4-FFF2-40B4-BE49-F238E27FC236}">
                <a16:creationId xmlns:a16="http://schemas.microsoft.com/office/drawing/2014/main" id="{AD8720C8-3773-6541-BCCD-898E7A49D31F}"/>
              </a:ext>
            </a:extLst>
          </p:cNvPr>
          <p:cNvSpPr/>
          <p:nvPr/>
        </p:nvSpPr>
        <p:spPr>
          <a:xfrm>
            <a:off x="5710801" y="2871609"/>
            <a:ext cx="205740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٥،٥٠</a:t>
            </a:r>
          </a:p>
        </p:txBody>
      </p:sp>
      <p:sp>
        <p:nvSpPr>
          <p:cNvPr id="23" name="مستطيل مستدير الزوايا 35">
            <a:extLst>
              <a:ext uri="{FF2B5EF4-FFF2-40B4-BE49-F238E27FC236}">
                <a16:creationId xmlns:a16="http://schemas.microsoft.com/office/drawing/2014/main" id="{7523E36E-8877-714B-BAF6-31CDF1460995}"/>
              </a:ext>
            </a:extLst>
          </p:cNvPr>
          <p:cNvSpPr/>
          <p:nvPr/>
        </p:nvSpPr>
        <p:spPr>
          <a:xfrm>
            <a:off x="5562975" y="3615235"/>
            <a:ext cx="220523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٦،٣٥ ــ ٤٥ = ٥،٥٠</a:t>
            </a:r>
          </a:p>
        </p:txBody>
      </p:sp>
      <p:sp>
        <p:nvSpPr>
          <p:cNvPr id="25" name="مستطيل مستدير الزوايا 36">
            <a:extLst>
              <a:ext uri="{FF2B5EF4-FFF2-40B4-BE49-F238E27FC236}">
                <a16:creationId xmlns:a16="http://schemas.microsoft.com/office/drawing/2014/main" id="{2BB2C329-0725-C142-BF06-49CB11F78E8E}"/>
              </a:ext>
            </a:extLst>
          </p:cNvPr>
          <p:cNvSpPr/>
          <p:nvPr/>
        </p:nvSpPr>
        <p:spPr>
          <a:xfrm>
            <a:off x="5710801" y="4300369"/>
            <a:ext cx="205740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٧ ــ ٢٥ = ٦،٣٥</a:t>
            </a:r>
          </a:p>
        </p:txBody>
      </p:sp>
      <p:sp>
        <p:nvSpPr>
          <p:cNvPr id="27" name="مستطيل مستدير الزوايا 37">
            <a:extLst>
              <a:ext uri="{FF2B5EF4-FFF2-40B4-BE49-F238E27FC236}">
                <a16:creationId xmlns:a16="http://schemas.microsoft.com/office/drawing/2014/main" id="{42647876-7B69-5F40-AA26-11B06B529A11}"/>
              </a:ext>
            </a:extLst>
          </p:cNvPr>
          <p:cNvSpPr/>
          <p:nvPr/>
        </p:nvSpPr>
        <p:spPr>
          <a:xfrm>
            <a:off x="5710801" y="5014749"/>
            <a:ext cx="205740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٧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1D9050B7-03A7-954C-82FD-2F2A8F07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41" y="5267464"/>
            <a:ext cx="3690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يستيقظ في الساعة ٥ و ٥٠ دقيقة</a:t>
            </a:r>
            <a:endParaRPr lang="hi-IN" sz="2400" b="1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417AB79C-5A79-A043-8421-320F9A46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3137" y="2866851"/>
            <a:ext cx="3214710" cy="186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20C98C4-6083-734E-9979-71B4FE8CC1E7}"/>
              </a:ext>
            </a:extLst>
          </p:cNvPr>
          <p:cNvSpPr txBox="1"/>
          <p:nvPr/>
        </p:nvSpPr>
        <p:spPr>
          <a:xfrm>
            <a:off x="10473484" y="2386940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٦صـ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C8E302B3-4E56-3340-B236-18740C0B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322" y="60356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D234AB2D-0B54-3A4D-933B-E787124D793C}"/>
              </a:ext>
            </a:extLst>
          </p:cNvPr>
          <p:cNvSpPr/>
          <p:nvPr/>
        </p:nvSpPr>
        <p:spPr>
          <a:xfrm>
            <a:off x="2043774" y="1000132"/>
            <a:ext cx="8072494" cy="1643074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يحتوي الصندوق الصغير ٤ كرات تنس ، وهناك ٦ صناديق صغيرة في كل صندوق متوسط الحجم ، و ٨ صناديق متوسطة الحجم في كل صندوق كبير الحجم . إذا وجد في محل ١٠٠ صندوق كبير الحجم ، فما عدد الكرات الموجودة في المحل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4E1813CC-877E-004A-A679-B41800E5B96F}"/>
              </a:ext>
            </a:extLst>
          </p:cNvPr>
          <p:cNvSpPr/>
          <p:nvPr/>
        </p:nvSpPr>
        <p:spPr>
          <a:xfrm>
            <a:off x="7401624" y="3000396"/>
            <a:ext cx="292895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عدد الكرات الكلي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41EDE057-D193-D547-B187-F2DD27A58AD9}"/>
              </a:ext>
            </a:extLst>
          </p:cNvPr>
          <p:cNvSpPr/>
          <p:nvPr/>
        </p:nvSpPr>
        <p:spPr>
          <a:xfrm>
            <a:off x="7401624" y="3714776"/>
            <a:ext cx="292895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÷ ١٠٠</a:t>
            </a:r>
          </a:p>
        </p:txBody>
      </p:sp>
      <p:sp>
        <p:nvSpPr>
          <p:cNvPr id="17" name="مستطيل مستدير الزوايا 31">
            <a:extLst>
              <a:ext uri="{FF2B5EF4-FFF2-40B4-BE49-F238E27FC236}">
                <a16:creationId xmlns:a16="http://schemas.microsoft.com/office/drawing/2014/main" id="{449FC9DC-86A6-F14C-A181-A1F022CCA162}"/>
              </a:ext>
            </a:extLst>
          </p:cNvPr>
          <p:cNvSpPr/>
          <p:nvPr/>
        </p:nvSpPr>
        <p:spPr>
          <a:xfrm>
            <a:off x="7401624" y="4429156"/>
            <a:ext cx="292895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÷ ٨</a:t>
            </a:r>
          </a:p>
        </p:txBody>
      </p:sp>
      <p:sp>
        <p:nvSpPr>
          <p:cNvPr id="19" name="مستطيل مستدير الزوايا 32">
            <a:extLst>
              <a:ext uri="{FF2B5EF4-FFF2-40B4-BE49-F238E27FC236}">
                <a16:creationId xmlns:a16="http://schemas.microsoft.com/office/drawing/2014/main" id="{47614AB7-E729-754C-9DC8-D2C7A898678D}"/>
              </a:ext>
            </a:extLst>
          </p:cNvPr>
          <p:cNvSpPr/>
          <p:nvPr/>
        </p:nvSpPr>
        <p:spPr>
          <a:xfrm>
            <a:off x="7401624" y="5143536"/>
            <a:ext cx="292895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÷ ٦</a:t>
            </a: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107D84AC-314E-5048-8AB8-3BA04FE0A765}"/>
              </a:ext>
            </a:extLst>
          </p:cNvPr>
          <p:cNvSpPr/>
          <p:nvPr/>
        </p:nvSpPr>
        <p:spPr>
          <a:xfrm>
            <a:off x="7401624" y="5857916"/>
            <a:ext cx="292895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عدد الكرات في الصندوق الصغير</a:t>
            </a:r>
          </a:p>
        </p:txBody>
      </p:sp>
      <p:sp>
        <p:nvSpPr>
          <p:cNvPr id="23" name="مستطيل مستدير الزوايا 34">
            <a:extLst>
              <a:ext uri="{FF2B5EF4-FFF2-40B4-BE49-F238E27FC236}">
                <a16:creationId xmlns:a16="http://schemas.microsoft.com/office/drawing/2014/main" id="{446B46AB-8D2F-2941-9FB9-4C13976B97FD}"/>
              </a:ext>
            </a:extLst>
          </p:cNvPr>
          <p:cNvSpPr/>
          <p:nvPr/>
        </p:nvSpPr>
        <p:spPr>
          <a:xfrm>
            <a:off x="4258352" y="3000396"/>
            <a:ext cx="292895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١٩٢٠٠</a:t>
            </a:r>
          </a:p>
        </p:txBody>
      </p:sp>
      <p:sp>
        <p:nvSpPr>
          <p:cNvPr id="25" name="مستطيل مستدير الزوايا 35">
            <a:extLst>
              <a:ext uri="{FF2B5EF4-FFF2-40B4-BE49-F238E27FC236}">
                <a16:creationId xmlns:a16="http://schemas.microsoft.com/office/drawing/2014/main" id="{8F524118-7352-9E42-ACE7-6C7F3EFA900E}"/>
              </a:ext>
            </a:extLst>
          </p:cNvPr>
          <p:cNvSpPr/>
          <p:nvPr/>
        </p:nvSpPr>
        <p:spPr>
          <a:xfrm>
            <a:off x="4258352" y="3714776"/>
            <a:ext cx="292895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١٩٢ × ١٠٠ =  ١٩٢٠٠</a:t>
            </a:r>
          </a:p>
        </p:txBody>
      </p:sp>
      <p:sp>
        <p:nvSpPr>
          <p:cNvPr id="27" name="مستطيل مستدير الزوايا 36">
            <a:extLst>
              <a:ext uri="{FF2B5EF4-FFF2-40B4-BE49-F238E27FC236}">
                <a16:creationId xmlns:a16="http://schemas.microsoft.com/office/drawing/2014/main" id="{3F3CAE56-58DD-3546-96BA-DF8E33A3FB4A}"/>
              </a:ext>
            </a:extLst>
          </p:cNvPr>
          <p:cNvSpPr/>
          <p:nvPr/>
        </p:nvSpPr>
        <p:spPr>
          <a:xfrm>
            <a:off x="4258352" y="4429156"/>
            <a:ext cx="292895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٢٤ × ٨ =  ١٩٢</a:t>
            </a:r>
          </a:p>
        </p:txBody>
      </p:sp>
      <p:sp>
        <p:nvSpPr>
          <p:cNvPr id="29" name="مستطيل مستدير الزوايا 37">
            <a:extLst>
              <a:ext uri="{FF2B5EF4-FFF2-40B4-BE49-F238E27FC236}">
                <a16:creationId xmlns:a16="http://schemas.microsoft.com/office/drawing/2014/main" id="{EF028D57-ABE0-2347-AD30-B36F3E1C5AA2}"/>
              </a:ext>
            </a:extLst>
          </p:cNvPr>
          <p:cNvSpPr/>
          <p:nvPr/>
        </p:nvSpPr>
        <p:spPr>
          <a:xfrm>
            <a:off x="4258352" y="5143536"/>
            <a:ext cx="292895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٤ × ٦ =  ٢٤</a:t>
            </a:r>
          </a:p>
        </p:txBody>
      </p:sp>
      <p:sp>
        <p:nvSpPr>
          <p:cNvPr id="31" name="مستطيل مستدير الزوايا 38">
            <a:extLst>
              <a:ext uri="{FF2B5EF4-FFF2-40B4-BE49-F238E27FC236}">
                <a16:creationId xmlns:a16="http://schemas.microsoft.com/office/drawing/2014/main" id="{387C88D6-5C46-C34B-987E-99E75D67FC23}"/>
              </a:ext>
            </a:extLst>
          </p:cNvPr>
          <p:cNvSpPr/>
          <p:nvPr/>
        </p:nvSpPr>
        <p:spPr>
          <a:xfrm>
            <a:off x="4258352" y="5857916"/>
            <a:ext cx="2928958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٤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2D211603-1936-7F40-8323-3D857F7E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4" y="3038797"/>
            <a:ext cx="24050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عدد الكرات في المحل = ١٩٢٠٠ كرة</a:t>
            </a:r>
            <a:endParaRPr lang="hi-IN" sz="24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55702D-D32D-2D4F-9621-15B96CE35E68}"/>
              </a:ext>
            </a:extLst>
          </p:cNvPr>
          <p:cNvSpPr txBox="1"/>
          <p:nvPr/>
        </p:nvSpPr>
        <p:spPr>
          <a:xfrm>
            <a:off x="10473484" y="2386940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٧صـ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4C2CC77D-A158-CD4C-98E9-24463DA5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99" y="589440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339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3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8B4E77FC-485B-8048-865E-254F22FA03BE}"/>
              </a:ext>
            </a:extLst>
          </p:cNvPr>
          <p:cNvSpPr/>
          <p:nvPr/>
        </p:nvSpPr>
        <p:spPr>
          <a:xfrm>
            <a:off x="1922220" y="1204466"/>
            <a:ext cx="7786742" cy="1071570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تبلغ مساحة مزرعة أبي محمد ١٩،٩٣ كلم ، وهي تعادل تقريبا ٤ أضعاف مساحة مزرعة أبي ناصر . قدر مساحة مزرعة أبي ناصر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39409F30-FCC4-B04C-81E7-1140882FB133}"/>
              </a:ext>
            </a:extLst>
          </p:cNvPr>
          <p:cNvSpPr/>
          <p:nvPr/>
        </p:nvSpPr>
        <p:spPr>
          <a:xfrm>
            <a:off x="6994318" y="2918978"/>
            <a:ext cx="285752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مساحة مزرعة أبي ناصر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065E9E65-FA48-E54E-A46B-DE42499DB58C}"/>
              </a:ext>
            </a:extLst>
          </p:cNvPr>
          <p:cNvSpPr/>
          <p:nvPr/>
        </p:nvSpPr>
        <p:spPr>
          <a:xfrm>
            <a:off x="6994318" y="3633358"/>
            <a:ext cx="285752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× ٤</a:t>
            </a:r>
          </a:p>
        </p:txBody>
      </p:sp>
      <p:sp>
        <p:nvSpPr>
          <p:cNvPr id="17" name="مستطيل مستدير الزوايا 31">
            <a:extLst>
              <a:ext uri="{FF2B5EF4-FFF2-40B4-BE49-F238E27FC236}">
                <a16:creationId xmlns:a16="http://schemas.microsoft.com/office/drawing/2014/main" id="{66976A8F-5C2E-1544-BA6F-86AD8065CE90}"/>
              </a:ext>
            </a:extLst>
          </p:cNvPr>
          <p:cNvSpPr/>
          <p:nvPr/>
        </p:nvSpPr>
        <p:spPr>
          <a:xfrm>
            <a:off x="6994318" y="4347738"/>
            <a:ext cx="285752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مساحة مزرعة أبي محمد</a:t>
            </a:r>
          </a:p>
        </p:txBody>
      </p:sp>
      <p:sp>
        <p:nvSpPr>
          <p:cNvPr id="19" name="مستطيل مستدير الزوايا 34">
            <a:extLst>
              <a:ext uri="{FF2B5EF4-FFF2-40B4-BE49-F238E27FC236}">
                <a16:creationId xmlns:a16="http://schemas.microsoft.com/office/drawing/2014/main" id="{E84C5EE6-C6BC-6E49-ADC5-735D34902507}"/>
              </a:ext>
            </a:extLst>
          </p:cNvPr>
          <p:cNvSpPr/>
          <p:nvPr/>
        </p:nvSpPr>
        <p:spPr>
          <a:xfrm>
            <a:off x="3779608" y="2918978"/>
            <a:ext cx="2857520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٤،٩٨٢٥ </a:t>
            </a:r>
          </a:p>
        </p:txBody>
      </p:sp>
      <p:sp>
        <p:nvSpPr>
          <p:cNvPr id="21" name="مستطيل مستدير الزوايا 35">
            <a:extLst>
              <a:ext uri="{FF2B5EF4-FFF2-40B4-BE49-F238E27FC236}">
                <a16:creationId xmlns:a16="http://schemas.microsoft.com/office/drawing/2014/main" id="{27BE6DC3-8031-8548-A733-92893DA4DF4F}"/>
              </a:ext>
            </a:extLst>
          </p:cNvPr>
          <p:cNvSpPr/>
          <p:nvPr/>
        </p:nvSpPr>
        <p:spPr>
          <a:xfrm>
            <a:off x="3779608" y="3633358"/>
            <a:ext cx="2857520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١٩،٩٣ ÷ ٤ =  ٤،٩٨٢٥</a:t>
            </a:r>
          </a:p>
        </p:txBody>
      </p:sp>
      <p:sp>
        <p:nvSpPr>
          <p:cNvPr id="23" name="مستطيل مستدير الزوايا 36">
            <a:extLst>
              <a:ext uri="{FF2B5EF4-FFF2-40B4-BE49-F238E27FC236}">
                <a16:creationId xmlns:a16="http://schemas.microsoft.com/office/drawing/2014/main" id="{FEDFAFA6-9F3D-5943-B5BF-2134B0A89EA9}"/>
              </a:ext>
            </a:extLst>
          </p:cNvPr>
          <p:cNvSpPr/>
          <p:nvPr/>
        </p:nvSpPr>
        <p:spPr>
          <a:xfrm>
            <a:off x="3779608" y="4347738"/>
            <a:ext cx="2857520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١٩،٩٣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0F18F4D5-2882-954E-AAE9-33BE79218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880" y="5633622"/>
            <a:ext cx="29765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مساحة مزرعة أبي ناصر =</a:t>
            </a:r>
            <a:endParaRPr lang="hi-IN" sz="2400" b="1" dirty="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1A7429AF-46ED-C841-9B5E-85C9CD57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996" y="5633622"/>
            <a:ext cx="1404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٤،٩٨٢٥ =</a:t>
            </a:r>
            <a:endParaRPr lang="hi-IN" sz="2400" b="1" dirty="0"/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413BE1A6-7D38-0148-AEDA-87FDB3D9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338" y="5633622"/>
            <a:ext cx="1690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٥ كلم تقريبا</a:t>
            </a:r>
            <a:endParaRPr lang="hi-IN" sz="24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3DD9585-EE28-C74D-A273-0308F810996A}"/>
              </a:ext>
            </a:extLst>
          </p:cNvPr>
          <p:cNvSpPr txBox="1"/>
          <p:nvPr/>
        </p:nvSpPr>
        <p:spPr>
          <a:xfrm>
            <a:off x="10473484" y="2386940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٨صـ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8A1E2ABD-6A5B-8C4D-80E1-0A34C167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978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0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7" grpId="0" animBg="1"/>
      <p:bldP spid="19" grpId="0" animBg="1"/>
      <p:bldP spid="21" grpId="0" animBg="1"/>
      <p:bldP spid="23" grpId="0" animBg="1"/>
      <p:bldP spid="25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45BBC29B-7E5F-494F-BAD2-6033EA9BAF4D}"/>
              </a:ext>
            </a:extLst>
          </p:cNvPr>
          <p:cNvSpPr/>
          <p:nvPr/>
        </p:nvSpPr>
        <p:spPr>
          <a:xfrm>
            <a:off x="2718530" y="1238384"/>
            <a:ext cx="7715304" cy="1214446"/>
          </a:xfrm>
          <a:prstGeom prst="plaqu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إبراهيم أصغر بعامين من أخيه يوسف، ويوسف أكبر بـ ٤ سنوات من أخته مريم ، ومريم أصغر بـ ٨ سنوات من أختها اسماء . إذا كان عمر اسماء ١٦ سنة ، فما عمر إبراهيم ؟</a:t>
            </a:r>
          </a:p>
        </p:txBody>
      </p:sp>
      <p:sp>
        <p:nvSpPr>
          <p:cNvPr id="4" name="مستطيل مستدير الزوايا 29">
            <a:extLst>
              <a:ext uri="{FF2B5EF4-FFF2-40B4-BE49-F238E27FC236}">
                <a16:creationId xmlns:a16="http://schemas.microsoft.com/office/drawing/2014/main" id="{50CCDFED-7AF5-4E41-BD3E-0F05EED289B8}"/>
              </a:ext>
            </a:extLst>
          </p:cNvPr>
          <p:cNvSpPr/>
          <p:nvPr/>
        </p:nvSpPr>
        <p:spPr>
          <a:xfrm>
            <a:off x="7733484" y="2881458"/>
            <a:ext cx="291466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عمر إبراهيم =  ؟</a:t>
            </a:r>
          </a:p>
        </p:txBody>
      </p:sp>
      <p:sp>
        <p:nvSpPr>
          <p:cNvPr id="5" name="مستطيل مستدير الزوايا 30">
            <a:extLst>
              <a:ext uri="{FF2B5EF4-FFF2-40B4-BE49-F238E27FC236}">
                <a16:creationId xmlns:a16="http://schemas.microsoft.com/office/drawing/2014/main" id="{5693250D-656F-A54A-8AE5-93E9AE1F03EE}"/>
              </a:ext>
            </a:extLst>
          </p:cNvPr>
          <p:cNvSpPr/>
          <p:nvPr/>
        </p:nvSpPr>
        <p:spPr>
          <a:xfrm>
            <a:off x="7733484" y="3595838"/>
            <a:ext cx="291466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+ ٢ نحصل على عمر يوسف</a:t>
            </a:r>
          </a:p>
        </p:txBody>
      </p:sp>
      <p:sp>
        <p:nvSpPr>
          <p:cNvPr id="17" name="مستطيل مستدير الزوايا 31">
            <a:extLst>
              <a:ext uri="{FF2B5EF4-FFF2-40B4-BE49-F238E27FC236}">
                <a16:creationId xmlns:a16="http://schemas.microsoft.com/office/drawing/2014/main" id="{EA89A9F8-8819-2546-8248-E2ED4C9BB918}"/>
              </a:ext>
            </a:extLst>
          </p:cNvPr>
          <p:cNvSpPr/>
          <p:nvPr/>
        </p:nvSpPr>
        <p:spPr>
          <a:xfrm>
            <a:off x="7733484" y="4310218"/>
            <a:ext cx="291466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ــ ٤ نحصل على عمر مريم</a:t>
            </a:r>
          </a:p>
        </p:txBody>
      </p:sp>
      <p:sp>
        <p:nvSpPr>
          <p:cNvPr id="19" name="مستطيل مستدير الزوايا 32">
            <a:extLst>
              <a:ext uri="{FF2B5EF4-FFF2-40B4-BE49-F238E27FC236}">
                <a16:creationId xmlns:a16="http://schemas.microsoft.com/office/drawing/2014/main" id="{7BC15095-BD86-B643-B381-40DEB11175C0}"/>
              </a:ext>
            </a:extLst>
          </p:cNvPr>
          <p:cNvSpPr/>
          <p:nvPr/>
        </p:nvSpPr>
        <p:spPr>
          <a:xfrm>
            <a:off x="7733484" y="5024598"/>
            <a:ext cx="291466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+ ٨ نحصل على عمر اسماء</a:t>
            </a: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B36E130F-9D00-934C-9707-1D0F86FE3BF4}"/>
              </a:ext>
            </a:extLst>
          </p:cNvPr>
          <p:cNvSpPr/>
          <p:nvPr/>
        </p:nvSpPr>
        <p:spPr>
          <a:xfrm>
            <a:off x="7733484" y="5738978"/>
            <a:ext cx="2914664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عمر ابراهيم</a:t>
            </a:r>
          </a:p>
        </p:txBody>
      </p:sp>
      <p:sp>
        <p:nvSpPr>
          <p:cNvPr id="23" name="مستطيل مستدير الزوايا 34">
            <a:extLst>
              <a:ext uri="{FF2B5EF4-FFF2-40B4-BE49-F238E27FC236}">
                <a16:creationId xmlns:a16="http://schemas.microsoft.com/office/drawing/2014/main" id="{39A8C5CA-C7DD-2A40-A67C-19FC960E9406}"/>
              </a:ext>
            </a:extLst>
          </p:cNvPr>
          <p:cNvSpPr/>
          <p:nvPr/>
        </p:nvSpPr>
        <p:spPr>
          <a:xfrm>
            <a:off x="4647356" y="2881458"/>
            <a:ext cx="291466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١٠</a:t>
            </a:r>
          </a:p>
        </p:txBody>
      </p:sp>
      <p:sp>
        <p:nvSpPr>
          <p:cNvPr id="25" name="مستطيل مستدير الزوايا 35">
            <a:extLst>
              <a:ext uri="{FF2B5EF4-FFF2-40B4-BE49-F238E27FC236}">
                <a16:creationId xmlns:a16="http://schemas.microsoft.com/office/drawing/2014/main" id="{96F73C00-758A-4847-84D4-883DE6B2346B}"/>
              </a:ext>
            </a:extLst>
          </p:cNvPr>
          <p:cNvSpPr/>
          <p:nvPr/>
        </p:nvSpPr>
        <p:spPr>
          <a:xfrm>
            <a:off x="4647356" y="3595838"/>
            <a:ext cx="291466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١٢ ــ ٢ = ١٠ = </a:t>
            </a:r>
            <a:r>
              <a:rPr lang="ar-SA" sz="2000" b="1">
                <a:solidFill>
                  <a:schemeClr val="tx1"/>
                </a:solidFill>
              </a:rPr>
              <a:t>عمر يوسف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7" name="مستطيل مستدير الزوايا 36">
            <a:extLst>
              <a:ext uri="{FF2B5EF4-FFF2-40B4-BE49-F238E27FC236}">
                <a16:creationId xmlns:a16="http://schemas.microsoft.com/office/drawing/2014/main" id="{A70AD013-DE1C-DB40-82FA-198C79B1FC49}"/>
              </a:ext>
            </a:extLst>
          </p:cNvPr>
          <p:cNvSpPr/>
          <p:nvPr/>
        </p:nvSpPr>
        <p:spPr>
          <a:xfrm>
            <a:off x="4647356" y="4310218"/>
            <a:ext cx="291466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٨ + ٤ = ١٢ = عمر مريم</a:t>
            </a:r>
          </a:p>
        </p:txBody>
      </p:sp>
      <p:sp>
        <p:nvSpPr>
          <p:cNvPr id="29" name="مستطيل مستدير الزوايا 37">
            <a:extLst>
              <a:ext uri="{FF2B5EF4-FFF2-40B4-BE49-F238E27FC236}">
                <a16:creationId xmlns:a16="http://schemas.microsoft.com/office/drawing/2014/main" id="{0191E8D8-686A-5341-A6D8-018240CAB8ED}"/>
              </a:ext>
            </a:extLst>
          </p:cNvPr>
          <p:cNvSpPr/>
          <p:nvPr/>
        </p:nvSpPr>
        <p:spPr>
          <a:xfrm>
            <a:off x="4647356" y="5024598"/>
            <a:ext cx="291466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١٦ ــ ٨ = ٨ = عمر أسماء</a:t>
            </a:r>
          </a:p>
        </p:txBody>
      </p:sp>
      <p:sp>
        <p:nvSpPr>
          <p:cNvPr id="31" name="مستطيل مستدير الزوايا 38">
            <a:extLst>
              <a:ext uri="{FF2B5EF4-FFF2-40B4-BE49-F238E27FC236}">
                <a16:creationId xmlns:a16="http://schemas.microsoft.com/office/drawing/2014/main" id="{4725909C-6D3F-074C-914C-38C4B4FD35BA}"/>
              </a:ext>
            </a:extLst>
          </p:cNvPr>
          <p:cNvSpPr/>
          <p:nvPr/>
        </p:nvSpPr>
        <p:spPr>
          <a:xfrm>
            <a:off x="4647356" y="5738978"/>
            <a:ext cx="2914664" cy="5000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١٦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CC5BAC21-7630-B54E-AC40-7ABF5AEB1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430" y="2919859"/>
            <a:ext cx="2857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عمر إبراهيم = ١٠ سنوات</a:t>
            </a:r>
            <a:endParaRPr lang="hi-IN" sz="24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C676350-83C0-3C4C-A4C3-0D8D0F33F4FC}"/>
              </a:ext>
            </a:extLst>
          </p:cNvPr>
          <p:cNvSpPr txBox="1"/>
          <p:nvPr/>
        </p:nvSpPr>
        <p:spPr>
          <a:xfrm>
            <a:off x="10473484" y="2386940"/>
            <a:ext cx="10418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٩صـ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CEE192B9-B72B-AF4A-9D91-350771FA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166" y="598901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24">
            <a:extLst>
              <a:ext uri="{FF2B5EF4-FFF2-40B4-BE49-F238E27FC236}">
                <a16:creationId xmlns:a16="http://schemas.microsoft.com/office/drawing/2014/main" id="{BAACA247-9B08-1346-BA0E-B1159CD08F60}"/>
              </a:ext>
            </a:extLst>
          </p:cNvPr>
          <p:cNvSpPr/>
          <p:nvPr/>
        </p:nvSpPr>
        <p:spPr>
          <a:xfrm>
            <a:off x="6414686" y="2121264"/>
            <a:ext cx="4286280" cy="681336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ارسم الشكل السادس في النمط التالي 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7F7AB6-BC54-6447-BD3F-36E665EA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3782" y="4064384"/>
            <a:ext cx="4060060" cy="132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E8AA183-2BD8-3D45-8363-BED61538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3518" y="3602420"/>
            <a:ext cx="1845482" cy="17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F742A19-2E44-A54D-B278-860AE86E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2720" y="3292846"/>
            <a:ext cx="2214578" cy="207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30ADC19-342D-BC4D-B616-77C94F60EEA3}"/>
              </a:ext>
            </a:extLst>
          </p:cNvPr>
          <p:cNvSpPr txBox="1"/>
          <p:nvPr/>
        </p:nvSpPr>
        <p:spPr>
          <a:xfrm>
            <a:off x="8395856" y="1471828"/>
            <a:ext cx="15994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١٠صـ ١١٥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C842E4C-6220-A44F-8814-F3C6605E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120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342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551</Words>
  <Application>Microsoft Macintosh PowerPoint</Application>
  <PresentationFormat>شاشة عريضة</PresentationFormat>
  <Paragraphs>114</Paragraphs>
  <Slides>11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28</cp:revision>
  <dcterms:created xsi:type="dcterms:W3CDTF">2020-11-12T21:23:07Z</dcterms:created>
  <dcterms:modified xsi:type="dcterms:W3CDTF">2021-11-27T22:28:07Z</dcterms:modified>
</cp:coreProperties>
</file>