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0"/>
  </p:notesMasterIdLst>
  <p:sldIdLst>
    <p:sldId id="273" r:id="rId2"/>
    <p:sldId id="379" r:id="rId3"/>
    <p:sldId id="360" r:id="rId4"/>
    <p:sldId id="258" r:id="rId5"/>
    <p:sldId id="350" r:id="rId6"/>
    <p:sldId id="269" r:id="rId7"/>
    <p:sldId id="380" r:id="rId8"/>
    <p:sldId id="385" r:id="rId9"/>
    <p:sldId id="381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82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69"/>
            <p14:sldId id="380"/>
            <p14:sldId id="385"/>
            <p14:sldId id="381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01"/>
    <p:restoredTop sz="93484"/>
  </p:normalViewPr>
  <p:slideViewPr>
    <p:cSldViewPr snapToGrid="0" snapToObjects="1">
      <p:cViewPr varScale="1">
        <p:scale>
          <a:sx n="95" d="100"/>
          <a:sy n="95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 ربيع الثاني،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ربيع الثاني،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ربيع الثاني،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ربيع الثاني،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0B07Gq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33VAFh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4988819-6E68-725D-EFD5-C8449436BD90}"/>
              </a:ext>
            </a:extLst>
          </p:cNvPr>
          <p:cNvGrpSpPr>
            <a:grpSpLocks/>
          </p:cNvGrpSpPr>
          <p:nvPr/>
        </p:nvGrpSpPr>
        <p:grpSpPr bwMode="auto">
          <a:xfrm>
            <a:off x="4622870" y="326060"/>
            <a:ext cx="1944687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4271633-151A-40E1-321F-25C398BB8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9CCA2B7-63FC-ED23-019E-7FBE3A99E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معدل التغير</a:t>
              </a:r>
              <a:endParaRPr lang="en-US" altLang="en-US" sz="3200" b="1"/>
            </a:p>
          </p:txBody>
        </p:sp>
      </p:grpSp>
      <p:sp>
        <p:nvSpPr>
          <p:cNvPr id="8" name="AutoShape 455">
            <a:extLst>
              <a:ext uri="{FF2B5EF4-FFF2-40B4-BE49-F238E27FC236}">
                <a16:creationId xmlns:a16="http://schemas.microsoft.com/office/drawing/2014/main" id="{27C56FDA-FD64-996E-BFCE-4F0EBA53D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707" y="1262685"/>
            <a:ext cx="4968875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 dirty="0"/>
              <a:t>حسب المعلومات الواردة في الجدول  :</a:t>
            </a:r>
          </a:p>
          <a:p>
            <a:pPr algn="r" rtl="1" eaLnBrk="1" hangingPunct="1">
              <a:defRPr/>
            </a:pPr>
            <a:r>
              <a:rPr lang="ar-SA" altLang="en-US" sz="2400" b="1" dirty="0"/>
              <a:t>١- احسب معدل التغير في عدد الرسائل</a:t>
            </a:r>
            <a:endParaRPr lang="en-US" altLang="en-US" dirty="0"/>
          </a:p>
        </p:txBody>
      </p:sp>
      <p:graphicFrame>
        <p:nvGraphicFramePr>
          <p:cNvPr id="11" name="Group 629">
            <a:extLst>
              <a:ext uri="{FF2B5EF4-FFF2-40B4-BE49-F238E27FC236}">
                <a16:creationId xmlns:a16="http://schemas.microsoft.com/office/drawing/2014/main" id="{2AA5DCDA-48FC-B38E-B338-383A85F72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78629"/>
              </p:ext>
            </p:extLst>
          </p:nvPr>
        </p:nvGraphicFramePr>
        <p:xfrm>
          <a:off x="1166882" y="3135935"/>
          <a:ext cx="2952750" cy="1371600"/>
        </p:xfrm>
        <a:graphic>
          <a:graphicData uri="http://schemas.openxmlformats.org/drawingml/2006/table">
            <a:tbl>
              <a:tblPr rtl="1"/>
              <a:tblGrid>
                <a:gridCol w="147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الطول</a:t>
                      </a:r>
                      <a:endParaRPr kumimoji="0" lang="ar-SA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العمر</a:t>
                      </a:r>
                      <a:endParaRPr kumimoji="0" lang="ar-SA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١٣٠</a:t>
                      </a:r>
                      <a:endParaRPr kumimoji="0" lang="ar-SA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ar-SA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١٤٥</a:t>
                      </a:r>
                      <a:endParaRPr kumimoji="0" lang="ar-SA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ar-SA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Group 641">
            <a:extLst>
              <a:ext uri="{FF2B5EF4-FFF2-40B4-BE49-F238E27FC236}">
                <a16:creationId xmlns:a16="http://schemas.microsoft.com/office/drawing/2014/main" id="{3FDBB12D-3A61-EBE0-A132-BB064D5FDC41}"/>
              </a:ext>
            </a:extLst>
          </p:cNvPr>
          <p:cNvGrpSpPr>
            <a:grpSpLocks/>
          </p:cNvGrpSpPr>
          <p:nvPr/>
        </p:nvGrpSpPr>
        <p:grpSpPr bwMode="auto">
          <a:xfrm>
            <a:off x="7475607" y="3134347"/>
            <a:ext cx="2332038" cy="901700"/>
            <a:chOff x="3996" y="2976"/>
            <a:chExt cx="1469" cy="568"/>
          </a:xfrm>
        </p:grpSpPr>
        <p:grpSp>
          <p:nvGrpSpPr>
            <p:cNvPr id="14" name="Group 634">
              <a:extLst>
                <a:ext uri="{FF2B5EF4-FFF2-40B4-BE49-F238E27FC236}">
                  <a16:creationId xmlns:a16="http://schemas.microsoft.com/office/drawing/2014/main" id="{5419C4EE-9DF9-1F0C-8D55-F759B17F9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2976"/>
              <a:ext cx="1360" cy="568"/>
              <a:chOff x="4105" y="2976"/>
              <a:chExt cx="1360" cy="568"/>
            </a:xfrm>
          </p:grpSpPr>
          <p:sp>
            <p:nvSpPr>
              <p:cNvPr id="17" name="Text Box 631">
                <a:extLst>
                  <a:ext uri="{FF2B5EF4-FFF2-40B4-BE49-F238E27FC236}">
                    <a16:creationId xmlns:a16="http://schemas.microsoft.com/office/drawing/2014/main" id="{42070058-0BE3-C8D5-C064-75320DBF58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الطول (سم)</a:t>
                </a:r>
                <a:endParaRPr lang="en-US" altLang="en-US" sz="2000" b="1"/>
              </a:p>
            </p:txBody>
          </p:sp>
          <p:sp>
            <p:nvSpPr>
              <p:cNvPr id="18" name="Line 632">
                <a:extLst>
                  <a:ext uri="{FF2B5EF4-FFF2-40B4-BE49-F238E27FC236}">
                    <a16:creationId xmlns:a16="http://schemas.microsoft.com/office/drawing/2014/main" id="{FA419BE1-4BAC-023A-FCB0-0D6529E79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633">
                <a:extLst>
                  <a:ext uri="{FF2B5EF4-FFF2-40B4-BE49-F238E27FC236}">
                    <a16:creationId xmlns:a16="http://schemas.microsoft.com/office/drawing/2014/main" id="{48C19119-A849-839D-5DAA-5ED31322A4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العمر (سنة)</a:t>
                </a:r>
                <a:endParaRPr lang="en-US" altLang="en-US" sz="2000" b="1"/>
              </a:p>
            </p:txBody>
          </p:sp>
        </p:grpSp>
        <p:sp>
          <p:nvSpPr>
            <p:cNvPr id="16" name="Text Box 635">
              <a:extLst>
                <a:ext uri="{FF2B5EF4-FFF2-40B4-BE49-F238E27FC236}">
                  <a16:creationId xmlns:a16="http://schemas.microsoft.com/office/drawing/2014/main" id="{22A31CCF-6740-FB80-BD62-DDCED40D1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20" name="Group 656">
            <a:extLst>
              <a:ext uri="{FF2B5EF4-FFF2-40B4-BE49-F238E27FC236}">
                <a16:creationId xmlns:a16="http://schemas.microsoft.com/office/drawing/2014/main" id="{96FFAFD4-9BC3-4F02-E9C6-9CE0BBD26460}"/>
              </a:ext>
            </a:extLst>
          </p:cNvPr>
          <p:cNvGrpSpPr>
            <a:grpSpLocks/>
          </p:cNvGrpSpPr>
          <p:nvPr/>
        </p:nvGrpSpPr>
        <p:grpSpPr bwMode="auto">
          <a:xfrm>
            <a:off x="5632520" y="3134347"/>
            <a:ext cx="1827212" cy="901700"/>
            <a:chOff x="2835" y="2976"/>
            <a:chExt cx="1151" cy="568"/>
          </a:xfrm>
        </p:grpSpPr>
        <p:grpSp>
          <p:nvGrpSpPr>
            <p:cNvPr id="21" name="Group 643">
              <a:extLst>
                <a:ext uri="{FF2B5EF4-FFF2-40B4-BE49-F238E27FC236}">
                  <a16:creationId xmlns:a16="http://schemas.microsoft.com/office/drawing/2014/main" id="{FBD471CD-A2F2-300F-32CD-95617BE13A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" y="2976"/>
              <a:ext cx="1024" cy="568"/>
              <a:chOff x="4105" y="2976"/>
              <a:chExt cx="1360" cy="568"/>
            </a:xfrm>
          </p:grpSpPr>
          <p:sp>
            <p:nvSpPr>
              <p:cNvPr id="23" name="Text Box 644">
                <a:extLst>
                  <a:ext uri="{FF2B5EF4-FFF2-40B4-BE49-F238E27FC236}">
                    <a16:creationId xmlns:a16="http://schemas.microsoft.com/office/drawing/2014/main" id="{1A434954-9223-D9D5-1DD7-F0CB6C643B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١٤٥ - ١٣٠</a:t>
                </a:r>
                <a:endParaRPr lang="en-US" altLang="en-US" sz="2000" b="1"/>
              </a:p>
            </p:txBody>
          </p:sp>
          <p:sp>
            <p:nvSpPr>
              <p:cNvPr id="24" name="Line 645">
                <a:extLst>
                  <a:ext uri="{FF2B5EF4-FFF2-40B4-BE49-F238E27FC236}">
                    <a16:creationId xmlns:a16="http://schemas.microsoft.com/office/drawing/2014/main" id="{ED918A88-0CEF-A2FA-DE89-6BC22922B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646">
                <a:extLst>
                  <a:ext uri="{FF2B5EF4-FFF2-40B4-BE49-F238E27FC236}">
                    <a16:creationId xmlns:a16="http://schemas.microsoft.com/office/drawing/2014/main" id="{73460C49-1B0F-66E4-773A-31662779E9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١١ - ٨</a:t>
                </a:r>
                <a:endParaRPr lang="en-US" altLang="en-US" sz="2000" b="1"/>
              </a:p>
            </p:txBody>
          </p:sp>
        </p:grpSp>
        <p:sp>
          <p:nvSpPr>
            <p:cNvPr id="22" name="Text Box 647">
              <a:extLst>
                <a:ext uri="{FF2B5EF4-FFF2-40B4-BE49-F238E27FC236}">
                  <a16:creationId xmlns:a16="http://schemas.microsoft.com/office/drawing/2014/main" id="{F3EA96A7-1432-D759-79C4-84D6AF5C7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26" name="Group 655">
            <a:extLst>
              <a:ext uri="{FF2B5EF4-FFF2-40B4-BE49-F238E27FC236}">
                <a16:creationId xmlns:a16="http://schemas.microsoft.com/office/drawing/2014/main" id="{9E0B7A52-5970-FEBA-9B8B-8653DDB38DB7}"/>
              </a:ext>
            </a:extLst>
          </p:cNvPr>
          <p:cNvGrpSpPr>
            <a:grpSpLocks/>
          </p:cNvGrpSpPr>
          <p:nvPr/>
        </p:nvGrpSpPr>
        <p:grpSpPr bwMode="auto">
          <a:xfrm>
            <a:off x="4840357" y="3134347"/>
            <a:ext cx="762000" cy="901700"/>
            <a:chOff x="3052" y="2432"/>
            <a:chExt cx="480" cy="568"/>
          </a:xfrm>
        </p:grpSpPr>
        <p:grpSp>
          <p:nvGrpSpPr>
            <p:cNvPr id="27" name="Group 649">
              <a:extLst>
                <a:ext uri="{FF2B5EF4-FFF2-40B4-BE49-F238E27FC236}">
                  <a16:creationId xmlns:a16="http://schemas.microsoft.com/office/drawing/2014/main" id="{18AF13EC-B13E-700D-1C76-8CF716B61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29" name="Text Box 650">
                <a:extLst>
                  <a:ext uri="{FF2B5EF4-FFF2-40B4-BE49-F238E27FC236}">
                    <a16:creationId xmlns:a16="http://schemas.microsoft.com/office/drawing/2014/main" id="{AD72DB1F-2159-7F48-8FAA-714F664AB3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١٥</a:t>
                </a:r>
                <a:endParaRPr lang="en-US" altLang="en-US" sz="2000" b="1"/>
              </a:p>
            </p:txBody>
          </p:sp>
          <p:sp>
            <p:nvSpPr>
              <p:cNvPr id="30" name="Line 651">
                <a:extLst>
                  <a:ext uri="{FF2B5EF4-FFF2-40B4-BE49-F238E27FC236}">
                    <a16:creationId xmlns:a16="http://schemas.microsoft.com/office/drawing/2014/main" id="{1DF31073-0F6C-E436-C637-858BA66A9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652">
                <a:extLst>
                  <a:ext uri="{FF2B5EF4-FFF2-40B4-BE49-F238E27FC236}">
                    <a16:creationId xmlns:a16="http://schemas.microsoft.com/office/drawing/2014/main" id="{0075C018-1A58-0655-F025-EA33C8FA1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</a:t>
                </a:r>
                <a:endParaRPr lang="en-US" altLang="en-US" sz="2000" b="1"/>
              </a:p>
            </p:txBody>
          </p:sp>
        </p:grpSp>
        <p:sp>
          <p:nvSpPr>
            <p:cNvPr id="28" name="Text Box 653">
              <a:extLst>
                <a:ext uri="{FF2B5EF4-FFF2-40B4-BE49-F238E27FC236}">
                  <a16:creationId xmlns:a16="http://schemas.microsoft.com/office/drawing/2014/main" id="{71159062-C24E-E01C-99FD-F63183496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32" name="Text Box 654">
            <a:extLst>
              <a:ext uri="{FF2B5EF4-FFF2-40B4-BE49-F238E27FC236}">
                <a16:creationId xmlns:a16="http://schemas.microsoft.com/office/drawing/2014/main" id="{B5160047-A013-5D08-4C3E-F655CFD8A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70" y="340898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٥</a:t>
            </a:r>
            <a:endParaRPr lang="en-US" altLang="en-US" sz="2000" b="1"/>
          </a:p>
        </p:txBody>
      </p:sp>
      <p:sp>
        <p:nvSpPr>
          <p:cNvPr id="33" name="AutoShape 657">
            <a:extLst>
              <a:ext uri="{FF2B5EF4-FFF2-40B4-BE49-F238E27FC236}">
                <a16:creationId xmlns:a16="http://schemas.microsoft.com/office/drawing/2014/main" id="{C8EB467C-73B4-ABDA-B943-B901B75F1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320" y="5223497"/>
            <a:ext cx="15827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المعدل موجب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34" name="AutoShape 658">
            <a:extLst>
              <a:ext uri="{FF2B5EF4-FFF2-40B4-BE49-F238E27FC236}">
                <a16:creationId xmlns:a16="http://schemas.microsoft.com/office/drawing/2014/main" id="{91738BAE-9FC3-9034-92C2-B01D9D65258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10432" y="5152060"/>
            <a:ext cx="1439863" cy="865187"/>
          </a:xfrm>
          <a:custGeom>
            <a:avLst/>
            <a:gdLst>
              <a:gd name="T0" fmla="*/ 1079897 w 21600"/>
              <a:gd name="T1" fmla="*/ 0 h 21600"/>
              <a:gd name="T2" fmla="*/ 0 w 21600"/>
              <a:gd name="T3" fmla="*/ 432594 h 21600"/>
              <a:gd name="T4" fmla="*/ 1079897 w 21600"/>
              <a:gd name="T5" fmla="*/ 865187 h 21600"/>
              <a:gd name="T6" fmla="*/ 1439863 w 21600"/>
              <a:gd name="T7" fmla="*/ 432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5" name="AutoShape 659">
            <a:extLst>
              <a:ext uri="{FF2B5EF4-FFF2-40B4-BE49-F238E27FC236}">
                <a16:creationId xmlns:a16="http://schemas.microsoft.com/office/drawing/2014/main" id="{9E4C617C-7F44-4D70-D5F9-13E5F3D1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82" y="5223497"/>
            <a:ext cx="4176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زيادة الطول ١٥ سم في السنة 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72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  <p:bldP spid="33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F3F70E3-EE8E-047B-9BA7-FA5F72621CC2}"/>
              </a:ext>
            </a:extLst>
          </p:cNvPr>
          <p:cNvGrpSpPr>
            <a:grpSpLocks/>
          </p:cNvGrpSpPr>
          <p:nvPr/>
        </p:nvGrpSpPr>
        <p:grpSpPr bwMode="auto">
          <a:xfrm>
            <a:off x="4838379" y="258394"/>
            <a:ext cx="1944687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EF22388-1F2E-821F-B4EB-AE07CBFE4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C0476E5-A2F5-5F67-DADE-A44B1EA91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معدل التغير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7A6BB7E3-4AEC-0D50-9325-1EA454D91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216" y="1050556"/>
            <a:ext cx="4968875" cy="10080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 dirty="0"/>
              <a:t>حسب المعلومات الواردة في الجدول  :</a:t>
            </a:r>
          </a:p>
          <a:p>
            <a:pPr algn="r" rtl="1" eaLnBrk="1" hangingPunct="1">
              <a:defRPr/>
            </a:pPr>
            <a:r>
              <a:rPr lang="ar-SA" altLang="en-US" sz="2400" b="1" dirty="0"/>
              <a:t>١- احسب معدل التغير في التكلفة .</a:t>
            </a:r>
            <a:endParaRPr lang="en-US" altLang="en-US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125936E5-9097-52DC-63A8-50AEA4560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6529" y="1250581"/>
            <a:ext cx="938212" cy="649288"/>
          </a:xfrm>
          <a:prstGeom prst="plus">
            <a:avLst>
              <a:gd name="adj" fmla="val 2500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مثال :</a:t>
            </a:r>
            <a:endParaRPr lang="en-US" altLang="en-US" sz="2400" b="1"/>
          </a:p>
        </p:txBody>
      </p:sp>
      <p:grpSp>
        <p:nvGrpSpPr>
          <p:cNvPr id="13" name="Group 21">
            <a:extLst>
              <a:ext uri="{FF2B5EF4-FFF2-40B4-BE49-F238E27FC236}">
                <a16:creationId xmlns:a16="http://schemas.microsoft.com/office/drawing/2014/main" id="{2CF4BB90-820C-B3B7-F164-6D266D75A556}"/>
              </a:ext>
            </a:extLst>
          </p:cNvPr>
          <p:cNvGrpSpPr>
            <a:grpSpLocks/>
          </p:cNvGrpSpPr>
          <p:nvPr/>
        </p:nvGrpSpPr>
        <p:grpSpPr bwMode="auto">
          <a:xfrm>
            <a:off x="7691116" y="4076331"/>
            <a:ext cx="2332038" cy="901700"/>
            <a:chOff x="3996" y="2976"/>
            <a:chExt cx="1469" cy="568"/>
          </a:xfrm>
        </p:grpSpPr>
        <p:grpSp>
          <p:nvGrpSpPr>
            <p:cNvPr id="14" name="Group 22">
              <a:extLst>
                <a:ext uri="{FF2B5EF4-FFF2-40B4-BE49-F238E27FC236}">
                  <a16:creationId xmlns:a16="http://schemas.microsoft.com/office/drawing/2014/main" id="{B5CA3A61-75E7-E733-5254-677ECFFEA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2976"/>
              <a:ext cx="1360" cy="568"/>
              <a:chOff x="4105" y="2976"/>
              <a:chExt cx="1360" cy="568"/>
            </a:xfrm>
          </p:grpSpPr>
          <p:sp>
            <p:nvSpPr>
              <p:cNvPr id="17" name="Text Box 23">
                <a:extLst>
                  <a:ext uri="{FF2B5EF4-FFF2-40B4-BE49-F238E27FC236}">
                    <a16:creationId xmlns:a16="http://schemas.microsoft.com/office/drawing/2014/main" id="{B1AAD97B-8CF2-18A7-C12E-D4EA712A5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التكلفة</a:t>
                </a:r>
                <a:endParaRPr lang="en-US" altLang="en-US" sz="2000" b="1"/>
              </a:p>
            </p:txBody>
          </p:sp>
          <p:sp>
            <p:nvSpPr>
              <p:cNvPr id="18" name="Line 24">
                <a:extLst>
                  <a:ext uri="{FF2B5EF4-FFF2-40B4-BE49-F238E27FC236}">
                    <a16:creationId xmlns:a16="http://schemas.microsoft.com/office/drawing/2014/main" id="{E47E4D4A-6FDD-6287-9A87-61C957BC6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25">
                <a:extLst>
                  <a:ext uri="{FF2B5EF4-FFF2-40B4-BE49-F238E27FC236}">
                    <a16:creationId xmlns:a16="http://schemas.microsoft.com/office/drawing/2014/main" id="{91240B39-FEB4-AF56-A7A8-59CBC6233C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عدد السنوات</a:t>
                </a:r>
                <a:endParaRPr lang="en-US" altLang="en-US" sz="2000" b="1"/>
              </a:p>
            </p:txBody>
          </p:sp>
        </p:grpSp>
        <p:sp>
          <p:nvSpPr>
            <p:cNvPr id="16" name="Text Box 26">
              <a:extLst>
                <a:ext uri="{FF2B5EF4-FFF2-40B4-BE49-F238E27FC236}">
                  <a16:creationId xmlns:a16="http://schemas.microsoft.com/office/drawing/2014/main" id="{27A68236-BEA4-9C4E-84F7-084E7CCFB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2934D2EB-8D89-B746-998E-9427B4F949CA}"/>
              </a:ext>
            </a:extLst>
          </p:cNvPr>
          <p:cNvGrpSpPr>
            <a:grpSpLocks/>
          </p:cNvGrpSpPr>
          <p:nvPr/>
        </p:nvGrpSpPr>
        <p:grpSpPr bwMode="auto">
          <a:xfrm>
            <a:off x="5848029" y="4076331"/>
            <a:ext cx="1827212" cy="901700"/>
            <a:chOff x="2835" y="2976"/>
            <a:chExt cx="1151" cy="568"/>
          </a:xfrm>
        </p:grpSpPr>
        <p:grpSp>
          <p:nvGrpSpPr>
            <p:cNvPr id="21" name="Group 28">
              <a:extLst>
                <a:ext uri="{FF2B5EF4-FFF2-40B4-BE49-F238E27FC236}">
                  <a16:creationId xmlns:a16="http://schemas.microsoft.com/office/drawing/2014/main" id="{19561255-AFCD-4E85-6F84-A7C0169F9D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" y="2976"/>
              <a:ext cx="1024" cy="568"/>
              <a:chOff x="4105" y="2976"/>
              <a:chExt cx="1360" cy="568"/>
            </a:xfrm>
          </p:grpSpPr>
          <p:sp>
            <p:nvSpPr>
              <p:cNvPr id="23" name="Text Box 29">
                <a:extLst>
                  <a:ext uri="{FF2B5EF4-FFF2-40B4-BE49-F238E27FC236}">
                    <a16:creationId xmlns:a16="http://schemas.microsoft.com/office/drawing/2014/main" id="{E32D11DE-6214-23E7-29FD-D05B531528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٣٥٠٠ - ٤٥٠٠</a:t>
                </a:r>
                <a:endParaRPr lang="en-US" altLang="en-US" sz="2000" b="1"/>
              </a:p>
            </p:txBody>
          </p:sp>
          <p:sp>
            <p:nvSpPr>
              <p:cNvPr id="24" name="Line 30">
                <a:extLst>
                  <a:ext uri="{FF2B5EF4-FFF2-40B4-BE49-F238E27FC236}">
                    <a16:creationId xmlns:a16="http://schemas.microsoft.com/office/drawing/2014/main" id="{520B60FB-2688-8D23-6C0E-A3B989634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31">
                <a:extLst>
                  <a:ext uri="{FF2B5EF4-FFF2-40B4-BE49-F238E27FC236}">
                    <a16:creationId xmlns:a16="http://schemas.microsoft.com/office/drawing/2014/main" id="{7D248B9D-7D15-B746-142F-BCBAD9F90C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١٤٢٠ - ١٤١٨</a:t>
                </a:r>
                <a:endParaRPr lang="en-US" altLang="en-US" sz="2000" b="1"/>
              </a:p>
            </p:txBody>
          </p:sp>
        </p:grpSp>
        <p:sp>
          <p:nvSpPr>
            <p:cNvPr id="22" name="Text Box 32">
              <a:extLst>
                <a:ext uri="{FF2B5EF4-FFF2-40B4-BE49-F238E27FC236}">
                  <a16:creationId xmlns:a16="http://schemas.microsoft.com/office/drawing/2014/main" id="{42348225-54CD-477C-B68F-267EF25ED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26" name="Group 33">
            <a:extLst>
              <a:ext uri="{FF2B5EF4-FFF2-40B4-BE49-F238E27FC236}">
                <a16:creationId xmlns:a16="http://schemas.microsoft.com/office/drawing/2014/main" id="{D547B738-E455-4329-5F3A-E93C09D9454B}"/>
              </a:ext>
            </a:extLst>
          </p:cNvPr>
          <p:cNvGrpSpPr>
            <a:grpSpLocks/>
          </p:cNvGrpSpPr>
          <p:nvPr/>
        </p:nvGrpSpPr>
        <p:grpSpPr bwMode="auto">
          <a:xfrm>
            <a:off x="4406579" y="4076331"/>
            <a:ext cx="1411287" cy="901700"/>
            <a:chOff x="3052" y="2432"/>
            <a:chExt cx="480" cy="568"/>
          </a:xfrm>
        </p:grpSpPr>
        <p:grpSp>
          <p:nvGrpSpPr>
            <p:cNvPr id="27" name="Group 34">
              <a:extLst>
                <a:ext uri="{FF2B5EF4-FFF2-40B4-BE49-F238E27FC236}">
                  <a16:creationId xmlns:a16="http://schemas.microsoft.com/office/drawing/2014/main" id="{B84C407C-A900-7D51-D123-E04AEA67F2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29" name="Text Box 35">
                <a:extLst>
                  <a:ext uri="{FF2B5EF4-FFF2-40B4-BE49-F238E27FC236}">
                    <a16:creationId xmlns:a16="http://schemas.microsoft.com/office/drawing/2014/main" id="{8E261F5F-62D6-E481-949E-B80768567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- ١٠٠٠</a:t>
                </a:r>
                <a:endParaRPr lang="en-US" altLang="en-US" sz="2000" b="1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D79C0949-52F6-6631-EEFA-2F2B27C79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37">
                <a:extLst>
                  <a:ext uri="{FF2B5EF4-FFF2-40B4-BE49-F238E27FC236}">
                    <a16:creationId xmlns:a16="http://schemas.microsoft.com/office/drawing/2014/main" id="{471C6321-17CC-BE4F-751A-4F12D66CC5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</a:t>
                </a:r>
                <a:endParaRPr lang="en-US" altLang="en-US" sz="2000" b="1"/>
              </a:p>
            </p:txBody>
          </p:sp>
        </p:grpSp>
        <p:sp>
          <p:nvSpPr>
            <p:cNvPr id="28" name="Text Box 38">
              <a:extLst>
                <a:ext uri="{FF2B5EF4-FFF2-40B4-BE49-F238E27FC236}">
                  <a16:creationId xmlns:a16="http://schemas.microsoft.com/office/drawing/2014/main" id="{C43769F9-7E78-7753-049A-4CFF68FB1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32" name="Text Box 39">
            <a:extLst>
              <a:ext uri="{FF2B5EF4-FFF2-40B4-BE49-F238E27FC236}">
                <a16:creationId xmlns:a16="http://schemas.microsoft.com/office/drawing/2014/main" id="{201DCC41-D0DC-83D0-62D6-88DE9CBA9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416" y="4350969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- ٥٠٠</a:t>
            </a:r>
            <a:endParaRPr lang="en-US" altLang="en-US" sz="2000" b="1"/>
          </a:p>
        </p:txBody>
      </p:sp>
      <p:sp>
        <p:nvSpPr>
          <p:cNvPr id="33" name="AutoShape 40">
            <a:extLst>
              <a:ext uri="{FF2B5EF4-FFF2-40B4-BE49-F238E27FC236}">
                <a16:creationId xmlns:a16="http://schemas.microsoft.com/office/drawing/2014/main" id="{66218B18-F3BA-6675-C9FA-5D74E7E2E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8829" y="5370144"/>
            <a:ext cx="15827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المعدل سالب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34" name="AutoShape 41">
            <a:extLst>
              <a:ext uri="{FF2B5EF4-FFF2-40B4-BE49-F238E27FC236}">
                <a16:creationId xmlns:a16="http://schemas.microsoft.com/office/drawing/2014/main" id="{CDF1533C-5F7B-348D-28E8-66488F2E3E4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25941" y="5298706"/>
            <a:ext cx="1439863" cy="865188"/>
          </a:xfrm>
          <a:custGeom>
            <a:avLst/>
            <a:gdLst>
              <a:gd name="T0" fmla="*/ 1079897 w 21600"/>
              <a:gd name="T1" fmla="*/ 0 h 21600"/>
              <a:gd name="T2" fmla="*/ 0 w 21600"/>
              <a:gd name="T3" fmla="*/ 432594 h 21600"/>
              <a:gd name="T4" fmla="*/ 1079897 w 21600"/>
              <a:gd name="T5" fmla="*/ 865188 h 21600"/>
              <a:gd name="T6" fmla="*/ 1439863 w 21600"/>
              <a:gd name="T7" fmla="*/ 432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5" name="AutoShape 42">
            <a:extLst>
              <a:ext uri="{FF2B5EF4-FFF2-40B4-BE49-F238E27FC236}">
                <a16:creationId xmlns:a16="http://schemas.microsoft.com/office/drawing/2014/main" id="{4C130A86-75DF-023D-54EF-A610A9DD8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791" y="5370144"/>
            <a:ext cx="4176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تناقص التكلفة ٥٠٠ ريال في السنة 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graphicFrame>
        <p:nvGraphicFramePr>
          <p:cNvPr id="36" name="Group 81">
            <a:extLst>
              <a:ext uri="{FF2B5EF4-FFF2-40B4-BE49-F238E27FC236}">
                <a16:creationId xmlns:a16="http://schemas.microsoft.com/office/drawing/2014/main" id="{9706030B-A756-7EB5-204D-04E43DA28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580657"/>
              </p:ext>
            </p:extLst>
          </p:nvPr>
        </p:nvGraphicFramePr>
        <p:xfrm>
          <a:off x="1237929" y="2203081"/>
          <a:ext cx="3241675" cy="1655764"/>
        </p:xfrm>
        <a:graphic>
          <a:graphicData uri="http://schemas.openxmlformats.org/drawingml/2006/table">
            <a:tbl>
              <a:tblPr rtl="1"/>
              <a:tblGrid>
                <a:gridCol w="162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السنة</a:t>
                      </a:r>
                      <a:endParaRPr kumimoji="0" lang="ar-SA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التكلفة</a:t>
                      </a:r>
                      <a:endParaRPr kumimoji="0" lang="ar-SA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١٤١٨ هـ</a:t>
                      </a:r>
                      <a:endParaRPr kumimoji="0" lang="ar-SA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٤٥٠٠</a:t>
                      </a:r>
                      <a:endParaRPr kumimoji="0" lang="ar-SA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١٤٢٠ هـ</a:t>
                      </a:r>
                      <a:endParaRPr kumimoji="0" lang="ar-SA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٣٥٠٠</a:t>
                      </a:r>
                      <a:endParaRPr kumimoji="0" lang="ar-SA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9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2" grpId="0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88B0EBE-E4FF-AB52-36B4-F91632759856}"/>
              </a:ext>
            </a:extLst>
          </p:cNvPr>
          <p:cNvGrpSpPr>
            <a:grpSpLocks/>
          </p:cNvGrpSpPr>
          <p:nvPr/>
        </p:nvGrpSpPr>
        <p:grpSpPr bwMode="auto">
          <a:xfrm>
            <a:off x="4802886" y="108219"/>
            <a:ext cx="1944687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C1327D6-25A3-A257-1824-B793DEF34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FB16B909-E797-E96C-4694-B0864C7B9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معدل التغير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32DEBF97-EFE2-3BC3-5D63-C5F4DC5A4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286" y="900381"/>
            <a:ext cx="6048375" cy="10080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 dirty="0"/>
              <a:t>حسب المعلومات الواردة في الجدول . </a:t>
            </a:r>
          </a:p>
          <a:p>
            <a:pPr algn="r" rtl="1" eaLnBrk="1" hangingPunct="1">
              <a:defRPr/>
            </a:pPr>
            <a:r>
              <a:rPr lang="ar-SA" altLang="en-US" sz="2400" b="1" dirty="0"/>
              <a:t>احسب معدل التغير بين عامي ١٤٢٠ هـ  ،  ١٤٢٢ هـ .</a:t>
            </a:r>
            <a:endParaRPr lang="en-US" altLang="en-US" sz="2400" b="1" dirty="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AF515A9F-E9AF-F0ED-8D2F-6DC446803CA3}"/>
              </a:ext>
            </a:extLst>
          </p:cNvPr>
          <p:cNvGrpSpPr>
            <a:grpSpLocks/>
          </p:cNvGrpSpPr>
          <p:nvPr/>
        </p:nvGrpSpPr>
        <p:grpSpPr bwMode="auto">
          <a:xfrm>
            <a:off x="7655623" y="3565794"/>
            <a:ext cx="2332038" cy="901700"/>
            <a:chOff x="3996" y="2976"/>
            <a:chExt cx="1469" cy="568"/>
          </a:xfrm>
        </p:grpSpPr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09642534-A31B-D19D-8453-28EB9786E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2976"/>
              <a:ext cx="1360" cy="568"/>
              <a:chOff x="4105" y="2976"/>
              <a:chExt cx="1360" cy="568"/>
            </a:xfrm>
          </p:grpSpPr>
          <p:sp>
            <p:nvSpPr>
              <p:cNvPr id="16" name="Text Box 9">
                <a:extLst>
                  <a:ext uri="{FF2B5EF4-FFF2-40B4-BE49-F238E27FC236}">
                    <a16:creationId xmlns:a16="http://schemas.microsoft.com/office/drawing/2014/main" id="{F5A32B76-6D7D-2E93-DF76-7FAF33DD94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التكلفة</a:t>
                </a:r>
                <a:endParaRPr lang="en-US" altLang="en-US" sz="2000" b="1"/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B52E9709-C2FE-BA67-5D7C-CC88A14F2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FE552494-23BC-1220-24CA-91A5B88B9C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عدد السنوات</a:t>
                </a:r>
                <a:endParaRPr lang="en-US" altLang="en-US" sz="2000" b="1"/>
              </a:p>
            </p:txBody>
          </p:sp>
        </p:grp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D56E87CD-0E75-F25C-8F69-A94A13B95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CD0E8AB2-6ED2-9C8E-2108-04511832CAE4}"/>
              </a:ext>
            </a:extLst>
          </p:cNvPr>
          <p:cNvGrpSpPr>
            <a:grpSpLocks/>
          </p:cNvGrpSpPr>
          <p:nvPr/>
        </p:nvGrpSpPr>
        <p:grpSpPr bwMode="auto">
          <a:xfrm>
            <a:off x="5812536" y="3565794"/>
            <a:ext cx="1827212" cy="901700"/>
            <a:chOff x="2835" y="2976"/>
            <a:chExt cx="1151" cy="568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88DCC02F-6498-9C94-05BA-93646FE330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" y="2976"/>
              <a:ext cx="1024" cy="568"/>
              <a:chOff x="4105" y="2976"/>
              <a:chExt cx="1360" cy="568"/>
            </a:xfrm>
          </p:grpSpPr>
          <p:sp>
            <p:nvSpPr>
              <p:cNvPr id="22" name="Text Box 15">
                <a:extLst>
                  <a:ext uri="{FF2B5EF4-FFF2-40B4-BE49-F238E27FC236}">
                    <a16:creationId xmlns:a16="http://schemas.microsoft.com/office/drawing/2014/main" id="{3D4B2283-4155-8CCC-B813-31DDD2FB9A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٣٠٠٠ - ٣٥٠٠</a:t>
                </a:r>
                <a:endParaRPr lang="en-US" altLang="en-US" sz="2000" b="1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94C138C5-D685-B2C1-2679-57494762B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662F0C39-F281-2D54-EE38-9F49127C75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١٤٢٢ - ١٤٢٠</a:t>
                </a:r>
                <a:endParaRPr lang="en-US" altLang="en-US" sz="2000" b="1"/>
              </a:p>
            </p:txBody>
          </p:sp>
        </p:grp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5A82CD69-9426-961F-3E3E-AFB239DF3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E5AAAB3C-020D-3EDC-0850-C90C99BE0CB8}"/>
              </a:ext>
            </a:extLst>
          </p:cNvPr>
          <p:cNvGrpSpPr>
            <a:grpSpLocks/>
          </p:cNvGrpSpPr>
          <p:nvPr/>
        </p:nvGrpSpPr>
        <p:grpSpPr bwMode="auto">
          <a:xfrm>
            <a:off x="4371086" y="3565794"/>
            <a:ext cx="1411287" cy="901700"/>
            <a:chOff x="3052" y="2432"/>
            <a:chExt cx="480" cy="568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CD9135C9-3AEB-749D-B6D9-569812080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28" name="Text Box 21">
                <a:extLst>
                  <a:ext uri="{FF2B5EF4-FFF2-40B4-BE49-F238E27FC236}">
                    <a16:creationId xmlns:a16="http://schemas.microsoft.com/office/drawing/2014/main" id="{C4A2CF97-2906-C1AC-E46C-E3C60E3AB6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- ٥٠٠</a:t>
                </a:r>
                <a:endParaRPr lang="en-US" altLang="en-US" sz="2000" b="1"/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2191F4E0-8515-736D-0F75-6CD086C65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3">
                <a:extLst>
                  <a:ext uri="{FF2B5EF4-FFF2-40B4-BE49-F238E27FC236}">
                    <a16:creationId xmlns:a16="http://schemas.microsoft.com/office/drawing/2014/main" id="{480D7BA5-D521-AD8B-D58E-1C2AEBF5B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</a:t>
                </a:r>
                <a:endParaRPr lang="en-US" altLang="en-US" sz="2000" b="1"/>
              </a:p>
            </p:txBody>
          </p:sp>
        </p:grp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FA4CF750-1CFE-BB74-563A-8D83D6CD4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31" name="Text Box 25">
            <a:extLst>
              <a:ext uri="{FF2B5EF4-FFF2-40B4-BE49-F238E27FC236}">
                <a16:creationId xmlns:a16="http://schemas.microsoft.com/office/drawing/2014/main" id="{E47D57E8-0858-BD42-77C2-2A5F28F45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923" y="3840431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- ٢٥٠</a:t>
            </a:r>
            <a:endParaRPr lang="en-US" altLang="en-US" sz="2000" b="1"/>
          </a:p>
        </p:txBody>
      </p:sp>
      <p:sp>
        <p:nvSpPr>
          <p:cNvPr id="32" name="AutoShape 26">
            <a:extLst>
              <a:ext uri="{FF2B5EF4-FFF2-40B4-BE49-F238E27FC236}">
                <a16:creationId xmlns:a16="http://schemas.microsoft.com/office/drawing/2014/main" id="{74F45CAE-F77F-AE3A-9A1E-991C11B75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336" y="5219969"/>
            <a:ext cx="15827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المعدل سالب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33" name="AutoShape 27">
            <a:extLst>
              <a:ext uri="{FF2B5EF4-FFF2-40B4-BE49-F238E27FC236}">
                <a16:creationId xmlns:a16="http://schemas.microsoft.com/office/drawing/2014/main" id="{F33C76B1-35CA-2D4C-09B9-067F67C8DD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0448" y="5148531"/>
            <a:ext cx="1439863" cy="865188"/>
          </a:xfrm>
          <a:custGeom>
            <a:avLst/>
            <a:gdLst>
              <a:gd name="T0" fmla="*/ 1079897 w 21600"/>
              <a:gd name="T1" fmla="*/ 0 h 21600"/>
              <a:gd name="T2" fmla="*/ 0 w 21600"/>
              <a:gd name="T3" fmla="*/ 432594 h 21600"/>
              <a:gd name="T4" fmla="*/ 1079897 w 21600"/>
              <a:gd name="T5" fmla="*/ 865188 h 21600"/>
              <a:gd name="T6" fmla="*/ 1439863 w 21600"/>
              <a:gd name="T7" fmla="*/ 432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4" name="AutoShape 28">
            <a:extLst>
              <a:ext uri="{FF2B5EF4-FFF2-40B4-BE49-F238E27FC236}">
                <a16:creationId xmlns:a16="http://schemas.microsoft.com/office/drawing/2014/main" id="{E6F00511-6CC9-90A0-60D9-C90F14A0A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298" y="5219969"/>
            <a:ext cx="4176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تناقص التكلفة ٢٥٠ ريال في السنة 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graphicFrame>
        <p:nvGraphicFramePr>
          <p:cNvPr id="35" name="Group 83">
            <a:extLst>
              <a:ext uri="{FF2B5EF4-FFF2-40B4-BE49-F238E27FC236}">
                <a16:creationId xmlns:a16="http://schemas.microsoft.com/office/drawing/2014/main" id="{5D1DAEC2-EA91-25FB-5FF2-D0F1B19D5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3769"/>
              </p:ext>
            </p:extLst>
          </p:nvPr>
        </p:nvGraphicFramePr>
        <p:xfrm>
          <a:off x="1273873" y="2268806"/>
          <a:ext cx="2473325" cy="1371600"/>
        </p:xfrm>
        <a:graphic>
          <a:graphicData uri="http://schemas.openxmlformats.org/drawingml/2006/table">
            <a:tbl>
              <a:tblPr rtl="1"/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السنة</a:t>
                      </a:r>
                      <a:endParaRPr kumimoji="0" lang="ar-SA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التكلفة</a:t>
                      </a:r>
                      <a:endParaRPr kumimoji="0" lang="ar-SA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١٤٢٠ هـ</a:t>
                      </a:r>
                      <a:endParaRPr kumimoji="0" lang="ar-SA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٣٥٠٠</a:t>
                      </a:r>
                      <a:endParaRPr kumimoji="0" lang="ar-SA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١٤٢٢ هـ</a:t>
                      </a:r>
                      <a:endParaRPr kumimoji="0" lang="ar-SA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٣٠٠٠</a:t>
                      </a:r>
                      <a:endParaRPr kumimoji="0" lang="ar-SA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959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996343" y="165302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86D08BF4-4886-A27D-60C3-5FC514B7F18B}"/>
              </a:ext>
            </a:extLst>
          </p:cNvPr>
          <p:cNvGrpSpPr>
            <a:grpSpLocks/>
          </p:cNvGrpSpPr>
          <p:nvPr/>
        </p:nvGrpSpPr>
        <p:grpSpPr bwMode="auto">
          <a:xfrm>
            <a:off x="5138772" y="159717"/>
            <a:ext cx="1944687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6C87657-65AD-AA52-0F89-0C35E45B1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EDAB312-E603-A0BE-E347-CC20C9F36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معدل التغير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4295C570-3B4D-D000-79B4-F35BFA56F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847" y="880442"/>
            <a:ext cx="7632700" cy="15843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 dirty="0"/>
              <a:t>استعمل المعلومات الواردة في الجدول المجاور الذي يبين درجات </a:t>
            </a:r>
          </a:p>
          <a:p>
            <a:pPr algn="r" rtl="1" eaLnBrk="1" hangingPunct="1">
              <a:defRPr/>
            </a:pPr>
            <a:r>
              <a:rPr lang="ar-SA" altLang="en-US" sz="2400" b="1" dirty="0"/>
              <a:t>حسام في ٦ اختبارات للغة الإنجليزية .</a:t>
            </a:r>
          </a:p>
          <a:p>
            <a:pPr algn="r" rtl="1" eaLnBrk="1" hangingPunct="1">
              <a:defRPr/>
            </a:pPr>
            <a:r>
              <a:rPr lang="ar-SA" altLang="en-US" sz="2400" b="1" dirty="0"/>
              <a:t>أوجد معدل التغير في الدرجات من الاختبار الثاني إلى الرابع .</a:t>
            </a:r>
            <a:r>
              <a:rPr lang="ar-SA" altLang="en-US" sz="2400" dirty="0"/>
              <a:t> </a:t>
            </a:r>
          </a:p>
          <a:p>
            <a:pPr algn="r" rtl="1" eaLnBrk="1" hangingPunct="1">
              <a:defRPr/>
            </a:pPr>
            <a:r>
              <a:rPr lang="ar-SA" altLang="en-US" sz="2400" b="1" dirty="0"/>
              <a:t>أوجد معدل التغير في الدرجات من الاختبار الخامس إلى السادس .</a:t>
            </a:r>
            <a:endParaRPr lang="en-US" altLang="en-US" sz="2400" b="1" dirty="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387667D9-0DEA-6956-D44F-209EBF9FC5E0}"/>
              </a:ext>
            </a:extLst>
          </p:cNvPr>
          <p:cNvGrpSpPr>
            <a:grpSpLocks/>
          </p:cNvGrpSpPr>
          <p:nvPr/>
        </p:nvGrpSpPr>
        <p:grpSpPr bwMode="auto">
          <a:xfrm>
            <a:off x="8307422" y="2825129"/>
            <a:ext cx="2016125" cy="901700"/>
            <a:chOff x="3996" y="2976"/>
            <a:chExt cx="1469" cy="568"/>
          </a:xfrm>
        </p:grpSpPr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66C48AA4-E63B-8624-E4EB-66D1D7562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2976"/>
              <a:ext cx="1360" cy="568"/>
              <a:chOff x="4105" y="2976"/>
              <a:chExt cx="1360" cy="568"/>
            </a:xfrm>
          </p:grpSpPr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A59F9D28-3C5E-DE59-EF36-F1882A8A6A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الدرجات</a:t>
                </a:r>
                <a:endParaRPr lang="en-US" altLang="en-US" sz="2000" b="1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E1B7A09F-79FB-5900-66EF-E936F267A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A7541B08-A9C8-09FE-5B91-BD3DB8F0A8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الاختبار</a:t>
                </a:r>
                <a:endParaRPr lang="en-US" altLang="en-US" sz="2000" b="1"/>
              </a:p>
            </p:txBody>
          </p:sp>
        </p:grp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A39DECC6-00F6-59FF-695E-9A9CE4BA1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3F2BBF8F-1935-0560-2DE9-FCCCB1D07DC4}"/>
              </a:ext>
            </a:extLst>
          </p:cNvPr>
          <p:cNvGrpSpPr>
            <a:grpSpLocks/>
          </p:cNvGrpSpPr>
          <p:nvPr/>
        </p:nvGrpSpPr>
        <p:grpSpPr bwMode="auto">
          <a:xfrm>
            <a:off x="6651659" y="2825129"/>
            <a:ext cx="1539875" cy="901700"/>
            <a:chOff x="2835" y="2976"/>
            <a:chExt cx="1151" cy="568"/>
          </a:xfrm>
        </p:grpSpPr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59AE3606-A997-858F-E1C6-477B0FEEA1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" y="2976"/>
              <a:ext cx="1024" cy="568"/>
              <a:chOff x="4105" y="2976"/>
              <a:chExt cx="1360" cy="568"/>
            </a:xfrm>
          </p:grpSpPr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E0B5A839-DB05-6D1B-CCA2-F08176710D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٨٣ - ٧٥</a:t>
                </a:r>
                <a:endParaRPr lang="en-US" altLang="en-US" sz="2000" b="1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356387A9-35BC-3FFE-A3A2-E069766A07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463E2590-074D-6887-8CAA-9B7C4684C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٤ - ٢</a:t>
                </a:r>
                <a:endParaRPr lang="en-US" altLang="en-US" sz="2000" b="1"/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36AFDA0A-9881-CC83-5DDF-B2C2760EB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87BCCE0E-3E41-0E13-2CD1-B32CA0D9C5C5}"/>
              </a:ext>
            </a:extLst>
          </p:cNvPr>
          <p:cNvGrpSpPr>
            <a:grpSpLocks/>
          </p:cNvGrpSpPr>
          <p:nvPr/>
        </p:nvGrpSpPr>
        <p:grpSpPr bwMode="auto">
          <a:xfrm>
            <a:off x="5715034" y="2825129"/>
            <a:ext cx="835025" cy="901700"/>
            <a:chOff x="3052" y="2432"/>
            <a:chExt cx="480" cy="568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06188743-0DBD-4036-8980-E3D39CE0F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9B920F5D-6E81-ADEB-1B21-992D7974B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٨</a:t>
                </a:r>
                <a:endParaRPr lang="en-US" altLang="en-US" sz="2000" b="1"/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5AE4B8BD-5260-9954-6CF7-9272AF4D9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68956661-7965-9819-0B09-99B0E7CDB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</a:t>
                </a:r>
                <a:endParaRPr lang="en-US" altLang="en-US" sz="2000" b="1"/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8187BD03-4D18-9B94-6B59-8F4110F55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31" name="Text Box 24">
            <a:extLst>
              <a:ext uri="{FF2B5EF4-FFF2-40B4-BE49-F238E27FC236}">
                <a16:creationId xmlns:a16="http://schemas.microsoft.com/office/drawing/2014/main" id="{BDB3EA22-D3ED-01F6-36DB-336A6113E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72" y="3099767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٤</a:t>
            </a:r>
            <a:endParaRPr lang="en-US" altLang="en-US" sz="2000" b="1"/>
          </a:p>
        </p:txBody>
      </p:sp>
      <p:sp>
        <p:nvSpPr>
          <p:cNvPr id="32" name="AutoShape 25">
            <a:extLst>
              <a:ext uri="{FF2B5EF4-FFF2-40B4-BE49-F238E27FC236}">
                <a16:creationId xmlns:a16="http://schemas.microsoft.com/office/drawing/2014/main" id="{240D1F18-2A45-AAEB-B6D2-A94887004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222" y="3831604"/>
            <a:ext cx="15827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المعدل موجب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33" name="AutoShape 26">
            <a:extLst>
              <a:ext uri="{FF2B5EF4-FFF2-40B4-BE49-F238E27FC236}">
                <a16:creationId xmlns:a16="http://schemas.microsoft.com/office/drawing/2014/main" id="{61FEF5C4-9B3C-0691-86DA-6F1A4D7A33D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99359" y="3760167"/>
            <a:ext cx="1366838" cy="865187"/>
          </a:xfrm>
          <a:custGeom>
            <a:avLst/>
            <a:gdLst>
              <a:gd name="T0" fmla="*/ 1025129 w 21600"/>
              <a:gd name="T1" fmla="*/ 0 h 21600"/>
              <a:gd name="T2" fmla="*/ 0 w 21600"/>
              <a:gd name="T3" fmla="*/ 432594 h 21600"/>
              <a:gd name="T4" fmla="*/ 1025129 w 21600"/>
              <a:gd name="T5" fmla="*/ 865187 h 21600"/>
              <a:gd name="T6" fmla="*/ 1366838 w 21600"/>
              <a:gd name="T7" fmla="*/ 432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4" name="AutoShape 27">
            <a:extLst>
              <a:ext uri="{FF2B5EF4-FFF2-40B4-BE49-F238E27FC236}">
                <a16:creationId xmlns:a16="http://schemas.microsoft.com/office/drawing/2014/main" id="{6C59A252-9035-DEEF-3B5E-7DFE5095B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609" y="3831604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زيادة ٤ درجات لكل اختبار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pic>
        <p:nvPicPr>
          <p:cNvPr id="35" name="Picture 43">
            <a:extLst>
              <a:ext uri="{FF2B5EF4-FFF2-40B4-BE49-F238E27FC236}">
                <a16:creationId xmlns:a16="http://schemas.microsoft.com/office/drawing/2014/main" id="{A7618B9B-F324-14AD-E5DB-414A3F986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22" y="2609229"/>
            <a:ext cx="2305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44">
            <a:extLst>
              <a:ext uri="{FF2B5EF4-FFF2-40B4-BE49-F238E27FC236}">
                <a16:creationId xmlns:a16="http://schemas.microsoft.com/office/drawing/2014/main" id="{6F98E66A-DF2B-2FC7-2919-DB48F741C473}"/>
              </a:ext>
            </a:extLst>
          </p:cNvPr>
          <p:cNvGrpSpPr>
            <a:grpSpLocks/>
          </p:cNvGrpSpPr>
          <p:nvPr/>
        </p:nvGrpSpPr>
        <p:grpSpPr bwMode="auto">
          <a:xfrm>
            <a:off x="8307422" y="4839667"/>
            <a:ext cx="2016125" cy="901700"/>
            <a:chOff x="3996" y="2976"/>
            <a:chExt cx="1469" cy="568"/>
          </a:xfrm>
        </p:grpSpPr>
        <p:grpSp>
          <p:nvGrpSpPr>
            <p:cNvPr id="37" name="Group 45">
              <a:extLst>
                <a:ext uri="{FF2B5EF4-FFF2-40B4-BE49-F238E27FC236}">
                  <a16:creationId xmlns:a16="http://schemas.microsoft.com/office/drawing/2014/main" id="{BBBBE6C5-7FA9-BCA7-0E8B-AE0C8F7FF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2976"/>
              <a:ext cx="1360" cy="568"/>
              <a:chOff x="4105" y="2976"/>
              <a:chExt cx="1360" cy="568"/>
            </a:xfrm>
          </p:grpSpPr>
          <p:sp>
            <p:nvSpPr>
              <p:cNvPr id="39" name="Text Box 46">
                <a:extLst>
                  <a:ext uri="{FF2B5EF4-FFF2-40B4-BE49-F238E27FC236}">
                    <a16:creationId xmlns:a16="http://schemas.microsoft.com/office/drawing/2014/main" id="{25F0E3B0-DA28-CB58-42E2-3F71CF7B1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الدرجات</a:t>
                </a:r>
                <a:endParaRPr lang="en-US" altLang="en-US" sz="2000" b="1"/>
              </a:p>
            </p:txBody>
          </p:sp>
          <p:sp>
            <p:nvSpPr>
              <p:cNvPr id="40" name="Line 47">
                <a:extLst>
                  <a:ext uri="{FF2B5EF4-FFF2-40B4-BE49-F238E27FC236}">
                    <a16:creationId xmlns:a16="http://schemas.microsoft.com/office/drawing/2014/main" id="{754266DC-6392-D923-2A7B-9D9AACD83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Text Box 48">
                <a:extLst>
                  <a:ext uri="{FF2B5EF4-FFF2-40B4-BE49-F238E27FC236}">
                    <a16:creationId xmlns:a16="http://schemas.microsoft.com/office/drawing/2014/main" id="{BF1E09F2-4A74-3074-415B-D979CB2F0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الاختبار</a:t>
                </a:r>
                <a:endParaRPr lang="en-US" altLang="en-US" sz="2000" b="1"/>
              </a:p>
            </p:txBody>
          </p:sp>
        </p:grpSp>
        <p:sp>
          <p:nvSpPr>
            <p:cNvPr id="38" name="Text Box 49">
              <a:extLst>
                <a:ext uri="{FF2B5EF4-FFF2-40B4-BE49-F238E27FC236}">
                  <a16:creationId xmlns:a16="http://schemas.microsoft.com/office/drawing/2014/main" id="{46E07021-277E-5BCE-1637-09CA40B46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42" name="Group 50">
            <a:extLst>
              <a:ext uri="{FF2B5EF4-FFF2-40B4-BE49-F238E27FC236}">
                <a16:creationId xmlns:a16="http://schemas.microsoft.com/office/drawing/2014/main" id="{68CE4727-3CE7-25D8-AE87-83F0730B3EEA}"/>
              </a:ext>
            </a:extLst>
          </p:cNvPr>
          <p:cNvGrpSpPr>
            <a:grpSpLocks/>
          </p:cNvGrpSpPr>
          <p:nvPr/>
        </p:nvGrpSpPr>
        <p:grpSpPr bwMode="auto">
          <a:xfrm>
            <a:off x="6651659" y="4839667"/>
            <a:ext cx="1539875" cy="901700"/>
            <a:chOff x="2835" y="2976"/>
            <a:chExt cx="1151" cy="568"/>
          </a:xfrm>
        </p:grpSpPr>
        <p:grpSp>
          <p:nvGrpSpPr>
            <p:cNvPr id="43" name="Group 51">
              <a:extLst>
                <a:ext uri="{FF2B5EF4-FFF2-40B4-BE49-F238E27FC236}">
                  <a16:creationId xmlns:a16="http://schemas.microsoft.com/office/drawing/2014/main" id="{8589B4C1-FCC1-6DA7-B4CA-8622013DB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" y="2976"/>
              <a:ext cx="1024" cy="568"/>
              <a:chOff x="4105" y="2976"/>
              <a:chExt cx="1360" cy="568"/>
            </a:xfrm>
          </p:grpSpPr>
          <p:sp>
            <p:nvSpPr>
              <p:cNvPr id="45" name="Text Box 52">
                <a:extLst>
                  <a:ext uri="{FF2B5EF4-FFF2-40B4-BE49-F238E27FC236}">
                    <a16:creationId xmlns:a16="http://schemas.microsoft.com/office/drawing/2014/main" id="{1A8F082E-D05B-AF40-6B4A-56DFC84A7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٧٩ - ٨٣</a:t>
                </a:r>
                <a:endParaRPr lang="en-US" altLang="en-US" sz="2000" b="1"/>
              </a:p>
            </p:txBody>
          </p:sp>
          <p:sp>
            <p:nvSpPr>
              <p:cNvPr id="46" name="Line 53">
                <a:extLst>
                  <a:ext uri="{FF2B5EF4-FFF2-40B4-BE49-F238E27FC236}">
                    <a16:creationId xmlns:a16="http://schemas.microsoft.com/office/drawing/2014/main" id="{AEE7EF38-4905-5263-BF80-3ADBF64A7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Text Box 54">
                <a:extLst>
                  <a:ext uri="{FF2B5EF4-FFF2-40B4-BE49-F238E27FC236}">
                    <a16:creationId xmlns:a16="http://schemas.microsoft.com/office/drawing/2014/main" id="{BD9D0548-2A83-9F49-42D5-3B41397754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 - ٥</a:t>
                </a:r>
                <a:endParaRPr lang="en-US" altLang="en-US" sz="2000" b="1"/>
              </a:p>
            </p:txBody>
          </p:sp>
        </p:grpSp>
        <p:sp>
          <p:nvSpPr>
            <p:cNvPr id="44" name="Text Box 55">
              <a:extLst>
                <a:ext uri="{FF2B5EF4-FFF2-40B4-BE49-F238E27FC236}">
                  <a16:creationId xmlns:a16="http://schemas.microsoft.com/office/drawing/2014/main" id="{B3A18C68-1AE4-DF60-4C59-C319D8238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48" name="Group 56">
            <a:extLst>
              <a:ext uri="{FF2B5EF4-FFF2-40B4-BE49-F238E27FC236}">
                <a16:creationId xmlns:a16="http://schemas.microsoft.com/office/drawing/2014/main" id="{28E1BCBC-F9CC-81F0-FD6A-F72469517AF4}"/>
              </a:ext>
            </a:extLst>
          </p:cNvPr>
          <p:cNvGrpSpPr>
            <a:grpSpLocks/>
          </p:cNvGrpSpPr>
          <p:nvPr/>
        </p:nvGrpSpPr>
        <p:grpSpPr bwMode="auto">
          <a:xfrm>
            <a:off x="5643597" y="4839667"/>
            <a:ext cx="906462" cy="901700"/>
            <a:chOff x="3052" y="2432"/>
            <a:chExt cx="480" cy="568"/>
          </a:xfrm>
        </p:grpSpPr>
        <p:grpSp>
          <p:nvGrpSpPr>
            <p:cNvPr id="49" name="Group 57">
              <a:extLst>
                <a:ext uri="{FF2B5EF4-FFF2-40B4-BE49-F238E27FC236}">
                  <a16:creationId xmlns:a16="http://schemas.microsoft.com/office/drawing/2014/main" id="{2A2BAFFC-C3C5-AF09-5AA3-B83AFFDF7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51" name="Text Box 58">
                <a:extLst>
                  <a:ext uri="{FF2B5EF4-FFF2-40B4-BE49-F238E27FC236}">
                    <a16:creationId xmlns:a16="http://schemas.microsoft.com/office/drawing/2014/main" id="{C3629DA7-35DB-5C43-57EC-4D70BE5CF1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- ٤</a:t>
                </a:r>
                <a:endParaRPr lang="en-US" altLang="en-US" sz="2000" b="1"/>
              </a:p>
            </p:txBody>
          </p:sp>
          <p:sp>
            <p:nvSpPr>
              <p:cNvPr id="52" name="Line 59">
                <a:extLst>
                  <a:ext uri="{FF2B5EF4-FFF2-40B4-BE49-F238E27FC236}">
                    <a16:creationId xmlns:a16="http://schemas.microsoft.com/office/drawing/2014/main" id="{8E909191-4380-5E87-68CB-A5D684F00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Text Box 60">
                <a:extLst>
                  <a:ext uri="{FF2B5EF4-FFF2-40B4-BE49-F238E27FC236}">
                    <a16:creationId xmlns:a16="http://schemas.microsoft.com/office/drawing/2014/main" id="{2E634F3F-1B82-3343-618A-F285DCA062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</a:t>
                </a:r>
                <a:endParaRPr lang="en-US" altLang="en-US" sz="2000" b="1"/>
              </a:p>
            </p:txBody>
          </p:sp>
        </p:grpSp>
        <p:sp>
          <p:nvSpPr>
            <p:cNvPr id="50" name="Text Box 61">
              <a:extLst>
                <a:ext uri="{FF2B5EF4-FFF2-40B4-BE49-F238E27FC236}">
                  <a16:creationId xmlns:a16="http://schemas.microsoft.com/office/drawing/2014/main" id="{17AFBDEF-B075-8476-0D8B-89C584B71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54" name="Text Box 62">
            <a:extLst>
              <a:ext uri="{FF2B5EF4-FFF2-40B4-BE49-F238E27FC236}">
                <a16:creationId xmlns:a16="http://schemas.microsoft.com/office/drawing/2014/main" id="{D201B510-DAD5-AA99-2AFC-79188AF97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34" y="5114304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- ٤</a:t>
            </a:r>
            <a:endParaRPr lang="en-US" altLang="en-US" sz="2000" b="1"/>
          </a:p>
        </p:txBody>
      </p:sp>
      <p:sp>
        <p:nvSpPr>
          <p:cNvPr id="55" name="AutoShape 63">
            <a:extLst>
              <a:ext uri="{FF2B5EF4-FFF2-40B4-BE49-F238E27FC236}">
                <a16:creationId xmlns:a16="http://schemas.microsoft.com/office/drawing/2014/main" id="{69F82703-4043-B49A-84E8-B8D0E3967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222" y="5846142"/>
            <a:ext cx="15827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المعدل سالب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56" name="AutoShape 64">
            <a:extLst>
              <a:ext uri="{FF2B5EF4-FFF2-40B4-BE49-F238E27FC236}">
                <a16:creationId xmlns:a16="http://schemas.microsoft.com/office/drawing/2014/main" id="{42B8EA27-DC55-8190-CDF9-33C1D04EA9F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99359" y="5774704"/>
            <a:ext cx="1366838" cy="865188"/>
          </a:xfrm>
          <a:custGeom>
            <a:avLst/>
            <a:gdLst>
              <a:gd name="T0" fmla="*/ 1025129 w 21600"/>
              <a:gd name="T1" fmla="*/ 0 h 21600"/>
              <a:gd name="T2" fmla="*/ 0 w 21600"/>
              <a:gd name="T3" fmla="*/ 432594 h 21600"/>
              <a:gd name="T4" fmla="*/ 1025129 w 21600"/>
              <a:gd name="T5" fmla="*/ 865188 h 21600"/>
              <a:gd name="T6" fmla="*/ 1366838 w 21600"/>
              <a:gd name="T7" fmla="*/ 432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7" name="AutoShape 65">
            <a:extLst>
              <a:ext uri="{FF2B5EF4-FFF2-40B4-BE49-F238E27FC236}">
                <a16:creationId xmlns:a16="http://schemas.microsoft.com/office/drawing/2014/main" id="{0CBD573E-E1E2-AAA8-3816-598C05F6F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609" y="5846142"/>
            <a:ext cx="28797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نقص ٤ درجات لكل اختبار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53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/>
      <p:bldP spid="32" grpId="0" animBg="1"/>
      <p:bldP spid="34" grpId="0" animBg="1"/>
      <p:bldP spid="54" grpId="0"/>
      <p:bldP spid="55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929773" y="179820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142DED3F-B0E8-75E9-A881-5D8D58653BE2}"/>
              </a:ext>
            </a:extLst>
          </p:cNvPr>
          <p:cNvGrpSpPr>
            <a:grpSpLocks/>
          </p:cNvGrpSpPr>
          <p:nvPr/>
        </p:nvGrpSpPr>
        <p:grpSpPr bwMode="auto">
          <a:xfrm>
            <a:off x="4848331" y="166093"/>
            <a:ext cx="1944687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DF34A5E-E892-1CAE-5E4D-F3A4C0687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67BAAC2-F58A-27FE-3522-4D79A22A0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معدل التغير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0F68C619-92D2-76A4-70DB-5600FC268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406" y="886818"/>
            <a:ext cx="7632700" cy="863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مثل المعلومات الواردة في الجدول بيانيا وحدد الاختبارين اللذين</a:t>
            </a:r>
          </a:p>
          <a:p>
            <a:pPr algn="r" rtl="1" eaLnBrk="1" hangingPunct="1">
              <a:defRPr/>
            </a:pPr>
            <a:r>
              <a:rPr lang="ar-SA" altLang="en-US" sz="2400" b="1"/>
              <a:t>كان معدل التغير بينهما أكبر ، وضح إجابتك .</a:t>
            </a:r>
            <a:endParaRPr lang="en-US" altLang="en-US" sz="2400" b="1"/>
          </a:p>
        </p:txBody>
      </p:sp>
      <p:pic>
        <p:nvPicPr>
          <p:cNvPr id="11" name="Picture 28">
            <a:extLst>
              <a:ext uri="{FF2B5EF4-FFF2-40B4-BE49-F238E27FC236}">
                <a16:creationId xmlns:a16="http://schemas.microsoft.com/office/drawing/2014/main" id="{B1AE1EEC-9375-82B0-3EB7-F1066852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81" y="1894880"/>
            <a:ext cx="23050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C4427C3-03E3-8C66-8663-BD24E5B3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506" y="1894880"/>
            <a:ext cx="54737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4">
            <a:extLst>
              <a:ext uri="{FF2B5EF4-FFF2-40B4-BE49-F238E27FC236}">
                <a16:creationId xmlns:a16="http://schemas.microsoft.com/office/drawing/2014/main" id="{3B3DF186-DC29-F36D-38BF-D5FB798A6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731" y="493335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( ١ ، ٦٧ )</a:t>
            </a:r>
            <a:r>
              <a:rPr lang="ar-SA" altLang="en-US"/>
              <a:t> </a:t>
            </a: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" name="Text Box 55">
            <a:extLst>
              <a:ext uri="{FF2B5EF4-FFF2-40B4-BE49-F238E27FC236}">
                <a16:creationId xmlns:a16="http://schemas.microsoft.com/office/drawing/2014/main" id="{CA88ADC1-B49C-EE0C-5EB8-1E66791E0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131" y="412690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( ٢ ، ٧٥ )</a:t>
            </a:r>
            <a:r>
              <a:rPr lang="ar-SA" altLang="en-US"/>
              <a:t> </a:t>
            </a: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A87B0025-4B36-96AB-8FFE-42850952E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131" y="336331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en-US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 ( ٤ ، ٨٣ )</a:t>
            </a:r>
            <a:endParaRPr lang="en-US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63">
            <a:extLst>
              <a:ext uri="{FF2B5EF4-FFF2-40B4-BE49-F238E27FC236}">
                <a16:creationId xmlns:a16="http://schemas.microsoft.com/office/drawing/2014/main" id="{30E70C3C-3E3B-8664-18FA-22FB6458E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168" y="335061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( ٥ ، ٨٣ )</a:t>
            </a:r>
            <a:r>
              <a:rPr lang="ar-SA" altLang="en-US"/>
              <a:t> </a:t>
            </a: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0" name="Text Box 64">
            <a:extLst>
              <a:ext uri="{FF2B5EF4-FFF2-40B4-BE49-F238E27FC236}">
                <a16:creationId xmlns:a16="http://schemas.microsoft.com/office/drawing/2014/main" id="{688FCA7E-3AE8-75AB-30B4-8E1F73F2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356" y="374431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en-US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 ( ٦ ، ٧٩ )</a:t>
            </a:r>
            <a:endParaRPr lang="en-US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65">
            <a:extLst>
              <a:ext uri="{FF2B5EF4-FFF2-40B4-BE49-F238E27FC236}">
                <a16:creationId xmlns:a16="http://schemas.microsoft.com/office/drawing/2014/main" id="{5A81563C-5E33-3BD1-74AC-A03405834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018" y="383798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ar-SA" altLang="en-US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 ( ٣ ، ٧٧ )</a:t>
            </a:r>
            <a:endParaRPr lang="en-US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Line 66">
            <a:extLst>
              <a:ext uri="{FF2B5EF4-FFF2-40B4-BE49-F238E27FC236}">
                <a16:creationId xmlns:a16="http://schemas.microsoft.com/office/drawing/2014/main" id="{A1927E56-7756-C5FB-4ABF-D8D793893E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193" y="4342805"/>
            <a:ext cx="576263" cy="792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" name="Line 67">
            <a:extLst>
              <a:ext uri="{FF2B5EF4-FFF2-40B4-BE49-F238E27FC236}">
                <a16:creationId xmlns:a16="http://schemas.microsoft.com/office/drawing/2014/main" id="{55432D63-F61F-565F-70DC-F969F08C4D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64456" y="4055468"/>
            <a:ext cx="504825" cy="287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" name="Line 68">
            <a:extLst>
              <a:ext uri="{FF2B5EF4-FFF2-40B4-BE49-F238E27FC236}">
                <a16:creationId xmlns:a16="http://schemas.microsoft.com/office/drawing/2014/main" id="{9B0620EF-B973-4F23-8332-F53779A70A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9281" y="3550643"/>
            <a:ext cx="503237" cy="504825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5" name="Line 69">
            <a:extLst>
              <a:ext uri="{FF2B5EF4-FFF2-40B4-BE49-F238E27FC236}">
                <a16:creationId xmlns:a16="http://schemas.microsoft.com/office/drawing/2014/main" id="{863E9001-0138-E09B-D4DE-4F63327E7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1093" y="3550643"/>
            <a:ext cx="5048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6" name="Line 70">
            <a:extLst>
              <a:ext uri="{FF2B5EF4-FFF2-40B4-BE49-F238E27FC236}">
                <a16:creationId xmlns:a16="http://schemas.microsoft.com/office/drawing/2014/main" id="{C5B4B87E-863C-6165-0754-D10B9C036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4493" y="3564930"/>
            <a:ext cx="503238" cy="37147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7" name="AutoShape 71">
            <a:extLst>
              <a:ext uri="{FF2B5EF4-FFF2-40B4-BE49-F238E27FC236}">
                <a16:creationId xmlns:a16="http://schemas.microsoft.com/office/drawing/2014/main" id="{8A46C993-0799-2125-8D87-88D5ADC49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981" y="4558705"/>
            <a:ext cx="298608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>
                <a:solidFill>
                  <a:srgbClr val="006600"/>
                </a:solidFill>
              </a:rPr>
              <a:t>معدل التغير أكبر بين الاختبار</a:t>
            </a:r>
          </a:p>
          <a:p>
            <a:pPr algn="ctr" eaLnBrk="1" hangingPunct="1"/>
            <a:r>
              <a:rPr lang="ar-SA" altLang="en-US" sz="2400" b="1">
                <a:solidFill>
                  <a:srgbClr val="006600"/>
                </a:solidFill>
              </a:rPr>
              <a:t> الأول والثاني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28" name="AutoShape 72">
            <a:extLst>
              <a:ext uri="{FF2B5EF4-FFF2-40B4-BE49-F238E27FC236}">
                <a16:creationId xmlns:a16="http://schemas.microsoft.com/office/drawing/2014/main" id="{E6B1543B-5EA0-DF3E-49D5-4FFC9EB6B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031" y="5566768"/>
            <a:ext cx="298608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>
                <a:solidFill>
                  <a:srgbClr val="006600"/>
                </a:solidFill>
              </a:rPr>
              <a:t>لأن ميل القطعة المستقيمة</a:t>
            </a:r>
          </a:p>
          <a:p>
            <a:pPr algn="ctr" eaLnBrk="1" hangingPunct="1"/>
            <a:r>
              <a:rPr lang="ar-SA" altLang="en-US" sz="2400" b="1">
                <a:solidFill>
                  <a:srgbClr val="006600"/>
                </a:solidFill>
              </a:rPr>
              <a:t>الواصلة بين نقطتيهما أكبر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42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DC8FE03-C8D8-7703-F24D-5C278F2C4511}"/>
              </a:ext>
            </a:extLst>
          </p:cNvPr>
          <p:cNvGrpSpPr>
            <a:grpSpLocks/>
          </p:cNvGrpSpPr>
          <p:nvPr/>
        </p:nvGrpSpPr>
        <p:grpSpPr bwMode="auto">
          <a:xfrm>
            <a:off x="4595708" y="147649"/>
            <a:ext cx="1944687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68C3A31E-049E-5BBE-B6FD-13FD17497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CC547D3-4B49-F763-0457-049E27537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معدل التغير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D4BE836B-992F-F49A-80D7-C1F36DD5F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258" y="796936"/>
            <a:ext cx="8785225" cy="15843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000" b="1" dirty="0"/>
              <a:t>استعمل المعلومات الواردة في الجدول المجاور الذي يبين عدد الأجهزة </a:t>
            </a:r>
          </a:p>
          <a:p>
            <a:pPr algn="r" rtl="1" eaLnBrk="1" hangingPunct="1">
              <a:defRPr/>
            </a:pPr>
            <a:r>
              <a:rPr lang="ar-SA" altLang="en-US" sz="2000" b="1" dirty="0"/>
              <a:t>المبيعة في أحد المتاجر خلال أوقات مختلفة .</a:t>
            </a:r>
            <a:r>
              <a:rPr lang="en-US" altLang="en-US" sz="2000" dirty="0"/>
              <a:t> </a:t>
            </a:r>
            <a:endParaRPr lang="ar-SA" altLang="en-US" sz="2000" dirty="0"/>
          </a:p>
          <a:p>
            <a:pPr algn="r" rtl="1" eaLnBrk="1" hangingPunct="1">
              <a:defRPr/>
            </a:pPr>
            <a:r>
              <a:rPr lang="ar-SA" altLang="en-US" sz="2000" b="1" dirty="0"/>
              <a:t>أوجد معدل التغير في عدد الأجهزة المبيعة لكل نصف ساعة بين الوقتين ٣٠ : ١٠   ،  ٠٠ : ١١</a:t>
            </a:r>
          </a:p>
          <a:p>
            <a:pPr algn="r" rtl="1" eaLnBrk="1" hangingPunct="1">
              <a:defRPr/>
            </a:pPr>
            <a:r>
              <a:rPr lang="ar-SA" altLang="en-US" sz="2000" b="1" dirty="0"/>
              <a:t>أوجد معدل التغير في عدد الأجهزة المبيعة لكل نصف ساعة بين الوقتين ٠٠ : ١١   ،  ٣٠ : ١١</a:t>
            </a:r>
            <a:endParaRPr lang="en-US" altLang="en-US" sz="2000" b="1" dirty="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1C53292D-AB0D-F89B-27AA-05C2ED29A823}"/>
              </a:ext>
            </a:extLst>
          </p:cNvPr>
          <p:cNvGrpSpPr>
            <a:grpSpLocks/>
          </p:cNvGrpSpPr>
          <p:nvPr/>
        </p:nvGrpSpPr>
        <p:grpSpPr bwMode="auto">
          <a:xfrm>
            <a:off x="7835795" y="2813061"/>
            <a:ext cx="1944688" cy="901700"/>
            <a:chOff x="3996" y="2976"/>
            <a:chExt cx="1469" cy="568"/>
          </a:xfrm>
        </p:grpSpPr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E216BACE-CE66-1C1D-D39B-AA1E615CD3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2976"/>
              <a:ext cx="1360" cy="568"/>
              <a:chOff x="4105" y="2976"/>
              <a:chExt cx="1360" cy="568"/>
            </a:xfrm>
          </p:grpSpPr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F70CCD76-F821-CD7B-9128-052F4A41CC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الأجهزة</a:t>
                </a:r>
                <a:endParaRPr lang="en-US" altLang="en-US" sz="2000" b="1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000CE463-7A7F-6067-DC5A-882247E25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9CFC994A-6C3B-3983-57B7-13B71B580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الزمن</a:t>
                </a:r>
                <a:endParaRPr lang="en-US" altLang="en-US" sz="2000" b="1"/>
              </a:p>
            </p:txBody>
          </p:sp>
        </p:grp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CEF6DAAC-8158-9758-4564-7532BD576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240C56E4-9664-790D-E663-83D341E3E6C1}"/>
              </a:ext>
            </a:extLst>
          </p:cNvPr>
          <p:cNvGrpSpPr>
            <a:grpSpLocks/>
          </p:cNvGrpSpPr>
          <p:nvPr/>
        </p:nvGrpSpPr>
        <p:grpSpPr bwMode="auto">
          <a:xfrm>
            <a:off x="5532333" y="2813061"/>
            <a:ext cx="2232025" cy="901700"/>
            <a:chOff x="2835" y="2976"/>
            <a:chExt cx="1151" cy="568"/>
          </a:xfrm>
        </p:grpSpPr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D5036D48-6C06-14D9-4AD7-1145E545C0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" y="2976"/>
              <a:ext cx="1024" cy="568"/>
              <a:chOff x="4105" y="2976"/>
              <a:chExt cx="1360" cy="568"/>
            </a:xfrm>
          </p:grpSpPr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A7326362-BCCA-19E7-E582-719CF6238A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١٠ - ٢</a:t>
                </a:r>
                <a:endParaRPr lang="en-US" altLang="en-US" sz="2000" b="1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F2005A39-9AF6-DF8B-C58E-729DE8D33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06841EA8-8EAD-C5F2-877A-0342B8DFBD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١١.٠٠ – ١٠.٣٠</a:t>
                </a:r>
                <a:endParaRPr lang="en-US" altLang="en-US" sz="2000" b="1"/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6055BC09-BAD9-2CC1-BCCE-CC65FEB12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26F212F7-700C-A3A1-902B-88462A765720}"/>
              </a:ext>
            </a:extLst>
          </p:cNvPr>
          <p:cNvGrpSpPr>
            <a:grpSpLocks/>
          </p:cNvGrpSpPr>
          <p:nvPr/>
        </p:nvGrpSpPr>
        <p:grpSpPr bwMode="auto">
          <a:xfrm>
            <a:off x="4697308" y="2813061"/>
            <a:ext cx="835025" cy="901700"/>
            <a:chOff x="3052" y="2432"/>
            <a:chExt cx="480" cy="568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4E3EC4CB-B4C3-51E9-02CA-BD14F6080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1D9545D6-BFBD-4582-5C67-013842F526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٨</a:t>
                </a:r>
                <a:endParaRPr lang="en-US" altLang="en-US" sz="2000" b="1"/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1B2DE2D3-5DE1-33FB-D62B-30D178A7B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48DFC643-F34A-921B-CEAE-14F7F7AA58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٣٠</a:t>
                </a:r>
                <a:endParaRPr lang="en-US" altLang="en-US" sz="2000" b="1"/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1B7E9B66-FAAC-4A9F-581F-7164C3145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</p:grpSp>
      <p:sp>
        <p:nvSpPr>
          <p:cNvPr id="31" name="AutoShape 25">
            <a:extLst>
              <a:ext uri="{FF2B5EF4-FFF2-40B4-BE49-F238E27FC236}">
                <a16:creationId xmlns:a16="http://schemas.microsoft.com/office/drawing/2014/main" id="{F3BBA23D-86F2-E5A5-40CE-CF7E3408F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158" y="3819536"/>
            <a:ext cx="15827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المعدل موجب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32" name="AutoShape 26">
            <a:extLst>
              <a:ext uri="{FF2B5EF4-FFF2-40B4-BE49-F238E27FC236}">
                <a16:creationId xmlns:a16="http://schemas.microsoft.com/office/drawing/2014/main" id="{102B1AD1-0506-670B-D9C9-0D5D24A462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56295" y="3748099"/>
            <a:ext cx="1366838" cy="865187"/>
          </a:xfrm>
          <a:custGeom>
            <a:avLst/>
            <a:gdLst>
              <a:gd name="T0" fmla="*/ 1025129 w 21600"/>
              <a:gd name="T1" fmla="*/ 0 h 21600"/>
              <a:gd name="T2" fmla="*/ 0 w 21600"/>
              <a:gd name="T3" fmla="*/ 432594 h 21600"/>
              <a:gd name="T4" fmla="*/ 1025129 w 21600"/>
              <a:gd name="T5" fmla="*/ 865187 h 21600"/>
              <a:gd name="T6" fmla="*/ 1366838 w 21600"/>
              <a:gd name="T7" fmla="*/ 432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3" name="AutoShape 27">
            <a:extLst>
              <a:ext uri="{FF2B5EF4-FFF2-40B4-BE49-F238E27FC236}">
                <a16:creationId xmlns:a16="http://schemas.microsoft.com/office/drawing/2014/main" id="{09348096-5729-62E9-6D74-A3F2F045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745" y="3819536"/>
            <a:ext cx="33115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زيادة ٨ أجهزة لكل نصف ساعة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pic>
        <p:nvPicPr>
          <p:cNvPr id="34" name="Picture 52">
            <a:extLst>
              <a:ext uri="{FF2B5EF4-FFF2-40B4-BE49-F238E27FC236}">
                <a16:creationId xmlns:a16="http://schemas.microsoft.com/office/drawing/2014/main" id="{49F594DF-5AD4-9131-5900-344BCD52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8" y="2524136"/>
            <a:ext cx="23050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53">
            <a:extLst>
              <a:ext uri="{FF2B5EF4-FFF2-40B4-BE49-F238E27FC236}">
                <a16:creationId xmlns:a16="http://schemas.microsoft.com/office/drawing/2014/main" id="{3077DD35-9E64-98DB-C8BF-4995257F7F62}"/>
              </a:ext>
            </a:extLst>
          </p:cNvPr>
          <p:cNvGrpSpPr>
            <a:grpSpLocks/>
          </p:cNvGrpSpPr>
          <p:nvPr/>
        </p:nvGrpSpPr>
        <p:grpSpPr bwMode="auto">
          <a:xfrm>
            <a:off x="7835795" y="4870461"/>
            <a:ext cx="1944688" cy="901700"/>
            <a:chOff x="3996" y="2976"/>
            <a:chExt cx="1469" cy="568"/>
          </a:xfrm>
        </p:grpSpPr>
        <p:grpSp>
          <p:nvGrpSpPr>
            <p:cNvPr id="36" name="Group 54">
              <a:extLst>
                <a:ext uri="{FF2B5EF4-FFF2-40B4-BE49-F238E27FC236}">
                  <a16:creationId xmlns:a16="http://schemas.microsoft.com/office/drawing/2014/main" id="{7AF8F260-A8BC-0658-1BF6-F8A3B0EDA4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2976"/>
              <a:ext cx="1360" cy="568"/>
              <a:chOff x="4105" y="2976"/>
              <a:chExt cx="1360" cy="568"/>
            </a:xfrm>
          </p:grpSpPr>
          <p:sp>
            <p:nvSpPr>
              <p:cNvPr id="38" name="Text Box 55">
                <a:extLst>
                  <a:ext uri="{FF2B5EF4-FFF2-40B4-BE49-F238E27FC236}">
                    <a16:creationId xmlns:a16="http://schemas.microsoft.com/office/drawing/2014/main" id="{9DB37A3E-E1A5-9B7B-CB23-EBBEDAFF8F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الأجهزة</a:t>
                </a:r>
                <a:endParaRPr lang="en-US" altLang="en-US" sz="2000" b="1"/>
              </a:p>
            </p:txBody>
          </p:sp>
          <p:sp>
            <p:nvSpPr>
              <p:cNvPr id="39" name="Line 56">
                <a:extLst>
                  <a:ext uri="{FF2B5EF4-FFF2-40B4-BE49-F238E27FC236}">
                    <a16:creationId xmlns:a16="http://schemas.microsoft.com/office/drawing/2014/main" id="{97679183-E892-A620-5EC1-1890F0F40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Text Box 57">
                <a:extLst>
                  <a:ext uri="{FF2B5EF4-FFF2-40B4-BE49-F238E27FC236}">
                    <a16:creationId xmlns:a16="http://schemas.microsoft.com/office/drawing/2014/main" id="{9ABDE69D-473C-59F4-7B6A-286B60950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الزمن</a:t>
                </a:r>
                <a:endParaRPr lang="en-US" altLang="en-US" sz="2000" b="1"/>
              </a:p>
            </p:txBody>
          </p:sp>
        </p:grpSp>
        <p:sp>
          <p:nvSpPr>
            <p:cNvPr id="37" name="Text Box 58">
              <a:extLst>
                <a:ext uri="{FF2B5EF4-FFF2-40B4-BE49-F238E27FC236}">
                  <a16:creationId xmlns:a16="http://schemas.microsoft.com/office/drawing/2014/main" id="{9525B458-2FB4-1100-A881-50361AE01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41" name="Group 59">
            <a:extLst>
              <a:ext uri="{FF2B5EF4-FFF2-40B4-BE49-F238E27FC236}">
                <a16:creationId xmlns:a16="http://schemas.microsoft.com/office/drawing/2014/main" id="{8009E169-5439-5452-6968-FF6283C0A106}"/>
              </a:ext>
            </a:extLst>
          </p:cNvPr>
          <p:cNvGrpSpPr>
            <a:grpSpLocks/>
          </p:cNvGrpSpPr>
          <p:nvPr/>
        </p:nvGrpSpPr>
        <p:grpSpPr bwMode="auto">
          <a:xfrm>
            <a:off x="5532333" y="4870461"/>
            <a:ext cx="2232025" cy="901700"/>
            <a:chOff x="2835" y="2976"/>
            <a:chExt cx="1151" cy="568"/>
          </a:xfrm>
        </p:grpSpPr>
        <p:grpSp>
          <p:nvGrpSpPr>
            <p:cNvPr id="42" name="Group 60">
              <a:extLst>
                <a:ext uri="{FF2B5EF4-FFF2-40B4-BE49-F238E27FC236}">
                  <a16:creationId xmlns:a16="http://schemas.microsoft.com/office/drawing/2014/main" id="{2929A273-A13D-08B4-934E-F2CFD59B4C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" y="2976"/>
              <a:ext cx="1024" cy="568"/>
              <a:chOff x="4105" y="2976"/>
              <a:chExt cx="1360" cy="568"/>
            </a:xfrm>
          </p:grpSpPr>
          <p:sp>
            <p:nvSpPr>
              <p:cNvPr id="44" name="Text Box 61">
                <a:extLst>
                  <a:ext uri="{FF2B5EF4-FFF2-40B4-BE49-F238E27FC236}">
                    <a16:creationId xmlns:a16="http://schemas.microsoft.com/office/drawing/2014/main" id="{597BA996-6AC8-8270-EC72-A14AA23F9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١٠ - ١٠</a:t>
                </a:r>
                <a:endParaRPr lang="en-US" altLang="en-US" sz="2000" b="1"/>
              </a:p>
            </p:txBody>
          </p:sp>
          <p:sp>
            <p:nvSpPr>
              <p:cNvPr id="45" name="Line 62">
                <a:extLst>
                  <a:ext uri="{FF2B5EF4-FFF2-40B4-BE49-F238E27FC236}">
                    <a16:creationId xmlns:a16="http://schemas.microsoft.com/office/drawing/2014/main" id="{AA2BEFC0-9D66-37D4-582E-C69C598A2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Text Box 63">
                <a:extLst>
                  <a:ext uri="{FF2B5EF4-FFF2-40B4-BE49-F238E27FC236}">
                    <a16:creationId xmlns:a16="http://schemas.microsoft.com/office/drawing/2014/main" id="{6C7DEAB1-5F1F-6B43-FB6B-7EA0E7DDA0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١١.٣٠ – ١١.٠٠</a:t>
                </a:r>
                <a:endParaRPr lang="en-US" altLang="en-US" sz="2000" b="1"/>
              </a:p>
            </p:txBody>
          </p:sp>
        </p:grpSp>
        <p:sp>
          <p:nvSpPr>
            <p:cNvPr id="43" name="Text Box 64">
              <a:extLst>
                <a:ext uri="{FF2B5EF4-FFF2-40B4-BE49-F238E27FC236}">
                  <a16:creationId xmlns:a16="http://schemas.microsoft.com/office/drawing/2014/main" id="{DD1E4899-F67C-4904-B711-8451AEB50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47" name="Group 65">
            <a:extLst>
              <a:ext uri="{FF2B5EF4-FFF2-40B4-BE49-F238E27FC236}">
                <a16:creationId xmlns:a16="http://schemas.microsoft.com/office/drawing/2014/main" id="{074B6281-5A0C-1BB3-59A2-57B8BEB97E2B}"/>
              </a:ext>
            </a:extLst>
          </p:cNvPr>
          <p:cNvGrpSpPr>
            <a:grpSpLocks/>
          </p:cNvGrpSpPr>
          <p:nvPr/>
        </p:nvGrpSpPr>
        <p:grpSpPr bwMode="auto">
          <a:xfrm>
            <a:off x="4697308" y="4870461"/>
            <a:ext cx="835025" cy="901700"/>
            <a:chOff x="3052" y="2432"/>
            <a:chExt cx="480" cy="568"/>
          </a:xfrm>
        </p:grpSpPr>
        <p:grpSp>
          <p:nvGrpSpPr>
            <p:cNvPr id="48" name="Group 66">
              <a:extLst>
                <a:ext uri="{FF2B5EF4-FFF2-40B4-BE49-F238E27FC236}">
                  <a16:creationId xmlns:a16="http://schemas.microsoft.com/office/drawing/2014/main" id="{289D6F2C-D932-5847-4558-D3542F05F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50" name="Text Box 67">
                <a:extLst>
                  <a:ext uri="{FF2B5EF4-FFF2-40B4-BE49-F238E27FC236}">
                    <a16:creationId xmlns:a16="http://schemas.microsoft.com/office/drawing/2014/main" id="{D598E102-C1C1-893C-391C-342B8968A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٠</a:t>
                </a:r>
                <a:endParaRPr lang="en-US" altLang="en-US" sz="2000" b="1"/>
              </a:p>
            </p:txBody>
          </p:sp>
          <p:sp>
            <p:nvSpPr>
              <p:cNvPr id="51" name="Line 68">
                <a:extLst>
                  <a:ext uri="{FF2B5EF4-FFF2-40B4-BE49-F238E27FC236}">
                    <a16:creationId xmlns:a16="http://schemas.microsoft.com/office/drawing/2014/main" id="{CE0A7FE5-5C42-C1DC-A9E1-E632504EF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Text Box 69">
                <a:extLst>
                  <a:ext uri="{FF2B5EF4-FFF2-40B4-BE49-F238E27FC236}">
                    <a16:creationId xmlns:a16="http://schemas.microsoft.com/office/drawing/2014/main" id="{76860B32-1737-2CF9-F19D-6778EA0710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٣٠</a:t>
                </a:r>
                <a:endParaRPr lang="en-US" altLang="en-US" sz="2000" b="1"/>
              </a:p>
            </p:txBody>
          </p:sp>
        </p:grpSp>
        <p:sp>
          <p:nvSpPr>
            <p:cNvPr id="49" name="Text Box 70">
              <a:extLst>
                <a:ext uri="{FF2B5EF4-FFF2-40B4-BE49-F238E27FC236}">
                  <a16:creationId xmlns:a16="http://schemas.microsoft.com/office/drawing/2014/main" id="{154181C0-3293-1D0C-6D49-F944E8EFB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</p:grpSp>
      <p:sp>
        <p:nvSpPr>
          <p:cNvPr id="53" name="AutoShape 71">
            <a:extLst>
              <a:ext uri="{FF2B5EF4-FFF2-40B4-BE49-F238E27FC236}">
                <a16:creationId xmlns:a16="http://schemas.microsoft.com/office/drawing/2014/main" id="{A3E31CAB-5F3C-E549-DF74-4BEB41355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158" y="5908686"/>
            <a:ext cx="15827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المعدل صفر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54" name="AutoShape 72">
            <a:extLst>
              <a:ext uri="{FF2B5EF4-FFF2-40B4-BE49-F238E27FC236}">
                <a16:creationId xmlns:a16="http://schemas.microsoft.com/office/drawing/2014/main" id="{F09E8714-750A-56CE-3BC0-F1217D5C99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56295" y="5805499"/>
            <a:ext cx="1366838" cy="865187"/>
          </a:xfrm>
          <a:custGeom>
            <a:avLst/>
            <a:gdLst>
              <a:gd name="T0" fmla="*/ 1025129 w 21600"/>
              <a:gd name="T1" fmla="*/ 0 h 21600"/>
              <a:gd name="T2" fmla="*/ 0 w 21600"/>
              <a:gd name="T3" fmla="*/ 432594 h 21600"/>
              <a:gd name="T4" fmla="*/ 1025129 w 21600"/>
              <a:gd name="T5" fmla="*/ 865187 h 21600"/>
              <a:gd name="T6" fmla="*/ 1366838 w 21600"/>
              <a:gd name="T7" fmla="*/ 432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5" name="AutoShape 73">
            <a:extLst>
              <a:ext uri="{FF2B5EF4-FFF2-40B4-BE49-F238E27FC236}">
                <a16:creationId xmlns:a16="http://schemas.microsoft.com/office/drawing/2014/main" id="{C44AF4B8-93BC-5D4D-1500-A5A50870E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745" y="5876936"/>
            <a:ext cx="331152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٠ جهاز لكل نصف ساعة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60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3" grpId="0" animBg="1"/>
      <p:bldP spid="53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826188" y="17894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244471C-B8A9-41F0-401F-0AB206022A4E}"/>
              </a:ext>
            </a:extLst>
          </p:cNvPr>
          <p:cNvGrpSpPr>
            <a:grpSpLocks/>
          </p:cNvGrpSpPr>
          <p:nvPr/>
        </p:nvGrpSpPr>
        <p:grpSpPr bwMode="auto">
          <a:xfrm>
            <a:off x="5027819" y="-100516"/>
            <a:ext cx="1944687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9AB9594-1736-6CE2-D4AD-0B26BFEB7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FF95F1D-4B49-F66C-8B10-187B93959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معدل التغير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18DC1F8E-60AF-A533-096B-7210B56F3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894" y="620209"/>
            <a:ext cx="7632700" cy="863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مثل المعلومات الواردة في الجدول بيانيا . ثم اذكر بين أي</a:t>
            </a:r>
          </a:p>
          <a:p>
            <a:pPr algn="r" rtl="1" eaLnBrk="1" hangingPunct="1">
              <a:defRPr/>
            </a:pPr>
            <a:r>
              <a:rPr lang="ar-SA" altLang="en-US" sz="2400" b="1"/>
              <a:t> وقتين كان معدل التغير أكبر ؟ وضح إجابتك .</a:t>
            </a:r>
            <a:endParaRPr lang="en-US" altLang="en-US" sz="2400" b="1"/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3B9784CC-3833-1B16-D970-430E7F557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469" y="4292096"/>
            <a:ext cx="298608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>
                <a:solidFill>
                  <a:srgbClr val="006600"/>
                </a:solidFill>
              </a:rPr>
              <a:t>معدل التغير أكبر بين الساعة</a:t>
            </a:r>
          </a:p>
          <a:p>
            <a:pPr algn="ctr" eaLnBrk="1" hangingPunct="1"/>
            <a:r>
              <a:rPr lang="ar-SA" altLang="en-US" sz="2400" b="1">
                <a:solidFill>
                  <a:srgbClr val="006600"/>
                </a:solidFill>
              </a:rPr>
              <a:t> ١٠.٣٠ ، ١١.٠٠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13" name="AutoShape 21">
            <a:extLst>
              <a:ext uri="{FF2B5EF4-FFF2-40B4-BE49-F238E27FC236}">
                <a16:creationId xmlns:a16="http://schemas.microsoft.com/office/drawing/2014/main" id="{5A28CC54-48B4-4D04-4427-B7B5C49F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519" y="5300159"/>
            <a:ext cx="298608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>
                <a:solidFill>
                  <a:srgbClr val="006600"/>
                </a:solidFill>
              </a:rPr>
              <a:t>لأن ميل القطعة المستقيمة</a:t>
            </a:r>
          </a:p>
          <a:p>
            <a:pPr algn="ctr" eaLnBrk="1" hangingPunct="1"/>
            <a:r>
              <a:rPr lang="ar-SA" altLang="en-US" sz="2400" b="1">
                <a:solidFill>
                  <a:srgbClr val="006600"/>
                </a:solidFill>
              </a:rPr>
              <a:t>الواصلة بين نقطتيهما أكبر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pic>
        <p:nvPicPr>
          <p:cNvPr id="16" name="Picture 23">
            <a:extLst>
              <a:ext uri="{FF2B5EF4-FFF2-40B4-BE49-F238E27FC236}">
                <a16:creationId xmlns:a16="http://schemas.microsoft.com/office/drawing/2014/main" id="{A54D8433-E0B7-E52F-9BA5-436F6F9E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56" y="1699709"/>
            <a:ext cx="53038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5">
            <a:extLst>
              <a:ext uri="{FF2B5EF4-FFF2-40B4-BE49-F238E27FC236}">
                <a16:creationId xmlns:a16="http://schemas.microsoft.com/office/drawing/2014/main" id="{21EEF5C1-9403-9572-DF2E-6365A215C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31" y="1556834"/>
            <a:ext cx="23050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2">
            <a:extLst>
              <a:ext uri="{FF2B5EF4-FFF2-40B4-BE49-F238E27FC236}">
                <a16:creationId xmlns:a16="http://schemas.microsoft.com/office/drawing/2014/main" id="{77A8439C-E173-92C2-CA1E-28CEF6B1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319" y="4465134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9" name="Text Box 33">
            <a:extLst>
              <a:ext uri="{FF2B5EF4-FFF2-40B4-BE49-F238E27FC236}">
                <a16:creationId xmlns:a16="http://schemas.microsoft.com/office/drawing/2014/main" id="{B8BABA3B-35BF-2966-6AB0-25EAFC2B0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681" y="4739771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283B1E36-DE2D-030C-3445-783CAF91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219" y="3860296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143F5EA8-3827-B322-78FE-9EB92003F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5044" y="3860296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2" name="Text Box 36">
            <a:extLst>
              <a:ext uri="{FF2B5EF4-FFF2-40B4-BE49-F238E27FC236}">
                <a16:creationId xmlns:a16="http://schemas.microsoft.com/office/drawing/2014/main" id="{D38BC3FC-4488-B692-AB9A-6806164CE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281" y="3357059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3" name="Text Box 37">
            <a:extLst>
              <a:ext uri="{FF2B5EF4-FFF2-40B4-BE49-F238E27FC236}">
                <a16:creationId xmlns:a16="http://schemas.microsoft.com/office/drawing/2014/main" id="{91CE8BD6-B1E6-6692-5189-3CFCC1989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106" y="3860296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4" name="Line 38">
            <a:extLst>
              <a:ext uri="{FF2B5EF4-FFF2-40B4-BE49-F238E27FC236}">
                <a16:creationId xmlns:a16="http://schemas.microsoft.com/office/drawing/2014/main" id="{C30C6DE0-C34F-881C-03EF-8CE6C91450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8044" y="4623884"/>
            <a:ext cx="504825" cy="2889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5" name="Line 39">
            <a:extLst>
              <a:ext uri="{FF2B5EF4-FFF2-40B4-BE49-F238E27FC236}">
                <a16:creationId xmlns:a16="http://schemas.microsoft.com/office/drawing/2014/main" id="{CF0860C2-A05E-74FC-22F0-531DA8ADF2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2869" y="4076196"/>
            <a:ext cx="503237" cy="8651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6" name="Line 40">
            <a:extLst>
              <a:ext uri="{FF2B5EF4-FFF2-40B4-BE49-F238E27FC236}">
                <a16:creationId xmlns:a16="http://schemas.microsoft.com/office/drawing/2014/main" id="{26325517-B36A-17CF-11EE-D747250F8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0394" y="4047621"/>
            <a:ext cx="5048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7" name="Line 41">
            <a:extLst>
              <a:ext uri="{FF2B5EF4-FFF2-40B4-BE49-F238E27FC236}">
                <a16:creationId xmlns:a16="http://schemas.microsoft.com/office/drawing/2014/main" id="{125DABF5-900E-4299-2975-643D0808C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55219" y="3528509"/>
            <a:ext cx="50323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8" name="Line 42">
            <a:extLst>
              <a:ext uri="{FF2B5EF4-FFF2-40B4-BE49-F238E27FC236}">
                <a16:creationId xmlns:a16="http://schemas.microsoft.com/office/drawing/2014/main" id="{0D0285EA-BF3E-857C-F00F-1F8FAEB82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4169" y="3528509"/>
            <a:ext cx="504825" cy="5048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5382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871657" y="185312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82C2B56D-A13A-905A-3D2C-D28A15F84625}"/>
              </a:ext>
            </a:extLst>
          </p:cNvPr>
          <p:cNvGrpSpPr>
            <a:grpSpLocks/>
          </p:cNvGrpSpPr>
          <p:nvPr/>
        </p:nvGrpSpPr>
        <p:grpSpPr bwMode="auto">
          <a:xfrm>
            <a:off x="4973050" y="147649"/>
            <a:ext cx="1944687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F8201A9-F2BA-41EC-9F6B-974959F1C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09023100-56F3-F493-D630-D94AA34F5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معدل التغير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3537E4F8-D41F-9B5F-CF47-3EC2A9BFD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8812" y="1084274"/>
            <a:ext cx="3529013" cy="5762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استعمل الرسم البياني المجاور .</a:t>
            </a:r>
            <a:r>
              <a:rPr lang="en-US" altLang="en-US" sz="2400"/>
              <a:t> 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AC803FF8-12A8-00FC-8590-DF01E4CD2F83}"/>
              </a:ext>
            </a:extLst>
          </p:cNvPr>
          <p:cNvGrpSpPr>
            <a:grpSpLocks/>
          </p:cNvGrpSpPr>
          <p:nvPr/>
        </p:nvGrpSpPr>
        <p:grpSpPr bwMode="auto">
          <a:xfrm>
            <a:off x="8393318" y="2520821"/>
            <a:ext cx="2332038" cy="901700"/>
            <a:chOff x="3996" y="2976"/>
            <a:chExt cx="1469" cy="568"/>
          </a:xfrm>
        </p:grpSpPr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2028D4D2-4B42-8A87-415D-6F9BD09EBD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2976"/>
              <a:ext cx="1360" cy="568"/>
              <a:chOff x="4105" y="2976"/>
              <a:chExt cx="1360" cy="568"/>
            </a:xfrm>
          </p:grpSpPr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D8976C7A-6CDD-E19B-6338-42ECB637D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 dirty="0"/>
                  <a:t>التغير في عدد السياح</a:t>
                </a:r>
                <a:endParaRPr lang="en-US" altLang="en-US" sz="2000" b="1" dirty="0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227C1FED-C20F-DC63-6C7C-C828669DE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E49A1F6A-4B98-37F2-ABEE-6A4566C8F8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عدد السنوات</a:t>
                </a:r>
                <a:endParaRPr lang="en-US" altLang="en-US" sz="2000" b="1"/>
              </a:p>
            </p:txBody>
          </p:sp>
        </p:grp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82869DA5-A5CF-D490-3290-5B1B60370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13930FAF-23DE-FF12-E9BB-A422CEDF779C}"/>
              </a:ext>
            </a:extLst>
          </p:cNvPr>
          <p:cNvGrpSpPr>
            <a:grpSpLocks/>
          </p:cNvGrpSpPr>
          <p:nvPr/>
        </p:nvGrpSpPr>
        <p:grpSpPr bwMode="auto">
          <a:xfrm>
            <a:off x="6560286" y="2510007"/>
            <a:ext cx="1827212" cy="901700"/>
            <a:chOff x="2835" y="2976"/>
            <a:chExt cx="1151" cy="568"/>
          </a:xfrm>
        </p:grpSpPr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0FAFEDE3-E9D3-761D-F00B-4D6DE4CAB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" y="2976"/>
              <a:ext cx="1024" cy="568"/>
              <a:chOff x="4105" y="2976"/>
              <a:chExt cx="1360" cy="568"/>
            </a:xfrm>
          </p:grpSpPr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EDE94188-9073-2538-6DB7-F0442C192E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 dirty="0"/>
                  <a:t>٤٦٩ - ٣٨٨</a:t>
                </a:r>
                <a:endParaRPr lang="en-US" altLang="en-US" sz="2000" b="1" dirty="0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4BBE03D8-AFFD-9A5F-40FD-DC0F46AA4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973AEB59-9DB6-1A9E-E24F-6C4CB26ABC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١٤٢٤ - ١٤٢٢</a:t>
                </a:r>
                <a:endParaRPr lang="en-US" altLang="en-US" sz="2000" b="1"/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AD6A14D8-7F1F-B3E0-5031-4A11106E4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5E91C681-5175-C2EB-F9F8-BC0F772E656A}"/>
              </a:ext>
            </a:extLst>
          </p:cNvPr>
          <p:cNvGrpSpPr>
            <a:grpSpLocks/>
          </p:cNvGrpSpPr>
          <p:nvPr/>
        </p:nvGrpSpPr>
        <p:grpSpPr bwMode="auto">
          <a:xfrm>
            <a:off x="5709554" y="2503657"/>
            <a:ext cx="835025" cy="901700"/>
            <a:chOff x="3052" y="2432"/>
            <a:chExt cx="480" cy="568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D00EF1B6-C236-04DF-F652-93D8986CC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E9B1092E-7F52-5929-E647-441328619D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٨١</a:t>
                </a:r>
                <a:endParaRPr lang="en-US" altLang="en-US" sz="2000" b="1"/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AE48DEC3-ECEB-A82E-E52E-F03645BC9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CB89891D-EEAD-7029-0535-E156E757F0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</a:t>
                </a:r>
                <a:endParaRPr lang="en-US" altLang="en-US" sz="2000" b="1"/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96894552-911F-A097-EB80-01B7F2E5F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31" name="Text Box 24">
            <a:extLst>
              <a:ext uri="{FF2B5EF4-FFF2-40B4-BE49-F238E27FC236}">
                <a16:creationId xmlns:a16="http://schemas.microsoft.com/office/drawing/2014/main" id="{8013CD7C-C9D5-1F82-3F8B-385CCE1EC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000" y="2766884"/>
            <a:ext cx="1770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/>
              <a:t>٤٠.٥ ألف كل سنة</a:t>
            </a:r>
            <a:endParaRPr lang="en-US" altLang="en-US" sz="2000" b="1" dirty="0"/>
          </a:p>
        </p:txBody>
      </p:sp>
      <p:pic>
        <p:nvPicPr>
          <p:cNvPr id="32" name="Picture 43">
            <a:extLst>
              <a:ext uri="{FF2B5EF4-FFF2-40B4-BE49-F238E27FC236}">
                <a16:creationId xmlns:a16="http://schemas.microsoft.com/office/drawing/2014/main" id="{5549849B-11B2-646C-BA4B-B5BE56A8D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8" y="1550671"/>
            <a:ext cx="3607162" cy="344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44">
            <a:extLst>
              <a:ext uri="{FF2B5EF4-FFF2-40B4-BE49-F238E27FC236}">
                <a16:creationId xmlns:a16="http://schemas.microsoft.com/office/drawing/2014/main" id="{A943B0DF-99A6-61C4-D235-0F2221460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787" y="1804999"/>
            <a:ext cx="575945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جد معدل التغير في عدد السياح بين عامي ١٤٢٢ هـ  ،  ١٤٢٤ هـ</a:t>
            </a:r>
            <a:endParaRPr lang="en-US" altLang="en-US" sz="2000" b="1"/>
          </a:p>
        </p:txBody>
      </p:sp>
      <p:grpSp>
        <p:nvGrpSpPr>
          <p:cNvPr id="34" name="Group 45">
            <a:extLst>
              <a:ext uri="{FF2B5EF4-FFF2-40B4-BE49-F238E27FC236}">
                <a16:creationId xmlns:a16="http://schemas.microsoft.com/office/drawing/2014/main" id="{6F2A5EC6-155E-14FE-4541-E8C979615FE1}"/>
              </a:ext>
            </a:extLst>
          </p:cNvPr>
          <p:cNvGrpSpPr>
            <a:grpSpLocks/>
          </p:cNvGrpSpPr>
          <p:nvPr/>
        </p:nvGrpSpPr>
        <p:grpSpPr bwMode="auto">
          <a:xfrm>
            <a:off x="8431547" y="4359286"/>
            <a:ext cx="2332038" cy="901700"/>
            <a:chOff x="3996" y="2976"/>
            <a:chExt cx="1469" cy="568"/>
          </a:xfrm>
        </p:grpSpPr>
        <p:grpSp>
          <p:nvGrpSpPr>
            <p:cNvPr id="35" name="Group 46">
              <a:extLst>
                <a:ext uri="{FF2B5EF4-FFF2-40B4-BE49-F238E27FC236}">
                  <a16:creationId xmlns:a16="http://schemas.microsoft.com/office/drawing/2014/main" id="{4B096C0D-3086-FDD9-DC16-39F830A1B1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2976"/>
              <a:ext cx="1360" cy="568"/>
              <a:chOff x="4105" y="2976"/>
              <a:chExt cx="1360" cy="568"/>
            </a:xfrm>
          </p:grpSpPr>
          <p:sp>
            <p:nvSpPr>
              <p:cNvPr id="37" name="Text Box 47">
                <a:extLst>
                  <a:ext uri="{FF2B5EF4-FFF2-40B4-BE49-F238E27FC236}">
                    <a16:creationId xmlns:a16="http://schemas.microsoft.com/office/drawing/2014/main" id="{BF7AEDF4-FE35-ADA7-F4A2-45891947CA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عدد السياح</a:t>
                </a:r>
                <a:endParaRPr lang="en-US" altLang="en-US" sz="2000" b="1"/>
              </a:p>
            </p:txBody>
          </p:sp>
          <p:sp>
            <p:nvSpPr>
              <p:cNvPr id="38" name="Line 48">
                <a:extLst>
                  <a:ext uri="{FF2B5EF4-FFF2-40B4-BE49-F238E27FC236}">
                    <a16:creationId xmlns:a16="http://schemas.microsoft.com/office/drawing/2014/main" id="{3B2C1445-EF50-2E81-3F95-2A3F0362D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" name="Text Box 49">
                <a:extLst>
                  <a:ext uri="{FF2B5EF4-FFF2-40B4-BE49-F238E27FC236}">
                    <a16:creationId xmlns:a16="http://schemas.microsoft.com/office/drawing/2014/main" id="{8490BF40-4431-654E-0004-04794CC8E7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عدد السنوات</a:t>
                </a:r>
                <a:endParaRPr lang="en-US" altLang="en-US" sz="2000" b="1"/>
              </a:p>
            </p:txBody>
          </p:sp>
        </p:grpSp>
        <p:sp>
          <p:nvSpPr>
            <p:cNvPr id="36" name="Text Box 50">
              <a:extLst>
                <a:ext uri="{FF2B5EF4-FFF2-40B4-BE49-F238E27FC236}">
                  <a16:creationId xmlns:a16="http://schemas.microsoft.com/office/drawing/2014/main" id="{412410B0-F6F7-F79B-B8FE-19D08230B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40" name="Group 51">
            <a:extLst>
              <a:ext uri="{FF2B5EF4-FFF2-40B4-BE49-F238E27FC236}">
                <a16:creationId xmlns:a16="http://schemas.microsoft.com/office/drawing/2014/main" id="{E8456399-58B0-5AE5-E36A-EAC8473116F9}"/>
              </a:ext>
            </a:extLst>
          </p:cNvPr>
          <p:cNvGrpSpPr>
            <a:grpSpLocks/>
          </p:cNvGrpSpPr>
          <p:nvPr/>
        </p:nvGrpSpPr>
        <p:grpSpPr bwMode="auto">
          <a:xfrm>
            <a:off x="6537396" y="4332140"/>
            <a:ext cx="1827212" cy="901700"/>
            <a:chOff x="2835" y="2976"/>
            <a:chExt cx="1151" cy="568"/>
          </a:xfrm>
        </p:grpSpPr>
        <p:grpSp>
          <p:nvGrpSpPr>
            <p:cNvPr id="41" name="Group 52">
              <a:extLst>
                <a:ext uri="{FF2B5EF4-FFF2-40B4-BE49-F238E27FC236}">
                  <a16:creationId xmlns:a16="http://schemas.microsoft.com/office/drawing/2014/main" id="{46F27535-7FD6-6C0E-0737-3C8E906B7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" y="2976"/>
              <a:ext cx="1024" cy="568"/>
              <a:chOff x="4105" y="2976"/>
              <a:chExt cx="1360" cy="568"/>
            </a:xfrm>
          </p:grpSpPr>
          <p:sp>
            <p:nvSpPr>
              <p:cNvPr id="43" name="Text Box 53">
                <a:extLst>
                  <a:ext uri="{FF2B5EF4-FFF2-40B4-BE49-F238E27FC236}">
                    <a16:creationId xmlns:a16="http://schemas.microsoft.com/office/drawing/2014/main" id="{8E3318A1-9E79-CB99-DAEC-35C44F0A0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٤٩٧ - ٤٢٩</a:t>
                </a:r>
                <a:endParaRPr lang="en-US" altLang="en-US" sz="2000" b="1"/>
              </a:p>
            </p:txBody>
          </p:sp>
          <p:sp>
            <p:nvSpPr>
              <p:cNvPr id="44" name="Line 54">
                <a:extLst>
                  <a:ext uri="{FF2B5EF4-FFF2-40B4-BE49-F238E27FC236}">
                    <a16:creationId xmlns:a16="http://schemas.microsoft.com/office/drawing/2014/main" id="{8FE22194-C24F-F266-C284-DAB279BDE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Text Box 55">
                <a:extLst>
                  <a:ext uri="{FF2B5EF4-FFF2-40B4-BE49-F238E27FC236}">
                    <a16:creationId xmlns:a16="http://schemas.microsoft.com/office/drawing/2014/main" id="{514EE917-83BE-08D7-9CBC-7BC02B344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١٤٢٥ - ١٤٢٣</a:t>
                </a:r>
                <a:endParaRPr lang="en-US" altLang="en-US" sz="2000" b="1"/>
              </a:p>
            </p:txBody>
          </p:sp>
        </p:grpSp>
        <p:sp>
          <p:nvSpPr>
            <p:cNvPr id="42" name="Text Box 56">
              <a:extLst>
                <a:ext uri="{FF2B5EF4-FFF2-40B4-BE49-F238E27FC236}">
                  <a16:creationId xmlns:a16="http://schemas.microsoft.com/office/drawing/2014/main" id="{4F32D382-C769-988C-ACCD-DFB422787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46" name="Group 57">
            <a:extLst>
              <a:ext uri="{FF2B5EF4-FFF2-40B4-BE49-F238E27FC236}">
                <a16:creationId xmlns:a16="http://schemas.microsoft.com/office/drawing/2014/main" id="{4A8A66C3-53D7-35ED-DD61-427CA5C9A5E3}"/>
              </a:ext>
            </a:extLst>
          </p:cNvPr>
          <p:cNvGrpSpPr>
            <a:grpSpLocks/>
          </p:cNvGrpSpPr>
          <p:nvPr/>
        </p:nvGrpSpPr>
        <p:grpSpPr bwMode="auto">
          <a:xfrm>
            <a:off x="5642007" y="4359286"/>
            <a:ext cx="835025" cy="901700"/>
            <a:chOff x="3052" y="2432"/>
            <a:chExt cx="480" cy="568"/>
          </a:xfrm>
        </p:grpSpPr>
        <p:grpSp>
          <p:nvGrpSpPr>
            <p:cNvPr id="47" name="Group 58">
              <a:extLst>
                <a:ext uri="{FF2B5EF4-FFF2-40B4-BE49-F238E27FC236}">
                  <a16:creationId xmlns:a16="http://schemas.microsoft.com/office/drawing/2014/main" id="{10583B9A-BCED-02AC-FB40-B8E203B23F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49" name="Text Box 59">
                <a:extLst>
                  <a:ext uri="{FF2B5EF4-FFF2-40B4-BE49-F238E27FC236}">
                    <a16:creationId xmlns:a16="http://schemas.microsoft.com/office/drawing/2014/main" id="{F855D91B-D016-E4C3-4BE3-9E034A052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٦٨</a:t>
                </a:r>
                <a:endParaRPr lang="en-US" altLang="en-US" sz="2000" b="1"/>
              </a:p>
            </p:txBody>
          </p:sp>
          <p:sp>
            <p:nvSpPr>
              <p:cNvPr id="50" name="Line 60">
                <a:extLst>
                  <a:ext uri="{FF2B5EF4-FFF2-40B4-BE49-F238E27FC236}">
                    <a16:creationId xmlns:a16="http://schemas.microsoft.com/office/drawing/2014/main" id="{DC5E9725-9912-03F0-7061-E8104D268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Text Box 61">
                <a:extLst>
                  <a:ext uri="{FF2B5EF4-FFF2-40B4-BE49-F238E27FC236}">
                    <a16:creationId xmlns:a16="http://schemas.microsoft.com/office/drawing/2014/main" id="{A5B16496-4DED-E1F4-BBD0-DC3339EDB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</a:t>
                </a:r>
                <a:endParaRPr lang="en-US" altLang="en-US" sz="2000" b="1"/>
              </a:p>
            </p:txBody>
          </p:sp>
        </p:grpSp>
        <p:sp>
          <p:nvSpPr>
            <p:cNvPr id="48" name="Text Box 62">
              <a:extLst>
                <a:ext uri="{FF2B5EF4-FFF2-40B4-BE49-F238E27FC236}">
                  <a16:creationId xmlns:a16="http://schemas.microsoft.com/office/drawing/2014/main" id="{8FEBB439-34A7-2894-0AF8-034E47E5A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52" name="Text Box 63">
            <a:extLst>
              <a:ext uri="{FF2B5EF4-FFF2-40B4-BE49-F238E27FC236}">
                <a16:creationId xmlns:a16="http://schemas.microsoft.com/office/drawing/2014/main" id="{88462770-E3EA-ACC2-D5A7-B15B03A2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32" y="4565800"/>
            <a:ext cx="1627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/>
              <a:t>٣٤ ألف كل سنة</a:t>
            </a:r>
            <a:endParaRPr lang="en-US" altLang="en-US" sz="2000" b="1" dirty="0"/>
          </a:p>
        </p:txBody>
      </p:sp>
      <p:sp>
        <p:nvSpPr>
          <p:cNvPr id="53" name="AutoShape 64">
            <a:extLst>
              <a:ext uri="{FF2B5EF4-FFF2-40B4-BE49-F238E27FC236}">
                <a16:creationId xmlns:a16="http://schemas.microsoft.com/office/drawing/2014/main" id="{03B62BE2-C736-0F64-9609-37FEBB265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787" y="3711586"/>
            <a:ext cx="575945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جد معدل التغير في عدد السياح بين عامي ١٤٢٣ هـ  ،  ١٤٢٥ هـ</a:t>
            </a:r>
            <a:r>
              <a:rPr lang="ar-SA" altLang="en-US" sz="2000"/>
              <a:t> </a:t>
            </a:r>
            <a:endParaRPr lang="en-US" altLang="en-US" sz="2000"/>
          </a:p>
        </p:txBody>
      </p:sp>
      <p:sp>
        <p:nvSpPr>
          <p:cNvPr id="55" name="AutoShape 85">
            <a:extLst>
              <a:ext uri="{FF2B5EF4-FFF2-40B4-BE49-F238E27FC236}">
                <a16:creationId xmlns:a16="http://schemas.microsoft.com/office/drawing/2014/main" id="{A68E87D2-3E9D-3B2E-3F35-D02264798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787" y="5405449"/>
            <a:ext cx="575945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بين أي عامين كان معدل التغير في عدد السياح أكبر ؟</a:t>
            </a:r>
            <a:endParaRPr lang="en-US" altLang="en-US" sz="2000" b="1"/>
          </a:p>
        </p:txBody>
      </p:sp>
      <p:sp>
        <p:nvSpPr>
          <p:cNvPr id="56" name="AutoShape 86">
            <a:extLst>
              <a:ext uri="{FF2B5EF4-FFF2-40B4-BE49-F238E27FC236}">
                <a16:creationId xmlns:a16="http://schemas.microsoft.com/office/drawing/2014/main" id="{4609FB36-6838-42D3-1952-BF197F222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787" y="6124586"/>
            <a:ext cx="5759450" cy="5048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بين عامي ١٤٢١ هـ  ، ١٤٢٢ هـ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130467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/>
      <p:bldP spid="33" grpId="0" animBg="1"/>
      <p:bldP spid="52" grpId="0"/>
      <p:bldP spid="53" grpId="0" animBg="1"/>
      <p:bldP spid="55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٣-٢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معدل التغير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اجد معدلات النغير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4176261" y="3538238"/>
            <a:ext cx="4585169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٣-٢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معدل التغير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476;p32"/>
          <p:cNvSpPr/>
          <p:nvPr/>
        </p:nvSpPr>
        <p:spPr>
          <a:xfrm>
            <a:off x="3249365" y="1339889"/>
            <a:ext cx="5695289" cy="54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2400"/>
          </a:p>
        </p:txBody>
      </p:sp>
      <p:sp>
        <p:nvSpPr>
          <p:cNvPr id="756" name="Google Shape;477;p32"/>
          <p:cNvSpPr txBox="1">
            <a:spLocks noGrp="1"/>
          </p:cNvSpPr>
          <p:nvPr>
            <p:ph type="title"/>
          </p:nvPr>
        </p:nvSpPr>
        <p:spPr>
          <a:xfrm>
            <a:off x="950967" y="719367"/>
            <a:ext cx="10290000" cy="6376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r>
              <a:t>Contents of this template</a:t>
            </a:r>
          </a:p>
        </p:txBody>
      </p:sp>
      <p:sp>
        <p:nvSpPr>
          <p:cNvPr id="757" name="Google Shape;478;p32"/>
          <p:cNvSpPr txBox="1">
            <a:spLocks noGrp="1"/>
          </p:cNvSpPr>
          <p:nvPr>
            <p:ph type="body" idx="1"/>
          </p:nvPr>
        </p:nvSpPr>
        <p:spPr>
          <a:xfrm>
            <a:off x="1284775" y="1707101"/>
            <a:ext cx="9956192" cy="44372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/>
              </a:rPr>
              <a:t>Slidesgo</a:t>
            </a:r>
            <a:r>
              <a:t> template: </a:t>
            </a:r>
          </a:p>
          <a:p>
            <a:pPr indent="-402157" rtl="0">
              <a:lnSpc>
                <a:spcPct val="100000"/>
              </a:lnSpc>
              <a:buSzPts val="1100"/>
              <a:buFontTx/>
              <a:buAutoNum type="arabicPeriod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/>
              </a:rPr>
              <a:t>FAQs</a:t>
            </a:r>
            <a:r>
              <a:t>.</a:t>
            </a:r>
          </a:p>
          <a:p>
            <a:pPr indent="-402157" rtl="0">
              <a:buSzPts val="1100"/>
              <a:buFontTx/>
              <a:buAutoNum type="arabicPeriod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402157" rtl="0">
              <a:buSzPts val="1100"/>
              <a:buFontTx/>
              <a:buAutoNum type="arabicPeriod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402157" rtl="0">
              <a:buSzPts val="1100"/>
              <a:buFontTx/>
              <a:buAutoNum type="arabicPeriod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402157" rtl="0">
              <a:buSzPts val="1100"/>
              <a:buFontTx/>
              <a:buAutoNum type="arabicPeriod"/>
              <a:defRPr sz="1100" b="1"/>
            </a:pPr>
            <a:r>
              <a:t>Instructions for use</a:t>
            </a:r>
            <a:r>
              <a:rPr b="0"/>
              <a:t>.</a:t>
            </a:r>
          </a:p>
          <a:p>
            <a:pPr indent="-402157" rtl="0">
              <a:buSzPts val="1100"/>
              <a:buFontTx/>
              <a:buAutoNum type="arabicPeriod"/>
              <a:defRPr sz="1100"/>
            </a:pPr>
            <a:r>
              <a:t>Final slides with:</a:t>
            </a:r>
          </a:p>
          <a:p>
            <a:pPr marL="1219170" indent="-402157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1219170" indent="-402157" rtl="0">
              <a:buSzPts val="1100"/>
              <a:defRPr sz="1100"/>
            </a:pPr>
            <a:r>
              <a:t>A </a:t>
            </a:r>
            <a:r>
              <a:rPr b="1"/>
              <a:t>selection of illustrations.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/>
              </a:rPr>
              <a:t>Storyset</a:t>
            </a:r>
            <a:r>
              <a:t> to find more. </a:t>
            </a:r>
          </a:p>
          <a:p>
            <a:pPr marL="1219170" indent="-402157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1219170" indent="-402157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58" name="مستطيل مستدير الزوايا"/>
          <p:cNvSpPr/>
          <p:nvPr/>
        </p:nvSpPr>
        <p:spPr>
          <a:xfrm>
            <a:off x="967915" y="1006733"/>
            <a:ext cx="10256172" cy="5019683"/>
          </a:xfrm>
          <a:prstGeom prst="roundRect">
            <a:avLst>
              <a:gd name="adj" fmla="val 7259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endParaRPr sz="2400"/>
          </a:p>
        </p:txBody>
      </p:sp>
      <p:sp>
        <p:nvSpPr>
          <p:cNvPr id="759" name="مستطيل مستدير الزوايا"/>
          <p:cNvSpPr/>
          <p:nvPr/>
        </p:nvSpPr>
        <p:spPr>
          <a:xfrm>
            <a:off x="967914" y="868683"/>
            <a:ext cx="10015868" cy="4884987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 sz="2400"/>
          </a:p>
        </p:txBody>
      </p:sp>
      <p:pic>
        <p:nvPicPr>
          <p:cNvPr id="760" name="IMG_5306.png" descr="IMG_5306.png"/>
          <p:cNvPicPr>
            <a:picLocks noChangeAspect="1"/>
          </p:cNvPicPr>
          <p:nvPr/>
        </p:nvPicPr>
        <p:blipFill>
          <a:blip r:embed="rId6"/>
          <a:srcRect l="8275" t="62148" r="33496" b="26165"/>
          <a:stretch>
            <a:fillRect/>
          </a:stretch>
        </p:blipFill>
        <p:spPr>
          <a:xfrm>
            <a:off x="1428071" y="1282879"/>
            <a:ext cx="9334520" cy="4056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sp>
        <p:nvSpPr>
          <p:cNvPr id="3" name="Google Shape;476;p32">
            <a:extLst>
              <a:ext uri="{FF2B5EF4-FFF2-40B4-BE49-F238E27FC236}">
                <a16:creationId xmlns:a16="http://schemas.microsoft.com/office/drawing/2014/main" id="{5AFF675B-9838-FEE1-3DEF-DFBFA3245FF1}"/>
              </a:ext>
            </a:extLst>
          </p:cNvPr>
          <p:cNvSpPr/>
          <p:nvPr/>
        </p:nvSpPr>
        <p:spPr>
          <a:xfrm>
            <a:off x="3249365" y="1339889"/>
            <a:ext cx="5695289" cy="54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2400"/>
          </a:p>
        </p:txBody>
      </p:sp>
      <p:pic>
        <p:nvPicPr>
          <p:cNvPr id="17" name="IMG_5303.png" descr="IMG_5303.png">
            <a:extLst>
              <a:ext uri="{FF2B5EF4-FFF2-40B4-BE49-F238E27FC236}">
                <a16:creationId xmlns:a16="http://schemas.microsoft.com/office/drawing/2014/main" id="{87E7365A-A5A4-414E-A76E-7D3DCECEEA9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369" t="37310" r="37295" b="61370"/>
          <a:stretch>
            <a:fillRect/>
          </a:stretch>
        </p:blipFill>
        <p:spPr>
          <a:xfrm>
            <a:off x="2230332" y="2586982"/>
            <a:ext cx="8583392" cy="468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G_5303.png" descr="IMG_5303.png">
            <a:extLst>
              <a:ext uri="{FF2B5EF4-FFF2-40B4-BE49-F238E27FC236}">
                <a16:creationId xmlns:a16="http://schemas.microsoft.com/office/drawing/2014/main" id="{DFD9FFF4-A184-01DE-65E5-7B0E9283795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517" t="32307" r="66047" b="64466"/>
          <a:stretch>
            <a:fillRect/>
          </a:stretch>
        </p:blipFill>
        <p:spPr>
          <a:xfrm>
            <a:off x="3226977" y="595745"/>
            <a:ext cx="5717677" cy="1710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G_5303.png" descr="IMG_5303.png">
            <a:extLst>
              <a:ext uri="{FF2B5EF4-FFF2-40B4-BE49-F238E27FC236}">
                <a16:creationId xmlns:a16="http://schemas.microsoft.com/office/drawing/2014/main" id="{1900352A-ABBF-51AA-9538-DA6F6BB709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896" t="38712" r="37423" b="59897"/>
          <a:stretch>
            <a:fillRect/>
          </a:stretch>
        </p:blipFill>
        <p:spPr>
          <a:xfrm>
            <a:off x="6075082" y="3598064"/>
            <a:ext cx="4853109" cy="509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5303.png" descr="IMG_5303.png">
            <a:extLst>
              <a:ext uri="{FF2B5EF4-FFF2-40B4-BE49-F238E27FC236}">
                <a16:creationId xmlns:a16="http://schemas.microsoft.com/office/drawing/2014/main" id="{4EFA642D-DC1D-FBFD-9638-617E4477B3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424" t="40150" r="37768" b="57001"/>
          <a:stretch>
            <a:fillRect/>
          </a:stretch>
        </p:blipFill>
        <p:spPr>
          <a:xfrm>
            <a:off x="2047242" y="4465053"/>
            <a:ext cx="8766591" cy="104356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٢٨">
            <a:extLst>
              <a:ext uri="{FF2B5EF4-FFF2-40B4-BE49-F238E27FC236}">
                <a16:creationId xmlns:a16="http://schemas.microsoft.com/office/drawing/2014/main" id="{544DD1C0-8C28-9221-28F4-C247ED2DE607}"/>
              </a:ext>
            </a:extLst>
          </p:cNvPr>
          <p:cNvSpPr txBox="1"/>
          <p:nvPr/>
        </p:nvSpPr>
        <p:spPr>
          <a:xfrm>
            <a:off x="3496642" y="3221702"/>
            <a:ext cx="538609" cy="574453"/>
          </a:xfrm>
          <a:prstGeom prst="rect">
            <a:avLst/>
          </a:prstGeom>
          <a:solidFill>
            <a:schemeClr val="accent3">
              <a:lumOff val="441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 b="1">
                <a:solidFill>
                  <a:srgbClr val="99244F"/>
                </a:solidFill>
              </a:defRPr>
            </a:lvl1pPr>
          </a:lstStyle>
          <a:p>
            <a:pPr rtl="0">
              <a:defRPr/>
            </a:pPr>
            <a:r>
              <a:rPr sz="3733" dirty="0"/>
              <a:t>٢٨</a:t>
            </a:r>
          </a:p>
        </p:txBody>
      </p:sp>
      <p:sp>
        <p:nvSpPr>
          <p:cNvPr id="22" name="٢">
            <a:extLst>
              <a:ext uri="{FF2B5EF4-FFF2-40B4-BE49-F238E27FC236}">
                <a16:creationId xmlns:a16="http://schemas.microsoft.com/office/drawing/2014/main" id="{3080B654-EB24-D384-4FD5-9CBF3CFEC893}"/>
              </a:ext>
            </a:extLst>
          </p:cNvPr>
          <p:cNvSpPr txBox="1"/>
          <p:nvPr/>
        </p:nvSpPr>
        <p:spPr>
          <a:xfrm>
            <a:off x="5416257" y="3565450"/>
            <a:ext cx="269304" cy="574453"/>
          </a:xfrm>
          <a:prstGeom prst="rect">
            <a:avLst/>
          </a:prstGeom>
          <a:solidFill>
            <a:schemeClr val="accent3">
              <a:lumOff val="441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 b="1">
                <a:solidFill>
                  <a:srgbClr val="99244F"/>
                </a:solidFill>
              </a:defRPr>
            </a:lvl1pPr>
          </a:lstStyle>
          <a:p>
            <a:pPr rtl="0">
              <a:defRPr/>
            </a:pPr>
            <a:r>
              <a:rPr sz="3733" dirty="0"/>
              <a:t>٢</a:t>
            </a:r>
          </a:p>
        </p:txBody>
      </p:sp>
      <p:sp>
        <p:nvSpPr>
          <p:cNvPr id="23" name="١٤ رسالة لكل سنة يزيد عدد الرسائل بمعدل ١٤ رسالة لكل سنة">
            <a:extLst>
              <a:ext uri="{FF2B5EF4-FFF2-40B4-BE49-F238E27FC236}">
                <a16:creationId xmlns:a16="http://schemas.microsoft.com/office/drawing/2014/main" id="{20894CA2-38D5-D1BE-34ED-E3757EC434C7}"/>
              </a:ext>
            </a:extLst>
          </p:cNvPr>
          <p:cNvSpPr txBox="1"/>
          <p:nvPr/>
        </p:nvSpPr>
        <p:spPr>
          <a:xfrm>
            <a:off x="2972886" y="5724929"/>
            <a:ext cx="6185989" cy="369332"/>
          </a:xfrm>
          <a:prstGeom prst="rect">
            <a:avLst/>
          </a:prstGeom>
          <a:solidFill>
            <a:schemeClr val="accent3">
              <a:lumOff val="441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 b="1">
                <a:solidFill>
                  <a:srgbClr val="99244F"/>
                </a:solidFill>
              </a:defRPr>
            </a:lvl1pPr>
          </a:lstStyle>
          <a:p>
            <a:pPr rtl="0">
              <a:defRPr/>
            </a:pPr>
            <a:r>
              <a:rPr sz="2400" dirty="0"/>
              <a:t>١٤ </a:t>
            </a:r>
            <a:r>
              <a:rPr sz="2400" dirty="0" err="1"/>
              <a:t>رسالة</a:t>
            </a:r>
            <a:r>
              <a:rPr sz="2400" dirty="0"/>
              <a:t> </a:t>
            </a:r>
            <a:r>
              <a:rPr sz="2400" dirty="0" err="1"/>
              <a:t>لكل</a:t>
            </a:r>
            <a:r>
              <a:rPr sz="2400" dirty="0"/>
              <a:t> </a:t>
            </a:r>
            <a:r>
              <a:rPr sz="2400" dirty="0" err="1"/>
              <a:t>سنة</a:t>
            </a:r>
            <a:r>
              <a:rPr sz="2400" dirty="0"/>
              <a:t> </a:t>
            </a:r>
            <a:r>
              <a:rPr sz="2400" dirty="0" err="1"/>
              <a:t>يزيد</a:t>
            </a:r>
            <a:r>
              <a:rPr sz="2400" dirty="0"/>
              <a:t> </a:t>
            </a:r>
            <a:r>
              <a:rPr sz="2400" dirty="0" err="1"/>
              <a:t>عدد</a:t>
            </a:r>
            <a:r>
              <a:rPr sz="2400" dirty="0"/>
              <a:t> </a:t>
            </a:r>
            <a:r>
              <a:rPr sz="2400" dirty="0" err="1"/>
              <a:t>الرسائل</a:t>
            </a:r>
            <a:r>
              <a:rPr sz="2400" dirty="0"/>
              <a:t> </a:t>
            </a:r>
            <a:r>
              <a:rPr sz="2400" dirty="0" err="1"/>
              <a:t>بمعدل</a:t>
            </a:r>
            <a:r>
              <a:rPr sz="2400" dirty="0"/>
              <a:t> ١٤ </a:t>
            </a:r>
            <a:r>
              <a:rPr sz="2400" dirty="0" err="1"/>
              <a:t>رسالة</a:t>
            </a:r>
            <a:r>
              <a:rPr sz="2400" dirty="0"/>
              <a:t> </a:t>
            </a:r>
            <a:r>
              <a:rPr sz="2400" dirty="0" err="1"/>
              <a:t>لكل</a:t>
            </a:r>
            <a:r>
              <a:rPr sz="2400" dirty="0"/>
              <a:t> </a:t>
            </a:r>
            <a:r>
              <a:rPr sz="2400" dirty="0" err="1"/>
              <a:t>سنة</a:t>
            </a:r>
            <a:endParaRPr sz="2400" dirty="0"/>
          </a:p>
        </p:txBody>
      </p:sp>
      <p:pic>
        <p:nvPicPr>
          <p:cNvPr id="24" name="صورة 7" descr="صورة 7">
            <a:extLst>
              <a:ext uri="{FF2B5EF4-FFF2-40B4-BE49-F238E27FC236}">
                <a16:creationId xmlns:a16="http://schemas.microsoft.com/office/drawing/2014/main" id="{23763BD6-0F77-DF42-49E5-230062D3A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39754">
            <a:off x="634381" y="678212"/>
            <a:ext cx="2009984" cy="19749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0899D2-4DA3-3ABE-C251-A4D3D9E57EF1}"/>
              </a:ext>
            </a:extLst>
          </p:cNvPr>
          <p:cNvGrpSpPr>
            <a:grpSpLocks/>
          </p:cNvGrpSpPr>
          <p:nvPr/>
        </p:nvGrpSpPr>
        <p:grpSpPr bwMode="auto">
          <a:xfrm>
            <a:off x="4953346" y="400139"/>
            <a:ext cx="1944687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13CAEB4-EC6B-55C0-AF89-0D3714378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0A78B84A-E7F8-62CA-6575-492AA9364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معدل التغير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CA144A00-FDE3-87D7-9308-682FE0A54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521" y="1984464"/>
            <a:ext cx="79200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معدل التغير</a:t>
            </a:r>
            <a:r>
              <a:rPr lang="ar-SA" altLang="en-US" sz="2400" b="1"/>
              <a:t> : </a:t>
            </a:r>
            <a:r>
              <a:rPr lang="ar-SA" altLang="en-US" sz="2400" b="1">
                <a:solidFill>
                  <a:srgbClr val="0066FF"/>
                </a:solidFill>
              </a:rPr>
              <a:t>هو معدل يصف كيف تتغير كمية ما في علاقتها بكمية أخرى .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11" name="AutoShape 41">
            <a:extLst>
              <a:ext uri="{FF2B5EF4-FFF2-40B4-BE49-F238E27FC236}">
                <a16:creationId xmlns:a16="http://schemas.microsoft.com/office/drawing/2014/main" id="{70199C59-CB2B-FFAC-E8F5-9BDA6FEA7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796" y="3352889"/>
            <a:ext cx="15827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المعدل موجب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13" name="AutoShape 42">
            <a:extLst>
              <a:ext uri="{FF2B5EF4-FFF2-40B4-BE49-F238E27FC236}">
                <a16:creationId xmlns:a16="http://schemas.microsoft.com/office/drawing/2014/main" id="{13EC8DB9-2512-D711-4522-44F953FF85C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40908" y="3281451"/>
            <a:ext cx="1439863" cy="865188"/>
          </a:xfrm>
          <a:custGeom>
            <a:avLst/>
            <a:gdLst>
              <a:gd name="T0" fmla="*/ 1079897 w 21600"/>
              <a:gd name="T1" fmla="*/ 0 h 21600"/>
              <a:gd name="T2" fmla="*/ 0 w 21600"/>
              <a:gd name="T3" fmla="*/ 432594 h 21600"/>
              <a:gd name="T4" fmla="*/ 1079897 w 21600"/>
              <a:gd name="T5" fmla="*/ 865188 h 21600"/>
              <a:gd name="T6" fmla="*/ 1439863 w 21600"/>
              <a:gd name="T7" fmla="*/ 432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" name="AutoShape 43">
            <a:extLst>
              <a:ext uri="{FF2B5EF4-FFF2-40B4-BE49-F238E27FC236}">
                <a16:creationId xmlns:a16="http://schemas.microsoft.com/office/drawing/2014/main" id="{F0B35D23-1E8E-FB83-94D7-C029BCF1A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958" y="3352889"/>
            <a:ext cx="46085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زيادة في الكمية لكل وحدة في الكمية الأخرى 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16" name="AutoShape 44">
            <a:extLst>
              <a:ext uri="{FF2B5EF4-FFF2-40B4-BE49-F238E27FC236}">
                <a16:creationId xmlns:a16="http://schemas.microsoft.com/office/drawing/2014/main" id="{4ED185F0-C587-5025-21E9-DBDF51A81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796" y="4864189"/>
            <a:ext cx="15827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المعدل سالب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17" name="AutoShape 45">
            <a:extLst>
              <a:ext uri="{FF2B5EF4-FFF2-40B4-BE49-F238E27FC236}">
                <a16:creationId xmlns:a16="http://schemas.microsoft.com/office/drawing/2014/main" id="{262B2D15-555C-06BA-BF3C-6CDC433E0E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40908" y="4792751"/>
            <a:ext cx="1439863" cy="865188"/>
          </a:xfrm>
          <a:custGeom>
            <a:avLst/>
            <a:gdLst>
              <a:gd name="T0" fmla="*/ 1079897 w 21600"/>
              <a:gd name="T1" fmla="*/ 0 h 21600"/>
              <a:gd name="T2" fmla="*/ 0 w 21600"/>
              <a:gd name="T3" fmla="*/ 432594 h 21600"/>
              <a:gd name="T4" fmla="*/ 1079897 w 21600"/>
              <a:gd name="T5" fmla="*/ 865188 h 21600"/>
              <a:gd name="T6" fmla="*/ 1439863 w 21600"/>
              <a:gd name="T7" fmla="*/ 432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" name="AutoShape 46">
            <a:extLst>
              <a:ext uri="{FF2B5EF4-FFF2-40B4-BE49-F238E27FC236}">
                <a16:creationId xmlns:a16="http://schemas.microsoft.com/office/drawing/2014/main" id="{6E0F4034-7D47-C528-3261-EAE722AE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958" y="4864189"/>
            <a:ext cx="46085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نقص في الكمية لكل وحدة في الكمية الأخرى 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52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3B8D20A0-2C41-B1C0-D950-A3FA6D85B7EC}"/>
              </a:ext>
            </a:extLst>
          </p:cNvPr>
          <p:cNvGrpSpPr>
            <a:grpSpLocks/>
          </p:cNvGrpSpPr>
          <p:nvPr/>
        </p:nvGrpSpPr>
        <p:grpSpPr bwMode="auto">
          <a:xfrm>
            <a:off x="4855229" y="258394"/>
            <a:ext cx="1944687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8DDD0BE-86EA-5B72-5DD5-6035185D1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FAD50522-3877-7957-7F44-04F76B7DD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معدل التغير</a:t>
              </a:r>
              <a:endParaRPr lang="en-US" altLang="en-US" sz="3200" b="1"/>
            </a:p>
          </p:txBody>
        </p:sp>
      </p:grpSp>
      <p:sp>
        <p:nvSpPr>
          <p:cNvPr id="8" name="AutoShape 455">
            <a:extLst>
              <a:ext uri="{FF2B5EF4-FFF2-40B4-BE49-F238E27FC236}">
                <a16:creationId xmlns:a16="http://schemas.microsoft.com/office/drawing/2014/main" id="{02928BB1-B142-9CB6-DCE1-8AA264DA0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066" y="1195019"/>
            <a:ext cx="4968875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 dirty="0"/>
              <a:t>حسب المعلومات الواردة في الجدول  :</a:t>
            </a:r>
          </a:p>
          <a:p>
            <a:pPr algn="r" rtl="1" eaLnBrk="1" hangingPunct="1">
              <a:defRPr/>
            </a:pPr>
            <a:r>
              <a:rPr lang="ar-SA" altLang="en-US" sz="2400" b="1" dirty="0"/>
              <a:t>١- احسب معدل التغير في عدد الرسائل</a:t>
            </a:r>
            <a:endParaRPr lang="en-US" altLang="en-US" dirty="0"/>
          </a:p>
        </p:txBody>
      </p:sp>
      <p:sp>
        <p:nvSpPr>
          <p:cNvPr id="11" name="AutoShape 456">
            <a:extLst>
              <a:ext uri="{FF2B5EF4-FFF2-40B4-BE49-F238E27FC236}">
                <a16:creationId xmlns:a16="http://schemas.microsoft.com/office/drawing/2014/main" id="{70659649-61BB-5460-938D-A59C20C59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3379" y="1395044"/>
            <a:ext cx="938212" cy="649287"/>
          </a:xfrm>
          <a:prstGeom prst="plus">
            <a:avLst>
              <a:gd name="adj" fmla="val 2500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مثال :</a:t>
            </a:r>
            <a:endParaRPr lang="en-US" altLang="en-US" sz="2400" b="1"/>
          </a:p>
        </p:txBody>
      </p:sp>
      <p:graphicFrame>
        <p:nvGraphicFramePr>
          <p:cNvPr id="13" name="Group 629">
            <a:extLst>
              <a:ext uri="{FF2B5EF4-FFF2-40B4-BE49-F238E27FC236}">
                <a16:creationId xmlns:a16="http://schemas.microsoft.com/office/drawing/2014/main" id="{4A84CE86-35F1-2DC9-D519-F8D0BADDB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93302"/>
              </p:ext>
            </p:extLst>
          </p:nvPr>
        </p:nvGraphicFramePr>
        <p:xfrm>
          <a:off x="1399241" y="3068269"/>
          <a:ext cx="2952750" cy="1371600"/>
        </p:xfrm>
        <a:graphic>
          <a:graphicData uri="http://schemas.openxmlformats.org/drawingml/2006/table">
            <a:tbl>
              <a:tblPr rtl="1"/>
              <a:tblGrid>
                <a:gridCol w="147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السنة</a:t>
                      </a:r>
                      <a:endParaRPr kumimoji="0" lang="ar-SA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الرسائل</a:t>
                      </a:r>
                      <a:endParaRPr kumimoji="0" lang="ar-SA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١٤٣١ هـ</a:t>
                      </a:r>
                      <a:endParaRPr kumimoji="0" lang="ar-SA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٢١٠</a:t>
                      </a:r>
                      <a:endParaRPr kumimoji="0" lang="ar-SA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١٤٣٤ هـ</a:t>
                      </a:r>
                      <a:endParaRPr kumimoji="0" lang="ar-SA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٢٦٢</a:t>
                      </a:r>
                      <a:endParaRPr kumimoji="0" lang="ar-SA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" name="Group 641">
            <a:extLst>
              <a:ext uri="{FF2B5EF4-FFF2-40B4-BE49-F238E27FC236}">
                <a16:creationId xmlns:a16="http://schemas.microsoft.com/office/drawing/2014/main" id="{053B9461-A66D-1318-05E6-14233F09A513}"/>
              </a:ext>
            </a:extLst>
          </p:cNvPr>
          <p:cNvGrpSpPr>
            <a:grpSpLocks/>
          </p:cNvGrpSpPr>
          <p:nvPr/>
        </p:nvGrpSpPr>
        <p:grpSpPr bwMode="auto">
          <a:xfrm>
            <a:off x="7707966" y="3066681"/>
            <a:ext cx="2332038" cy="901700"/>
            <a:chOff x="3996" y="2976"/>
            <a:chExt cx="1469" cy="568"/>
          </a:xfrm>
        </p:grpSpPr>
        <p:grpSp>
          <p:nvGrpSpPr>
            <p:cNvPr id="16" name="Group 634">
              <a:extLst>
                <a:ext uri="{FF2B5EF4-FFF2-40B4-BE49-F238E27FC236}">
                  <a16:creationId xmlns:a16="http://schemas.microsoft.com/office/drawing/2014/main" id="{C5AA88EF-FEFC-00E0-1F93-2BC56ED7FC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2976"/>
              <a:ext cx="1360" cy="568"/>
              <a:chOff x="4105" y="2976"/>
              <a:chExt cx="1360" cy="568"/>
            </a:xfrm>
          </p:grpSpPr>
          <p:sp>
            <p:nvSpPr>
              <p:cNvPr id="18" name="Text Box 631">
                <a:extLst>
                  <a:ext uri="{FF2B5EF4-FFF2-40B4-BE49-F238E27FC236}">
                    <a16:creationId xmlns:a16="http://schemas.microsoft.com/office/drawing/2014/main" id="{6664661A-B712-5ABE-858D-7B327B45BB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عدد الرسائل</a:t>
                </a:r>
                <a:endParaRPr lang="en-US" altLang="en-US" sz="2000" b="1"/>
              </a:p>
            </p:txBody>
          </p:sp>
          <p:sp>
            <p:nvSpPr>
              <p:cNvPr id="19" name="Line 632">
                <a:extLst>
                  <a:ext uri="{FF2B5EF4-FFF2-40B4-BE49-F238E27FC236}">
                    <a16:creationId xmlns:a16="http://schemas.microsoft.com/office/drawing/2014/main" id="{88D819AF-E215-8974-AD73-D2553AD92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Text Box 633">
                <a:extLst>
                  <a:ext uri="{FF2B5EF4-FFF2-40B4-BE49-F238E27FC236}">
                    <a16:creationId xmlns:a16="http://schemas.microsoft.com/office/drawing/2014/main" id="{8A59F890-383C-1D57-35F1-44306BD0D7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التغير في عدد السنوات</a:t>
                </a:r>
                <a:endParaRPr lang="en-US" altLang="en-US" sz="2000" b="1"/>
              </a:p>
            </p:txBody>
          </p:sp>
        </p:grpSp>
        <p:sp>
          <p:nvSpPr>
            <p:cNvPr id="17" name="Text Box 635">
              <a:extLst>
                <a:ext uri="{FF2B5EF4-FFF2-40B4-BE49-F238E27FC236}">
                  <a16:creationId xmlns:a16="http://schemas.microsoft.com/office/drawing/2014/main" id="{F0E8AD4C-6C17-CB81-CEE8-F38FFB6A6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21" name="Group 656">
            <a:extLst>
              <a:ext uri="{FF2B5EF4-FFF2-40B4-BE49-F238E27FC236}">
                <a16:creationId xmlns:a16="http://schemas.microsoft.com/office/drawing/2014/main" id="{744E4317-69FC-8BF8-45FA-860B802A012A}"/>
              </a:ext>
            </a:extLst>
          </p:cNvPr>
          <p:cNvGrpSpPr>
            <a:grpSpLocks/>
          </p:cNvGrpSpPr>
          <p:nvPr/>
        </p:nvGrpSpPr>
        <p:grpSpPr bwMode="auto">
          <a:xfrm>
            <a:off x="5864879" y="3066681"/>
            <a:ext cx="1827212" cy="901700"/>
            <a:chOff x="2835" y="2976"/>
            <a:chExt cx="1151" cy="568"/>
          </a:xfrm>
        </p:grpSpPr>
        <p:grpSp>
          <p:nvGrpSpPr>
            <p:cNvPr id="22" name="Group 643">
              <a:extLst>
                <a:ext uri="{FF2B5EF4-FFF2-40B4-BE49-F238E27FC236}">
                  <a16:creationId xmlns:a16="http://schemas.microsoft.com/office/drawing/2014/main" id="{D1FCD630-2F09-C2EC-FDA2-3C930101D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2" y="2976"/>
              <a:ext cx="1024" cy="568"/>
              <a:chOff x="4105" y="2976"/>
              <a:chExt cx="1360" cy="568"/>
            </a:xfrm>
          </p:grpSpPr>
          <p:sp>
            <p:nvSpPr>
              <p:cNvPr id="24" name="Text Box 644">
                <a:extLst>
                  <a:ext uri="{FF2B5EF4-FFF2-40B4-BE49-F238E27FC236}">
                    <a16:creationId xmlns:a16="http://schemas.microsoft.com/office/drawing/2014/main" id="{4BFE3481-74E9-A2C5-EE97-CE6CA22F8C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٢٦٢ - ٢١٠</a:t>
                </a:r>
                <a:endParaRPr lang="en-US" altLang="en-US" sz="2000" b="1"/>
              </a:p>
            </p:txBody>
          </p:sp>
          <p:sp>
            <p:nvSpPr>
              <p:cNvPr id="25" name="Line 645">
                <a:extLst>
                  <a:ext uri="{FF2B5EF4-FFF2-40B4-BE49-F238E27FC236}">
                    <a16:creationId xmlns:a16="http://schemas.microsoft.com/office/drawing/2014/main" id="{E475C752-DFAC-8A2C-7E6C-62B9E6153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Text Box 646">
                <a:extLst>
                  <a:ext uri="{FF2B5EF4-FFF2-40B4-BE49-F238E27FC236}">
                    <a16:creationId xmlns:a16="http://schemas.microsoft.com/office/drawing/2014/main" id="{F226FB77-93E9-A51C-944A-6421FB2F3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ar-SA" altLang="en-US" sz="2000" b="1"/>
                  <a:t>١٤٣١ - ١٤٣٤</a:t>
                </a:r>
                <a:endParaRPr lang="en-US" altLang="en-US" sz="2000" b="1"/>
              </a:p>
            </p:txBody>
          </p:sp>
        </p:grpSp>
        <p:sp>
          <p:nvSpPr>
            <p:cNvPr id="23" name="Text Box 647">
              <a:extLst>
                <a:ext uri="{FF2B5EF4-FFF2-40B4-BE49-F238E27FC236}">
                  <a16:creationId xmlns:a16="http://schemas.microsoft.com/office/drawing/2014/main" id="{5E44516B-551A-1A4C-667E-F877D7EB2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131"/>
              <a:ext cx="1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grpSp>
        <p:nvGrpSpPr>
          <p:cNvPr id="27" name="Group 655">
            <a:extLst>
              <a:ext uri="{FF2B5EF4-FFF2-40B4-BE49-F238E27FC236}">
                <a16:creationId xmlns:a16="http://schemas.microsoft.com/office/drawing/2014/main" id="{832E827F-9555-2390-6C87-18BFA4385846}"/>
              </a:ext>
            </a:extLst>
          </p:cNvPr>
          <p:cNvGrpSpPr>
            <a:grpSpLocks/>
          </p:cNvGrpSpPr>
          <p:nvPr/>
        </p:nvGrpSpPr>
        <p:grpSpPr bwMode="auto">
          <a:xfrm>
            <a:off x="5072716" y="3066681"/>
            <a:ext cx="762000" cy="901700"/>
            <a:chOff x="3052" y="2432"/>
            <a:chExt cx="480" cy="568"/>
          </a:xfrm>
        </p:grpSpPr>
        <p:grpSp>
          <p:nvGrpSpPr>
            <p:cNvPr id="28" name="Group 649">
              <a:extLst>
                <a:ext uri="{FF2B5EF4-FFF2-40B4-BE49-F238E27FC236}">
                  <a16:creationId xmlns:a16="http://schemas.microsoft.com/office/drawing/2014/main" id="{A914B005-6398-AFA4-4251-1D9FA0C37E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30" name="Text Box 650">
                <a:extLst>
                  <a:ext uri="{FF2B5EF4-FFF2-40B4-BE49-F238E27FC236}">
                    <a16:creationId xmlns:a16="http://schemas.microsoft.com/office/drawing/2014/main" id="{C78F2747-75D5-B4C1-358C-0F11A39B66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٥٢</a:t>
                </a:r>
                <a:endParaRPr lang="en-US" altLang="en-US" sz="2000" b="1"/>
              </a:p>
            </p:txBody>
          </p:sp>
          <p:sp>
            <p:nvSpPr>
              <p:cNvPr id="31" name="Line 651">
                <a:extLst>
                  <a:ext uri="{FF2B5EF4-FFF2-40B4-BE49-F238E27FC236}">
                    <a16:creationId xmlns:a16="http://schemas.microsoft.com/office/drawing/2014/main" id="{BF05306A-16D8-BE8A-D49B-A3492EF5E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652">
                <a:extLst>
                  <a:ext uri="{FF2B5EF4-FFF2-40B4-BE49-F238E27FC236}">
                    <a16:creationId xmlns:a16="http://schemas.microsoft.com/office/drawing/2014/main" id="{A7A0EE73-A6FB-E395-13BE-663BC2C5AD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000" b="1"/>
                  <a:t>٣</a:t>
                </a:r>
                <a:endParaRPr lang="en-US" altLang="en-US" sz="2000" b="1"/>
              </a:p>
            </p:txBody>
          </p:sp>
        </p:grpSp>
        <p:sp>
          <p:nvSpPr>
            <p:cNvPr id="29" name="Text Box 653">
              <a:extLst>
                <a:ext uri="{FF2B5EF4-FFF2-40B4-BE49-F238E27FC236}">
                  <a16:creationId xmlns:a16="http://schemas.microsoft.com/office/drawing/2014/main" id="{C9EB989C-80DB-2978-DF8A-BF0374C62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000" b="1"/>
                <a:t>=</a:t>
              </a:r>
              <a:endParaRPr lang="en-US" altLang="en-US" sz="2000" b="1"/>
            </a:p>
          </p:txBody>
        </p:sp>
      </p:grpSp>
      <p:sp>
        <p:nvSpPr>
          <p:cNvPr id="33" name="Text Box 654">
            <a:extLst>
              <a:ext uri="{FF2B5EF4-FFF2-40B4-BE49-F238E27FC236}">
                <a16:creationId xmlns:a16="http://schemas.microsoft.com/office/drawing/2014/main" id="{EF146652-8820-C1E0-43F0-9A1C24781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329" y="3341319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١٧</a:t>
            </a:r>
            <a:endParaRPr lang="en-US" altLang="en-US" sz="2000" b="1"/>
          </a:p>
        </p:txBody>
      </p:sp>
      <p:sp>
        <p:nvSpPr>
          <p:cNvPr id="34" name="AutoShape 657">
            <a:extLst>
              <a:ext uri="{FF2B5EF4-FFF2-40B4-BE49-F238E27FC236}">
                <a16:creationId xmlns:a16="http://schemas.microsoft.com/office/drawing/2014/main" id="{9980737B-90EF-C9B2-0C41-37B785012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5679" y="5155831"/>
            <a:ext cx="15827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المعدل موجب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35" name="AutoShape 658">
            <a:extLst>
              <a:ext uri="{FF2B5EF4-FFF2-40B4-BE49-F238E27FC236}">
                <a16:creationId xmlns:a16="http://schemas.microsoft.com/office/drawing/2014/main" id="{76CCF896-26C5-4D05-BA9D-BF2AD11E54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42791" y="5084394"/>
            <a:ext cx="1439863" cy="865187"/>
          </a:xfrm>
          <a:custGeom>
            <a:avLst/>
            <a:gdLst>
              <a:gd name="T0" fmla="*/ 1079897 w 21600"/>
              <a:gd name="T1" fmla="*/ 0 h 21600"/>
              <a:gd name="T2" fmla="*/ 0 w 21600"/>
              <a:gd name="T3" fmla="*/ 432594 h 21600"/>
              <a:gd name="T4" fmla="*/ 1079897 w 21600"/>
              <a:gd name="T5" fmla="*/ 865187 h 21600"/>
              <a:gd name="T6" fmla="*/ 1439863 w 21600"/>
              <a:gd name="T7" fmla="*/ 432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6" name="AutoShape 659">
            <a:extLst>
              <a:ext uri="{FF2B5EF4-FFF2-40B4-BE49-F238E27FC236}">
                <a16:creationId xmlns:a16="http://schemas.microsoft.com/office/drawing/2014/main" id="{D36F9BBA-7DC1-D529-E4C1-9F91D3CBE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641" y="5155831"/>
            <a:ext cx="41767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>
                <a:solidFill>
                  <a:srgbClr val="006600"/>
                </a:solidFill>
              </a:rPr>
              <a:t>زيادة عدد الرسائل ١٧ رسالة في السنة 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6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3" grpId="0"/>
      <p:bldP spid="34" grpId="0" animBg="1"/>
      <p:bldP spid="3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1137</Words>
  <Application>Microsoft Macintosh PowerPoint</Application>
  <PresentationFormat>شاشة عريضة</PresentationFormat>
  <Paragraphs>435</Paragraphs>
  <Slides>18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32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Contents of this template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42</cp:revision>
  <dcterms:created xsi:type="dcterms:W3CDTF">2021-08-28T07:17:54Z</dcterms:created>
  <dcterms:modified xsi:type="dcterms:W3CDTF">2022-10-26T17:17:42Z</dcterms:modified>
</cp:coreProperties>
</file>