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5"/>
  </p:notesMasterIdLst>
  <p:sldIdLst>
    <p:sldId id="256" r:id="rId2"/>
    <p:sldId id="258" r:id="rId3"/>
    <p:sldId id="309" r:id="rId4"/>
    <p:sldId id="263" r:id="rId5"/>
    <p:sldId id="257" r:id="rId6"/>
    <p:sldId id="313" r:id="rId7"/>
    <p:sldId id="314" r:id="rId8"/>
    <p:sldId id="269" r:id="rId9"/>
    <p:sldId id="280" r:id="rId10"/>
    <p:sldId id="323" r:id="rId11"/>
    <p:sldId id="277" r:id="rId12"/>
    <p:sldId id="261" r:id="rId13"/>
    <p:sldId id="324" r:id="rId14"/>
    <p:sldId id="311" r:id="rId15"/>
    <p:sldId id="282" r:id="rId16"/>
    <p:sldId id="278" r:id="rId17"/>
    <p:sldId id="260" r:id="rId18"/>
    <p:sldId id="325" r:id="rId19"/>
    <p:sldId id="326" r:id="rId20"/>
    <p:sldId id="327" r:id="rId21"/>
    <p:sldId id="328" r:id="rId22"/>
    <p:sldId id="329" r:id="rId23"/>
    <p:sldId id="330" r:id="rId24"/>
    <p:sldId id="321" r:id="rId25"/>
    <p:sldId id="320" r:id="rId26"/>
    <p:sldId id="319" r:id="rId27"/>
    <p:sldId id="318" r:id="rId28"/>
    <p:sldId id="317" r:id="rId29"/>
    <p:sldId id="287" r:id="rId30"/>
    <p:sldId id="310" r:id="rId31"/>
    <p:sldId id="286" r:id="rId32"/>
    <p:sldId id="284" r:id="rId33"/>
    <p:sldId id="288" r:id="rId34"/>
  </p:sldIdLst>
  <p:sldSz cx="9144000" cy="5143500" type="screen16x9"/>
  <p:notesSz cx="6858000" cy="9144000"/>
  <p:embeddedFontLst>
    <p:embeddedFont>
      <p:font typeface="Architects Daughter" panose="020B0604020202020204" charset="0"/>
      <p:regular r:id="rId36"/>
    </p:embeddedFont>
    <p:embeddedFont>
      <p:font typeface="Barlow" panose="00000500000000000000" pitchFamily="2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Francois One" panose="020B0604020202020204" charset="0"/>
      <p:regular r:id="rId45"/>
    </p:embeddedFont>
    <p:embeddedFont>
      <p:font typeface="Handlee" panose="02000000000000000000" pitchFamily="2" charset="0"/>
      <p:regular r:id="rId46"/>
    </p:embeddedFont>
    <p:embeddedFont>
      <p:font typeface="Helvetica" panose="020B0604020202020204" pitchFamily="34" charset="0"/>
      <p:regular r:id="rId47"/>
      <p:bold r:id="rId48"/>
    </p:embeddedFont>
    <p:embeddedFont>
      <p:font typeface="Manrope" panose="020B0604020202020204" charset="0"/>
      <p:regular r:id="rId49"/>
      <p:bold r:id="rId50"/>
    </p:embeddedFont>
    <p:embeddedFont>
      <p:font typeface="Manrope ExtraLight" panose="020B0604020202020204" charset="0"/>
      <p:bold r:id="rId51"/>
    </p:embeddedFont>
    <p:embeddedFont>
      <p:font typeface="Pacifico" panose="00000500000000000000" pitchFamily="2" charset="0"/>
      <p:regular r:id="rId52"/>
    </p:embeddedFont>
    <p:embeddedFont>
      <p:font typeface="Raavi" panose="020B0502040204020203" pitchFamily="34" charset="0"/>
      <p:regular r:id="rId53"/>
      <p:bold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elawik Semibold" panose="020B0702040204020203" pitchFamily="34" charset="0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80C535"/>
    <a:srgbClr val="009A00"/>
    <a:srgbClr val="00A400"/>
    <a:srgbClr val="008000"/>
    <a:srgbClr val="6CA52D"/>
    <a:srgbClr val="0069B8"/>
    <a:srgbClr val="78B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28371D-5990-4FD0-9C01-5E64BDA870B0}">
  <a:tblStyle styleId="{C628371D-5990-4FD0-9C01-5E64BDA870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86388" autoAdjust="0"/>
  </p:normalViewPr>
  <p:slideViewPr>
    <p:cSldViewPr snapToGrid="0">
      <p:cViewPr varScale="1">
        <p:scale>
          <a:sx n="84" d="100"/>
          <a:sy n="84" d="100"/>
        </p:scale>
        <p:origin x="736" y="-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ea4dac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ea4dac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95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def160521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def160521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ea4dac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ea4dac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231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778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9eff14c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9eff14c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230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9eff14c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9eff14c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94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605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9eff14c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9eff14c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203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137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9eff14c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9eff14c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684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873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318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419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121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96366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def160521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def160521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def1605217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def1605217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513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def160521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def160521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440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def1605217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def1605217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def1605217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def1605217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de5cc0fb8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de5cc0fb8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92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5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deea4daca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deea4daca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f2416f658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f2416f658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6392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8529" y="1695750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1830088" y="2644072"/>
            <a:ext cx="2377500" cy="4476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2"/>
          </p:nvPr>
        </p:nvSpPr>
        <p:spPr>
          <a:xfrm>
            <a:off x="1830029" y="2221992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3"/>
          </p:nvPr>
        </p:nvSpPr>
        <p:spPr>
          <a:xfrm>
            <a:off x="4936471" y="2644064"/>
            <a:ext cx="2377500" cy="5727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4"/>
          </p:nvPr>
        </p:nvSpPr>
        <p:spPr>
          <a:xfrm>
            <a:off x="4936430" y="2221992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5"/>
          </p:nvPr>
        </p:nvSpPr>
        <p:spPr>
          <a:xfrm>
            <a:off x="1830076" y="4170738"/>
            <a:ext cx="2378400" cy="576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6"/>
          </p:nvPr>
        </p:nvSpPr>
        <p:spPr>
          <a:xfrm>
            <a:off x="1830054" y="3739713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7"/>
          </p:nvPr>
        </p:nvSpPr>
        <p:spPr>
          <a:xfrm>
            <a:off x="4936464" y="4170739"/>
            <a:ext cx="2377500" cy="5760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8"/>
          </p:nvPr>
        </p:nvSpPr>
        <p:spPr>
          <a:xfrm>
            <a:off x="4936455" y="3739713"/>
            <a:ext cx="2377500" cy="3081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896000" y="3083400"/>
            <a:ext cx="5352000" cy="9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1896000" y="4043550"/>
            <a:ext cx="5349300" cy="53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713225" y="1675788"/>
            <a:ext cx="3858900" cy="49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713225" y="2201415"/>
            <a:ext cx="3858900" cy="126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2642550" y="945000"/>
            <a:ext cx="3858900" cy="95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Francois One"/>
              <a:buNone/>
              <a:defRPr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ubTitle" idx="1"/>
          </p:nvPr>
        </p:nvSpPr>
        <p:spPr>
          <a:xfrm>
            <a:off x="2642550" y="1888326"/>
            <a:ext cx="3858900" cy="35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 b="1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2"/>
          </p:nvPr>
        </p:nvSpPr>
        <p:spPr>
          <a:xfrm>
            <a:off x="2642550" y="2272375"/>
            <a:ext cx="3858900" cy="80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Roboto"/>
              <a:buNone/>
              <a:defRPr sz="21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2859750" y="3611875"/>
            <a:ext cx="34245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200">
              <a:solidFill>
                <a:schemeClr val="accen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328651" y="3779323"/>
            <a:ext cx="2743200" cy="52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328651" y="3361918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5072449" y="3777575"/>
            <a:ext cx="2742600" cy="52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5072149" y="3360554"/>
            <a:ext cx="27432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1846" y="4413625"/>
            <a:ext cx="969129" cy="6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90450" y="1814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121" y="5735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355900" y="1508850"/>
            <a:ext cx="4432200" cy="212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371600" y="1820156"/>
            <a:ext cx="6400800" cy="113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1371600" y="3028144"/>
            <a:ext cx="6400800" cy="29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8234" y="370073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7FE25AB-ACB7-B580-A5FE-F1D66EB6FB1F}"/>
              </a:ext>
            </a:extLst>
          </p:cNvPr>
          <p:cNvSpPr txBox="1"/>
          <p:nvPr userDrawn="1"/>
        </p:nvSpPr>
        <p:spPr>
          <a:xfrm>
            <a:off x="277317" y="5143500"/>
            <a:ext cx="2885607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b="1" dirty="0"/>
              <a:t>Done </a:t>
            </a:r>
            <a:r>
              <a:rPr lang="en-US" sz="1100" b="1" dirty="0" err="1"/>
              <a:t>by:Entisar</a:t>
            </a:r>
            <a:r>
              <a:rPr lang="en-US" sz="1100" b="1" dirty="0"/>
              <a:t> Al-</a:t>
            </a:r>
            <a:r>
              <a:rPr lang="en-US" sz="1100" b="1" dirty="0" err="1"/>
              <a:t>Obaidallah</a:t>
            </a:r>
            <a:endParaRPr lang="ar-SA" sz="1100" b="1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8" r:id="rId16"/>
    <p:sldLayoutId id="2147483670" r:id="rId17"/>
    <p:sldLayoutId id="2147483671" r:id="rId18"/>
    <p:sldLayoutId id="214748367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4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5.xml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6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7.xml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8.xml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dictionary/english/involve" TargetMode="External"/><Relationship Id="rId13" Type="http://schemas.openxmlformats.org/officeDocument/2006/relationships/hyperlink" Target="https://dictionary.cambridge.org/dictionary/english/people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dictionary.cambridge.org/dictionary/english/travel" TargetMode="External"/><Relationship Id="rId12" Type="http://schemas.openxmlformats.org/officeDocument/2006/relationships/hyperlink" Target="https://dictionary.cambridge.org/dictionary/english/usua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11" Type="http://schemas.openxmlformats.org/officeDocument/2006/relationships/hyperlink" Target="https://dictionary.cambridge.org/dictionary/english/environment" TargetMode="External"/><Relationship Id="rId5" Type="http://schemas.openxmlformats.org/officeDocument/2006/relationships/image" Target="../media/image20.jpeg"/><Relationship Id="rId10" Type="http://schemas.openxmlformats.org/officeDocument/2006/relationships/hyperlink" Target="https://dictionary.cambridge.org/dictionary/english/damage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dictionary.cambridge.org/dictionary/english/cause" TargetMode="External"/><Relationship Id="rId14" Type="http://schemas.openxmlformats.org/officeDocument/2006/relationships/hyperlink" Target="https://dictionary.cambridge.org/dictionary/english/awar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09294" y="1223722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3 </a:t>
            </a:r>
            <a:br>
              <a:rPr lang="en" sz="5400" dirty="0"/>
            </a:br>
            <a:br>
              <a:rPr lang="en" sz="1600" dirty="0"/>
            </a:br>
            <a:r>
              <a:rPr lang="en" dirty="0">
                <a:solidFill>
                  <a:srgbClr val="006600"/>
                </a:solidFill>
              </a:rPr>
              <a:t>Far And Away</a:t>
            </a:r>
            <a:br>
              <a:rPr lang="en" dirty="0"/>
            </a:br>
            <a:br>
              <a:rPr lang="en" sz="1200" dirty="0"/>
            </a:br>
            <a:r>
              <a:rPr lang="en" sz="2400" dirty="0">
                <a:solidFill>
                  <a:srgbClr val="78B832"/>
                </a:solidFill>
              </a:rPr>
              <a:t>Reading</a:t>
            </a:r>
            <a:endParaRPr dirty="0">
              <a:solidFill>
                <a:srgbClr val="78B832"/>
              </a:solidFill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700" y="877800"/>
            <a:ext cx="4168300" cy="42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7136860-2D44-4000-9441-EB456D854971}"/>
              </a:ext>
            </a:extLst>
          </p:cNvPr>
          <p:cNvSpPr txBox="1"/>
          <p:nvPr/>
        </p:nvSpPr>
        <p:spPr>
          <a:xfrm>
            <a:off x="1266338" y="3843942"/>
            <a:ext cx="360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avi" panose="020B0502040204020203" pitchFamily="34" charset="0"/>
                <a:cs typeface="Raavi" panose="020B0502040204020203" pitchFamily="34" charset="0"/>
                <a:sym typeface="Manrope"/>
              </a:rPr>
              <a:t>Done by</a:t>
            </a:r>
            <a:r>
              <a:rPr kumimoji="0" lang="en" sz="17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anrope"/>
                <a:sym typeface="Manrope"/>
              </a:rPr>
              <a:t>: </a:t>
            </a:r>
            <a:r>
              <a:rPr lang="en" sz="2000" b="1" dirty="0">
                <a:solidFill>
                  <a:srgbClr val="00545D"/>
                </a:solidFill>
                <a:latin typeface="Handlee"/>
                <a:sym typeface="Handlee"/>
              </a:rPr>
              <a:t>Entisar Al-Obaidallah</a:t>
            </a:r>
            <a:endParaRPr lang="ar-SA" sz="12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CD57F40-82D6-41DC-BC6B-48951C49D97F}"/>
              </a:ext>
            </a:extLst>
          </p:cNvPr>
          <p:cNvSpPr txBox="1"/>
          <p:nvPr/>
        </p:nvSpPr>
        <p:spPr>
          <a:xfrm>
            <a:off x="5474612" y="162976"/>
            <a:ext cx="1662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rgbClr val="00545D"/>
                </a:solidFill>
                <a:latin typeface="Handlee"/>
                <a:sym typeface="Handlee"/>
              </a:rPr>
              <a:t>Mega Goal </a:t>
            </a:r>
            <a:r>
              <a:rPr lang="en" sz="2000" b="1" dirty="0">
                <a:solidFill>
                  <a:srgbClr val="6CA52D"/>
                </a:solidFill>
                <a:latin typeface="Handlee"/>
                <a:sym typeface="Handlee"/>
              </a:rPr>
              <a:t>2.1</a:t>
            </a:r>
            <a:endParaRPr lang="ar-SA" sz="1200" b="1" dirty="0">
              <a:solidFill>
                <a:srgbClr val="6CA52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 rotWithShape="1">
          <a:blip r:embed="rId3">
            <a:alphaModFix/>
          </a:blip>
          <a:srcRect l="-3802" r="1027"/>
          <a:stretch/>
        </p:blipFill>
        <p:spPr>
          <a:xfrm>
            <a:off x="6916425" y="3821675"/>
            <a:ext cx="846000" cy="8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893051" y="4228575"/>
            <a:ext cx="8284816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positive result of ecotourism on Costa Rica</a:t>
            </a:r>
            <a:endParaRPr sz="3200" dirty="0"/>
          </a:p>
        </p:txBody>
      </p:sp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CEFBC11F-32FC-405A-BB55-FE6D4D9B92A5}"/>
              </a:ext>
            </a:extLst>
          </p:cNvPr>
          <p:cNvSpPr/>
          <p:nvPr/>
        </p:nvSpPr>
        <p:spPr>
          <a:xfrm>
            <a:off x="749117" y="816210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sp>
        <p:nvSpPr>
          <p:cNvPr id="70" name="فقاعة الكلام: مستطيلة مستديرة الزوايا 69">
            <a:extLst>
              <a:ext uri="{FF2B5EF4-FFF2-40B4-BE49-F238E27FC236}">
                <a16:creationId xmlns:a16="http://schemas.microsoft.com/office/drawing/2014/main" id="{4C48480B-32F8-4930-8ED6-66B3F3296F44}"/>
              </a:ext>
            </a:extLst>
          </p:cNvPr>
          <p:cNvSpPr/>
          <p:nvPr/>
        </p:nvSpPr>
        <p:spPr>
          <a:xfrm>
            <a:off x="1351474" y="404383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Google Shape;228;p34">
            <a:extLst>
              <a:ext uri="{FF2B5EF4-FFF2-40B4-BE49-F238E27FC236}">
                <a16:creationId xmlns:a16="http://schemas.microsoft.com/office/drawing/2014/main" id="{45270493-37B6-4378-93D1-3A14E50F76D5}"/>
              </a:ext>
            </a:extLst>
          </p:cNvPr>
          <p:cNvSpPr txBox="1">
            <a:spLocks/>
          </p:cNvSpPr>
          <p:nvPr/>
        </p:nvSpPr>
        <p:spPr>
          <a:xfrm>
            <a:off x="1360101" y="619172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2E93F3A-9602-4CEA-94F4-0944951CE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4" y="1138800"/>
            <a:ext cx="8627533" cy="28659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91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0"/>
          <p:cNvSpPr txBox="1">
            <a:spLocks noGrp="1"/>
          </p:cNvSpPr>
          <p:nvPr>
            <p:ph type="title"/>
          </p:nvPr>
        </p:nvSpPr>
        <p:spPr>
          <a:xfrm>
            <a:off x="497091" y="3888076"/>
            <a:ext cx="8303558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Stacy Davison’s personal ecotourism experience</a:t>
            </a:r>
            <a:endParaRPr sz="3000" dirty="0"/>
          </a:p>
        </p:txBody>
      </p:sp>
      <p:pic>
        <p:nvPicPr>
          <p:cNvPr id="797" name="Google Shape;797;p50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289892" y="619018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50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7317925" y="2917163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239A9F7E-5F0D-48AF-BA85-73ABE3D0D4F7}"/>
              </a:ext>
            </a:extLst>
          </p:cNvPr>
          <p:cNvSpPr/>
          <p:nvPr/>
        </p:nvSpPr>
        <p:spPr>
          <a:xfrm>
            <a:off x="1339301" y="269464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Google Shape;228;p34">
            <a:extLst>
              <a:ext uri="{FF2B5EF4-FFF2-40B4-BE49-F238E27FC236}">
                <a16:creationId xmlns:a16="http://schemas.microsoft.com/office/drawing/2014/main" id="{AF810A3C-BC88-4450-8306-FB32024ACC94}"/>
              </a:ext>
            </a:extLst>
          </p:cNvPr>
          <p:cNvSpPr txBox="1">
            <a:spLocks/>
          </p:cNvSpPr>
          <p:nvPr/>
        </p:nvSpPr>
        <p:spPr>
          <a:xfrm>
            <a:off x="1479587" y="511364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F94D84F7-830C-47E5-930F-07067593F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20" y="1058087"/>
            <a:ext cx="7717500" cy="27827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B3B21B31-D3CC-4791-A43D-5027BB448F12}"/>
              </a:ext>
            </a:extLst>
          </p:cNvPr>
          <p:cNvSpPr/>
          <p:nvPr/>
        </p:nvSpPr>
        <p:spPr>
          <a:xfrm>
            <a:off x="497091" y="1342516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55EE3E01-F837-4A8B-A776-0FDB3CB1A64D}"/>
              </a:ext>
            </a:extLst>
          </p:cNvPr>
          <p:cNvSpPr/>
          <p:nvPr/>
        </p:nvSpPr>
        <p:spPr>
          <a:xfrm>
            <a:off x="1988781" y="148067"/>
            <a:ext cx="5384727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7" y="3447317"/>
            <a:ext cx="2010675" cy="20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47" y="240229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8;p34">
            <a:extLst>
              <a:ext uri="{FF2B5EF4-FFF2-40B4-BE49-F238E27FC236}">
                <a16:creationId xmlns:a16="http://schemas.microsoft.com/office/drawing/2014/main" id="{88644EF5-5068-4A9C-8297-5950D5525E34}"/>
              </a:ext>
            </a:extLst>
          </p:cNvPr>
          <p:cNvSpPr txBox="1">
            <a:spLocks/>
          </p:cNvSpPr>
          <p:nvPr/>
        </p:nvSpPr>
        <p:spPr>
          <a:xfrm>
            <a:off x="1937731" y="403858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0BCB28E-7A0E-43A3-9EC6-981A08241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331"/>
          <a:stretch/>
        </p:blipFill>
        <p:spPr>
          <a:xfrm>
            <a:off x="258233" y="1055913"/>
            <a:ext cx="8627533" cy="213996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C2D8A81F-8767-4A43-AA10-9243A6856A2F}"/>
              </a:ext>
            </a:extLst>
          </p:cNvPr>
          <p:cNvSpPr/>
          <p:nvPr/>
        </p:nvSpPr>
        <p:spPr>
          <a:xfrm>
            <a:off x="101661" y="862799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sp>
        <p:nvSpPr>
          <p:cNvPr id="14" name="Google Shape;790;p50">
            <a:extLst>
              <a:ext uri="{FF2B5EF4-FFF2-40B4-BE49-F238E27FC236}">
                <a16:creationId xmlns:a16="http://schemas.microsoft.com/office/drawing/2014/main" id="{833CCC5A-7F67-41AA-9244-3F096A1F57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233" y="3315103"/>
            <a:ext cx="8303558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Stacy satisfaction with  ecotourism</a:t>
            </a:r>
            <a:endParaRPr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 rotWithShape="1">
          <a:blip r:embed="rId3">
            <a:alphaModFix/>
          </a:blip>
          <a:srcRect l="-3802" r="1027"/>
          <a:stretch/>
        </p:blipFill>
        <p:spPr>
          <a:xfrm>
            <a:off x="6916425" y="3821675"/>
            <a:ext cx="846000" cy="8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1051917" y="382167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( Conclusion) E</a:t>
            </a:r>
            <a:r>
              <a:rPr lang="en" sz="2800" dirty="0"/>
              <a:t>cotourism is win-win situation for both the tourists and the country they visit</a:t>
            </a:r>
            <a:endParaRPr sz="28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5548CD9-F866-456D-ADF0-FB753F8ED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397"/>
          <a:stretch/>
        </p:blipFill>
        <p:spPr>
          <a:xfrm>
            <a:off x="84667" y="1498698"/>
            <a:ext cx="8873066" cy="232297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CEFBC11F-32FC-405A-BB55-FE6D4D9B92A5}"/>
              </a:ext>
            </a:extLst>
          </p:cNvPr>
          <p:cNvSpPr/>
          <p:nvPr/>
        </p:nvSpPr>
        <p:spPr>
          <a:xfrm>
            <a:off x="300383" y="1160449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sp>
        <p:nvSpPr>
          <p:cNvPr id="70" name="فقاعة الكلام: مستطيلة مستديرة الزوايا 69">
            <a:extLst>
              <a:ext uri="{FF2B5EF4-FFF2-40B4-BE49-F238E27FC236}">
                <a16:creationId xmlns:a16="http://schemas.microsoft.com/office/drawing/2014/main" id="{4C48480B-32F8-4930-8ED6-66B3F3296F44}"/>
              </a:ext>
            </a:extLst>
          </p:cNvPr>
          <p:cNvSpPr/>
          <p:nvPr/>
        </p:nvSpPr>
        <p:spPr>
          <a:xfrm>
            <a:off x="1351474" y="404383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Google Shape;228;p34">
            <a:extLst>
              <a:ext uri="{FF2B5EF4-FFF2-40B4-BE49-F238E27FC236}">
                <a16:creationId xmlns:a16="http://schemas.microsoft.com/office/drawing/2014/main" id="{45270493-37B6-4378-93D1-3A14E50F76D5}"/>
              </a:ext>
            </a:extLst>
          </p:cNvPr>
          <p:cNvSpPr txBox="1">
            <a:spLocks/>
          </p:cNvSpPr>
          <p:nvPr/>
        </p:nvSpPr>
        <p:spPr>
          <a:xfrm>
            <a:off x="1360101" y="619172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</p:spTree>
    <p:extLst>
      <p:ext uri="{BB962C8B-B14F-4D97-AF65-F5344CB8AC3E}">
        <p14:creationId xmlns:p14="http://schemas.microsoft.com/office/powerpoint/2010/main" val="283810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4080" y="16711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9383" y="3910355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FE99EBE-380B-4FCB-A101-128CC7EAA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5" y="923395"/>
            <a:ext cx="7513516" cy="267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2" name="Google Shape;19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3414" y="655015"/>
            <a:ext cx="2692866" cy="208709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939507" y="1870051"/>
            <a:ext cx="1317132" cy="4033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6CA52D"/>
                </a:solidFill>
              </a:rPr>
              <a:t>ecotourism</a:t>
            </a:r>
            <a:endParaRPr lang="en-US" sz="1800" dirty="0">
              <a:solidFill>
                <a:srgbClr val="6CA52D"/>
              </a:solidFill>
            </a:endParaRPr>
          </a:p>
        </p:txBody>
      </p:sp>
      <p:sp>
        <p:nvSpPr>
          <p:cNvPr id="13" name="Google Shape;190;p32">
            <a:extLst>
              <a:ext uri="{FF2B5EF4-FFF2-40B4-BE49-F238E27FC236}">
                <a16:creationId xmlns:a16="http://schemas.microsoft.com/office/drawing/2014/main" id="{39792FED-0CE3-41FE-B314-A12C1CD2B564}"/>
              </a:ext>
            </a:extLst>
          </p:cNvPr>
          <p:cNvSpPr txBox="1">
            <a:spLocks/>
          </p:cNvSpPr>
          <p:nvPr/>
        </p:nvSpPr>
        <p:spPr>
          <a:xfrm>
            <a:off x="939507" y="2146689"/>
            <a:ext cx="1317132" cy="33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000" dirty="0">
                <a:solidFill>
                  <a:srgbClr val="6CA52D"/>
                </a:solidFill>
              </a:rPr>
              <a:t>Costa Rica</a:t>
            </a:r>
          </a:p>
          <a:p>
            <a:endParaRPr lang="en-US" sz="1800" dirty="0">
              <a:solidFill>
                <a:srgbClr val="6CA52D"/>
              </a:solidFill>
            </a:endParaRPr>
          </a:p>
        </p:txBody>
      </p:sp>
      <p:sp>
        <p:nvSpPr>
          <p:cNvPr id="14" name="Google Shape;190;p32">
            <a:extLst>
              <a:ext uri="{FF2B5EF4-FFF2-40B4-BE49-F238E27FC236}">
                <a16:creationId xmlns:a16="http://schemas.microsoft.com/office/drawing/2014/main" id="{E4CD5D8B-D403-433B-B64E-B022EAE0B70F}"/>
              </a:ext>
            </a:extLst>
          </p:cNvPr>
          <p:cNvSpPr txBox="1">
            <a:spLocks/>
          </p:cNvSpPr>
          <p:nvPr/>
        </p:nvSpPr>
        <p:spPr>
          <a:xfrm>
            <a:off x="4487897" y="2433781"/>
            <a:ext cx="1317132" cy="40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000" dirty="0">
                <a:solidFill>
                  <a:srgbClr val="6CA52D"/>
                </a:solidFill>
              </a:rPr>
              <a:t>deforestation</a:t>
            </a:r>
          </a:p>
          <a:p>
            <a:endParaRPr lang="en-US" sz="1800" dirty="0">
              <a:solidFill>
                <a:srgbClr val="6CA52D"/>
              </a:solidFill>
            </a:endParaRPr>
          </a:p>
        </p:txBody>
      </p:sp>
      <p:sp>
        <p:nvSpPr>
          <p:cNvPr id="15" name="Google Shape;190;p32">
            <a:extLst>
              <a:ext uri="{FF2B5EF4-FFF2-40B4-BE49-F238E27FC236}">
                <a16:creationId xmlns:a16="http://schemas.microsoft.com/office/drawing/2014/main" id="{7C46B48C-86A9-4068-915F-18712FBD1D1B}"/>
              </a:ext>
            </a:extLst>
          </p:cNvPr>
          <p:cNvSpPr txBox="1">
            <a:spLocks/>
          </p:cNvSpPr>
          <p:nvPr/>
        </p:nvSpPr>
        <p:spPr>
          <a:xfrm>
            <a:off x="1804180" y="2712900"/>
            <a:ext cx="1317132" cy="40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000" dirty="0">
                <a:solidFill>
                  <a:srgbClr val="6CA52D"/>
                </a:solidFill>
              </a:rPr>
              <a:t>a quarter</a:t>
            </a:r>
          </a:p>
        </p:txBody>
      </p:sp>
      <p:sp>
        <p:nvSpPr>
          <p:cNvPr id="16" name="Google Shape;190;p32">
            <a:extLst>
              <a:ext uri="{FF2B5EF4-FFF2-40B4-BE49-F238E27FC236}">
                <a16:creationId xmlns:a16="http://schemas.microsoft.com/office/drawing/2014/main" id="{D2D5B694-8183-41D1-B2FF-CCAB24DB3F50}"/>
              </a:ext>
            </a:extLst>
          </p:cNvPr>
          <p:cNvSpPr txBox="1">
            <a:spLocks/>
          </p:cNvSpPr>
          <p:nvPr/>
        </p:nvSpPr>
        <p:spPr>
          <a:xfrm>
            <a:off x="4846051" y="2972959"/>
            <a:ext cx="1317132" cy="40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000" dirty="0">
                <a:solidFill>
                  <a:srgbClr val="6CA52D"/>
                </a:solidFill>
              </a:rPr>
              <a:t>wind</a:t>
            </a:r>
            <a:endParaRPr lang="en-US" sz="1800" dirty="0">
              <a:solidFill>
                <a:srgbClr val="6CA52D"/>
              </a:solidFill>
            </a:endParaRPr>
          </a:p>
        </p:txBody>
      </p:sp>
      <p:sp>
        <p:nvSpPr>
          <p:cNvPr id="17" name="Google Shape;190;p32">
            <a:extLst>
              <a:ext uri="{FF2B5EF4-FFF2-40B4-BE49-F238E27FC236}">
                <a16:creationId xmlns:a16="http://schemas.microsoft.com/office/drawing/2014/main" id="{864EE19C-3931-44F4-BC41-339DF25D645C}"/>
              </a:ext>
            </a:extLst>
          </p:cNvPr>
          <p:cNvSpPr txBox="1">
            <a:spLocks/>
          </p:cNvSpPr>
          <p:nvPr/>
        </p:nvSpPr>
        <p:spPr>
          <a:xfrm>
            <a:off x="6184024" y="2972959"/>
            <a:ext cx="1317132" cy="403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2000" dirty="0">
                <a:solidFill>
                  <a:srgbClr val="6CA52D"/>
                </a:solidFill>
              </a:rPr>
              <a:t>solar power</a:t>
            </a:r>
          </a:p>
          <a:p>
            <a:endParaRPr lang="en-US" sz="1800" dirty="0">
              <a:solidFill>
                <a:srgbClr val="6CA5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5"/>
          <p:cNvSpPr txBox="1">
            <a:spLocks noGrp="1"/>
          </p:cNvSpPr>
          <p:nvPr>
            <p:ph type="title"/>
          </p:nvPr>
        </p:nvSpPr>
        <p:spPr>
          <a:xfrm>
            <a:off x="2355900" y="1508850"/>
            <a:ext cx="4432200" cy="212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new words</a:t>
            </a:r>
            <a:endParaRPr dirty="0"/>
          </a:p>
        </p:txBody>
      </p:sp>
      <p:pic>
        <p:nvPicPr>
          <p:cNvPr id="908" name="Google Shape;9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67" y="2571750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1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1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864459" y="1247892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 descr="4 Bedroom Villa Residences - Pristine beach, Maldives Villa Images - Elite  Havens">
            <a:extLst>
              <a:ext uri="{FF2B5EF4-FFF2-40B4-BE49-F238E27FC236}">
                <a16:creationId xmlns:a16="http://schemas.microsoft.com/office/drawing/2014/main" id="{81004854-B808-4CB3-9901-26E9B0E1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48" y="1061036"/>
            <a:ext cx="4723541" cy="2672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Google Shape;228;p34">
            <a:extLst>
              <a:ext uri="{FF2B5EF4-FFF2-40B4-BE49-F238E27FC236}">
                <a16:creationId xmlns:a16="http://schemas.microsoft.com/office/drawing/2014/main" id="{BDAC9EF0-4E0D-4661-9697-8E0172F75784}"/>
              </a:ext>
            </a:extLst>
          </p:cNvPr>
          <p:cNvSpPr txBox="1">
            <a:spLocks/>
          </p:cNvSpPr>
          <p:nvPr/>
        </p:nvSpPr>
        <p:spPr>
          <a:xfrm>
            <a:off x="250767" y="425420"/>
            <a:ext cx="30102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/>
              <a:t>pristine beach </a:t>
            </a:r>
          </a:p>
        </p:txBody>
      </p:sp>
      <p:sp>
        <p:nvSpPr>
          <p:cNvPr id="23" name="Google Shape;228;p34">
            <a:extLst>
              <a:ext uri="{FF2B5EF4-FFF2-40B4-BE49-F238E27FC236}">
                <a16:creationId xmlns:a16="http://schemas.microsoft.com/office/drawing/2014/main" id="{92C18CA2-B176-4F04-8AD1-9EAEDC8D48F7}"/>
              </a:ext>
            </a:extLst>
          </p:cNvPr>
          <p:cNvSpPr txBox="1">
            <a:spLocks/>
          </p:cNvSpPr>
          <p:nvPr/>
        </p:nvSpPr>
        <p:spPr>
          <a:xfrm>
            <a:off x="2439749" y="4145380"/>
            <a:ext cx="37168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a beach in its original condition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610348" y="340941"/>
            <a:ext cx="4705417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Preserve the environment </a:t>
            </a: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825" y="-47480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365" y="150030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" descr="Scale-up citizens-led efforts to preserve environment - The Financial  Express">
            <a:extLst>
              <a:ext uri="{FF2B5EF4-FFF2-40B4-BE49-F238E27FC236}">
                <a16:creationId xmlns:a16="http://schemas.microsoft.com/office/drawing/2014/main" id="{94C23B1B-4430-4DB3-8E3A-5C2163DD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093908"/>
            <a:ext cx="4637131" cy="2804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Google Shape;214;p33">
            <a:extLst>
              <a:ext uri="{FF2B5EF4-FFF2-40B4-BE49-F238E27FC236}">
                <a16:creationId xmlns:a16="http://schemas.microsoft.com/office/drawing/2014/main" id="{6E5F8BE4-0478-4CC4-ABEC-8E1314343D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287" y="4079085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8;p34">
            <a:extLst>
              <a:ext uri="{FF2B5EF4-FFF2-40B4-BE49-F238E27FC236}">
                <a16:creationId xmlns:a16="http://schemas.microsoft.com/office/drawing/2014/main" id="{D663ED13-E178-4DC0-991F-9E798B38E12E}"/>
              </a:ext>
            </a:extLst>
          </p:cNvPr>
          <p:cNvSpPr txBox="1">
            <a:spLocks/>
          </p:cNvSpPr>
          <p:nvPr/>
        </p:nvSpPr>
        <p:spPr>
          <a:xfrm>
            <a:off x="1756168" y="4325601"/>
            <a:ext cx="53671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Keep it safe from harm and destruction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1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330125" y="1092200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8;p34">
            <a:extLst>
              <a:ext uri="{FF2B5EF4-FFF2-40B4-BE49-F238E27FC236}">
                <a16:creationId xmlns:a16="http://schemas.microsoft.com/office/drawing/2014/main" id="{BDAC9EF0-4E0D-4661-9697-8E0172F75784}"/>
              </a:ext>
            </a:extLst>
          </p:cNvPr>
          <p:cNvSpPr txBox="1">
            <a:spLocks/>
          </p:cNvSpPr>
          <p:nvPr/>
        </p:nvSpPr>
        <p:spPr>
          <a:xfrm>
            <a:off x="250767" y="425420"/>
            <a:ext cx="301024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/>
              <a:t>characteristics</a:t>
            </a:r>
          </a:p>
        </p:txBody>
      </p:sp>
      <p:sp>
        <p:nvSpPr>
          <p:cNvPr id="23" name="Google Shape;228;p34">
            <a:extLst>
              <a:ext uri="{FF2B5EF4-FFF2-40B4-BE49-F238E27FC236}">
                <a16:creationId xmlns:a16="http://schemas.microsoft.com/office/drawing/2014/main" id="{92C18CA2-B176-4F04-8AD1-9EAEDC8D48F7}"/>
              </a:ext>
            </a:extLst>
          </p:cNvPr>
          <p:cNvSpPr txBox="1">
            <a:spLocks/>
          </p:cNvSpPr>
          <p:nvPr/>
        </p:nvSpPr>
        <p:spPr>
          <a:xfrm>
            <a:off x="3018869" y="4213960"/>
            <a:ext cx="37168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Distinguishing qualities</a:t>
            </a:r>
          </a:p>
        </p:txBody>
      </p:sp>
      <p:pic>
        <p:nvPicPr>
          <p:cNvPr id="7" name="Picture 2" descr="High Quality Gaza - Home | Facebook">
            <a:extLst>
              <a:ext uri="{FF2B5EF4-FFF2-40B4-BE49-F238E27FC236}">
                <a16:creationId xmlns:a16="http://schemas.microsoft.com/office/drawing/2014/main" id="{D05B5A7F-D377-41D8-976D-CE90C5AE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092200"/>
            <a:ext cx="4461138" cy="2629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82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610348" y="340941"/>
            <a:ext cx="4705417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remote destination</a:t>
            </a: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825" y="-47480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365" y="150030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4;p33">
            <a:extLst>
              <a:ext uri="{FF2B5EF4-FFF2-40B4-BE49-F238E27FC236}">
                <a16:creationId xmlns:a16="http://schemas.microsoft.com/office/drawing/2014/main" id="{6E5F8BE4-0478-4CC4-ABEC-8E1314343D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287" y="4079085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8;p34">
            <a:extLst>
              <a:ext uri="{FF2B5EF4-FFF2-40B4-BE49-F238E27FC236}">
                <a16:creationId xmlns:a16="http://schemas.microsoft.com/office/drawing/2014/main" id="{D663ED13-E178-4DC0-991F-9E798B38E12E}"/>
              </a:ext>
            </a:extLst>
          </p:cNvPr>
          <p:cNvSpPr txBox="1">
            <a:spLocks/>
          </p:cNvSpPr>
          <p:nvPr/>
        </p:nvSpPr>
        <p:spPr>
          <a:xfrm>
            <a:off x="1756168" y="4325601"/>
            <a:ext cx="53671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Geographical isolated</a:t>
            </a:r>
          </a:p>
        </p:txBody>
      </p:sp>
      <p:pic>
        <p:nvPicPr>
          <p:cNvPr id="8" name="Picture 2" descr="The 8 most beautiful remote travel destinations on Earth">
            <a:extLst>
              <a:ext uri="{FF2B5EF4-FFF2-40B4-BE49-F238E27FC236}">
                <a16:creationId xmlns:a16="http://schemas.microsoft.com/office/drawing/2014/main" id="{4E2CCB9E-93CA-4C13-8746-6AC2C7FC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063597"/>
            <a:ext cx="4786487" cy="2682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4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443" y="3101975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443" y="1349375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43" y="3101975"/>
            <a:ext cx="1123125" cy="1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443" y="1349375"/>
            <a:ext cx="1123125" cy="11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451968" y="33218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 </a:t>
            </a:r>
            <a:r>
              <a:rPr lang="en" sz="5400" dirty="0"/>
              <a:t>Lesson </a:t>
            </a:r>
            <a:r>
              <a:rPr lang="en" sz="5400" dirty="0">
                <a:solidFill>
                  <a:srgbClr val="6CA52D"/>
                </a:solidFill>
              </a:rPr>
              <a:t>Objectives</a:t>
            </a:r>
            <a:endParaRPr sz="4400" dirty="0">
              <a:solidFill>
                <a:srgbClr val="6CA52D"/>
              </a:solidFill>
            </a:endParaRPr>
          </a:p>
        </p:txBody>
      </p:sp>
      <p:sp>
        <p:nvSpPr>
          <p:cNvPr id="173" name="Google Shape;173;p31"/>
          <p:cNvSpPr txBox="1">
            <a:spLocks noGrp="1"/>
          </p:cNvSpPr>
          <p:nvPr>
            <p:ph type="subTitle" idx="1"/>
          </p:nvPr>
        </p:nvSpPr>
        <p:spPr>
          <a:xfrm>
            <a:off x="2013681" y="1788584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meaning of “ecotourism”</a:t>
            </a:r>
          </a:p>
        </p:txBody>
      </p:sp>
      <p:sp>
        <p:nvSpPr>
          <p:cNvPr id="174" name="Google Shape;174;p31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title" idx="3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6" name="Google Shape;176;p31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text for specific information</a:t>
            </a:r>
            <a:endParaRPr dirty="0"/>
          </a:p>
        </p:txBody>
      </p:sp>
      <p:sp>
        <p:nvSpPr>
          <p:cNvPr id="177" name="Google Shape;177;p31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178" name="Google Shape;178;p31"/>
          <p:cNvSpPr txBox="1">
            <a:spLocks noGrp="1"/>
          </p:cNvSpPr>
          <p:nvPr>
            <p:ph type="title" idx="6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sentences about the text correctly</a:t>
            </a:r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9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2" name="Google Shape;182;p31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54999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bout the characterstics and benefits of ecotourism </a:t>
            </a:r>
            <a:endParaRPr dirty="0"/>
          </a:p>
        </p:txBody>
      </p:sp>
      <p:sp>
        <p:nvSpPr>
          <p:cNvPr id="183" name="Google Shape;183;p31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184" name="Google Shape;184;p31"/>
          <p:cNvSpPr txBox="1">
            <a:spLocks noGrp="1"/>
          </p:cNvSpPr>
          <p:nvPr>
            <p:ph type="title" idx="15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7770150" y="2622501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1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330125" y="1092200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8;p34">
            <a:extLst>
              <a:ext uri="{FF2B5EF4-FFF2-40B4-BE49-F238E27FC236}">
                <a16:creationId xmlns:a16="http://schemas.microsoft.com/office/drawing/2014/main" id="{BDAC9EF0-4E0D-4661-9697-8E0172F75784}"/>
              </a:ext>
            </a:extLst>
          </p:cNvPr>
          <p:cNvSpPr txBox="1">
            <a:spLocks/>
          </p:cNvSpPr>
          <p:nvPr/>
        </p:nvSpPr>
        <p:spPr>
          <a:xfrm>
            <a:off x="250767" y="425420"/>
            <a:ext cx="37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800" dirty="0"/>
              <a:t>Water conservation</a:t>
            </a:r>
          </a:p>
          <a:p>
            <a:endParaRPr lang="en-US" sz="3200" dirty="0"/>
          </a:p>
        </p:txBody>
      </p:sp>
      <p:sp>
        <p:nvSpPr>
          <p:cNvPr id="23" name="Google Shape;228;p34">
            <a:extLst>
              <a:ext uri="{FF2B5EF4-FFF2-40B4-BE49-F238E27FC236}">
                <a16:creationId xmlns:a16="http://schemas.microsoft.com/office/drawing/2014/main" id="{92C18CA2-B176-4F04-8AD1-9EAEDC8D48F7}"/>
              </a:ext>
            </a:extLst>
          </p:cNvPr>
          <p:cNvSpPr txBox="1">
            <a:spLocks/>
          </p:cNvSpPr>
          <p:nvPr/>
        </p:nvSpPr>
        <p:spPr>
          <a:xfrm>
            <a:off x="2439749" y="4145380"/>
            <a:ext cx="37168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Protection of water</a:t>
            </a:r>
          </a:p>
        </p:txBody>
      </p:sp>
      <p:pic>
        <p:nvPicPr>
          <p:cNvPr id="8" name="Picture 2" descr="Water Conservation">
            <a:extLst>
              <a:ext uri="{FF2B5EF4-FFF2-40B4-BE49-F238E27FC236}">
                <a16:creationId xmlns:a16="http://schemas.microsoft.com/office/drawing/2014/main" id="{7B083135-FB60-4C2F-BE35-35C499F7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25" y="827801"/>
            <a:ext cx="4833608" cy="2830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47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176992" y="308802"/>
            <a:ext cx="4705417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deforestation</a:t>
            </a: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825" y="-47480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365" y="150030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4;p33">
            <a:extLst>
              <a:ext uri="{FF2B5EF4-FFF2-40B4-BE49-F238E27FC236}">
                <a16:creationId xmlns:a16="http://schemas.microsoft.com/office/drawing/2014/main" id="{6E5F8BE4-0478-4CC4-ABEC-8E1314343D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287" y="4079085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8;p34">
            <a:extLst>
              <a:ext uri="{FF2B5EF4-FFF2-40B4-BE49-F238E27FC236}">
                <a16:creationId xmlns:a16="http://schemas.microsoft.com/office/drawing/2014/main" id="{D663ED13-E178-4DC0-991F-9E798B38E12E}"/>
              </a:ext>
            </a:extLst>
          </p:cNvPr>
          <p:cNvSpPr txBox="1">
            <a:spLocks/>
          </p:cNvSpPr>
          <p:nvPr/>
        </p:nvSpPr>
        <p:spPr>
          <a:xfrm>
            <a:off x="1756168" y="4325601"/>
            <a:ext cx="53671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Cutting down trees to clear forests</a:t>
            </a:r>
          </a:p>
        </p:txBody>
      </p:sp>
      <p:pic>
        <p:nvPicPr>
          <p:cNvPr id="9" name="Picture 2" descr="The high price we pay for deforestation | Mekong Eye">
            <a:extLst>
              <a:ext uri="{FF2B5EF4-FFF2-40B4-BE49-F238E27FC236}">
                <a16:creationId xmlns:a16="http://schemas.microsoft.com/office/drawing/2014/main" id="{745E01DD-2DEC-4913-939F-94F842E0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94" y="1004760"/>
            <a:ext cx="4624578" cy="2867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62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51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186192" y="131478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8;p34">
            <a:extLst>
              <a:ext uri="{FF2B5EF4-FFF2-40B4-BE49-F238E27FC236}">
                <a16:creationId xmlns:a16="http://schemas.microsoft.com/office/drawing/2014/main" id="{BDAC9EF0-4E0D-4661-9697-8E0172F75784}"/>
              </a:ext>
            </a:extLst>
          </p:cNvPr>
          <p:cNvSpPr txBox="1">
            <a:spLocks/>
          </p:cNvSpPr>
          <p:nvPr/>
        </p:nvSpPr>
        <p:spPr>
          <a:xfrm>
            <a:off x="250767" y="425420"/>
            <a:ext cx="379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800" dirty="0"/>
              <a:t>a dramatic reduction</a:t>
            </a:r>
            <a:endParaRPr lang="en-US" sz="3200" dirty="0"/>
          </a:p>
        </p:txBody>
      </p:sp>
      <p:sp>
        <p:nvSpPr>
          <p:cNvPr id="23" name="Google Shape;228;p34">
            <a:extLst>
              <a:ext uri="{FF2B5EF4-FFF2-40B4-BE49-F238E27FC236}">
                <a16:creationId xmlns:a16="http://schemas.microsoft.com/office/drawing/2014/main" id="{92C18CA2-B176-4F04-8AD1-9EAEDC8D48F7}"/>
              </a:ext>
            </a:extLst>
          </p:cNvPr>
          <p:cNvSpPr txBox="1">
            <a:spLocks/>
          </p:cNvSpPr>
          <p:nvPr/>
        </p:nvSpPr>
        <p:spPr>
          <a:xfrm>
            <a:off x="3012942" y="4300715"/>
            <a:ext cx="371686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Lessening - diminishing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FDB7170-EF1F-4DF6-A905-6FCCAB8B2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>
          <a:xfrm>
            <a:off x="2883887" y="998120"/>
            <a:ext cx="4606125" cy="283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58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176992" y="308802"/>
            <a:ext cx="4705417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lush rainforest </a:t>
            </a: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6825" y="-47480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365" y="150030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4;p33">
            <a:extLst>
              <a:ext uri="{FF2B5EF4-FFF2-40B4-BE49-F238E27FC236}">
                <a16:creationId xmlns:a16="http://schemas.microsoft.com/office/drawing/2014/main" id="{6E5F8BE4-0478-4CC4-ABEC-8E1314343D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287" y="4079085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28;p34">
            <a:extLst>
              <a:ext uri="{FF2B5EF4-FFF2-40B4-BE49-F238E27FC236}">
                <a16:creationId xmlns:a16="http://schemas.microsoft.com/office/drawing/2014/main" id="{D663ED13-E178-4DC0-991F-9E798B38E12E}"/>
              </a:ext>
            </a:extLst>
          </p:cNvPr>
          <p:cNvSpPr txBox="1">
            <a:spLocks/>
          </p:cNvSpPr>
          <p:nvPr/>
        </p:nvSpPr>
        <p:spPr>
          <a:xfrm>
            <a:off x="2617228" y="4272261"/>
            <a:ext cx="53671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400" dirty="0"/>
              <a:t>Abundantly green - fertile</a:t>
            </a:r>
          </a:p>
        </p:txBody>
      </p:sp>
      <p:pic>
        <p:nvPicPr>
          <p:cNvPr id="8" name="Picture 2" descr="Lush Tropical Rainforest Brazil Nature Background | Nature Stock Image  425082241">
            <a:extLst>
              <a:ext uri="{FF2B5EF4-FFF2-40B4-BE49-F238E27FC236}">
                <a16:creationId xmlns:a16="http://schemas.microsoft.com/office/drawing/2014/main" id="{745E0725-BA6C-40ED-B19D-E4B490C59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2540000" y="881502"/>
            <a:ext cx="4919133" cy="2864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14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07EB60-83D0-4118-8395-6F9B8DCF90B7}"/>
              </a:ext>
            </a:extLst>
          </p:cNvPr>
          <p:cNvSpPr/>
          <p:nvPr/>
        </p:nvSpPr>
        <p:spPr>
          <a:xfrm>
            <a:off x="-31147" y="43750"/>
            <a:ext cx="9198102" cy="5159684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17C1B68F-E46F-41A3-8F34-BE6CCCD83B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459" y="766226"/>
            <a:ext cx="7630890" cy="3778451"/>
          </a:xfrm>
          <a:prstGeom prst="rect">
            <a:avLst/>
          </a:prstGeom>
          <a:ln>
            <a:noFill/>
          </a:ln>
          <a:effectLst>
            <a:glow rad="228600">
              <a:srgbClr val="009A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D90860-733F-492B-B5BE-61375DD42194}"/>
              </a:ext>
            </a:extLst>
          </p:cNvPr>
          <p:cNvSpPr/>
          <p:nvPr/>
        </p:nvSpPr>
        <p:spPr>
          <a:xfrm>
            <a:off x="637356" y="598823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26A91F9A-E895-4790-9414-712C0586800D}"/>
              </a:ext>
            </a:extLst>
          </p:cNvPr>
          <p:cNvSpPr>
            <a:spLocks noChangeAspect="1"/>
          </p:cNvSpPr>
          <p:nvPr/>
        </p:nvSpPr>
        <p:spPr bwMode="auto">
          <a:xfrm>
            <a:off x="3144842" y="1009375"/>
            <a:ext cx="2327130" cy="251459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009A0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Summarize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read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25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DDA8C270-FF57-4E63-9BFE-31F791A384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89" end="129354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0205" y="-246682"/>
            <a:ext cx="895196" cy="777003"/>
          </a:xfrm>
          <a:prstGeom prst="rect">
            <a:avLst/>
          </a:prstGeom>
          <a:effectLst>
            <a:glow rad="228600">
              <a:srgbClr val="009A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8831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07EB60-83D0-4118-8395-6F9B8DCF90B7}"/>
              </a:ext>
            </a:extLst>
          </p:cNvPr>
          <p:cNvSpPr/>
          <p:nvPr/>
        </p:nvSpPr>
        <p:spPr>
          <a:xfrm>
            <a:off x="0" y="-147281"/>
            <a:ext cx="9198102" cy="5159684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19FB0D3-BD05-4931-877C-DE8B95B850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859" y="1792724"/>
            <a:ext cx="8288159" cy="2820499"/>
          </a:xfrm>
          <a:prstGeom prst="rect">
            <a:avLst/>
          </a:prstGeom>
          <a:ln>
            <a:noFill/>
          </a:ln>
          <a:effectLst>
            <a:glow rad="101600">
              <a:srgbClr val="00B0F0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D90860-733F-492B-B5BE-61375DD42194}"/>
              </a:ext>
            </a:extLst>
          </p:cNvPr>
          <p:cNvSpPr/>
          <p:nvPr/>
        </p:nvSpPr>
        <p:spPr>
          <a:xfrm>
            <a:off x="329859" y="1649628"/>
            <a:ext cx="504000" cy="5040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26A91F9A-E895-4790-9414-712C0586800D}"/>
              </a:ext>
            </a:extLst>
          </p:cNvPr>
          <p:cNvSpPr>
            <a:spLocks noChangeAspect="1"/>
          </p:cNvSpPr>
          <p:nvPr/>
        </p:nvSpPr>
        <p:spPr bwMode="auto">
          <a:xfrm>
            <a:off x="5270635" y="57153"/>
            <a:ext cx="2327130" cy="251459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Summarize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read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23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2243E721-786E-4CEC-B7AF-37A87E90C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34" end="96502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0222" y="57153"/>
            <a:ext cx="911249" cy="806377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750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07EB60-83D0-4118-8395-6F9B8DCF90B7}"/>
              </a:ext>
            </a:extLst>
          </p:cNvPr>
          <p:cNvSpPr/>
          <p:nvPr/>
        </p:nvSpPr>
        <p:spPr>
          <a:xfrm>
            <a:off x="0" y="16957"/>
            <a:ext cx="9198102" cy="5159684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329F3D56-3155-4EF4-B137-E500975CE0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478" y="1662886"/>
            <a:ext cx="8247347" cy="2960978"/>
          </a:xfrm>
          <a:prstGeom prst="rect">
            <a:avLst/>
          </a:prstGeom>
          <a:ln>
            <a:noFill/>
          </a:ln>
          <a:effectLst>
            <a:glow rad="228600">
              <a:srgbClr val="80C535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D90860-733F-492B-B5BE-61375DD42194}"/>
              </a:ext>
            </a:extLst>
          </p:cNvPr>
          <p:cNvSpPr/>
          <p:nvPr/>
        </p:nvSpPr>
        <p:spPr>
          <a:xfrm>
            <a:off x="329859" y="1649628"/>
            <a:ext cx="504000" cy="504000"/>
          </a:xfrm>
          <a:prstGeom prst="ellipse">
            <a:avLst/>
          </a:prstGeom>
          <a:solidFill>
            <a:srgbClr val="6CA52D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26A91F9A-E895-4790-9414-712C0586800D}"/>
              </a:ext>
            </a:extLst>
          </p:cNvPr>
          <p:cNvSpPr>
            <a:spLocks noChangeAspect="1"/>
          </p:cNvSpPr>
          <p:nvPr/>
        </p:nvSpPr>
        <p:spPr bwMode="auto">
          <a:xfrm>
            <a:off x="4937428" y="85835"/>
            <a:ext cx="2327130" cy="251459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6CA52D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Summarize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read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21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2AF3B920-DA0F-4224-A69B-F681862001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413" end="46102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73715" y="601795"/>
            <a:ext cx="609600" cy="609600"/>
          </a:xfrm>
          <a:prstGeom prst="rect">
            <a:avLst/>
          </a:prstGeom>
          <a:effectLst>
            <a:glow rad="228600">
              <a:srgbClr val="6CA52D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48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07EB60-83D0-4118-8395-6F9B8DCF90B7}"/>
              </a:ext>
            </a:extLst>
          </p:cNvPr>
          <p:cNvSpPr/>
          <p:nvPr/>
        </p:nvSpPr>
        <p:spPr>
          <a:xfrm>
            <a:off x="0" y="0"/>
            <a:ext cx="9198102" cy="5159684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C075291-6974-4700-88B3-60B540BA2F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3376"/>
          <a:stretch/>
        </p:blipFill>
        <p:spPr>
          <a:xfrm>
            <a:off x="308672" y="2324336"/>
            <a:ext cx="8627028" cy="2514597"/>
          </a:xfrm>
          <a:prstGeom prst="rect">
            <a:avLst/>
          </a:prstGeom>
          <a:ln>
            <a:noFill/>
          </a:ln>
          <a:effectLst>
            <a:glow rad="228600">
              <a:srgbClr val="0070C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D90860-733F-492B-B5BE-61375DD42194}"/>
              </a:ext>
            </a:extLst>
          </p:cNvPr>
          <p:cNvSpPr/>
          <p:nvPr/>
        </p:nvSpPr>
        <p:spPr>
          <a:xfrm>
            <a:off x="281621" y="2214046"/>
            <a:ext cx="504000" cy="504000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26A91F9A-E895-4790-9414-712C0586800D}"/>
              </a:ext>
            </a:extLst>
          </p:cNvPr>
          <p:cNvSpPr>
            <a:spLocks noChangeAspect="1"/>
          </p:cNvSpPr>
          <p:nvPr/>
        </p:nvSpPr>
        <p:spPr bwMode="auto">
          <a:xfrm>
            <a:off x="3408435" y="142479"/>
            <a:ext cx="2327130" cy="251459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Summarize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read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19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73D9ECCB-C915-49DD-9F2A-866896BBF7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00" end="26877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8140" y="704575"/>
            <a:ext cx="609600" cy="609600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7491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E607EB60-83D0-4118-8395-6F9B8DCF90B7}"/>
              </a:ext>
            </a:extLst>
          </p:cNvPr>
          <p:cNvSpPr/>
          <p:nvPr/>
        </p:nvSpPr>
        <p:spPr>
          <a:xfrm>
            <a:off x="-27051" y="0"/>
            <a:ext cx="9198102" cy="509975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1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9A8C4B0A-EC8E-4FEA-8F09-FF01AE6F52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300" end="1863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0813" y="868463"/>
            <a:ext cx="998689" cy="834825"/>
          </a:xfrm>
          <a:prstGeom prst="rect">
            <a:avLst/>
          </a:prstGeom>
          <a:effectLst>
            <a:glow rad="228600">
              <a:srgbClr val="006600">
                <a:alpha val="40000"/>
              </a:srgbClr>
            </a:glo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F21941E-95C7-44BF-8C0C-FE176ACEB2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3978"/>
          <a:stretch/>
        </p:blipFill>
        <p:spPr>
          <a:xfrm>
            <a:off x="609693" y="2473863"/>
            <a:ext cx="8334977" cy="2294025"/>
          </a:xfrm>
          <a:prstGeom prst="rect">
            <a:avLst/>
          </a:prstGeom>
          <a:ln>
            <a:noFill/>
          </a:ln>
          <a:effectLst>
            <a:glow rad="101600">
              <a:srgbClr val="006600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D90860-733F-492B-B5BE-61375DD42194}"/>
              </a:ext>
            </a:extLst>
          </p:cNvPr>
          <p:cNvSpPr/>
          <p:nvPr/>
        </p:nvSpPr>
        <p:spPr>
          <a:xfrm>
            <a:off x="693832" y="2262597"/>
            <a:ext cx="504000" cy="504000"/>
          </a:xfrm>
          <a:prstGeom prst="ellipse">
            <a:avLst/>
          </a:prstGeom>
          <a:solidFill>
            <a:srgbClr val="0066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sp>
        <p:nvSpPr>
          <p:cNvPr id="17" name="Forma libre 12">
            <a:extLst>
              <a:ext uri="{FF2B5EF4-FFF2-40B4-BE49-F238E27FC236}">
                <a16:creationId xmlns:a16="http://schemas.microsoft.com/office/drawing/2014/main" id="{26A91F9A-E895-4790-9414-712C0586800D}"/>
              </a:ext>
            </a:extLst>
          </p:cNvPr>
          <p:cNvSpPr>
            <a:spLocks noChangeAspect="1"/>
          </p:cNvSpPr>
          <p:nvPr/>
        </p:nvSpPr>
        <p:spPr bwMode="auto">
          <a:xfrm>
            <a:off x="3458621" y="57153"/>
            <a:ext cx="2327130" cy="2514597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00660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Summarize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what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you</a:t>
            </a:r>
            <a:r>
              <a:rPr lang="es-ES" sz="2400" b="1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read</a:t>
            </a:r>
            <a:endParaRPr lang="es-ES" sz="2400" b="1" dirty="0">
              <a:solidFill>
                <a:schemeClr val="bg1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54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3A34CC-D6C9-4B5C-814C-8AE6D03AF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5" t="21268" r="21652" b="6870"/>
          <a:stretch/>
        </p:blipFill>
        <p:spPr>
          <a:xfrm>
            <a:off x="1325460" y="805343"/>
            <a:ext cx="6207854" cy="3984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 descr="Permission Granted Speak Up Sticker - Permission Granted Speak Up Take Up Your Space Stickers">
            <a:extLst>
              <a:ext uri="{FF2B5EF4-FFF2-40B4-BE49-F238E27FC236}">
                <a16:creationId xmlns:a16="http://schemas.microsoft.com/office/drawing/2014/main" id="{1A6DB24F-3B07-435E-9FB6-7B8713D7DF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2" y="-207385"/>
            <a:ext cx="2307975" cy="136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58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6942875" y="725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305" y="3166348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06C9261-ECD8-4C1E-AD0D-38967B888A65}"/>
              </a:ext>
            </a:extLst>
          </p:cNvPr>
          <p:cNvSpPr/>
          <p:nvPr/>
        </p:nvSpPr>
        <p:spPr>
          <a:xfrm>
            <a:off x="958090" y="1096826"/>
            <a:ext cx="5893921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Google Shape;228;p34">
            <a:extLst>
              <a:ext uri="{FF2B5EF4-FFF2-40B4-BE49-F238E27FC236}">
                <a16:creationId xmlns:a16="http://schemas.microsoft.com/office/drawing/2014/main" id="{B9CAEE0D-BD84-44EE-83F5-C3F03C5B4A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211842"/>
            <a:ext cx="599596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Write this word backwards to get the title of our</a:t>
            </a:r>
            <a:br>
              <a:rPr lang="en" sz="2200" dirty="0"/>
            </a:br>
            <a:r>
              <a:rPr lang="en" sz="2200" dirty="0"/>
              <a:t> lesson today</a:t>
            </a:r>
            <a:endParaRPr sz="2200" dirty="0"/>
          </a:p>
        </p:txBody>
      </p:sp>
      <p:pic>
        <p:nvPicPr>
          <p:cNvPr id="6" name="Picture 4" descr="Clip art Teacher education Portable Network Graphics Teacher education -  teacher presentation png download - 600*600 - Free Transparent Teacher png  Download. - Clip Art Library">
            <a:extLst>
              <a:ext uri="{FF2B5EF4-FFF2-40B4-BE49-F238E27FC236}">
                <a16:creationId xmlns:a16="http://schemas.microsoft.com/office/drawing/2014/main" id="{91B625F8-6750-4548-BDDE-AA1FB691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2056" y="960629"/>
            <a:ext cx="2917212" cy="258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cotourism concept">
            <a:extLst>
              <a:ext uri="{FF2B5EF4-FFF2-40B4-BE49-F238E27FC236}">
                <a16:creationId xmlns:a16="http://schemas.microsoft.com/office/drawing/2014/main" id="{4A006E7D-E3E1-477E-BBB6-B7E1B406F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41681" r="11913" b="35117"/>
          <a:stretch/>
        </p:blipFill>
        <p:spPr bwMode="auto">
          <a:xfrm flipH="1">
            <a:off x="1844063" y="2318419"/>
            <a:ext cx="4954459" cy="90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Ecotourism concept">
            <a:extLst>
              <a:ext uri="{FF2B5EF4-FFF2-40B4-BE49-F238E27FC236}">
                <a16:creationId xmlns:a16="http://schemas.microsoft.com/office/drawing/2014/main" id="{8868BC91-99BA-47B3-ADD0-227AEDC46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41681" r="11913" b="35117"/>
          <a:stretch/>
        </p:blipFill>
        <p:spPr bwMode="auto">
          <a:xfrm>
            <a:off x="2149639" y="3869572"/>
            <a:ext cx="4265031" cy="817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E119BCB2-0D48-414E-94CB-5E74FDC0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189" y="185119"/>
            <a:ext cx="257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 </a:t>
            </a:r>
            <a:r>
              <a:rPr lang="en-US" altLang="zh-CN" b="1" dirty="0">
                <a:solidFill>
                  <a:srgbClr val="6CA52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(Book Closed)</a:t>
            </a:r>
            <a:endParaRPr lang="zh-CN" altLang="en-US" sz="1800" dirty="0">
              <a:solidFill>
                <a:srgbClr val="6CA52D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 descr="One Minute Workbench – Have Fun Building Something!">
            <a:extLst>
              <a:ext uri="{FF2B5EF4-FFF2-40B4-BE49-F238E27FC236}">
                <a16:creationId xmlns:a16="http://schemas.microsoft.com/office/drawing/2014/main" id="{B508D8EB-D0C8-1694-EF29-2F4BC414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129540"/>
            <a:ext cx="9525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6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n Amazing Places to Visit in Saudi-Arabia - Blue Abaya">
            <a:extLst>
              <a:ext uri="{FF2B5EF4-FFF2-40B4-BE49-F238E27FC236}">
                <a16:creationId xmlns:a16="http://schemas.microsoft.com/office/drawing/2014/main" id="{AB0BF3C6-8DF9-41DF-AFEE-ABE0FCB9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" y="578839"/>
            <a:ext cx="6778304" cy="418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0096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9"/>
          <p:cNvSpPr txBox="1">
            <a:spLocks noGrp="1"/>
          </p:cNvSpPr>
          <p:nvPr>
            <p:ph type="title"/>
          </p:nvPr>
        </p:nvSpPr>
        <p:spPr>
          <a:xfrm>
            <a:off x="1719743" y="439296"/>
            <a:ext cx="5252051" cy="49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From the Holy </a:t>
            </a:r>
            <a:r>
              <a:rPr lang="en-US" sz="4400" dirty="0" err="1"/>
              <a:t>Qura’an</a:t>
            </a:r>
            <a:endParaRPr sz="4400" dirty="0"/>
          </a:p>
        </p:txBody>
      </p:sp>
      <p:sp>
        <p:nvSpPr>
          <p:cNvPr id="942" name="Google Shape;942;p59"/>
          <p:cNvSpPr/>
          <p:nvPr/>
        </p:nvSpPr>
        <p:spPr>
          <a:xfrm>
            <a:off x="2281806" y="1174460"/>
            <a:ext cx="4362275" cy="3595808"/>
          </a:xfrm>
          <a:custGeom>
            <a:avLst/>
            <a:gdLst/>
            <a:ahLst/>
            <a:cxnLst/>
            <a:rect l="l" t="t" r="r" b="b"/>
            <a:pathLst>
              <a:path w="143681" h="100945" extrusionOk="0">
                <a:moveTo>
                  <a:pt x="4864" y="1"/>
                </a:moveTo>
                <a:cubicBezTo>
                  <a:pt x="2159" y="1"/>
                  <a:pt x="0" y="2159"/>
                  <a:pt x="0" y="4864"/>
                </a:cubicBezTo>
                <a:lnTo>
                  <a:pt x="0" y="79607"/>
                </a:lnTo>
                <a:cubicBezTo>
                  <a:pt x="0" y="82312"/>
                  <a:pt x="2159" y="84470"/>
                  <a:pt x="4864" y="84470"/>
                </a:cubicBezTo>
                <a:lnTo>
                  <a:pt x="58299" y="84470"/>
                </a:lnTo>
                <a:lnTo>
                  <a:pt x="57783" y="86810"/>
                </a:lnTo>
                <a:lnTo>
                  <a:pt x="55685" y="95929"/>
                </a:lnTo>
                <a:lnTo>
                  <a:pt x="46141" y="95929"/>
                </a:lnTo>
                <a:cubicBezTo>
                  <a:pt x="45077" y="95929"/>
                  <a:pt x="44226" y="96811"/>
                  <a:pt x="44226" y="97874"/>
                </a:cubicBezTo>
                <a:lnTo>
                  <a:pt x="44226" y="99029"/>
                </a:lnTo>
                <a:cubicBezTo>
                  <a:pt x="44226" y="100093"/>
                  <a:pt x="45077" y="100944"/>
                  <a:pt x="46141" y="100944"/>
                </a:cubicBezTo>
                <a:lnTo>
                  <a:pt x="100458" y="100944"/>
                </a:lnTo>
                <a:cubicBezTo>
                  <a:pt x="101522" y="100944"/>
                  <a:pt x="102404" y="100093"/>
                  <a:pt x="102404" y="99029"/>
                </a:cubicBezTo>
                <a:lnTo>
                  <a:pt x="102404" y="97874"/>
                </a:lnTo>
                <a:cubicBezTo>
                  <a:pt x="102404" y="96811"/>
                  <a:pt x="101522" y="95929"/>
                  <a:pt x="100458" y="95929"/>
                </a:cubicBezTo>
                <a:lnTo>
                  <a:pt x="90914" y="95929"/>
                </a:lnTo>
                <a:lnTo>
                  <a:pt x="88817" y="86810"/>
                </a:lnTo>
                <a:lnTo>
                  <a:pt x="88300" y="84470"/>
                </a:lnTo>
                <a:lnTo>
                  <a:pt x="138818" y="84470"/>
                </a:lnTo>
                <a:cubicBezTo>
                  <a:pt x="141523" y="84470"/>
                  <a:pt x="143681" y="82312"/>
                  <a:pt x="143681" y="79607"/>
                </a:cubicBezTo>
                <a:lnTo>
                  <a:pt x="143681" y="4894"/>
                </a:lnTo>
                <a:cubicBezTo>
                  <a:pt x="143681" y="2220"/>
                  <a:pt x="141492" y="1"/>
                  <a:pt x="1388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كلمـــات أعجبتنــــى - ۩۩۞ سبحانك اللهم و بحمدك ۞۩۩  ------------------------------------- بسم الله الرحمن الرحيم هُوَ الَّذِي  جَعَلَ لَكُمُ الْأَرْضَ ذَلُولًا فَامْشُوا فِي مَنَاكِبِهَا وَكُلُوا مِن  رِّزْقِهِ ۖ وَإِلَيْهِ النُّشُورُ ( سورة المُلك">
            <a:extLst>
              <a:ext uri="{FF2B5EF4-FFF2-40B4-BE49-F238E27FC236}">
                <a16:creationId xmlns:a16="http://schemas.microsoft.com/office/drawing/2014/main" id="{16D8F86D-1984-474F-A9F4-AC4F38D2B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9" y="1375793"/>
            <a:ext cx="3842158" cy="2533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57"/>
          <p:cNvSpPr txBox="1">
            <a:spLocks noGrp="1"/>
          </p:cNvSpPr>
          <p:nvPr>
            <p:ph type="title"/>
          </p:nvPr>
        </p:nvSpPr>
        <p:spPr>
          <a:xfrm>
            <a:off x="1317159" y="501426"/>
            <a:ext cx="5352000" cy="9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endParaRPr sz="6000" dirty="0"/>
          </a:p>
        </p:txBody>
      </p:sp>
      <p:pic>
        <p:nvPicPr>
          <p:cNvPr id="924" name="Google Shape;9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325" y="2852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6611" y="957127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57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411902" y="167753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138FFF-EB19-4490-B7C3-3F20360FD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839">
            <a:off x="4269996" y="1413663"/>
            <a:ext cx="2676089" cy="3280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852;p54">
            <a:extLst>
              <a:ext uri="{FF2B5EF4-FFF2-40B4-BE49-F238E27FC236}">
                <a16:creationId xmlns:a16="http://schemas.microsoft.com/office/drawing/2014/main" id="{68B4C00E-CBE1-4E95-B337-EE8E687A68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9832" y="3191060"/>
            <a:ext cx="2240400" cy="46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E</a:t>
            </a:r>
            <a:r>
              <a:rPr lang="en" sz="1800" dirty="0"/>
              <a:t>xercise </a:t>
            </a:r>
            <a:r>
              <a:rPr lang="en" sz="1800" b="1" dirty="0">
                <a:solidFill>
                  <a:srgbClr val="006600"/>
                </a:solidFill>
              </a:rPr>
              <a:t>(I) </a:t>
            </a:r>
            <a:r>
              <a:rPr lang="en" sz="1800" dirty="0"/>
              <a:t>. </a:t>
            </a:r>
            <a:r>
              <a:rPr lang="en-US" sz="1800" dirty="0"/>
              <a:t>P</a:t>
            </a:r>
            <a:r>
              <a:rPr lang="en" sz="1800" b="1" dirty="0">
                <a:solidFill>
                  <a:srgbClr val="80C535"/>
                </a:solidFill>
              </a:rPr>
              <a:t>.(25)</a:t>
            </a:r>
            <a:endParaRPr sz="1800" b="1" dirty="0">
              <a:solidFill>
                <a:srgbClr val="80C535"/>
              </a:solidFill>
            </a:endParaRPr>
          </a:p>
        </p:txBody>
      </p:sp>
      <p:sp>
        <p:nvSpPr>
          <p:cNvPr id="13" name="Google Shape;853;p54">
            <a:extLst>
              <a:ext uri="{FF2B5EF4-FFF2-40B4-BE49-F238E27FC236}">
                <a16:creationId xmlns:a16="http://schemas.microsoft.com/office/drawing/2014/main" id="{3FB459A8-124D-4013-A27B-E20918B47812}"/>
              </a:ext>
            </a:extLst>
          </p:cNvPr>
          <p:cNvSpPr txBox="1">
            <a:spLocks/>
          </p:cNvSpPr>
          <p:nvPr/>
        </p:nvSpPr>
        <p:spPr>
          <a:xfrm>
            <a:off x="894134" y="2651700"/>
            <a:ext cx="2511796" cy="31724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/>
              <a:t>workbook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737A511-5928-71E4-7C24-187BC37136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16" t="17334" r="33583" b="6075"/>
          <a:stretch/>
        </p:blipFill>
        <p:spPr>
          <a:xfrm>
            <a:off x="4244340" y="1424940"/>
            <a:ext cx="2705100" cy="32308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66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1"/>
          <p:cNvSpPr txBox="1">
            <a:spLocks noGrp="1"/>
          </p:cNvSpPr>
          <p:nvPr>
            <p:ph type="title"/>
          </p:nvPr>
        </p:nvSpPr>
        <p:spPr>
          <a:xfrm>
            <a:off x="2382491" y="638801"/>
            <a:ext cx="3858900" cy="955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pic>
        <p:nvPicPr>
          <p:cNvPr id="979" name="Google Shape;97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300" y="2561115"/>
            <a:ext cx="3027875" cy="34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300" y="3104638"/>
            <a:ext cx="3155425" cy="23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216" y="2163402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1716" y="1025800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61"/>
          <p:cNvPicPr preferRelativeResize="0"/>
          <p:nvPr/>
        </p:nvPicPr>
        <p:blipFill rotWithShape="1">
          <a:blip r:embed="rId7">
            <a:alphaModFix/>
          </a:blip>
          <a:srcRect t="835" b="826"/>
          <a:stretch/>
        </p:blipFill>
        <p:spPr>
          <a:xfrm>
            <a:off x="713225" y="53950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ave a nice day stock image. Image of reminder, post - 113873559">
            <a:extLst>
              <a:ext uri="{FF2B5EF4-FFF2-40B4-BE49-F238E27FC236}">
                <a16:creationId xmlns:a16="http://schemas.microsoft.com/office/drawing/2014/main" id="{D40DE481-9CA8-4E99-B46F-34F2C00DB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9"/>
          <a:stretch/>
        </p:blipFill>
        <p:spPr bwMode="auto">
          <a:xfrm>
            <a:off x="2535480" y="1761155"/>
            <a:ext cx="4203820" cy="251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1266552" y="1644536"/>
            <a:ext cx="3115048" cy="4467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ages </a:t>
            </a:r>
            <a:r>
              <a:rPr lang="en" sz="2400" b="1" dirty="0">
                <a:solidFill>
                  <a:srgbClr val="006600"/>
                </a:solidFill>
              </a:rPr>
              <a:t>(41-42)</a:t>
            </a:r>
            <a:endParaRPr sz="2400" b="1" dirty="0">
              <a:solidFill>
                <a:srgbClr val="006600"/>
              </a:solidFill>
            </a:endParaRPr>
          </a:p>
        </p:txBody>
      </p:sp>
      <p:pic>
        <p:nvPicPr>
          <p:cNvPr id="287" name="Google Shape;2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963" y="27405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2336AF-E1DB-413D-AF3A-BACFD8423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94" y="1018092"/>
            <a:ext cx="2676089" cy="3280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oogle Shape;287;p36">
            <a:extLst>
              <a:ext uri="{FF2B5EF4-FFF2-40B4-BE49-F238E27FC236}">
                <a16:creationId xmlns:a16="http://schemas.microsoft.com/office/drawing/2014/main" id="{455DC78C-BA01-4535-89C0-2FECF1E962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963" y="4527014"/>
            <a:ext cx="1552250" cy="515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id="{8ED2C18C-3E82-4793-90EC-1F0E769E1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92" y="565498"/>
            <a:ext cx="4246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4800" b="1" dirty="0">
                <a:solidFill>
                  <a:srgbClr val="78B832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4800" b="1" dirty="0">
              <a:solidFill>
                <a:srgbClr val="78B832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330D689-C1A8-2138-26D4-9ACF745E5F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66" t="17926" r="35000" b="11999"/>
          <a:stretch/>
        </p:blipFill>
        <p:spPr>
          <a:xfrm>
            <a:off x="5455920" y="1036320"/>
            <a:ext cx="2819400" cy="3337560"/>
          </a:xfrm>
          <a:prstGeom prst="rect">
            <a:avLst/>
          </a:prstGeom>
          <a:ln w="127000" cap="rnd">
            <a:solidFill>
              <a:srgbClr val="0066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lip art Teacher education Portable Network Graphics Teacher education -  teacher presentation png download - 600*600 - Free Transparent Teacher png  Download. - Clip Art Library">
            <a:extLst>
              <a:ext uri="{FF2B5EF4-FFF2-40B4-BE49-F238E27FC236}">
                <a16:creationId xmlns:a16="http://schemas.microsoft.com/office/drawing/2014/main" id="{5577FD66-80E7-4F4A-A1C0-1947987A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4690" y="169332"/>
            <a:ext cx="2917212" cy="26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EE29509F-14B3-4AB3-BBD6-58490CBD6487}"/>
              </a:ext>
            </a:extLst>
          </p:cNvPr>
          <p:cNvSpPr/>
          <p:nvPr/>
        </p:nvSpPr>
        <p:spPr>
          <a:xfrm>
            <a:off x="1883664" y="466326"/>
            <a:ext cx="4480559" cy="572701"/>
          </a:xfrm>
          <a:prstGeom prst="wedgeRoundRectCallout">
            <a:avLst>
              <a:gd name="adj1" fmla="val 67000"/>
              <a:gd name="adj2" fmla="val 4083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Google Shape;228;p34">
            <a:extLst>
              <a:ext uri="{FF2B5EF4-FFF2-40B4-BE49-F238E27FC236}">
                <a16:creationId xmlns:a16="http://schemas.microsoft.com/office/drawing/2014/main" id="{67ACD641-C53F-4036-BAFD-44C2BE531D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15439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What does “ ecotourism” mean?</a:t>
            </a:r>
            <a:endParaRPr sz="2200" dirty="0"/>
          </a:p>
        </p:txBody>
      </p:sp>
      <p:pic>
        <p:nvPicPr>
          <p:cNvPr id="5" name="Picture 2" descr="Ecotourism (Introduction)">
            <a:extLst>
              <a:ext uri="{FF2B5EF4-FFF2-40B4-BE49-F238E27FC236}">
                <a16:creationId xmlns:a16="http://schemas.microsoft.com/office/drawing/2014/main" id="{6F1377A3-020E-4DB5-9AA1-1804A5DCD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70319" y="3220622"/>
            <a:ext cx="2917213" cy="1307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co word text Stock Photo - Alamy">
            <a:extLst>
              <a:ext uri="{FF2B5EF4-FFF2-40B4-BE49-F238E27FC236}">
                <a16:creationId xmlns:a16="http://schemas.microsoft.com/office/drawing/2014/main" id="{27DB4574-601A-47FA-BAE8-DCD44DB73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32089"/>
          <a:stretch/>
        </p:blipFill>
        <p:spPr bwMode="auto">
          <a:xfrm>
            <a:off x="356615" y="1177600"/>
            <a:ext cx="3030917" cy="133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551E3AFE-92AB-404A-BAB2-572FF5515370}"/>
              </a:ext>
            </a:extLst>
          </p:cNvPr>
          <p:cNvSpPr/>
          <p:nvPr/>
        </p:nvSpPr>
        <p:spPr>
          <a:xfrm>
            <a:off x="3744147" y="1214987"/>
            <a:ext cx="3463883" cy="1415782"/>
          </a:xfrm>
          <a:prstGeom prst="cloudCallout">
            <a:avLst>
              <a:gd name="adj1" fmla="val -61967"/>
              <a:gd name="adj2" fmla="val 75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related to the earth or the environment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28F0EC4-8498-43F7-BEE3-9DD46744D7DC}"/>
              </a:ext>
            </a:extLst>
          </p:cNvPr>
          <p:cNvSpPr txBox="1"/>
          <p:nvPr/>
        </p:nvSpPr>
        <p:spPr>
          <a:xfrm>
            <a:off x="3387532" y="3220622"/>
            <a:ext cx="4887788" cy="1200329"/>
          </a:xfrm>
          <a:prstGeom prst="rect">
            <a:avLst/>
          </a:prstGeom>
          <a:solidFill>
            <a:srgbClr val="00800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7" tooltip="trave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ravel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8" tooltip="invol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involve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9" tooltip="caus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causing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less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0" tooltip="dam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damage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to the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1" tooltip="environ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than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2" tooltip="usu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usual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and that make 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3" tooltip="peop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4" tooltip="awa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aware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of the need to protect the  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11" tooltip="environ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</a:t>
            </a:r>
            <a:endParaRPr lang="en-US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1EDA931-BD07-4A31-AAEB-429B4EB962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195"/>
          <a:stretch/>
        </p:blipFill>
        <p:spPr>
          <a:xfrm>
            <a:off x="4645152" y="-30311"/>
            <a:ext cx="4498848" cy="1738747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318A7163-6646-48B7-8C5C-B26EBFA150AA}"/>
              </a:ext>
            </a:extLst>
          </p:cNvPr>
          <p:cNvSpPr/>
          <p:nvPr/>
        </p:nvSpPr>
        <p:spPr>
          <a:xfrm>
            <a:off x="5240832" y="1708436"/>
            <a:ext cx="2912353" cy="340519"/>
          </a:xfrm>
          <a:prstGeom prst="wedgeRoundRectCallout">
            <a:avLst>
              <a:gd name="adj1" fmla="val -68058"/>
              <a:gd name="adj2" fmla="val 20916"/>
              <a:gd name="adj3" fmla="val 16667"/>
            </a:avLst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What’s the title ?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4B47D3C7-4928-4340-BEE8-9160860FA00E}"/>
              </a:ext>
            </a:extLst>
          </p:cNvPr>
          <p:cNvSpPr/>
          <p:nvPr/>
        </p:nvSpPr>
        <p:spPr>
          <a:xfrm>
            <a:off x="5270606" y="2561954"/>
            <a:ext cx="2852804" cy="340519"/>
          </a:xfrm>
          <a:prstGeom prst="wedgeRoundRectCallout">
            <a:avLst>
              <a:gd name="adj1" fmla="val -66300"/>
              <a:gd name="adj2" fmla="val 22781"/>
              <a:gd name="adj3" fmla="val 16667"/>
            </a:avLst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What do the pictures show ? 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D33183C-80E0-4F6D-AABF-29404DCF72D8}"/>
              </a:ext>
            </a:extLst>
          </p:cNvPr>
          <p:cNvSpPr/>
          <p:nvPr/>
        </p:nvSpPr>
        <p:spPr>
          <a:xfrm>
            <a:off x="5240832" y="3423561"/>
            <a:ext cx="3141251" cy="340519"/>
          </a:xfrm>
          <a:prstGeom prst="wedgeRoundRectCallout">
            <a:avLst>
              <a:gd name="adj1" fmla="val -64462"/>
              <a:gd name="adj2" fmla="val 26510"/>
              <a:gd name="adj3" fmla="val 16667"/>
            </a:avLst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How many paragraphs are there 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AA7A534D-D96F-45CC-AAA7-252F1B695B36}"/>
              </a:ext>
            </a:extLst>
          </p:cNvPr>
          <p:cNvSpPr/>
          <p:nvPr/>
        </p:nvSpPr>
        <p:spPr>
          <a:xfrm>
            <a:off x="5082823" y="4269137"/>
            <a:ext cx="3315397" cy="340519"/>
          </a:xfrm>
          <a:prstGeom prst="wedgeRoundRectCallout">
            <a:avLst>
              <a:gd name="adj1" fmla="val -57960"/>
              <a:gd name="adj2" fmla="val 22781"/>
              <a:gd name="adj3" fmla="val 16667"/>
            </a:avLst>
          </a:prstGeom>
          <a:solidFill>
            <a:srgbClr val="008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0"/>
                <a:solidFill>
                  <a:schemeClr val="bg1"/>
                </a:solidFill>
              </a:rPr>
              <a:t>What’s the main idea of this article ?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BCCC4995-057E-42D3-8941-724FD63C03C3}"/>
              </a:ext>
            </a:extLst>
          </p:cNvPr>
          <p:cNvSpPr/>
          <p:nvPr/>
        </p:nvSpPr>
        <p:spPr>
          <a:xfrm>
            <a:off x="501650" y="1252525"/>
            <a:ext cx="3835394" cy="315925"/>
          </a:xfrm>
          <a:prstGeom prst="roundRect">
            <a:avLst/>
          </a:prstGeom>
          <a:noFill/>
          <a:ln w="28575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D0D61F6-B4F7-4D33-B300-150E83A773C2}"/>
              </a:ext>
            </a:extLst>
          </p:cNvPr>
          <p:cNvSpPr/>
          <p:nvPr/>
        </p:nvSpPr>
        <p:spPr>
          <a:xfrm>
            <a:off x="1333797" y="1560947"/>
            <a:ext cx="504000" cy="450375"/>
          </a:xfrm>
          <a:prstGeom prst="ellipse">
            <a:avLst/>
          </a:prstGeom>
          <a:solidFill>
            <a:srgbClr val="0066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1</a:t>
            </a:r>
            <a:endParaRPr lang="ar-SA" sz="24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EABD06C-8FBB-4EBB-84DA-596EC6266FC4}"/>
              </a:ext>
            </a:extLst>
          </p:cNvPr>
          <p:cNvSpPr/>
          <p:nvPr/>
        </p:nvSpPr>
        <p:spPr>
          <a:xfrm>
            <a:off x="1333797" y="3239629"/>
            <a:ext cx="504000" cy="450375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2</a:t>
            </a:r>
            <a:endParaRPr lang="ar-SA" sz="24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9EC721-1431-4FC8-8DFD-9A38E7D5FC36}"/>
              </a:ext>
            </a:extLst>
          </p:cNvPr>
          <p:cNvSpPr/>
          <p:nvPr/>
        </p:nvSpPr>
        <p:spPr>
          <a:xfrm>
            <a:off x="1333797" y="3966376"/>
            <a:ext cx="504000" cy="450375"/>
          </a:xfrm>
          <a:prstGeom prst="ellipse">
            <a:avLst/>
          </a:prstGeom>
          <a:solidFill>
            <a:srgbClr val="0080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3</a:t>
            </a:r>
            <a:endParaRPr lang="ar-SA" sz="24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D505D451-7B7A-4B7B-A9E4-730985B9D077}"/>
              </a:ext>
            </a:extLst>
          </p:cNvPr>
          <p:cNvSpPr/>
          <p:nvPr/>
        </p:nvSpPr>
        <p:spPr>
          <a:xfrm>
            <a:off x="4701260" y="472643"/>
            <a:ext cx="504000" cy="450375"/>
          </a:xfrm>
          <a:prstGeom prst="ellipse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4</a:t>
            </a:r>
            <a:endParaRPr lang="ar-SA" sz="24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A32B358-4F72-442B-B392-09A90A5ECFFE}"/>
              </a:ext>
            </a:extLst>
          </p:cNvPr>
          <p:cNvSpPr/>
          <p:nvPr/>
        </p:nvSpPr>
        <p:spPr>
          <a:xfrm>
            <a:off x="4701260" y="1129389"/>
            <a:ext cx="504000" cy="450375"/>
          </a:xfrm>
          <a:prstGeom prst="ellipse">
            <a:avLst/>
          </a:prstGeom>
          <a:solidFill>
            <a:srgbClr val="0080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/>
              <a:t>5</a:t>
            </a:r>
            <a:endParaRPr lang="ar-SA" sz="2400" dirty="0"/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9762D6F1-C64D-4ED2-BCC9-84B5824B652D}"/>
              </a:ext>
            </a:extLst>
          </p:cNvPr>
          <p:cNvSpPr/>
          <p:nvPr/>
        </p:nvSpPr>
        <p:spPr>
          <a:xfrm>
            <a:off x="4831713" y="2141592"/>
            <a:ext cx="4028213" cy="340519"/>
          </a:xfrm>
          <a:prstGeom prst="wedgeRoundRectCallout">
            <a:avLst>
              <a:gd name="adj1" fmla="val -54394"/>
              <a:gd name="adj2" fmla="val 20915"/>
              <a:gd name="adj3" fmla="val 16667"/>
            </a:avLst>
          </a:prstGeom>
          <a:solidFill>
            <a:srgbClr val="0069B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Ecotourism: See the World While Saving it</a:t>
            </a: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7C6F25CA-481B-4D3C-984F-02EF819C98E6}"/>
              </a:ext>
            </a:extLst>
          </p:cNvPr>
          <p:cNvSpPr/>
          <p:nvPr/>
        </p:nvSpPr>
        <p:spPr>
          <a:xfrm>
            <a:off x="4831712" y="2970335"/>
            <a:ext cx="4028213" cy="340519"/>
          </a:xfrm>
          <a:prstGeom prst="wedgeRoundRectCallout">
            <a:avLst>
              <a:gd name="adj1" fmla="val -56286"/>
              <a:gd name="adj2" fmla="val 17186"/>
              <a:gd name="adj3" fmla="val 16667"/>
            </a:avLst>
          </a:prstGeom>
          <a:solidFill>
            <a:srgbClr val="0069B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Places of natural beauty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06176101-1F46-4CEF-9D20-D97D10376774}"/>
              </a:ext>
            </a:extLst>
          </p:cNvPr>
          <p:cNvSpPr/>
          <p:nvPr/>
        </p:nvSpPr>
        <p:spPr>
          <a:xfrm>
            <a:off x="5031134" y="3855832"/>
            <a:ext cx="4028213" cy="340519"/>
          </a:xfrm>
          <a:prstGeom prst="wedgeRoundRectCallout">
            <a:avLst>
              <a:gd name="adj1" fmla="val -58335"/>
              <a:gd name="adj2" fmla="val 26510"/>
              <a:gd name="adj3" fmla="val 16667"/>
            </a:avLst>
          </a:prstGeom>
          <a:solidFill>
            <a:srgbClr val="0069B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5 paragraphs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924A2A11-47F2-4F5F-BF47-9013754F2D9C}"/>
              </a:ext>
            </a:extLst>
          </p:cNvPr>
          <p:cNvSpPr/>
          <p:nvPr/>
        </p:nvSpPr>
        <p:spPr>
          <a:xfrm>
            <a:off x="4973985" y="4701408"/>
            <a:ext cx="4028213" cy="340519"/>
          </a:xfrm>
          <a:prstGeom prst="wedgeRoundRectCallout">
            <a:avLst>
              <a:gd name="adj1" fmla="val -58335"/>
              <a:gd name="adj2" fmla="val 26510"/>
              <a:gd name="adj3" fmla="val 16667"/>
            </a:avLst>
          </a:prstGeom>
          <a:solidFill>
            <a:srgbClr val="0069B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Ecotourism</a:t>
            </a:r>
          </a:p>
        </p:txBody>
      </p:sp>
    </p:spTree>
    <p:extLst>
      <p:ext uri="{BB962C8B-B14F-4D97-AF65-F5344CB8AC3E}">
        <p14:creationId xmlns:p14="http://schemas.microsoft.com/office/powerpoint/2010/main" val="408395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5"/>
          <p:cNvPicPr preferRelativeResize="0"/>
          <p:nvPr/>
        </p:nvPicPr>
        <p:blipFill rotWithShape="1">
          <a:blip r:embed="rId6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42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4CEDE97-EDD1-4CEF-8EF6-81E29620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5152" cy="5143500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F05E0E1-1B81-4A70-BF50-2F3A20A22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5152" y="0"/>
            <a:ext cx="4552950" cy="5143500"/>
          </a:xfrm>
          <a:prstGeom prst="rect">
            <a:avLst/>
          </a:prstGeom>
        </p:spPr>
      </p:pic>
      <p:pic>
        <p:nvPicPr>
          <p:cNvPr id="27" name="Reading">
            <a:hlinkClick r:id="" action="ppaction://media"/>
            <a:extLst>
              <a:ext uri="{FF2B5EF4-FFF2-40B4-BE49-F238E27FC236}">
                <a16:creationId xmlns:a16="http://schemas.microsoft.com/office/drawing/2014/main" id="{49BB61EF-3AE9-46D6-A008-76C939546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99520" y="1537462"/>
            <a:ext cx="893437" cy="893437"/>
          </a:xfrm>
          <a:prstGeom prst="rect">
            <a:avLst/>
          </a:prstGeom>
          <a:effectLst>
            <a:glow rad="127000">
              <a:srgbClr val="008000"/>
            </a:glow>
          </a:effec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6256BAA3-944B-419C-AEDE-C5EFAA7BF4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90" y="2571750"/>
            <a:ext cx="1597290" cy="1481456"/>
          </a:xfrm>
          <a:prstGeom prst="rect">
            <a:avLst/>
          </a:prstGeom>
        </p:spPr>
      </p:pic>
      <p:sp>
        <p:nvSpPr>
          <p:cNvPr id="29" name="Google Shape;1317;p53">
            <a:extLst>
              <a:ext uri="{FF2B5EF4-FFF2-40B4-BE49-F238E27FC236}">
                <a16:creationId xmlns:a16="http://schemas.microsoft.com/office/drawing/2014/main" id="{13666EE6-DF31-41DF-8F47-CE217A578FB5}"/>
              </a:ext>
            </a:extLst>
          </p:cNvPr>
          <p:cNvSpPr txBox="1">
            <a:spLocks/>
          </p:cNvSpPr>
          <p:nvPr/>
        </p:nvSpPr>
        <p:spPr>
          <a:xfrm>
            <a:off x="3452827" y="4134124"/>
            <a:ext cx="3067800" cy="486299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008000"/>
                </a:solidFill>
                <a:latin typeface="Selawik Semibold" panose="020B0702040204020203" pitchFamily="34" charset="0"/>
              </a:rPr>
              <a:t>Read along as U Listen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385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 rotWithShape="1">
          <a:blip r:embed="rId3">
            <a:alphaModFix/>
          </a:blip>
          <a:srcRect l="-3802" r="1027"/>
          <a:stretch/>
        </p:blipFill>
        <p:spPr>
          <a:xfrm>
            <a:off x="6916425" y="3821675"/>
            <a:ext cx="846000" cy="813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2"/>
          <p:cNvSpPr txBox="1">
            <a:spLocks noGrp="1"/>
          </p:cNvSpPr>
          <p:nvPr>
            <p:ph type="title"/>
          </p:nvPr>
        </p:nvSpPr>
        <p:spPr>
          <a:xfrm>
            <a:off x="1001117" y="4061642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</a:t>
            </a:r>
            <a:r>
              <a:rPr lang="en" dirty="0"/>
              <a:t> and how is ecotourism</a:t>
            </a:r>
            <a:endParaRPr dirty="0"/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D10A6B13-5DEF-4539-802E-D485D9B3D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83" y="1193006"/>
            <a:ext cx="7918617" cy="275346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69" name="شكل بيضاوي 68">
            <a:extLst>
              <a:ext uri="{FF2B5EF4-FFF2-40B4-BE49-F238E27FC236}">
                <a16:creationId xmlns:a16="http://schemas.microsoft.com/office/drawing/2014/main" id="{CEFBC11F-32FC-405A-BB55-FE6D4D9B92A5}"/>
              </a:ext>
            </a:extLst>
          </p:cNvPr>
          <p:cNvSpPr/>
          <p:nvPr/>
        </p:nvSpPr>
        <p:spPr>
          <a:xfrm>
            <a:off x="749117" y="816210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sp>
        <p:nvSpPr>
          <p:cNvPr id="70" name="فقاعة الكلام: مستطيلة مستديرة الزوايا 69">
            <a:extLst>
              <a:ext uri="{FF2B5EF4-FFF2-40B4-BE49-F238E27FC236}">
                <a16:creationId xmlns:a16="http://schemas.microsoft.com/office/drawing/2014/main" id="{4C48480B-32F8-4930-8ED6-66B3F3296F44}"/>
              </a:ext>
            </a:extLst>
          </p:cNvPr>
          <p:cNvSpPr/>
          <p:nvPr/>
        </p:nvSpPr>
        <p:spPr>
          <a:xfrm>
            <a:off x="1351474" y="404383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1" name="Google Shape;228;p34">
            <a:extLst>
              <a:ext uri="{FF2B5EF4-FFF2-40B4-BE49-F238E27FC236}">
                <a16:creationId xmlns:a16="http://schemas.microsoft.com/office/drawing/2014/main" id="{45270493-37B6-4378-93D1-3A14E50F76D5}"/>
              </a:ext>
            </a:extLst>
          </p:cNvPr>
          <p:cNvSpPr txBox="1">
            <a:spLocks/>
          </p:cNvSpPr>
          <p:nvPr/>
        </p:nvSpPr>
        <p:spPr>
          <a:xfrm>
            <a:off x="1360101" y="619172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3"/>
          <p:cNvSpPr txBox="1">
            <a:spLocks noGrp="1"/>
          </p:cNvSpPr>
          <p:nvPr>
            <p:ph type="title"/>
          </p:nvPr>
        </p:nvSpPr>
        <p:spPr>
          <a:xfrm>
            <a:off x="399958" y="439047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characteristic of ecotourism</a:t>
            </a:r>
            <a:endParaRPr dirty="0"/>
          </a:p>
        </p:txBody>
      </p:sp>
      <p:pic>
        <p:nvPicPr>
          <p:cNvPr id="846" name="Google Shape;846;p53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858200" y="971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C398BD74-3C6E-40C6-91FF-058C433F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00" y="1078634"/>
            <a:ext cx="7213500" cy="31670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B30298FB-C5BD-4C23-A3D5-422575A6782A}"/>
              </a:ext>
            </a:extLst>
          </p:cNvPr>
          <p:cNvSpPr/>
          <p:nvPr/>
        </p:nvSpPr>
        <p:spPr>
          <a:xfrm>
            <a:off x="568300" y="530664"/>
            <a:ext cx="504000" cy="504000"/>
          </a:xfrm>
          <a:prstGeom prst="ellipse">
            <a:avLst/>
          </a:prstGeom>
          <a:solidFill>
            <a:srgbClr val="009A00"/>
          </a:solidFill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90249D62-ADD2-4B6E-9516-915289F413B3}"/>
              </a:ext>
            </a:extLst>
          </p:cNvPr>
          <p:cNvSpPr/>
          <p:nvPr/>
        </p:nvSpPr>
        <p:spPr>
          <a:xfrm>
            <a:off x="1362200" y="290011"/>
            <a:ext cx="5498060" cy="788623"/>
          </a:xfrm>
          <a:prstGeom prst="wedgeRoundRectCallout">
            <a:avLst>
              <a:gd name="adj1" fmla="val 60961"/>
              <a:gd name="adj2" fmla="val 4562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Google Shape;228;p34">
            <a:extLst>
              <a:ext uri="{FF2B5EF4-FFF2-40B4-BE49-F238E27FC236}">
                <a16:creationId xmlns:a16="http://schemas.microsoft.com/office/drawing/2014/main" id="{BC475C24-0F48-42F9-898F-2528886BA5AC}"/>
              </a:ext>
            </a:extLst>
          </p:cNvPr>
          <p:cNvSpPr txBox="1">
            <a:spLocks/>
          </p:cNvSpPr>
          <p:nvPr/>
        </p:nvSpPr>
        <p:spPr>
          <a:xfrm>
            <a:off x="1502486" y="496314"/>
            <a:ext cx="52174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2200" dirty="0"/>
              <a:t>What is the main idea of this paragraph?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/>
      <p:bldP spid="45" grpId="0" animBg="1"/>
    </p:bldLst>
  </p:timing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376</Words>
  <Application>Microsoft Office PowerPoint</Application>
  <PresentationFormat>عرض على الشاشة (16:9)</PresentationFormat>
  <Paragraphs>93</Paragraphs>
  <Slides>33</Slides>
  <Notes>33</Notes>
  <HiddenSlides>0</HiddenSlides>
  <MMClips>6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8" baseType="lpstr">
      <vt:lpstr>Anaheim</vt:lpstr>
      <vt:lpstr>Manrope</vt:lpstr>
      <vt:lpstr>Architects Daughter</vt:lpstr>
      <vt:lpstr>Roboto</vt:lpstr>
      <vt:lpstr>Raavi</vt:lpstr>
      <vt:lpstr>Pacifico</vt:lpstr>
      <vt:lpstr>Francois One</vt:lpstr>
      <vt:lpstr>Handlee</vt:lpstr>
      <vt:lpstr>Arial</vt:lpstr>
      <vt:lpstr>Helvetica</vt:lpstr>
      <vt:lpstr>Barlow</vt:lpstr>
      <vt:lpstr>Manrope ExtraLight</vt:lpstr>
      <vt:lpstr>Comic Sans MS</vt:lpstr>
      <vt:lpstr>Selawik Semibold</vt:lpstr>
      <vt:lpstr>Environment Watercolor Marketing Plan by Slidesgo</vt:lpstr>
      <vt:lpstr>Unit 3   Far And Away  Reading</vt:lpstr>
      <vt:lpstr> Lesson Objectives</vt:lpstr>
      <vt:lpstr>Write this word backwards to get the title of our  lesson today</vt:lpstr>
      <vt:lpstr>Pages (41-42)</vt:lpstr>
      <vt:lpstr>What does “ ecotourism” mean?</vt:lpstr>
      <vt:lpstr>عرض تقديمي في PowerPoint</vt:lpstr>
      <vt:lpstr>عرض تقديمي في PowerPoint</vt:lpstr>
      <vt:lpstr>What and how is ecotourism</vt:lpstr>
      <vt:lpstr>The characteristic of ecotourism</vt:lpstr>
      <vt:lpstr>The positive result of ecotourism on Costa Rica</vt:lpstr>
      <vt:lpstr>Stacy Davison’s personal ecotourism experience</vt:lpstr>
      <vt:lpstr>Stacy satisfaction with  ecotourism</vt:lpstr>
      <vt:lpstr>( Conclusion) Ecotourism is win-win situation for both the tourists and the country they visit</vt:lpstr>
      <vt:lpstr>ecotourism</vt:lpstr>
      <vt:lpstr>Awesome new words</vt:lpstr>
      <vt:lpstr>عرض تقديمي في PowerPoint</vt:lpstr>
      <vt:lpstr>Preserve the environment </vt:lpstr>
      <vt:lpstr>عرض تقديمي في PowerPoint</vt:lpstr>
      <vt:lpstr>remote destination</vt:lpstr>
      <vt:lpstr>عرض تقديمي في PowerPoint</vt:lpstr>
      <vt:lpstr>deforestation</vt:lpstr>
      <vt:lpstr>عرض تقديمي في PowerPoint</vt:lpstr>
      <vt:lpstr>lush rainforest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Qura’an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Watercolor Marketing Plan</dc:title>
  <dc:creator>ام الوليد</dc:creator>
  <cp:lastModifiedBy>انتصار بنت العبيدالله</cp:lastModifiedBy>
  <cp:revision>12</cp:revision>
  <dcterms:modified xsi:type="dcterms:W3CDTF">2022-10-04T16:16:46Z</dcterms:modified>
</cp:coreProperties>
</file>