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460" r:id="rId3"/>
    <p:sldId id="389" r:id="rId4"/>
    <p:sldId id="258" r:id="rId5"/>
    <p:sldId id="259" r:id="rId6"/>
    <p:sldId id="263" r:id="rId7"/>
    <p:sldId id="390" r:id="rId8"/>
    <p:sldId id="368" r:id="rId9"/>
    <p:sldId id="461" r:id="rId10"/>
    <p:sldId id="462" r:id="rId11"/>
    <p:sldId id="290" r:id="rId12"/>
    <p:sldId id="463" r:id="rId13"/>
    <p:sldId id="291" r:id="rId14"/>
    <p:sldId id="353" r:id="rId15"/>
    <p:sldId id="464" r:id="rId16"/>
    <p:sldId id="465" r:id="rId17"/>
    <p:sldId id="428" r:id="rId18"/>
    <p:sldId id="466" r:id="rId19"/>
    <p:sldId id="468" r:id="rId20"/>
    <p:sldId id="469" r:id="rId21"/>
    <p:sldId id="470" r:id="rId22"/>
    <p:sldId id="467" r:id="rId23"/>
    <p:sldId id="306" r:id="rId24"/>
    <p:sldId id="448" r:id="rId25"/>
    <p:sldId id="471" r:id="rId26"/>
    <p:sldId id="472" r:id="rId27"/>
    <p:sldId id="473" r:id="rId28"/>
    <p:sldId id="474" r:id="rId29"/>
    <p:sldId id="475" r:id="rId30"/>
    <p:sldId id="315" r:id="rId31"/>
    <p:sldId id="455" r:id="rId32"/>
    <p:sldId id="476" r:id="rId33"/>
    <p:sldId id="477" r:id="rId34"/>
    <p:sldId id="478" r:id="rId35"/>
    <p:sldId id="479" r:id="rId36"/>
    <p:sldId id="459" r:id="rId37"/>
    <p:sldId id="480" r:id="rId38"/>
    <p:sldId id="346" r:id="rId39"/>
    <p:sldId id="316" r:id="rId4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0BA"/>
    <a:srgbClr val="363A39"/>
    <a:srgbClr val="AB0D0D"/>
    <a:srgbClr val="EBE5AA"/>
    <a:srgbClr val="CCC49E"/>
    <a:srgbClr val="E3E3E1"/>
    <a:srgbClr val="F4B1EA"/>
    <a:srgbClr val="500A73"/>
    <a:srgbClr val="DBB089"/>
    <a:srgbClr val="AB7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56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DB2C6F-EF62-4CCB-A9F3-815B234EDD1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778736-C747-4996-A119-CDACF74027E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4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41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63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053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8736-C747-4996-A119-CDACF74027E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5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10E1DA-C8B3-42FE-BBAF-880AFBB85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46942A8-FC95-4087-8010-12CF09C1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38DD7A-0D73-49DA-AA15-5D5E0099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DD462-1C57-4D9F-824C-75C4315C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6BACF8-148D-4238-AD0D-78530DBB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123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4E6B8-B226-4247-A68B-12C6153B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C102ED-3DD1-420C-B89C-553991E11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232169-B242-4390-846C-DA08EDD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A2CB23-4131-4F27-A463-0BB0FEC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0C009A-EA10-4136-BE74-D298F913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39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7B2415B-4419-4580-88E2-C9D988616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2E6496-57A1-4644-B95A-8BCCB42D0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9CFE80-273C-4AE9-B54A-FC70DF70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4CF812-9103-404C-972A-5C63FFE6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12406-1F08-46C0-B896-32A0FC0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51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BD0C2-D643-40AD-9FAA-D895F1F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03A753-2F3D-485A-ADA5-9B79FFA6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04E1FB-9A4D-43BC-A9EB-F6C7FA17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A2BC8D-6AC3-4710-8EA8-FAFEDA6E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0FE12A-C07F-4BA3-85A3-BA2FE36C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11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93EF2-7994-49CC-8BF6-8669DB63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0EA996-52B9-44A4-A55D-EFEBA07E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01FE97-9A3F-4FEA-90C0-43A9719C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ADB65-87D8-4CA2-B01B-184882E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9CDE4D-1CE0-4D9A-B671-F376102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23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948E4-457C-4A71-BA42-2C16A80B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5EA72A-6A2C-44CE-97E0-D28498841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0126F8-F46F-4B05-A6DD-F8263F56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C06754-AD13-42E0-ACDD-401491E1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2A4402-FCC9-4632-B84D-D07482EB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7DFEBB-033B-4356-A4F5-D6252753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97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8B6681-E617-446D-AD04-00496B34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B2F077-9A69-4AA7-BB7B-7366980C4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538B68-0711-477D-A159-6EA01E83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5AF53F-E4BE-4878-A856-9C8108DB0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11B93C-25D7-4A2B-8563-E5D9E7E9A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D023CC-500E-4323-98CD-8ED3DB36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7D3477-9593-439C-A7E4-25701009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142D8E-37B6-41D8-A713-32564B6F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23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CE54CF-93FA-468B-9CC9-C5F400F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6DA66C9-EE80-46C5-A207-0C00D163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C87665-81FB-4F56-A2A4-17F42E5A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FBAA75F-20E3-4F2C-9C62-D70372CF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539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2E1CB7-D9F5-4B58-B171-0578914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7766BC-6D9C-4CB2-9081-7D0E454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65EC3-EE35-4141-B48A-FCCEC86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56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623A06-9506-4B5D-9B1E-379ABF57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A231D6-36A9-4802-A669-BA8622C3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E2C72D-0A62-458B-883F-5D2118C0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9B25D3-98D5-44BC-AD85-EA1AE816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55FE38-7F70-4700-B038-E43F105A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7DF1F9-32F9-4710-842E-3E03C3FF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927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6265C-429B-4251-B43A-CD3B19AE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355103-902C-495E-AE08-63BA1C58A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CD9F59-DB77-4199-989B-3CAEFD19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DBF572-A121-44EF-8D08-009BD7AF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797F8A-A1F2-4E94-A64C-0B58A426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147715A-0CB4-490E-954E-5A8D51BE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75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333D71-8773-47D0-9D9C-237FFD71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0A5BCF-359C-4469-9AD6-2CAA3911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2E8D08-61F4-4B09-9941-A2655996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EB2D-DEB4-48BE-B7C1-41B337111390}" type="datetimeFigureOut">
              <a:rPr lang="ar-SA" smtClean="0"/>
              <a:t>28/02/43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88E88-8432-4660-BF08-A241DA179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BF4C26-D412-4F80-BCD4-5F0ADBF12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B395-FABA-4708-85D0-B51B6292B7E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142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99E5562-79FB-4C1A-9FE6-A5829F07D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0F8CA83-72F5-4CDE-AD8D-3BDEFCD57A77}"/>
              </a:ext>
            </a:extLst>
          </p:cNvPr>
          <p:cNvSpPr txBox="1"/>
          <p:nvPr/>
        </p:nvSpPr>
        <p:spPr>
          <a:xfrm>
            <a:off x="3634859" y="827642"/>
            <a:ext cx="651813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الــفـــــــ( </a:t>
            </a:r>
            <a:r>
              <a:rPr lang="ar-SA" sz="60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الثالث</a:t>
            </a:r>
            <a:r>
              <a:rPr lang="ar-SA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)ـــــصــل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B546B51-247C-4552-A37B-CDE19BBA8CA1}"/>
              </a:ext>
            </a:extLst>
          </p:cNvPr>
          <p:cNvSpPr txBox="1"/>
          <p:nvPr/>
        </p:nvSpPr>
        <p:spPr>
          <a:xfrm>
            <a:off x="2230852" y="2620159"/>
            <a:ext cx="902330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العمليات على الكسور العشرية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AE2C4AE-64BE-4C53-BB2F-CDAD5054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47" y="220711"/>
            <a:ext cx="1151396" cy="7709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802BCD0-30E5-4018-9F7E-95BB3480C7B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7" y="124678"/>
            <a:ext cx="1283297" cy="7709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9E9EE98-67C7-4228-AF59-F0787EB19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7" y="101628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1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4716736" y="1842868"/>
            <a:ext cx="6981470" cy="3397244"/>
          </a:xfrm>
          <a:prstGeom prst="round2SameRect">
            <a:avLst>
              <a:gd name="adj1" fmla="val 50000"/>
              <a:gd name="adj2" fmla="val 17498"/>
            </a:avLst>
          </a:prstGeom>
          <a:solidFill>
            <a:srgbClr val="363A39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والمتباينة هي: جملة رياضية تبين عدم تساوي مقدارين, فيكون احداهما اكبر او اصغر من المقدار الاخر.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9337789" y="105888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86" y="10588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3982873" y="5689040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93AE01AF-0B86-4C97-ACA1-8068DB922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1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498080" y="0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مقارنة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610509" y="645091"/>
            <a:ext cx="709058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جبال</a:t>
            </a:r>
            <a:r>
              <a:rPr lang="ar-SA" sz="3200" b="1" dirty="0"/>
              <a:t>: استعمل الجدول السابق, واستعمل الإشارات للمقارنة بين ارتفاع جبل مومة وجبل العريف مستعلاً ( &lt; ,&gt; , = ).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8277098" y="2215683"/>
            <a:ext cx="3786655" cy="770952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استعمل القيم المنزلية: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4184340" y="5717739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F195F1E-B209-4B99-81EF-FFDB39D52124}"/>
              </a:ext>
            </a:extLst>
          </p:cNvPr>
          <p:cNvSpPr txBox="1"/>
          <p:nvPr/>
        </p:nvSpPr>
        <p:spPr>
          <a:xfrm>
            <a:off x="8446827" y="3419452"/>
            <a:ext cx="365196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</a:rPr>
              <a:t>جبل مومة:       2,6</a:t>
            </a:r>
            <a:r>
              <a:rPr lang="ar-SA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8410676" y="4416170"/>
            <a:ext cx="365997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</a:rPr>
              <a:t>جبل العريف:     2,6</a:t>
            </a:r>
            <a:r>
              <a:rPr lang="ar-SA" sz="3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5A4CBF-DB6D-4AD9-821C-BF7884DAF0BF}"/>
              </a:ext>
            </a:extLst>
          </p:cNvPr>
          <p:cNvSpPr txBox="1"/>
          <p:nvPr/>
        </p:nvSpPr>
        <p:spPr>
          <a:xfrm>
            <a:off x="3931262" y="3366655"/>
            <a:ext cx="432947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effectLst/>
              </a:rPr>
              <a:t>اولاً, واكتب العددي مرتين فوق بعضهما بطريقة عمودية, ثم ابدا بمقارنة المنازل من اليسار حتى تصل إلى منزلة يختلف فيها الرقمان, ثم اقارن بينهما.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34FEA74-8337-46B6-90E7-8BCFFA6E1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76" y="545639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3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4" grpId="0"/>
      <p:bldP spid="2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498080" y="0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مقارنة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610509" y="645091"/>
            <a:ext cx="709058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جبال</a:t>
            </a:r>
            <a:r>
              <a:rPr lang="ar-SA" sz="3200" b="1" dirty="0"/>
              <a:t>: استعمل الجدول السابق, واستعمل الإشارات للمقارنة بين ارتفاع جبل مومة وجبل العريف مستعلاً ( &lt; ,&gt; , = ).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3933372" y="2406298"/>
            <a:ext cx="7972215" cy="186077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2,64 </a:t>
            </a:r>
            <a:r>
              <a:rPr lang="en-US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&lt; </a:t>
            </a:r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2,63؛ لان: 4</a:t>
            </a:r>
            <a:r>
              <a:rPr lang="en-US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&lt;</a:t>
            </a:r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 ؛ لذا فارتفاع جبل مومة اعلى من ارتفاع جبل العريف. ويمكن الاستفادة من خط الاعداد في التحقق من معقولية الإجابة.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4184340" y="5717739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6005059" y="5717739"/>
            <a:ext cx="45685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حيث العدد الواقع عن اليمين هو الاكبر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8C7A32D-8B6E-4B0A-87F3-7DDA2F9C37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976" t="76203" r="32857" b="14368"/>
          <a:stretch/>
        </p:blipFill>
        <p:spPr>
          <a:xfrm>
            <a:off x="4922032" y="4607386"/>
            <a:ext cx="7141721" cy="77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51FE6C3-866D-419D-9094-F540270D5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625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67327" y="1028600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جبال: قارن بين ارتفاع جبل المجاز وجبل منعاءَ مستعملاً ( &lt; ,&gt; , = ).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DA6DE2EC-C504-4C21-9BDC-56F38E431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33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B5DF290-38B5-4B77-B544-B9A9DDDD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مستطيل ذو زاوية واحدة مخدوشة ودائرية 6">
            <a:extLst>
              <a:ext uri="{FF2B5EF4-FFF2-40B4-BE49-F238E27FC236}">
                <a16:creationId xmlns:a16="http://schemas.microsoft.com/office/drawing/2014/main" id="{F875F160-00A9-4580-ABF3-DAA6D8EC7631}"/>
              </a:ext>
            </a:extLst>
          </p:cNvPr>
          <p:cNvSpPr/>
          <p:nvPr/>
        </p:nvSpPr>
        <p:spPr>
          <a:xfrm>
            <a:off x="2354327" y="2786743"/>
            <a:ext cx="7483343" cy="3105345"/>
          </a:xfrm>
          <a:prstGeom prst="snipRoundRect">
            <a:avLst>
              <a:gd name="adj1" fmla="val 23171"/>
              <a:gd name="adj2" fmla="val 18214"/>
            </a:avLst>
          </a:prstGeom>
          <a:solidFill>
            <a:srgbClr val="C270BA"/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الكسور العشرية التي لها القيمة نفسها تسمى كسوراً عشرية متكافئة.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1E06BD2-E12F-4958-A379-AFE91AAE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E15322-A3F0-4149-BA22-7DAD23D5385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FA28AA8-4FDE-4916-A74D-D07426873525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8A9481E-AE95-4FF7-AB7D-B382CD40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69A118C-B570-42A6-9A61-23440CC9A77E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A91C7F79-43C2-4077-9A6B-25AA7527D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B5DF290-38B5-4B77-B544-B9A9DDDD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E06BD2-E12F-4958-A379-AFE91AAE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E15322-A3F0-4149-BA22-7DAD23D5385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FA28AA8-4FDE-4916-A74D-D07426873525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8A9481E-AE95-4FF7-AB7D-B382CD40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69A118C-B570-42A6-9A61-23440CC9A77E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sp>
        <p:nvSpPr>
          <p:cNvPr id="11" name="مستطيل ذو زاوية واحدة مخدوشة ودائرية 6">
            <a:extLst>
              <a:ext uri="{FF2B5EF4-FFF2-40B4-BE49-F238E27FC236}">
                <a16:creationId xmlns:a16="http://schemas.microsoft.com/office/drawing/2014/main" id="{FA36E041-FFA7-4EB8-BAE8-A6DFBC7F3C0F}"/>
              </a:ext>
            </a:extLst>
          </p:cNvPr>
          <p:cNvSpPr/>
          <p:nvPr/>
        </p:nvSpPr>
        <p:spPr>
          <a:xfrm>
            <a:off x="3924886" y="2485602"/>
            <a:ext cx="5130167" cy="1026942"/>
          </a:xfrm>
          <a:prstGeom prst="snipRoundRect">
            <a:avLst>
              <a:gd name="adj1" fmla="val 23171"/>
              <a:gd name="adj2" fmla="val 18214"/>
            </a:avLst>
          </a:prstGeom>
          <a:solidFill>
            <a:srgbClr val="C270BA"/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ومثالها: 0,8 و 0,80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BF4B474-FA52-41FC-BFDD-3A3467C5C2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231" t="33872" r="21874" b="39653"/>
          <a:stretch/>
        </p:blipFill>
        <p:spPr>
          <a:xfrm>
            <a:off x="6437968" y="3789517"/>
            <a:ext cx="4287368" cy="2208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6EB3DA-10CD-4CFE-8EC1-B195ED06D8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016" b="51042" l="21157" r="48316">
                        <a14:foregroundMark x1="47072" y1="45964" x2="47950" y2="45703"/>
                      </a14:backgroundRemoval>
                    </a14:imgEffect>
                  </a14:imgLayer>
                </a14:imgProps>
              </a:ext>
            </a:extLst>
          </a:blip>
          <a:srcRect l="20655" t="39889" r="51341" b="46964"/>
          <a:stretch/>
        </p:blipFill>
        <p:spPr>
          <a:xfrm>
            <a:off x="335911" y="3991644"/>
            <a:ext cx="6154058" cy="162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3BD5EE3-2295-420F-96C8-5ED641F4EC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B5DF290-38B5-4B77-B544-B9A9DDDD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E06BD2-E12F-4958-A379-AFE91AAE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E15322-A3F0-4149-BA22-7DAD23D5385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FA28AA8-4FDE-4916-A74D-D07426873525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8A9481E-AE95-4FF7-AB7D-B382CD40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69A118C-B570-42A6-9A61-23440CC9A77E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A149DEB6-2DEA-4BD5-AE85-5147F5C0785B}"/>
              </a:ext>
            </a:extLst>
          </p:cNvPr>
          <p:cNvSpPr/>
          <p:nvPr/>
        </p:nvSpPr>
        <p:spPr>
          <a:xfrm>
            <a:off x="2602524" y="2936878"/>
            <a:ext cx="7629226" cy="2730802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فإضافة صفرٍ او اصفارً عن يمين آخر منزلة عشرية لا يغير من قيمة الكسر العشري ويساعد إضافة هذه الاصفار في ترتيب الكسور العشرية.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F6BE0D8-5923-4FE0-BEA3-6A5AE071F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E9126D6-DBD0-47C6-87F1-31423AE7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850249-9746-4F16-A7C8-B26796A8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0" y="5313215"/>
            <a:ext cx="1151396" cy="77095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CD661D-6BEB-47B7-BD37-38E8DDB1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38" y="442167"/>
            <a:ext cx="1283297" cy="77095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FB5EB4-5F12-4859-9DC8-7D9159AADAAB}"/>
              </a:ext>
            </a:extLst>
          </p:cNvPr>
          <p:cNvSpPr txBox="1"/>
          <p:nvPr/>
        </p:nvSpPr>
        <p:spPr>
          <a:xfrm>
            <a:off x="8676179" y="227477"/>
            <a:ext cx="188865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إرشـــــادات</a:t>
            </a:r>
          </a:p>
          <a:p>
            <a:pPr algn="ctr"/>
            <a:r>
              <a:rPr lang="ar-SA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الدراســـة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3779D4A-6E3B-42AE-AE5C-A15F6B0AC14F}"/>
              </a:ext>
            </a:extLst>
          </p:cNvPr>
          <p:cNvSpPr txBox="1"/>
          <p:nvPr/>
        </p:nvSpPr>
        <p:spPr>
          <a:xfrm>
            <a:off x="3643532" y="1655283"/>
            <a:ext cx="541606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معقولية الحل</a:t>
            </a:r>
          </a:p>
          <a:p>
            <a:pPr algn="ctr"/>
            <a:r>
              <a:rPr lang="ar-SA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يمكنك التحقق من معقولية ترتيب الكسور العشرية باستعمال خط الاعداد.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C5AC731-951F-403B-B0FA-B39202368E34}"/>
              </a:ext>
            </a:extLst>
          </p:cNvPr>
          <p:cNvGrpSpPr/>
          <p:nvPr/>
        </p:nvGrpSpPr>
        <p:grpSpPr>
          <a:xfrm>
            <a:off x="851199" y="4052667"/>
            <a:ext cx="1467729" cy="1467729"/>
            <a:chOff x="29852" y="4052667"/>
            <a:chExt cx="1467729" cy="1467729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7ECDA99-CEA9-417F-A388-FFAF8B6C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68559477-19D3-4F18-9E7A-8C8586081C3F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2B855B0F-5F1D-4D2C-89FA-30FD90E37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498080" y="0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ترتيب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610509" y="645091"/>
            <a:ext cx="7090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رتب الكسور العشرية تصاعدياً</a:t>
            </a:r>
          </a:p>
          <a:p>
            <a:pPr algn="ctr"/>
            <a:r>
              <a:rPr lang="ar-SA" sz="3200" b="1" dirty="0"/>
              <a:t>15 , 14,95 , 15,8 , 15,01: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5435840" y="2108724"/>
            <a:ext cx="4804824" cy="130381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اولاً: اكتب الاعداد المعطاة مرتبة بعضها تحت بعض بشكل عمودي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4184340" y="5717739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7021361" y="3650836"/>
            <a:ext cx="1633781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14,95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15,8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15,01</a:t>
            </a:r>
            <a:endParaRPr lang="ar-SA" sz="4400" b="1" dirty="0">
              <a:solidFill>
                <a:srgbClr val="C0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DAD1BA2-A873-49BB-8858-ECD3DEE659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498080" y="0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ترتيب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610509" y="645091"/>
            <a:ext cx="7090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رتب الكسور العشرية تصاعدياً</a:t>
            </a:r>
          </a:p>
          <a:p>
            <a:pPr algn="ctr"/>
            <a:r>
              <a:rPr lang="ar-SA" sz="3200" b="1" dirty="0"/>
              <a:t>15 , 14,95 , 15,8 , 15,01: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5169668" y="1769754"/>
            <a:ext cx="5134092" cy="169023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ثانياً: اضف اصفاراً عن يمين آخر منزلة في الكسور العشرية, حتى يتساوى عدد المنازل العشرية فيها.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4184340" y="5717739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7021361" y="3650836"/>
            <a:ext cx="1633781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</a:t>
            </a:r>
            <a:r>
              <a:rPr lang="ar-SA" sz="4400" b="1" dirty="0">
                <a:solidFill>
                  <a:srgbClr val="C00000"/>
                </a:solidFill>
              </a:rPr>
              <a:t>00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14,95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15,8</a:t>
            </a:r>
            <a:r>
              <a:rPr lang="ar-SA" sz="4400" b="1" dirty="0">
                <a:solidFill>
                  <a:srgbClr val="C00000"/>
                </a:solidFill>
              </a:rPr>
              <a:t>0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15,01</a:t>
            </a:r>
            <a:endParaRPr lang="ar-SA" sz="4400" b="1" dirty="0">
              <a:solidFill>
                <a:srgbClr val="C0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577216D-1D42-4559-A21D-6E2604F58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6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5CE95EB-A567-4235-B3E9-03D4A4FA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تمرير أفقي 9">
            <a:extLst>
              <a:ext uri="{FF2B5EF4-FFF2-40B4-BE49-F238E27FC236}">
                <a16:creationId xmlns:a16="http://schemas.microsoft.com/office/drawing/2014/main" id="{C0B8D638-0750-41B2-AED3-4600DE0D9D87}"/>
              </a:ext>
            </a:extLst>
          </p:cNvPr>
          <p:cNvSpPr/>
          <p:nvPr/>
        </p:nvSpPr>
        <p:spPr>
          <a:xfrm>
            <a:off x="2333686" y="3040182"/>
            <a:ext cx="7890387" cy="2578100"/>
          </a:xfrm>
          <a:prstGeom prst="horizontalScroll">
            <a:avLst>
              <a:gd name="adj" fmla="val 8892"/>
            </a:avLst>
          </a:prstGeom>
          <a:solidFill>
            <a:srgbClr val="F4B1E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بسم الله والحمد لله والصلاة على نبينا محمد صلى الله عليه وسلم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/>
              </a:rPr>
              <a:t>اللهم افتح على قلوبنا اللهم يا معلم إبراهيم علمنا ويا مفهم سليمان فهمنا وعلمنا ما جهلنا ونفعنا بما علمتا وزدنا علما اللهم افتح لنا  فتحاً مبينا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7" y="599856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DA5CBC5-CF3B-4DAC-BD31-AB85A893D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247932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498080" y="0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ترتيب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610509" y="645091"/>
            <a:ext cx="7090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رتب الكسور العشرية تصاعدياً</a:t>
            </a:r>
          </a:p>
          <a:p>
            <a:pPr algn="ctr"/>
            <a:r>
              <a:rPr lang="ar-SA" sz="3200" b="1" dirty="0"/>
              <a:t>15 , 14,95 , 15,8 , 15,01: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5169668" y="1769754"/>
            <a:ext cx="5134092" cy="1690233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ثالثاً: واخيراً قارن ورتب مستعملاً القيمة المنزلية.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4184340" y="5717739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247D1BD-BFAE-4EC8-B760-61D117EF12BB}"/>
              </a:ext>
            </a:extLst>
          </p:cNvPr>
          <p:cNvSpPr txBox="1"/>
          <p:nvPr/>
        </p:nvSpPr>
        <p:spPr>
          <a:xfrm>
            <a:off x="7021361" y="3650836"/>
            <a:ext cx="1633781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14,95</a:t>
            </a:r>
            <a:endParaRPr lang="ar-SA" sz="4400" b="1" dirty="0">
              <a:solidFill>
                <a:srgbClr val="C00000"/>
              </a:solidFill>
            </a:endParaRP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15,00</a:t>
            </a: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15,01</a:t>
            </a:r>
            <a:endParaRPr lang="ar-SA" sz="4400" b="1" dirty="0">
              <a:solidFill>
                <a:srgbClr val="C00000"/>
              </a:solidFill>
            </a:endParaRPr>
          </a:p>
          <a:p>
            <a:pPr algn="l" rtl="0"/>
            <a:r>
              <a:rPr lang="ar-SA" sz="4400" b="1" dirty="0">
                <a:solidFill>
                  <a:srgbClr val="002060"/>
                </a:solidFill>
              </a:rPr>
              <a:t>15,80</a:t>
            </a:r>
            <a:endParaRPr lang="ar-SA" sz="4400" b="1" dirty="0">
              <a:solidFill>
                <a:srgbClr val="C0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76BC22F-3B6F-4DFC-A261-DDCA26F00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0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1B41374-1396-4A85-B9E8-28113FA687D5}"/>
              </a:ext>
            </a:extLst>
          </p:cNvPr>
          <p:cNvSpPr/>
          <p:nvPr/>
        </p:nvSpPr>
        <p:spPr>
          <a:xfrm>
            <a:off x="7498080" y="0"/>
            <a:ext cx="3092092" cy="6066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ترتيب الكسور العشرية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B6E4D4-EA26-45EC-8DE5-9D1591C023D5}"/>
              </a:ext>
            </a:extLst>
          </p:cNvPr>
          <p:cNvSpPr txBox="1"/>
          <p:nvPr/>
        </p:nvSpPr>
        <p:spPr>
          <a:xfrm>
            <a:off x="3610509" y="645091"/>
            <a:ext cx="709058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رتب الكسور العشرية تصاعدياً</a:t>
            </a:r>
          </a:p>
          <a:p>
            <a:pPr algn="ctr"/>
            <a:r>
              <a:rPr lang="ar-SA" sz="3200" b="1" dirty="0"/>
              <a:t>15 , 14,95 , 15,8 , 15,01: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AAFE0E4-7703-4D86-9710-D5415FAE5FA9}"/>
              </a:ext>
            </a:extLst>
          </p:cNvPr>
          <p:cNvSpPr/>
          <p:nvPr/>
        </p:nvSpPr>
        <p:spPr>
          <a:xfrm>
            <a:off x="5145927" y="2966492"/>
            <a:ext cx="5766430" cy="21692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اذن ترتيب الكسور العشرية تصاعدياً هو:</a:t>
            </a:r>
          </a:p>
          <a:p>
            <a:pPr algn="ctr"/>
            <a:r>
              <a:rPr lang="ar-SA" sz="3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14,95 , 15 , 15,01 , 15,8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856DA2C-B72C-4AC1-B0B9-C9051170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357" y="5468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305285-DCBD-47B1-85A9-B690B1C477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6612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45A418C-493C-4EEE-A1CE-21EF6EAADBE7}"/>
              </a:ext>
            </a:extLst>
          </p:cNvPr>
          <p:cNvGrpSpPr/>
          <p:nvPr/>
        </p:nvGrpSpPr>
        <p:grpSpPr>
          <a:xfrm>
            <a:off x="4184340" y="5717739"/>
            <a:ext cx="1467729" cy="1467729"/>
            <a:chOff x="29852" y="4052667"/>
            <a:chExt cx="1467729" cy="14677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C3DC7B42-D275-4AE2-97A5-23EF08489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0E2DC07-92AC-48A9-825C-4BC1C3A7303B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07B6298-CEAC-4AC2-A953-DBD72E539FE4}"/>
              </a:ext>
            </a:extLst>
          </p:cNvPr>
          <p:cNvGrpSpPr/>
          <p:nvPr/>
        </p:nvGrpSpPr>
        <p:grpSpPr>
          <a:xfrm>
            <a:off x="10590172" y="843161"/>
            <a:ext cx="1601827" cy="1365068"/>
            <a:chOff x="9493442" y="2063932"/>
            <a:chExt cx="1601827" cy="136506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962FE95-2E08-4E43-9C11-B40D4CA2D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00" b="86250" l="62344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38" t="54393" r="7286" b="18821"/>
            <a:stretch/>
          </p:blipFill>
          <p:spPr>
            <a:xfrm flipH="1">
              <a:off x="9493442" y="2063932"/>
              <a:ext cx="1601827" cy="1365068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A5F1C33-69BE-4D54-90F3-8405C4226198}"/>
                </a:ext>
              </a:extLst>
            </p:cNvPr>
            <p:cNvSpPr txBox="1"/>
            <p:nvPr/>
          </p:nvSpPr>
          <p:spPr>
            <a:xfrm>
              <a:off x="9715288" y="2423300"/>
              <a:ext cx="109356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مــثـال</a:t>
              </a: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4395136E-2225-4F7E-A1BD-46B2A7C15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562692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ADD4F55-FDB7-4141-8767-1F72DA7326E8}"/>
              </a:ext>
            </a:extLst>
          </p:cNvPr>
          <p:cNvSpPr/>
          <p:nvPr/>
        </p:nvSpPr>
        <p:spPr>
          <a:xfrm>
            <a:off x="3881518" y="157135"/>
            <a:ext cx="3124193" cy="770951"/>
          </a:xfrm>
          <a:prstGeom prst="roundRect">
            <a:avLst/>
          </a:prstGeom>
          <a:solidFill>
            <a:srgbClr val="BF93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تحقق من فهمك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67327" y="1028600"/>
            <a:ext cx="66119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رتب الكسور العشرية الاتية تنازلياً: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</a:rPr>
              <a:t>35,06 , 35,7 , 35,5 , 35,849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صورة 43">
            <a:extLst>
              <a:ext uri="{FF2B5EF4-FFF2-40B4-BE49-F238E27FC236}">
                <a16:creationId xmlns:a16="http://schemas.microsoft.com/office/drawing/2014/main" id="{B057B85A-A9FC-4115-8A95-A4250256B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5246341" y="2697480"/>
            <a:ext cx="4191146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8800" b="1" dirty="0">
                <a:solidFill>
                  <a:srgbClr val="002060"/>
                </a:solidFill>
              </a:rPr>
              <a:t>تـأكـد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7625069" y="1776634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D7C01CD-DBA9-4BB2-87CC-56B2D5BD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2FF2E5-A2F0-4BB2-B298-2260B77E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39" y="188612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2EF562A-F419-4D19-8578-C7F505D2A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04" y="4443337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18A1891-9DAF-4BC1-A343-768B3C916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481" t="22470" r="29134" b="70531"/>
          <a:stretch/>
        </p:blipFill>
        <p:spPr>
          <a:xfrm>
            <a:off x="3256823" y="1062326"/>
            <a:ext cx="3032921" cy="72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88A8AAA4-A8EC-485D-A8FE-06A59EAC5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18A1891-9DAF-4BC1-A343-768B3C916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724" t="22231" r="54396" b="70882"/>
          <a:stretch/>
        </p:blipFill>
        <p:spPr>
          <a:xfrm>
            <a:off x="3165231" y="1062326"/>
            <a:ext cx="3124513" cy="71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A6E081E-DE0A-4D8A-8AB3-8071858453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18A1891-9DAF-4BC1-A343-768B3C916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654" t="30525" r="29466" b="62588"/>
          <a:stretch/>
        </p:blipFill>
        <p:spPr>
          <a:xfrm>
            <a:off x="3165231" y="1062326"/>
            <a:ext cx="3124513" cy="71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9B931C97-086B-4CE4-ABF4-AA9ABC253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8F4296B-9234-4D1E-B26A-72D5C32933D9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18A1891-9DAF-4BC1-A343-768B3C916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227" t="30688" r="53765" b="62425"/>
          <a:stretch/>
        </p:blipFill>
        <p:spPr>
          <a:xfrm>
            <a:off x="2771335" y="1062326"/>
            <a:ext cx="3518409" cy="71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C99413C6-97EA-4EF6-B7C7-954EEEF4E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18A1891-9DAF-4BC1-A343-768B3C916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67" t="39035" r="29687" b="43432"/>
          <a:stretch/>
        </p:blipFill>
        <p:spPr>
          <a:xfrm>
            <a:off x="1202007" y="545696"/>
            <a:ext cx="8168224" cy="125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063EE0F-6F3A-4353-98DF-18A90A501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89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18A1891-9DAF-4BC1-A343-768B3C916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06" t="58202" r="29748" b="18314"/>
          <a:stretch/>
        </p:blipFill>
        <p:spPr>
          <a:xfrm>
            <a:off x="1202007" y="545696"/>
            <a:ext cx="8168224" cy="16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5E4A68D6-1A64-44DF-B6F1-69C33A05E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C7526E4-3CD5-4D16-858E-1DB0252FE912}"/>
              </a:ext>
            </a:extLst>
          </p:cNvPr>
          <p:cNvSpPr txBox="1"/>
          <p:nvPr/>
        </p:nvSpPr>
        <p:spPr>
          <a:xfrm>
            <a:off x="6025660" y="360926"/>
            <a:ext cx="282481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/>
              <a:t>ــــــ </a:t>
            </a:r>
            <a:r>
              <a:rPr lang="ar-SA" sz="3600" b="1" dirty="0">
                <a:solidFill>
                  <a:srgbClr val="002060"/>
                </a:solidFill>
              </a:rPr>
              <a:t>قوانين</a:t>
            </a:r>
            <a:r>
              <a:rPr lang="ar-SA" sz="3600" b="1" dirty="0"/>
              <a:t> ــــــ</a:t>
            </a:r>
          </a:p>
          <a:p>
            <a:pPr algn="ctr"/>
            <a:r>
              <a:rPr lang="ar-SA" sz="4800" b="1" dirty="0">
                <a:solidFill>
                  <a:srgbClr val="580000"/>
                </a:solidFill>
              </a:rPr>
              <a:t>التعلم عن بعد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1DFBC84-0611-44B6-A45C-8E899261AE17}"/>
              </a:ext>
            </a:extLst>
          </p:cNvPr>
          <p:cNvGrpSpPr/>
          <p:nvPr/>
        </p:nvGrpSpPr>
        <p:grpSpPr>
          <a:xfrm>
            <a:off x="3025629" y="1874779"/>
            <a:ext cx="8433868" cy="4428594"/>
            <a:chOff x="3123029" y="2161927"/>
            <a:chExt cx="8433868" cy="4428594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8751948-9EA3-4305-857D-C2F39BB9F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162" l="0" r="100000">
                          <a14:foregroundMark x1="68919" y1="24265" x2="69498" y2="53309"/>
                          <a14:foregroundMark x1="60039" y1="11029" x2="44595" y2="33824"/>
                          <a14:foregroundMark x1="44595" y1="33824" x2="44595" y2="33824"/>
                          <a14:foregroundMark x1="56757" y1="10662" x2="49807" y2="15809"/>
                          <a14:foregroundMark x1="85135" y1="15441" x2="89575" y2="30515"/>
                          <a14:foregroundMark x1="5212" y1="12500" x2="26062" y2="17279"/>
                          <a14:foregroundMark x1="23552" y1="8088" x2="19498" y2="13603"/>
                          <a14:foregroundMark x1="63900" y1="18750" x2="55792" y2="39338"/>
                          <a14:foregroundMark x1="60232" y1="57353" x2="47683" y2="73529"/>
                          <a14:foregroundMark x1="28764" y1="55882" x2="15637" y2="61765"/>
                          <a14:backgroundMark x1="69305" y1="13971" x2="69305" y2="25368"/>
                          <a14:backgroundMark x1="71429" y1="27206" x2="70077" y2="63603"/>
                          <a14:backgroundMark x1="87645" y1="46324" x2="79537" y2="48529"/>
                          <a14:backgroundMark x1="98069" y1="16176" x2="98842" y2="84559"/>
                          <a14:backgroundMark x1="67181" y1="30515" x2="66023" y2="48162"/>
                          <a14:backgroundMark x1="66216" y1="45588" x2="1737" y2="47794"/>
                          <a14:backgroundMark x1="70077" y1="27941" x2="67954" y2="30882"/>
                          <a14:backgroundMark x1="69884" y1="25000" x2="69498" y2="59191"/>
                          <a14:backgroundMark x1="66602" y1="27941" x2="71042" y2="43015"/>
                          <a14:backgroundMark x1="72008" y1="26103" x2="66602" y2="37132"/>
                          <a14:backgroundMark x1="69884" y1="24265" x2="66988" y2="28676"/>
                          <a14:backgroundMark x1="70077" y1="23897" x2="69112" y2="27574"/>
                          <a14:backgroundMark x1="69691" y1="24632" x2="68533" y2="555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029" y="2161927"/>
              <a:ext cx="8433868" cy="4428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D13A59E0-1E0E-480B-B7E6-6109DA62CAF2}"/>
                </a:ext>
              </a:extLst>
            </p:cNvPr>
            <p:cNvSpPr/>
            <p:nvPr/>
          </p:nvSpPr>
          <p:spPr>
            <a:xfrm>
              <a:off x="6597748" y="2419643"/>
              <a:ext cx="1871003" cy="1223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أجلس بهدوء</a:t>
              </a:r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94FF9D53-DDD5-4324-865A-518344F71E4B}"/>
                </a:ext>
              </a:extLst>
            </p:cNvPr>
            <p:cNvSpPr/>
            <p:nvPr/>
          </p:nvSpPr>
          <p:spPr>
            <a:xfrm>
              <a:off x="3601329" y="4600135"/>
              <a:ext cx="1871003" cy="1125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انتظر دور المشاركة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4ED7D219-8BBE-4E57-9C56-34CE0DC869C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0B9EE9-E0EF-42A7-8287-E0B9498A546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49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4786D20-C9A7-4435-8F68-8542B06FC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83" y="90201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اوية واحدة مخدوشة ودائرية 6">
            <a:extLst>
              <a:ext uri="{FF2B5EF4-FFF2-40B4-BE49-F238E27FC236}">
                <a16:creationId xmlns:a16="http://schemas.microsoft.com/office/drawing/2014/main" id="{DEE54FD9-E2A4-4A13-BF2D-5D1AF2C3BFCD}"/>
              </a:ext>
            </a:extLst>
          </p:cNvPr>
          <p:cNvSpPr/>
          <p:nvPr/>
        </p:nvSpPr>
        <p:spPr>
          <a:xfrm>
            <a:off x="3410420" y="2941960"/>
            <a:ext cx="8011100" cy="1678675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    </a:t>
            </a:r>
            <a:r>
              <a:rPr lang="ar-SA" sz="7200" b="1" dirty="0">
                <a:solidFill>
                  <a:srgbClr val="002060"/>
                </a:solidFill>
              </a:rPr>
              <a:t>تدرب. وحل المسائل</a:t>
            </a:r>
            <a:endParaRPr lang="ar-SA" sz="8800" b="1" dirty="0">
              <a:solidFill>
                <a:srgbClr val="00206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155E15-4669-4C88-973B-66BC1DCF2E11}"/>
              </a:ext>
            </a:extLst>
          </p:cNvPr>
          <p:cNvSpPr txBox="1"/>
          <p:nvPr/>
        </p:nvSpPr>
        <p:spPr>
          <a:xfrm>
            <a:off x="8911203" y="1769556"/>
            <a:ext cx="344357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SA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93C6251-F390-4A31-A195-4E250BC61B1F}"/>
              </a:ext>
            </a:extLst>
          </p:cNvPr>
          <p:cNvSpPr/>
          <p:nvPr/>
        </p:nvSpPr>
        <p:spPr>
          <a:xfrm>
            <a:off x="7123578" y="1600756"/>
            <a:ext cx="4045438" cy="99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مهارات التفكير العليا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8FF751B-9347-43EC-92FB-344D9DA0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37" y="59646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3DFF19-B7F4-499A-B9D8-68DB8693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71" y="12242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D8AEAFC-60C9-42C3-8310-B437C00A9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92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0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973605A-057B-4C41-94C3-05C535F9E66C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72451D-577F-4026-9D91-13D4136CC3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327" t="22470" r="27290" b="70385"/>
          <a:stretch/>
        </p:blipFill>
        <p:spPr>
          <a:xfrm>
            <a:off x="2700997" y="934116"/>
            <a:ext cx="3207282" cy="78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495EE4B1-EA8A-4036-87DA-10595632F6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973605A-057B-4C41-94C3-05C535F9E66C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72451D-577F-4026-9D91-13D4136CC3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67" t="22578" r="70450" b="70277"/>
          <a:stretch/>
        </p:blipFill>
        <p:spPr>
          <a:xfrm>
            <a:off x="2700997" y="934116"/>
            <a:ext cx="3207282" cy="78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14DD5F9B-D3B1-42D1-A167-C9A926E7D2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973605A-057B-4C41-94C3-05C535F9E66C}"/>
              </a:ext>
            </a:extLst>
          </p:cNvPr>
          <p:cNvSpPr txBox="1"/>
          <p:nvPr/>
        </p:nvSpPr>
        <p:spPr>
          <a:xfrm>
            <a:off x="1406671" y="41106"/>
            <a:ext cx="728706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قارن بين الكسرين العشريين في كل مما يأتي مستعملاً ( &lt; ,&gt; , = ).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72451D-577F-4026-9D91-13D4136CC3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584" t="30409" r="49231" b="62446"/>
          <a:stretch/>
        </p:blipFill>
        <p:spPr>
          <a:xfrm>
            <a:off x="2152357" y="934116"/>
            <a:ext cx="3755922" cy="78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FE5C017B-0614-45EE-929B-561EC80E8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B973605A-057B-4C41-94C3-05C535F9E66C}"/>
              </a:ext>
            </a:extLst>
          </p:cNvPr>
          <p:cNvSpPr txBox="1"/>
          <p:nvPr/>
        </p:nvSpPr>
        <p:spPr>
          <a:xfrm>
            <a:off x="699072" y="99215"/>
            <a:ext cx="72870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رتب الكسور العشرية التالية تصاعديا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72451D-577F-4026-9D91-13D4136CC3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560" t="47351" r="27212" b="45504"/>
          <a:stretch/>
        </p:blipFill>
        <p:spPr>
          <a:xfrm>
            <a:off x="2152357" y="934116"/>
            <a:ext cx="5134708" cy="78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018DED37-0E1B-44BB-94A4-B89D410547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A0FECB4-CAE6-47FA-AB9A-D592F13F4468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2048C56-6AA5-4E51-8F0A-E01D7CBA495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957A57CB-F41C-4B4C-A79B-0EE1DA1AD5B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5CFBAFD-E284-4138-8CD4-0C330235B486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0B0B420D-8C14-4A3D-934B-772AC9BCD13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972451D-577F-4026-9D91-13D4136CC3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54" t="71081" r="27131" b="9993"/>
          <a:stretch/>
        </p:blipFill>
        <p:spPr>
          <a:xfrm>
            <a:off x="1157640" y="391243"/>
            <a:ext cx="8946454" cy="152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DEFA0481-4551-4ED3-AD7F-02BFA695F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CC17A253-3851-4F2A-84E0-9A536D7CCFC4}"/>
              </a:ext>
            </a:extLst>
          </p:cNvPr>
          <p:cNvSpPr/>
          <p:nvPr/>
        </p:nvSpPr>
        <p:spPr>
          <a:xfrm>
            <a:off x="10837960" y="2071225"/>
            <a:ext cx="1322363" cy="1645920"/>
          </a:xfrm>
          <a:prstGeom prst="round2DiagRect">
            <a:avLst/>
          </a:prstGeom>
          <a:solidFill>
            <a:srgbClr val="A61A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مهارات التفكير العليا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F3BC32F-9C15-413B-B149-963FA72FFFDE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5137393D-C3D8-4031-903D-9BFCFA1A5A4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293BB747-7FDE-4365-858F-26822EBC5A2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8E539686-2E48-4869-A46E-DA589BCE30AA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5EDA2AC5-504B-47F7-B08B-5CB1C9FC1F1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F3C9CD3-C1B3-4E7F-9D84-85A43D8215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06" t="19712" r="27290" b="46818"/>
          <a:stretch/>
        </p:blipFill>
        <p:spPr>
          <a:xfrm>
            <a:off x="1530046" y="222536"/>
            <a:ext cx="7742471" cy="229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8E9C5BAC-FD35-4D8F-8458-DAD9422A2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9D2532-F124-4C63-994F-69796970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02BC3BC-5D48-480F-9286-19C41DF8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B8BCEC-89CD-4D32-8347-CF7819C2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58661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DAA32D1-BD4A-4FBE-AA8C-BA0157E38DA4}"/>
              </a:ext>
            </a:extLst>
          </p:cNvPr>
          <p:cNvGrpSpPr/>
          <p:nvPr/>
        </p:nvGrpSpPr>
        <p:grpSpPr>
          <a:xfrm>
            <a:off x="9370231" y="5743692"/>
            <a:ext cx="1467729" cy="1467729"/>
            <a:chOff x="29852" y="4052667"/>
            <a:chExt cx="1467729" cy="146772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5607BDC1-A684-4A10-9972-975B5B88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21C07E0-BE41-4395-B802-CD67279A4BBA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90</a:t>
              </a:r>
              <a:endParaRPr lang="ar-SA" b="1" dirty="0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DE1470E-E8D2-4743-B0A7-DB2DE2FD1957}"/>
              </a:ext>
            </a:extLst>
          </p:cNvPr>
          <p:cNvGrpSpPr/>
          <p:nvPr/>
        </p:nvGrpSpPr>
        <p:grpSpPr>
          <a:xfrm>
            <a:off x="1274769" y="2940115"/>
            <a:ext cx="6997033" cy="516836"/>
            <a:chOff x="204460" y="1258955"/>
            <a:chExt cx="6503052" cy="516836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60898865-E850-41FE-9F4E-266630C5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6BF2A56-CE56-46A5-90F8-BF57789BB7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5FB9ED71-A6FE-4490-B8CB-81D148C3AD9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FDA9246-C4F8-4039-97C1-F093B0C67CE1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28BBDA9-E15F-4EA7-8932-6886D16F5B14}"/>
              </a:ext>
            </a:extLst>
          </p:cNvPr>
          <p:cNvGrpSpPr/>
          <p:nvPr/>
        </p:nvGrpSpPr>
        <p:grpSpPr>
          <a:xfrm>
            <a:off x="1274769" y="3658185"/>
            <a:ext cx="6997033" cy="516836"/>
            <a:chOff x="204460" y="1258955"/>
            <a:chExt cx="6503052" cy="516836"/>
          </a:xfrm>
        </p:grpSpPr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7C66B96-DE25-434A-82D2-003E8C16558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C8866264-8B03-4C04-940F-C67987A40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06B3DDA0-E932-4C8F-992D-41EEDF89073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51ADC63-EC72-4884-8F93-2921D95264A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88FA1-475C-49D6-97EB-4741DB8A597A}"/>
              </a:ext>
            </a:extLst>
          </p:cNvPr>
          <p:cNvGrpSpPr/>
          <p:nvPr/>
        </p:nvGrpSpPr>
        <p:grpSpPr>
          <a:xfrm>
            <a:off x="1274769" y="4462139"/>
            <a:ext cx="6997033" cy="516836"/>
            <a:chOff x="204460" y="1258955"/>
            <a:chExt cx="6503052" cy="516836"/>
          </a:xfrm>
        </p:grpSpPr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B4B8930E-D819-4C3C-BF80-181485F59C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63164EDC-F9FE-4698-82BA-68F3D909E69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E3618987-5992-41A2-84CB-6BE4DBFE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5B219AC-2F2E-4967-8B8F-718ECAA8046E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EED70CC-893C-4227-B5E0-F40497C7141E}"/>
              </a:ext>
            </a:extLst>
          </p:cNvPr>
          <p:cNvGrpSpPr/>
          <p:nvPr/>
        </p:nvGrpSpPr>
        <p:grpSpPr>
          <a:xfrm>
            <a:off x="1274768" y="5163703"/>
            <a:ext cx="6997033" cy="516836"/>
            <a:chOff x="204460" y="1258955"/>
            <a:chExt cx="6503052" cy="51683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1B6719D6-A7F2-439D-BD9C-2E5A265ECB4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4769F95B-DF71-4F27-B355-AFD51FFD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53CBDC5C-9BE9-4659-A918-CDAED7830A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0C38C4E6-8987-4FC5-BF54-DEF7BF3FF65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CC17A253-3851-4F2A-84E0-9A536D7CCFC4}"/>
              </a:ext>
            </a:extLst>
          </p:cNvPr>
          <p:cNvSpPr/>
          <p:nvPr/>
        </p:nvSpPr>
        <p:spPr>
          <a:xfrm>
            <a:off x="10837960" y="2071225"/>
            <a:ext cx="1322363" cy="1645920"/>
          </a:xfrm>
          <a:prstGeom prst="round2DiagRect">
            <a:avLst/>
          </a:prstGeom>
          <a:solidFill>
            <a:srgbClr val="A61A7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مهارات التفكير العليا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F3C9CD3-C1B3-4E7F-9D84-85A43D8215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810" t="55607" r="26488" b="37189"/>
          <a:stretch/>
        </p:blipFill>
        <p:spPr>
          <a:xfrm>
            <a:off x="1406671" y="948530"/>
            <a:ext cx="6687266" cy="59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A54D67E1-0D31-4A2D-9CF2-16724D8C4A0E}"/>
              </a:ext>
            </a:extLst>
          </p:cNvPr>
          <p:cNvGrpSpPr/>
          <p:nvPr/>
        </p:nvGrpSpPr>
        <p:grpSpPr>
          <a:xfrm>
            <a:off x="1274769" y="2136161"/>
            <a:ext cx="6997033" cy="516836"/>
            <a:chOff x="204460" y="1258955"/>
            <a:chExt cx="6503052" cy="516836"/>
          </a:xfrm>
        </p:grpSpPr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3A5D707F-D2DC-45E6-97B2-DB968EE955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258955"/>
              <a:ext cx="65030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833CA189-D3D0-48A0-AE94-AE4EC6B4A900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553154"/>
              <a:ext cx="6503051" cy="0"/>
            </a:xfrm>
            <a:prstGeom prst="line">
              <a:avLst/>
            </a:prstGeom>
            <a:ln w="12700">
              <a:solidFill>
                <a:srgbClr val="FF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0D302BAE-4D2E-463C-B2EC-6F98BD45F057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1" y="1775791"/>
              <a:ext cx="6503051" cy="0"/>
            </a:xfrm>
            <a:prstGeom prst="line">
              <a:avLst/>
            </a:prstGeom>
            <a:ln w="12700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E6C3F8CA-04B5-47DF-8254-DFA4081486AB}"/>
                </a:ext>
              </a:extLst>
            </p:cNvPr>
            <p:cNvCxnSpPr>
              <a:cxnSpLocks/>
            </p:cNvCxnSpPr>
            <p:nvPr/>
          </p:nvCxnSpPr>
          <p:spPr>
            <a:xfrm>
              <a:off x="204460" y="1680375"/>
              <a:ext cx="6503051" cy="0"/>
            </a:xfrm>
            <a:prstGeom prst="line">
              <a:avLst/>
            </a:prstGeom>
            <a:ln w="1270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B694B855-1860-4CBB-BAD2-440D617DA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0" y="552860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737BF02E-7C7C-44C0-80AE-44649E467466}"/>
              </a:ext>
            </a:extLst>
          </p:cNvPr>
          <p:cNvSpPr/>
          <p:nvPr/>
        </p:nvSpPr>
        <p:spPr>
          <a:xfrm>
            <a:off x="8803910" y="1310114"/>
            <a:ext cx="2181726" cy="1636295"/>
          </a:xfrm>
          <a:prstGeom prst="ellipse">
            <a:avLst/>
          </a:prstGeom>
          <a:noFill/>
          <a:ln w="762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الواجب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64A63BA-C46E-4808-9349-A8E6BE7841E0}"/>
              </a:ext>
            </a:extLst>
          </p:cNvPr>
          <p:cNvSpPr/>
          <p:nvPr/>
        </p:nvSpPr>
        <p:spPr>
          <a:xfrm>
            <a:off x="4729215" y="3232053"/>
            <a:ext cx="6256421" cy="1783694"/>
          </a:xfrm>
          <a:prstGeom prst="roundRect">
            <a:avLst>
              <a:gd name="adj" fmla="val 50000"/>
            </a:avLst>
          </a:prstGeom>
          <a:solidFill>
            <a:srgbClr val="C7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في منصة مدرستي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7E01E2C-0189-49E9-B9F0-D81CCC7421C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423589-E378-4475-AFFD-BE8287DD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99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CAE38D7-E41E-46DB-B997-05B3EDE02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49" y="461863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CF7B226-4AD7-4AA8-A64C-18A79A8E23E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48" y="5789910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31C4D4-3BAF-4696-B55F-A79B38A10C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947" y="217319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19BD8DEA-F2D2-4C17-8CF0-8C4B4DDE0775}"/>
              </a:ext>
            </a:extLst>
          </p:cNvPr>
          <p:cNvSpPr/>
          <p:nvPr/>
        </p:nvSpPr>
        <p:spPr>
          <a:xfrm rot="20772016">
            <a:off x="5427786" y="1895619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قطرية مستديرة 8">
            <a:extLst>
              <a:ext uri="{FF2B5EF4-FFF2-40B4-BE49-F238E27FC236}">
                <a16:creationId xmlns:a16="http://schemas.microsoft.com/office/drawing/2014/main" id="{A89D6835-7E1A-4BAE-A469-5151E0EFE4D6}"/>
              </a:ext>
            </a:extLst>
          </p:cNvPr>
          <p:cNvSpPr/>
          <p:nvPr/>
        </p:nvSpPr>
        <p:spPr>
          <a:xfrm>
            <a:off x="5427786" y="1895621"/>
            <a:ext cx="5416062" cy="3066757"/>
          </a:xfrm>
          <a:prstGeom prst="round2DiagRect">
            <a:avLst/>
          </a:prstGeom>
          <a:solidFill>
            <a:srgbClr val="DBB089"/>
          </a:solidFill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rgbClr val="500A73"/>
                </a:solidFill>
              </a:rPr>
              <a:t>اعداد الأستاذة:</a:t>
            </a:r>
          </a:p>
          <a:p>
            <a:pPr algn="ctr"/>
            <a:r>
              <a:rPr lang="ar-SA" sz="60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عبير الغامدي</a:t>
            </a: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FE8A386F-DE51-45B0-A9DD-93B781547248}"/>
              </a:ext>
            </a:extLst>
          </p:cNvPr>
          <p:cNvSpPr/>
          <p:nvPr/>
        </p:nvSpPr>
        <p:spPr>
          <a:xfrm rot="19654402">
            <a:off x="5427786" y="1895617"/>
            <a:ext cx="5416062" cy="3066757"/>
          </a:xfrm>
          <a:prstGeom prst="round2DiagRect">
            <a:avLst/>
          </a:prstGeom>
          <a:noFill/>
          <a:ln w="76200">
            <a:solidFill>
              <a:srgbClr val="500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7A09ED7-26B6-4E0B-90B3-5695F4274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59" y="4962378"/>
            <a:ext cx="2013200" cy="2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47A9EB1-75B7-485B-9D72-D876FD30845D}"/>
              </a:ext>
            </a:extLst>
          </p:cNvPr>
          <p:cNvSpPr/>
          <p:nvPr/>
        </p:nvSpPr>
        <p:spPr>
          <a:xfrm>
            <a:off x="5441853" y="2544358"/>
            <a:ext cx="5709234" cy="2090811"/>
          </a:xfrm>
          <a:prstGeom prst="roundRect">
            <a:avLst/>
          </a:prstGeom>
          <a:solidFill>
            <a:srgbClr val="363A3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مقارنة الكسور العشرية وترتيبها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DFC11D-7604-4412-B2F4-D585FE33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766D7A-3041-4D3D-9BE2-05662200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49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B0A12F-1466-4CA2-BED3-D6897154F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7" y="101628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7">
            <a:extLst>
              <a:ext uri="{FF2B5EF4-FFF2-40B4-BE49-F238E27FC236}">
                <a16:creationId xmlns:a16="http://schemas.microsoft.com/office/drawing/2014/main" id="{C1EDB341-7954-4AEF-BA09-592FEEEC8DEF}"/>
              </a:ext>
            </a:extLst>
          </p:cNvPr>
          <p:cNvSpPr/>
          <p:nvPr/>
        </p:nvSpPr>
        <p:spPr>
          <a:xfrm>
            <a:off x="4964952" y="3429000"/>
            <a:ext cx="5966776" cy="2196109"/>
          </a:xfrm>
          <a:prstGeom prst="round2DiagRect">
            <a:avLst>
              <a:gd name="adj1" fmla="val 0"/>
              <a:gd name="adj2" fmla="val 23302"/>
            </a:avLst>
          </a:prstGeom>
          <a:solidFill>
            <a:srgbClr val="CCC49E"/>
          </a:solidFill>
          <a:ln w="165100" cap="rnd" cmpd="thinThick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اقارن بين الكسور العشرية وترتيبها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ستطيل مستدير الزوايا 8">
            <a:extLst>
              <a:ext uri="{FF2B5EF4-FFF2-40B4-BE49-F238E27FC236}">
                <a16:creationId xmlns:a16="http://schemas.microsoft.com/office/drawing/2014/main" id="{80F5ACAE-4EC1-4A9C-8EF6-01D2C511F3DC}"/>
              </a:ext>
            </a:extLst>
          </p:cNvPr>
          <p:cNvSpPr/>
          <p:nvPr/>
        </p:nvSpPr>
        <p:spPr>
          <a:xfrm>
            <a:off x="6096000" y="1475558"/>
            <a:ext cx="3844789" cy="1200895"/>
          </a:xfrm>
          <a:prstGeom prst="roundRect">
            <a:avLst>
              <a:gd name="adj" fmla="val 43178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E185"/>
                </a:solidFill>
              </a:rPr>
              <a:t>فكرة الدرس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1A86546-F165-4B06-BB08-5F8EDAADBD7C}"/>
              </a:ext>
            </a:extLst>
          </p:cNvPr>
          <p:cNvGrpSpPr/>
          <p:nvPr/>
        </p:nvGrpSpPr>
        <p:grpSpPr>
          <a:xfrm>
            <a:off x="3896652" y="5711243"/>
            <a:ext cx="1467729" cy="1467729"/>
            <a:chOff x="29852" y="4052667"/>
            <a:chExt cx="1467729" cy="1467729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87742B99-BFE3-4E30-9D3C-E93B396D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EB520806-B736-476C-8EA4-BFF785800B43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41E55060-069E-42C2-AABB-E9F46ADB9F6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0B7971-54C2-41C5-B6F3-DB0A2B7E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99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839291F-1074-462C-9442-4D45C6D0E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7" y="1016280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9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18659D10-E5BE-4666-876D-AAC342CC5DB9}"/>
              </a:ext>
            </a:extLst>
          </p:cNvPr>
          <p:cNvSpPr/>
          <p:nvPr/>
        </p:nvSpPr>
        <p:spPr>
          <a:xfrm>
            <a:off x="9375887" y="1657832"/>
            <a:ext cx="2671981" cy="3992347"/>
          </a:xfrm>
          <a:prstGeom prst="round2DiagRect">
            <a:avLst/>
          </a:prstGeom>
          <a:gradFill flip="none" rotWithShape="1">
            <a:gsLst>
              <a:gs pos="0">
                <a:srgbClr val="00B0F0"/>
              </a:gs>
              <a:gs pos="27000">
                <a:srgbClr val="EF57DD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جبال: الجدول التالي يبين ارتفاعات بعض الجبال في المملكة العربية السعودية.</a:t>
            </a:r>
            <a:endParaRPr lang="ar-SA" sz="3600" b="1" dirty="0">
              <a:solidFill>
                <a:srgbClr val="520B7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سداسي 3">
            <a:extLst>
              <a:ext uri="{FF2B5EF4-FFF2-40B4-BE49-F238E27FC236}">
                <a16:creationId xmlns:a16="http://schemas.microsoft.com/office/drawing/2014/main" id="{8DD61568-336F-454E-921D-B6D53D8DD79B}"/>
              </a:ext>
            </a:extLst>
          </p:cNvPr>
          <p:cNvSpPr/>
          <p:nvPr/>
        </p:nvSpPr>
        <p:spPr>
          <a:xfrm>
            <a:off x="9375887" y="859431"/>
            <a:ext cx="1530368" cy="692195"/>
          </a:xfrm>
          <a:prstGeom prst="hexagon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FF00"/>
                </a:solidFill>
              </a:rPr>
              <a:t>استعد</a:t>
            </a:r>
            <a:endParaRPr lang="ar-SA" sz="4800" b="1" dirty="0">
              <a:solidFill>
                <a:srgbClr val="FFFF00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0B068FD-AE48-4D52-9B6C-1AAF373B45E1}"/>
              </a:ext>
            </a:extLst>
          </p:cNvPr>
          <p:cNvGrpSpPr/>
          <p:nvPr/>
        </p:nvGrpSpPr>
        <p:grpSpPr>
          <a:xfrm>
            <a:off x="4022519" y="5650179"/>
            <a:ext cx="1467729" cy="1467729"/>
            <a:chOff x="29852" y="4052667"/>
            <a:chExt cx="1467729" cy="1467729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45D2B03-056B-48DA-8625-013DB449A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6746DD8-3B08-413A-A01A-00D0B69126BC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9F2432-0A16-41B3-9165-48F57CE62B9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0" y="5998569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4383CA-5178-4582-A378-23AF813D2FF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67" y="88480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6FBB48F-F706-4E40-8BED-167A0D0282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85" t="29939" r="64112" b="31273"/>
          <a:stretch/>
        </p:blipFill>
        <p:spPr>
          <a:xfrm>
            <a:off x="3668759" y="144431"/>
            <a:ext cx="3291384" cy="281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0434FA6-A7FF-4C8B-A5E8-15FA95B4CA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62" t="44305" r="31577" b="24634"/>
          <a:stretch/>
        </p:blipFill>
        <p:spPr>
          <a:xfrm>
            <a:off x="3100131" y="2704908"/>
            <a:ext cx="5991737" cy="3127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EFC824A-27FF-4C8B-B372-F53C1EC93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17" y="-123868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E3533665-16C5-428F-AC05-74F722E7C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5470260" y="2578104"/>
            <a:ext cx="6230531" cy="1701792"/>
          </a:xfrm>
          <a:prstGeom prst="round2SameRect">
            <a:avLst/>
          </a:prstGeom>
          <a:solidFill>
            <a:srgbClr val="C270B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 –  أي الجبال أعلى ارتفاعاً؟ وضح ذلك.</a:t>
            </a:r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:a16="http://schemas.microsoft.com/office/drawing/2014/main" id="{B3384805-321A-4D8B-8421-04FBF401F545}"/>
              </a:ext>
            </a:extLst>
          </p:cNvPr>
          <p:cNvSpPr/>
          <p:nvPr/>
        </p:nvSpPr>
        <p:spPr>
          <a:xfrm>
            <a:off x="5060603" y="4502024"/>
            <a:ext cx="5252545" cy="2175615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جبل السودة هو أعلى ارتفاع لأنه الوحيد الذي ارتفاعه يزيد عن 3 كيلومترات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A0A3754-54F0-4173-B789-27B5F3F1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" y="6028387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6D7D98-29B9-4E3F-AAFB-EE61766B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27" y="602838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1367610-43ED-4691-9CB1-A8769955900A}"/>
              </a:ext>
            </a:extLst>
          </p:cNvPr>
          <p:cNvGrpSpPr/>
          <p:nvPr/>
        </p:nvGrpSpPr>
        <p:grpSpPr>
          <a:xfrm>
            <a:off x="1796437" y="5692344"/>
            <a:ext cx="1467729" cy="1467729"/>
            <a:chOff x="29852" y="4052667"/>
            <a:chExt cx="1467729" cy="14677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955959E-8235-4172-B9B9-75B702A10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CBDF5A3E-89E2-41CA-AE7E-A534C56AAD0D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pic>
        <p:nvPicPr>
          <p:cNvPr id="14" name="صورة 13">
            <a:extLst>
              <a:ext uri="{FF2B5EF4-FFF2-40B4-BE49-F238E27FC236}">
                <a16:creationId xmlns:a16="http://schemas.microsoft.com/office/drawing/2014/main" id="{7FA3F534-3D10-4DBD-8C78-8D3299DF8E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962" t="44305" r="31577" b="24634"/>
          <a:stretch/>
        </p:blipFill>
        <p:spPr>
          <a:xfrm>
            <a:off x="211751" y="2858650"/>
            <a:ext cx="4637100" cy="2420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527F019-12F0-4C64-A6CB-E78A827C4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28" y="4614013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4716736" y="2265520"/>
            <a:ext cx="6981470" cy="2974592"/>
          </a:xfrm>
          <a:prstGeom prst="round2SameRect">
            <a:avLst>
              <a:gd name="adj1" fmla="val 16667"/>
              <a:gd name="adj2" fmla="val 43982"/>
            </a:avLst>
          </a:prstGeom>
          <a:solidFill>
            <a:srgbClr val="E28794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مقارنة الكسور العشرية تشبه مقارنة الاعداد الكلية تماماَ.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9337789" y="105888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86" y="10588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3982873" y="5689040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305E4104-06FB-45BA-BCE2-0880EA4EF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8" y="5443714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علوية مستديرة 6">
            <a:extLst>
              <a:ext uri="{FF2B5EF4-FFF2-40B4-BE49-F238E27FC236}">
                <a16:creationId xmlns:a16="http://schemas.microsoft.com/office/drawing/2014/main" id="{998E51AB-FB86-4FF8-9389-AB042B1B77D6}"/>
              </a:ext>
            </a:extLst>
          </p:cNvPr>
          <p:cNvSpPr/>
          <p:nvPr/>
        </p:nvSpPr>
        <p:spPr>
          <a:xfrm>
            <a:off x="4716736" y="2265520"/>
            <a:ext cx="6981470" cy="2974592"/>
          </a:xfrm>
          <a:prstGeom prst="round2SameRect">
            <a:avLst>
              <a:gd name="adj1" fmla="val 50000"/>
              <a:gd name="adj2" fmla="val 17498"/>
            </a:avLst>
          </a:prstGeom>
          <a:solidFill>
            <a:srgbClr val="AB0D0D"/>
          </a:solidFill>
          <a:ln w="762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ويمكنك استعمال ( </a:t>
            </a:r>
            <a:r>
              <a:rPr lang="en-US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&lt; </a:t>
            </a:r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</a:t>
            </a:r>
            <a:r>
              <a:rPr lang="en-US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&gt; </a:t>
            </a:r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</a:t>
            </a:r>
            <a:r>
              <a:rPr lang="en-US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=</a:t>
            </a:r>
            <a:r>
              <a:rPr lang="ar-SA" sz="44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) الكتابية المتباينة.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A490728-AA2A-47DF-9A45-9A17294E972B}"/>
              </a:ext>
            </a:extLst>
          </p:cNvPr>
          <p:cNvSpPr/>
          <p:nvPr/>
        </p:nvSpPr>
        <p:spPr>
          <a:xfrm>
            <a:off x="9337789" y="105888"/>
            <a:ext cx="1345475" cy="1129937"/>
          </a:xfrm>
          <a:prstGeom prst="ellipse">
            <a:avLst/>
          </a:prstGeom>
          <a:solidFill>
            <a:srgbClr val="BF936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اتعلم</a:t>
            </a:r>
            <a:endParaRPr lang="ar-SA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7D8D29-ABF8-42EC-ACD6-C8EB932E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98" y="5910821"/>
            <a:ext cx="1151396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11DEB4-F830-4B6E-8775-B91F901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86" y="105888"/>
            <a:ext cx="1283297" cy="77095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2FADBB2-3E25-48CF-BD2D-87FF475B0937}"/>
              </a:ext>
            </a:extLst>
          </p:cNvPr>
          <p:cNvGrpSpPr/>
          <p:nvPr/>
        </p:nvGrpSpPr>
        <p:grpSpPr>
          <a:xfrm>
            <a:off x="3982873" y="5689040"/>
            <a:ext cx="1467729" cy="1467729"/>
            <a:chOff x="29852" y="4052667"/>
            <a:chExt cx="1467729" cy="1467729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EB1975A-67F5-440C-AB15-318208E9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0" b="97500" l="938" r="100000">
                          <a14:foregroundMark x1="66094" y1="67813" x2="55625" y2="67656"/>
                          <a14:foregroundMark x1="62813" y1="38594" x2="39844" y2="39688"/>
                          <a14:foregroundMark x1="25469" y1="31406" x2="50156" y2="58438"/>
                          <a14:foregroundMark x1="45781" y1="32969" x2="32813" y2="33750"/>
                          <a14:foregroundMark x1="23594" y1="40313" x2="33594" y2="50781"/>
                          <a14:foregroundMark x1="22969" y1="43750" x2="21094" y2="55781"/>
                          <a14:foregroundMark x1="70156" y1="33281" x2="78281" y2="61563"/>
                          <a14:foregroundMark x1="67656" y1="31875" x2="52500" y2="35000"/>
                          <a14:foregroundMark x1="67969" y1="44063" x2="49688" y2="50000"/>
                          <a14:foregroundMark x1="79688" y1="37188" x2="90000" y2="65938"/>
                          <a14:foregroundMark x1="85625" y1="66250" x2="23594" y2="62500"/>
                          <a14:foregroundMark x1="69844" y1="62813" x2="62813" y2="61563"/>
                          <a14:foregroundMark x1="18594" y1="37344" x2="8438" y2="64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2" y="4052667"/>
              <a:ext cx="1467729" cy="146772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C65CD1-1011-49B0-A785-BF05A02690D0}"/>
                </a:ext>
              </a:extLst>
            </p:cNvPr>
            <p:cNvSpPr txBox="1"/>
            <p:nvPr/>
          </p:nvSpPr>
          <p:spPr>
            <a:xfrm>
              <a:off x="382842" y="4330076"/>
              <a:ext cx="761747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/>
                <a:t>88</a:t>
              </a:r>
              <a:endParaRPr lang="ar-SA" b="1" dirty="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B16BA99C-01A0-4BB5-B2CC-4F6BBA498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28" y="5422716"/>
            <a:ext cx="1329396" cy="1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671</Words>
  <PresentationFormat>شاشة عريضة</PresentationFormat>
  <Paragraphs>132</Paragraphs>
  <Slides>39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2021-08-14T18:07:52Z</dcterms:created>
  <dcterms:modified xsi:type="dcterms:W3CDTF">2021-10-05T19:49:14Z</dcterms:modified>
</cp:coreProperties>
</file>