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460" r:id="rId3"/>
    <p:sldId id="389" r:id="rId4"/>
    <p:sldId id="258" r:id="rId5"/>
    <p:sldId id="259" r:id="rId6"/>
    <p:sldId id="263" r:id="rId7"/>
    <p:sldId id="390" r:id="rId8"/>
    <p:sldId id="481" r:id="rId9"/>
    <p:sldId id="482" r:id="rId10"/>
    <p:sldId id="461" r:id="rId11"/>
    <p:sldId id="483" r:id="rId12"/>
    <p:sldId id="290" r:id="rId13"/>
    <p:sldId id="484" r:id="rId14"/>
    <p:sldId id="291" r:id="rId15"/>
    <p:sldId id="485" r:id="rId16"/>
    <p:sldId id="353" r:id="rId17"/>
    <p:sldId id="486" r:id="rId18"/>
    <p:sldId id="487" r:id="rId19"/>
    <p:sldId id="306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315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346" r:id="rId36"/>
    <p:sldId id="316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DE5"/>
    <a:srgbClr val="E3B9E8"/>
    <a:srgbClr val="F5828F"/>
    <a:srgbClr val="B3B7B1"/>
    <a:srgbClr val="EDBBBE"/>
    <a:srgbClr val="C270BA"/>
    <a:srgbClr val="363A39"/>
    <a:srgbClr val="AB0D0D"/>
    <a:srgbClr val="EBE5AA"/>
    <a:srgbClr val="CCC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DB2C6F-EF62-4CCB-A9F3-815B234EDD1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778736-C747-4996-A119-CDACF74027E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4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4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36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6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053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9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0E1DA-C8B3-42FE-BBAF-880AFBB8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6942A8-FC95-4087-8010-12CF09C1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38DD7A-0D73-49DA-AA15-5D5E0099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DD462-1C57-4D9F-824C-75C4315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6BACF8-148D-4238-AD0D-78530DBB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123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4E6B8-B226-4247-A68B-12C6153B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C102ED-3DD1-420C-B89C-553991E1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32169-B242-4390-846C-DA08EDD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A2CB23-4131-4F27-A463-0BB0FEC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0C009A-EA10-4136-BE74-D298F91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7B2415B-4419-4580-88E2-C9D988616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2E6496-57A1-4644-B95A-8BCCB42D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9CFE80-273C-4AE9-B54A-FC70DF7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4CF812-9103-404C-972A-5C63FFE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12406-1F08-46C0-B896-32A0FC0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51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BD0C2-D643-40AD-9FAA-D895F1F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3A753-2F3D-485A-ADA5-9B79FFA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4E1FB-9A4D-43BC-A9EB-F6C7FA17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2BC8D-6AC3-4710-8EA8-FAFEDA6E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0FE12A-C07F-4BA3-85A3-BA2FE36C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11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93EF2-7994-49CC-8BF6-8669DB63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0EA996-52B9-44A4-A55D-EFEBA07E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01FE97-9A3F-4FEA-90C0-43A9719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ADB65-87D8-4CA2-B01B-184882E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9CDE4D-1CE0-4D9A-B671-F376102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3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948E4-457C-4A71-BA42-2C16A80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5EA72A-6A2C-44CE-97E0-D2849884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0126F8-F46F-4B05-A6DD-F8263F56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C06754-AD13-42E0-ACDD-401491E1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2A4402-FCC9-4632-B84D-D07482E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7DFEBB-033B-4356-A4F5-D6252753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97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8B6681-E617-446D-AD04-00496B34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B2F077-9A69-4AA7-BB7B-7366980C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538B68-0711-477D-A159-6EA01E83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AF53F-E4BE-4878-A856-9C8108DB0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11B93C-25D7-4A2B-8563-E5D9E7E9A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D023CC-500E-4323-98CD-8ED3DB36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7D3477-9593-439C-A7E4-2570100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142D8E-37B6-41D8-A713-32564B6F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23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CE54CF-93FA-468B-9CC9-C5F400F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DA66C9-EE80-46C5-A207-0C00D16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C87665-81FB-4F56-A2A4-17F42E5A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BAA75F-20E3-4F2C-9C62-D70372C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53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2E1CB7-D9F5-4B58-B171-0578914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7766BC-6D9C-4CB2-9081-7D0E454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65EC3-EE35-4141-B48A-FCCEC86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5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623A06-9506-4B5D-9B1E-379ABF57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231D6-36A9-4802-A669-BA8622C3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E2C72D-0A62-458B-883F-5D2118C0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9B25D3-98D5-44BC-AD85-EA1AE816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55FE38-7F70-4700-B038-E43F105A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7DF1F9-32F9-4710-842E-3E03C3FF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927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6265C-429B-4251-B43A-CD3B19AE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355103-902C-495E-AE08-63BA1C58A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CD9F59-DB77-4199-989B-3CAEFD19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DBF572-A121-44EF-8D08-009BD7AF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797F8A-A1F2-4E94-A64C-0B58A426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47715A-0CB4-490E-954E-5A8D51BE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75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333D71-8773-47D0-9D9C-237FFD71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0A5BCF-359C-4469-9AD6-2CAA3911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2E8D08-61F4-4B09-9941-A2655996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88E88-8432-4660-BF08-A241DA179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BF4C26-D412-4F80-BCD4-5F0ADBF12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4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4CFE8B-DAED-45B3-81E8-354476FB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F8CA83-72F5-4CDE-AD8D-3BDEFCD57A77}"/>
              </a:ext>
            </a:extLst>
          </p:cNvPr>
          <p:cNvSpPr txBox="1"/>
          <p:nvPr/>
        </p:nvSpPr>
        <p:spPr>
          <a:xfrm>
            <a:off x="3784105" y="2600171"/>
            <a:ext cx="651813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الــفـــــــ( </a:t>
            </a:r>
            <a:r>
              <a:rPr lang="ar-SA" sz="6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الثالث</a:t>
            </a:r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)ـــــصــل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B546B51-247C-4552-A37B-CDE19BBA8CA1}"/>
              </a:ext>
            </a:extLst>
          </p:cNvPr>
          <p:cNvSpPr txBox="1"/>
          <p:nvPr/>
        </p:nvSpPr>
        <p:spPr>
          <a:xfrm>
            <a:off x="3784105" y="3906700"/>
            <a:ext cx="829993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العمليات على الكسور العشرية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AE2C4AE-64BE-4C53-BB2F-CDAD5054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47" y="220711"/>
            <a:ext cx="1151396" cy="7709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802BCD0-30E5-4018-9F7E-95BB3480C7B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7" y="124678"/>
            <a:ext cx="1283297" cy="7709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057B85A-A9FC-4115-8A95-A4250256B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9" y="-5851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5F1FFE4-9BF8-47CA-9392-4E5E00D96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2605265" y="2232014"/>
            <a:ext cx="6981470" cy="2974592"/>
          </a:xfrm>
          <a:prstGeom prst="round2SameRect">
            <a:avLst>
              <a:gd name="adj1" fmla="val 50000"/>
              <a:gd name="adj2" fmla="val 17498"/>
            </a:avLst>
          </a:prstGeom>
          <a:solidFill>
            <a:srgbClr val="AB0D0D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يمكنك تقريب الكسور العشرية بالطريقة نفسها التي استعملتها في تقريب الاعداد الكلية.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435069" y="1681113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86" y="1058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0" y="574531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87F0B2D-F076-4640-83E1-CB16B45D9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87" y="451218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5F1FFE4-9BF8-47CA-9392-4E5E00D96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435069" y="1681113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86" y="1058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0" y="574531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0D91692D-2F3F-4A5E-84D3-F34CD23D1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93" t="38762" r="35135" b="14384"/>
          <a:stretch/>
        </p:blipFill>
        <p:spPr>
          <a:xfrm>
            <a:off x="2585192" y="1970266"/>
            <a:ext cx="7574105" cy="350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C84C875-1608-42F1-A14C-F6B403C2E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87" y="451218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148572" y="510914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تقريب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2166425" y="1167871"/>
            <a:ext cx="81373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1 - قرب الكسر العشري 1,324 إلى اقرب عدد كلي.</a:t>
            </a:r>
            <a:endParaRPr lang="ar-SA" sz="32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930989" y="2009824"/>
            <a:ext cx="3429995" cy="109377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ضع خطاً تحت المنزلة التي نريد تقريب العدد إليها.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0" y="5830280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23302" y="2423300"/>
              <a:ext cx="108555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مثالان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4631362" y="3414932"/>
            <a:ext cx="16337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u="sng" dirty="0">
                <a:solidFill>
                  <a:srgbClr val="002060"/>
                </a:solidFill>
              </a:rPr>
              <a:t>1</a:t>
            </a:r>
            <a:r>
              <a:rPr lang="ar-SA" sz="4400" b="1" dirty="0">
                <a:solidFill>
                  <a:srgbClr val="002060"/>
                </a:solidFill>
              </a:rPr>
              <a:t>,</a:t>
            </a:r>
            <a:r>
              <a:rPr lang="ar-SA" sz="4400" b="1" dirty="0">
                <a:solidFill>
                  <a:srgbClr val="FF0000"/>
                </a:solidFill>
              </a:rPr>
              <a:t>3</a:t>
            </a:r>
            <a:r>
              <a:rPr lang="ar-SA" sz="4400" b="1" dirty="0">
                <a:solidFill>
                  <a:srgbClr val="002060"/>
                </a:solidFill>
              </a:rPr>
              <a:t>24</a:t>
            </a:r>
            <a:endParaRPr lang="ar-SA" sz="4400" b="1" dirty="0">
              <a:solidFill>
                <a:srgbClr val="C00000"/>
              </a:solidFill>
            </a:endParaRP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BE157296-A0E6-469C-97DB-14318601A1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8417" y="2830333"/>
            <a:ext cx="761233" cy="436099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ADB64A7-AE13-4974-8AEF-FA5A2E819F6C}"/>
              </a:ext>
            </a:extLst>
          </p:cNvPr>
          <p:cNvSpPr/>
          <p:nvPr/>
        </p:nvSpPr>
        <p:spPr>
          <a:xfrm>
            <a:off x="5504525" y="2067680"/>
            <a:ext cx="3429995" cy="109377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بما ان 3 اصغر من 5, فإن  الرقم 1 يبقى كما هو.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EB0ED2F7-4053-438B-8F60-B8E0E0FBE45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5373861" y="2614567"/>
            <a:ext cx="130665" cy="800364"/>
          </a:xfrm>
          <a:prstGeom prst="bentConnector2">
            <a:avLst/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97B25C20-4248-408A-AFCC-5A30568E34DC}"/>
              </a:ext>
            </a:extLst>
          </p:cNvPr>
          <p:cNvSpPr/>
          <p:nvPr/>
        </p:nvSpPr>
        <p:spPr>
          <a:xfrm>
            <a:off x="6443000" y="4945323"/>
            <a:ext cx="4403188" cy="18142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بالنظر إلى خط الاعداد, نجد ان 1,3 اقرب إلى العدد 1 منه إلى العدد؛ لذلك فإن الكسر العشري 1,324 يقرب إلى العدد 1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F3ADA7A4-10D7-4161-811D-1F57044531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36" t="52954" r="68961" b="38980"/>
          <a:stretch/>
        </p:blipFill>
        <p:spPr>
          <a:xfrm>
            <a:off x="1672099" y="5286944"/>
            <a:ext cx="4161310" cy="806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EB47CFE-46D7-4C09-9631-B975ED3BA3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6" y="33535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0" grpId="0"/>
      <p:bldP spid="21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148572" y="510914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تقريب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2166425" y="1167871"/>
            <a:ext cx="81373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2 - قرب العدد 99,96 إلى اقرب جزء من عشرة.</a:t>
            </a:r>
            <a:endParaRPr lang="ar-SA" sz="32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930989" y="2009824"/>
            <a:ext cx="3429995" cy="1774385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بما ان العدد في هذه المنزلة هو6, إذن اضف واحداً إلى المنزلة التي تحتها خط.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0" y="5830280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23302" y="2423300"/>
              <a:ext cx="108555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مثالان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4171492" y="3630296"/>
            <a:ext cx="163378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99,</a:t>
            </a:r>
            <a:r>
              <a:rPr lang="ar-SA" sz="4400" b="1" u="sng" dirty="0">
                <a:solidFill>
                  <a:srgbClr val="002060"/>
                </a:solidFill>
              </a:rPr>
              <a:t>9</a:t>
            </a:r>
            <a:r>
              <a:rPr lang="ar-SA" sz="4400" b="1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BE157296-A0E6-469C-97DB-14318601A136}"/>
              </a:ext>
            </a:extLst>
          </p:cNvPr>
          <p:cNvCxnSpPr>
            <a:cxnSpLocks/>
          </p:cNvCxnSpPr>
          <p:nvPr/>
        </p:nvCxnSpPr>
        <p:spPr>
          <a:xfrm>
            <a:off x="4360984" y="2803332"/>
            <a:ext cx="1216859" cy="769108"/>
          </a:xfrm>
          <a:prstGeom prst="bentConnector3">
            <a:avLst>
              <a:gd name="adj1" fmla="val 102023"/>
            </a:avLst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ADB64A7-AE13-4974-8AEF-FA5A2E819F6C}"/>
              </a:ext>
            </a:extLst>
          </p:cNvPr>
          <p:cNvSpPr/>
          <p:nvPr/>
        </p:nvSpPr>
        <p:spPr>
          <a:xfrm>
            <a:off x="5725550" y="2067680"/>
            <a:ext cx="3010487" cy="109377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ضع خطاً تحت المنزلة التي تقرب العدد إليها.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EB0ED2F7-4053-438B-8F60-B8E0E0FBE45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5176912" y="2614566"/>
            <a:ext cx="548639" cy="1015729"/>
          </a:xfrm>
          <a:prstGeom prst="bentConnector2">
            <a:avLst/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97B25C20-4248-408A-AFCC-5A30568E34DC}"/>
              </a:ext>
            </a:extLst>
          </p:cNvPr>
          <p:cNvSpPr/>
          <p:nvPr/>
        </p:nvSpPr>
        <p:spPr>
          <a:xfrm>
            <a:off x="6442999" y="4473525"/>
            <a:ext cx="4768951" cy="22297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وباستعمال خط الاعداد, نجد ان 99,96 اقرب إلى العدد 100,00 منه إلى العدد 99,90؛ لذلك يقرب العدد 99,96 إلى العدد 100,00 عند تقريبه إلى اقرب جزء من عشرة.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C85F7780-2279-46A1-AD47-CEB88095FD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31" t="61544" r="70808" b="27231"/>
          <a:stretch/>
        </p:blipFill>
        <p:spPr>
          <a:xfrm>
            <a:off x="1291567" y="4941274"/>
            <a:ext cx="4708809" cy="1294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17FD0D0-43B7-427A-AC7E-19D65FB2D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6" y="33535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0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0" grpId="0"/>
      <p:bldP spid="21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4773283" y="72922"/>
            <a:ext cx="3124193" cy="770951"/>
          </a:xfrm>
          <a:prstGeom prst="roundRect">
            <a:avLst/>
          </a:prstGeom>
          <a:solidFill>
            <a:srgbClr val="E3B9E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982602" y="915943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4773283" y="1645920"/>
            <a:ext cx="5088518" cy="83069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أ) 13,419 إلى اقرب جزء من مئة.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A940C22C-5F62-4786-8566-EDE71B58D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4773283" y="72922"/>
            <a:ext cx="3124193" cy="770951"/>
          </a:xfrm>
          <a:prstGeom prst="roundRect">
            <a:avLst/>
          </a:prstGeom>
          <a:solidFill>
            <a:srgbClr val="E3B9E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982602" y="915943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8449" y="1645920"/>
            <a:ext cx="6443352" cy="83069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ب) 0,27838 إلى اقرب جزء من عشرة آلاف.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69165505-BE6D-4B23-A72F-A18DE5D2B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ة واحدة مخدوشة ودائرية 6">
            <a:extLst>
              <a:ext uri="{FF2B5EF4-FFF2-40B4-BE49-F238E27FC236}">
                <a16:creationId xmlns:a16="http://schemas.microsoft.com/office/drawing/2014/main" id="{F875F160-00A9-4580-ABF3-DAA6D8EC7631}"/>
              </a:ext>
            </a:extLst>
          </p:cNvPr>
          <p:cNvSpPr/>
          <p:nvPr/>
        </p:nvSpPr>
        <p:spPr>
          <a:xfrm>
            <a:off x="10007155" y="606250"/>
            <a:ext cx="2184845" cy="955263"/>
          </a:xfrm>
          <a:prstGeom prst="snipRoundRect">
            <a:avLst>
              <a:gd name="adj1" fmla="val 23171"/>
              <a:gd name="adj2" fmla="val 18214"/>
            </a:avLst>
          </a:prstGeom>
          <a:solidFill>
            <a:srgbClr val="C270BA"/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الربط بالحياة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FA28AA8-4FDE-4916-A74D-D07426873525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8A9481E-AE95-4FF7-AB7D-B382CD40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A118C-B570-42A6-9A61-23440CC9A77E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3524C94-6893-4DA2-A8D4-B7D02CE6FA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00" t="26039" r="10730" b="45023"/>
          <a:stretch/>
        </p:blipFill>
        <p:spPr>
          <a:xfrm>
            <a:off x="898351" y="461411"/>
            <a:ext cx="3912057" cy="3139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D947987-619E-4E80-B533-D1B40F5914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2" t="58772" r="9345" b="8919"/>
          <a:stretch/>
        </p:blipFill>
        <p:spPr>
          <a:xfrm>
            <a:off x="5185151" y="2183825"/>
            <a:ext cx="4447261" cy="355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5E6FBC7-070E-44A0-B47E-33BD6C4F8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3" y="41918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780826" y="448263"/>
            <a:ext cx="959403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3 – قمح: تمنح المملكة المزارعين مبلغاً يعادل 0,376 ريال عن كل كيلو قمح يتم إنتاجه؛ تشجيعاً لهم على زراعة القمح. فكم تساوي قيمة 0,379 ريال مقربة إلى اقرب هللة؟</a:t>
            </a:r>
            <a:endParaRPr lang="ar-SA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1283297" y="2576042"/>
            <a:ext cx="3077687" cy="951174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ضع خطاً تحت منزلة الأجزاء من مئة.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0" y="5830280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556538" y="2234753"/>
              <a:ext cx="147358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مثال من واقع الحياة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4171492" y="3996058"/>
            <a:ext cx="163378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0,3</a:t>
            </a:r>
            <a:r>
              <a:rPr lang="ar-SA" sz="4400" b="1" u="sng" dirty="0">
                <a:solidFill>
                  <a:srgbClr val="002060"/>
                </a:solidFill>
              </a:rPr>
              <a:t>7</a:t>
            </a:r>
            <a:r>
              <a:rPr lang="ar-SA" sz="4400" b="1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BE157296-A0E6-469C-97DB-14318601A136}"/>
              </a:ext>
            </a:extLst>
          </p:cNvPr>
          <p:cNvCxnSpPr>
            <a:cxnSpLocks/>
          </p:cNvCxnSpPr>
          <p:nvPr/>
        </p:nvCxnSpPr>
        <p:spPr>
          <a:xfrm>
            <a:off x="4360984" y="3169094"/>
            <a:ext cx="829994" cy="769441"/>
          </a:xfrm>
          <a:prstGeom prst="bentConnector3">
            <a:avLst>
              <a:gd name="adj1" fmla="val 99153"/>
            </a:avLst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ADB64A7-AE13-4974-8AEF-FA5A2E819F6C}"/>
              </a:ext>
            </a:extLst>
          </p:cNvPr>
          <p:cNvSpPr/>
          <p:nvPr/>
        </p:nvSpPr>
        <p:spPr>
          <a:xfrm>
            <a:off x="5725550" y="2433442"/>
            <a:ext cx="5486400" cy="1445324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انظر الى الرقم الذي عن يمين المنزلة التي تحتها خط, وبما انه اكبر من 5, إذن نضيف واحداً إلى منزلة الأجزاء من مئة.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EB0ED2F7-4053-438B-8F60-B8E0E0FBE45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5528604" y="3156103"/>
            <a:ext cx="196947" cy="769441"/>
          </a:xfrm>
          <a:prstGeom prst="bentConnector2">
            <a:avLst/>
          </a:prstGeom>
          <a:ln w="76200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97B25C20-4248-408A-AFCC-5A30568E34DC}"/>
              </a:ext>
            </a:extLst>
          </p:cNvPr>
          <p:cNvSpPr/>
          <p:nvPr/>
        </p:nvSpPr>
        <p:spPr>
          <a:xfrm>
            <a:off x="1086601" y="5040523"/>
            <a:ext cx="4981263" cy="12551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إلى اقرب هللة, تمنح المزارعين 0,380 ريال عن كل كيلو قمح منتج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C63974B-4380-482E-ABFD-585696D662DE}"/>
              </a:ext>
            </a:extLst>
          </p:cNvPr>
          <p:cNvSpPr/>
          <p:nvPr/>
        </p:nvSpPr>
        <p:spPr>
          <a:xfrm>
            <a:off x="1114738" y="1525695"/>
            <a:ext cx="7836612" cy="7319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يوجد 100 هللة في الريال؛ لذا التقريب إلى اقرب هللة يعني التقريب إلى اقرب جزء من مئة.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160D3F1-62FE-4206-ADA0-BA7B62D01B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72" y="535014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0" grpId="0"/>
      <p:bldP spid="21" grpId="0"/>
      <p:bldP spid="3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4773283" y="72922"/>
            <a:ext cx="3124193" cy="770951"/>
          </a:xfrm>
          <a:prstGeom prst="roundRect">
            <a:avLst/>
          </a:prstGeom>
          <a:solidFill>
            <a:srgbClr val="E3B9E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8449" y="1561942"/>
            <a:ext cx="6443352" cy="91466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ج) حيوانات: يبلغ معدل ارتفاع الجمل العربي 1,85 متر تقريباً. قرب الكسر العشري 1,85 إلى اقرب متر.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2B2E799-1A1E-435D-86A5-1BABF699F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2981442" y="2739683"/>
            <a:ext cx="4191146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8800" b="1" dirty="0">
                <a:solidFill>
                  <a:srgbClr val="002060"/>
                </a:solidFill>
              </a:rPr>
              <a:t>تـأكـد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5360170" y="1818837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D7C01CD-DBA9-4BB2-87CC-56B2D5BD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" y="608704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2FF2E5-A2F0-4BB2-B298-2260B77E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60870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60E0DE-C4B8-43FD-BD81-DF9EC476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67" y="48944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تمرير أفقي 9">
            <a:extLst>
              <a:ext uri="{FF2B5EF4-FFF2-40B4-BE49-F238E27FC236}">
                <a16:creationId xmlns:a16="http://schemas.microsoft.com/office/drawing/2014/main" id="{C0B8D638-0750-41B2-AED3-4600DE0D9D87}"/>
              </a:ext>
            </a:extLst>
          </p:cNvPr>
          <p:cNvSpPr/>
          <p:nvPr/>
        </p:nvSpPr>
        <p:spPr>
          <a:xfrm>
            <a:off x="1897588" y="1591210"/>
            <a:ext cx="6402351" cy="3093332"/>
          </a:xfrm>
          <a:prstGeom prst="horizontalScroll">
            <a:avLst>
              <a:gd name="adj" fmla="val 8892"/>
            </a:avLst>
          </a:prstGeom>
          <a:solidFill>
            <a:srgbClr val="EDBBB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بسم الله والحمد لله والصلاة على نبينا محمد صلى الله عليه وسلم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اللهم افتح على قلوبنا اللهم يا معلم إبراهيم علمنا ويا مفهم سليمان فهمنا وعلمنا ما جهلنا ونفعنا بما علمتا وزدنا علما اللهم افتح لنا  فتحاً مبينا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04" y="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D19174D-1707-4193-8087-D4F7B9198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90" y="537161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5927" y="1291859"/>
            <a:ext cx="5810306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1 – 0,329 إلى اقرب جزء من عشرة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93181B6B-7C7F-47EA-ADF7-D0BEF830B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5927" y="1291859"/>
            <a:ext cx="5810306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2 – 1,75 إلى اقرب عدد كلي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75CE3A4-9041-4F16-BD26-565982FDA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5927" y="1291859"/>
            <a:ext cx="5810306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3 – 45,522 إلى اقرب جزء من مئة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0384FDE-97A3-4A14-BB92-0151EBFAD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4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15927" y="1291859"/>
            <a:ext cx="5810306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4 – 0,5888 إلى اقرب جزء من ألف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2EC28D03-590A-42FF-B62D-D7229F949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2864769" y="1291859"/>
            <a:ext cx="6361464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5 – 7,67597 إلى اقرب جزء من عشرة ألف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775192EC-47B7-4EDF-A1E9-2C882FC3B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9"/>
            <a:ext cx="5737445" cy="8039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/>
              <a:t>6 – 34,59 إلى اقرب عشرة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EBB33BBD-5FA0-4C0E-BB6B-83778534B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93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8"/>
            <a:ext cx="5737445" cy="9504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7 – يبلغ طول شريط من البلاستيك 2,969متر. اوجد طولة إلى اقرب متر.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E36DD2C-214E-4E2C-824A-2D6C5B879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1426875" y="2927892"/>
            <a:ext cx="8011100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7200" b="1" dirty="0">
                <a:solidFill>
                  <a:srgbClr val="002060"/>
                </a:solidFill>
              </a:rPr>
              <a:t>تدرب. وحل المسائل</a:t>
            </a:r>
            <a:endParaRPr lang="ar-SA" sz="8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6927658" y="1755488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93C6251-F390-4A31-A195-4E250BC61B1F}"/>
              </a:ext>
            </a:extLst>
          </p:cNvPr>
          <p:cNvSpPr/>
          <p:nvPr/>
        </p:nvSpPr>
        <p:spPr>
          <a:xfrm>
            <a:off x="5140033" y="1586688"/>
            <a:ext cx="4045438" cy="99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مهارات التفكير العليا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F751B-9347-43EC-92FB-344D9DA0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04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3DFF19-B7F4-499A-B9D8-68DB8693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60870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69E8BE5-BB25-4E90-AE7C-ECCB82773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6" y="4260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8"/>
            <a:ext cx="5737445" cy="9504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8 – 7,445 إلى اقرب جزء من عشرة.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D82893C-F78E-409E-9860-9B222ED4F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8"/>
            <a:ext cx="5737445" cy="9504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10 – 5,68 إلى اقرب عدد كلي.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08B0242-A220-4076-8266-599E3AA37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6BE92EC-715E-479D-9BF5-570A212C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C7526E4-3CD5-4D16-858E-1DB0252FE912}"/>
              </a:ext>
            </a:extLst>
          </p:cNvPr>
          <p:cNvSpPr txBox="1"/>
          <p:nvPr/>
        </p:nvSpPr>
        <p:spPr>
          <a:xfrm>
            <a:off x="5784292" y="1374396"/>
            <a:ext cx="282481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/>
              <a:t>ــــــ </a:t>
            </a:r>
            <a:r>
              <a:rPr lang="ar-SA" sz="3600" b="1" dirty="0">
                <a:solidFill>
                  <a:srgbClr val="002060"/>
                </a:solidFill>
              </a:rPr>
              <a:t>قوانين</a:t>
            </a:r>
            <a:r>
              <a:rPr lang="ar-SA" sz="3600" b="1" dirty="0"/>
              <a:t> ــــــ</a:t>
            </a:r>
          </a:p>
          <a:p>
            <a:pPr algn="ctr"/>
            <a:r>
              <a:rPr lang="ar-SA" sz="4800" b="1" dirty="0">
                <a:solidFill>
                  <a:srgbClr val="580000"/>
                </a:solidFill>
              </a:rPr>
              <a:t>التعلم عن بعد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1DFBC84-0611-44B6-A45C-8E899261AE17}"/>
              </a:ext>
            </a:extLst>
          </p:cNvPr>
          <p:cNvGrpSpPr/>
          <p:nvPr/>
        </p:nvGrpSpPr>
        <p:grpSpPr>
          <a:xfrm>
            <a:off x="2786478" y="2662570"/>
            <a:ext cx="8433868" cy="4428594"/>
            <a:chOff x="3123029" y="2161927"/>
            <a:chExt cx="8433868" cy="4428594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8751948-9EA3-4305-857D-C2F39BB9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162" l="0" r="100000">
                          <a14:foregroundMark x1="68919" y1="24265" x2="69498" y2="53309"/>
                          <a14:foregroundMark x1="60039" y1="11029" x2="44595" y2="33824"/>
                          <a14:foregroundMark x1="44595" y1="33824" x2="44595" y2="33824"/>
                          <a14:foregroundMark x1="56757" y1="10662" x2="49807" y2="15809"/>
                          <a14:foregroundMark x1="85135" y1="15441" x2="89575" y2="30515"/>
                          <a14:foregroundMark x1="5212" y1="12500" x2="26062" y2="17279"/>
                          <a14:foregroundMark x1="23552" y1="8088" x2="19498" y2="13603"/>
                          <a14:foregroundMark x1="63900" y1="18750" x2="55792" y2="39338"/>
                          <a14:foregroundMark x1="60232" y1="57353" x2="47683" y2="73529"/>
                          <a14:foregroundMark x1="28764" y1="55882" x2="15637" y2="61765"/>
                          <a14:backgroundMark x1="69305" y1="13971" x2="69305" y2="25368"/>
                          <a14:backgroundMark x1="71429" y1="27206" x2="70077" y2="63603"/>
                          <a14:backgroundMark x1="87645" y1="46324" x2="79537" y2="48529"/>
                          <a14:backgroundMark x1="98069" y1="16176" x2="98842" y2="84559"/>
                          <a14:backgroundMark x1="67181" y1="30515" x2="66023" y2="48162"/>
                          <a14:backgroundMark x1="66216" y1="45588" x2="1737" y2="47794"/>
                          <a14:backgroundMark x1="70077" y1="27941" x2="67954" y2="30882"/>
                          <a14:backgroundMark x1="69884" y1="25000" x2="69498" y2="59191"/>
                          <a14:backgroundMark x1="66602" y1="27941" x2="71042" y2="43015"/>
                          <a14:backgroundMark x1="72008" y1="26103" x2="66602" y2="37132"/>
                          <a14:backgroundMark x1="69884" y1="24265" x2="66988" y2="28676"/>
                          <a14:backgroundMark x1="70077" y1="23897" x2="69112" y2="27574"/>
                          <a14:backgroundMark x1="69691" y1="24632" x2="68533" y2="555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29" y="2161927"/>
              <a:ext cx="8433868" cy="4428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D13A59E0-1E0E-480B-B7E6-6109DA62CAF2}"/>
                </a:ext>
              </a:extLst>
            </p:cNvPr>
            <p:cNvSpPr/>
            <p:nvPr/>
          </p:nvSpPr>
          <p:spPr>
            <a:xfrm>
              <a:off x="6597748" y="2419643"/>
              <a:ext cx="1871003" cy="122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أجلس بهدوء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94FF9D53-DDD5-4324-865A-518344F71E4B}"/>
                </a:ext>
              </a:extLst>
            </p:cNvPr>
            <p:cNvSpPr/>
            <p:nvPr/>
          </p:nvSpPr>
          <p:spPr>
            <a:xfrm>
              <a:off x="3601329" y="4600135"/>
              <a:ext cx="1871003" cy="112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انتظر دور المشاركة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4ED7D219-8BBE-4E57-9C56-34CE0DC869C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99" y="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0B9EE9-E0EF-42A7-8287-E0B9498A546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3E6C88-173F-435A-A8B5-67A391ED7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67" y="-12885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8"/>
            <a:ext cx="5737445" cy="9504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12 – 2,499 إلى اقرب جزء من مئة.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2C4F079-6280-4F46-96D3-8AFDF4F9E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3057328" y="565897"/>
            <a:ext cx="6611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قرب كلاً مما يأتي إلى المنزلة المشار إليها: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56481D-432A-49FD-A31B-94A1C6DE4D17}"/>
              </a:ext>
            </a:extLst>
          </p:cNvPr>
          <p:cNvSpPr/>
          <p:nvPr/>
        </p:nvSpPr>
        <p:spPr>
          <a:xfrm>
            <a:off x="3488787" y="1291858"/>
            <a:ext cx="5737445" cy="9504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/>
              <a:t>12 – 2,499 إلى اقرب جزء من مئة.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A89FCEDE-08A5-45C1-930B-9DECE97C9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9FF574E-4A39-4C72-8D51-A70C11591C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5" t="56519" r="26846" b="19419"/>
          <a:stretch/>
        </p:blipFill>
        <p:spPr>
          <a:xfrm>
            <a:off x="2353992" y="810615"/>
            <a:ext cx="8018585" cy="164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72CA02D-B67E-4386-BC0C-FD94DC25C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6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35CB806-896C-4CB8-873F-8471D1E62F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7" t="15983" r="27076" b="70574"/>
          <a:stretch/>
        </p:blipFill>
        <p:spPr>
          <a:xfrm>
            <a:off x="1581185" y="1122529"/>
            <a:ext cx="9029629" cy="104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35E59D18-6A3D-4887-B587-20E33FFA336F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C93C6A82-66D4-4140-86E0-0167D243A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4C97F-DDCC-4DC5-9FE8-9BF3698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1" cy="12192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10724271" y="5708293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94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2864770" y="26248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2864770" y="34288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2864770" y="41468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2864770" y="49508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2864769" y="56524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35CB806-896C-4CB8-873F-8471D1E62F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74" t="80145" r="26949" b="6412"/>
          <a:stretch/>
        </p:blipFill>
        <p:spPr>
          <a:xfrm>
            <a:off x="1581185" y="1122529"/>
            <a:ext cx="9029629" cy="104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3511BD38-848B-4A9A-AC1A-1628DA4B4666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B0F80874-1A6A-45F8-8E10-D8EE803FE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" y="323890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37BF02E-7C7C-44C0-80AE-44649E467466}"/>
              </a:ext>
            </a:extLst>
          </p:cNvPr>
          <p:cNvSpPr/>
          <p:nvPr/>
        </p:nvSpPr>
        <p:spPr>
          <a:xfrm>
            <a:off x="6018507" y="1099099"/>
            <a:ext cx="2181726" cy="1636295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الواجب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64A63BA-C46E-4808-9349-A8E6BE7841E0}"/>
              </a:ext>
            </a:extLst>
          </p:cNvPr>
          <p:cNvSpPr/>
          <p:nvPr/>
        </p:nvSpPr>
        <p:spPr>
          <a:xfrm>
            <a:off x="1943812" y="3021038"/>
            <a:ext cx="6256421" cy="1783694"/>
          </a:xfrm>
          <a:prstGeom prst="roundRect">
            <a:avLst>
              <a:gd name="adj" fmla="val 50000"/>
            </a:avLst>
          </a:prstGeom>
          <a:solidFill>
            <a:srgbClr val="C7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في منصة مدرستي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7E01E2C-0189-49E9-B9F0-D81CCC74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04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423589-E378-4475-AFFD-BE8287DD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60870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DFFE064-02EE-4B30-9420-F682AA36B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2" y="43440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7B226-4AD7-4AA8-A64C-18A79A8E23E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04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1C4D4-3BAF-4696-B55F-A79B38A1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608704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19BD8DEA-F2D2-4C17-8CF0-8C4B4DDE0775}"/>
              </a:ext>
            </a:extLst>
          </p:cNvPr>
          <p:cNvSpPr/>
          <p:nvPr/>
        </p:nvSpPr>
        <p:spPr>
          <a:xfrm rot="20772016">
            <a:off x="2290691" y="1670536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A89D6835-7E1A-4BAE-A469-5151E0EFE4D6}"/>
              </a:ext>
            </a:extLst>
          </p:cNvPr>
          <p:cNvSpPr/>
          <p:nvPr/>
        </p:nvSpPr>
        <p:spPr>
          <a:xfrm>
            <a:off x="2290691" y="1670538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500A73"/>
                </a:solidFill>
              </a:rPr>
              <a:t>اعداد الأستاذة:</a:t>
            </a:r>
          </a:p>
          <a:p>
            <a:pPr algn="ctr"/>
            <a:r>
              <a:rPr lang="ar-SA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عبير الغامدي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FE8A386F-DE51-45B0-A9DD-93B781547248}"/>
              </a:ext>
            </a:extLst>
          </p:cNvPr>
          <p:cNvSpPr/>
          <p:nvPr/>
        </p:nvSpPr>
        <p:spPr>
          <a:xfrm rot="19654402">
            <a:off x="2290691" y="1670534"/>
            <a:ext cx="5416062" cy="3066757"/>
          </a:xfrm>
          <a:prstGeom prst="round2DiagRect">
            <a:avLst/>
          </a:prstGeom>
          <a:noFill/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0923F6C-2B32-4958-8AB7-0ED98B10D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6" y="45752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47A9EB1-75B7-485B-9D72-D876FD30845D}"/>
              </a:ext>
            </a:extLst>
          </p:cNvPr>
          <p:cNvSpPr/>
          <p:nvPr/>
        </p:nvSpPr>
        <p:spPr>
          <a:xfrm>
            <a:off x="2459501" y="1798770"/>
            <a:ext cx="5709234" cy="2090811"/>
          </a:xfrm>
          <a:prstGeom prst="roundRect">
            <a:avLst/>
          </a:prstGeom>
          <a:solidFill>
            <a:srgbClr val="F5828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تقريب الكسور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4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F5B8C3-E3BE-4FE8-98D6-551C72E89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90" y="537161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7">
            <a:extLst>
              <a:ext uri="{FF2B5EF4-FFF2-40B4-BE49-F238E27FC236}">
                <a16:creationId xmlns:a16="http://schemas.microsoft.com/office/drawing/2014/main" id="{C1EDB341-7954-4AEF-BA09-592FEEEC8DEF}"/>
              </a:ext>
            </a:extLst>
          </p:cNvPr>
          <p:cNvSpPr/>
          <p:nvPr/>
        </p:nvSpPr>
        <p:spPr>
          <a:xfrm>
            <a:off x="2993963" y="2646097"/>
            <a:ext cx="5024431" cy="1565806"/>
          </a:xfrm>
          <a:prstGeom prst="round2DiagRect">
            <a:avLst>
              <a:gd name="adj1" fmla="val 0"/>
              <a:gd name="adj2" fmla="val 23302"/>
            </a:avLst>
          </a:prstGeom>
          <a:solidFill>
            <a:schemeClr val="bg1"/>
          </a:solidFill>
          <a:ln w="165100" cap="rnd" cmpd="thinThick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اقرب الكسور العشرية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80F5ACAE-4EC1-4A9C-8EF6-01D2C511F3DC}"/>
              </a:ext>
            </a:extLst>
          </p:cNvPr>
          <p:cNvSpPr/>
          <p:nvPr/>
        </p:nvSpPr>
        <p:spPr>
          <a:xfrm>
            <a:off x="5345723" y="859431"/>
            <a:ext cx="2672671" cy="1200895"/>
          </a:xfrm>
          <a:prstGeom prst="roundRect">
            <a:avLst>
              <a:gd name="adj" fmla="val 43178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E185"/>
                </a:solidFill>
              </a:rPr>
              <a:t>فكرة الدرس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1A86546-F165-4B06-BB08-5F8EDAADBD7C}"/>
              </a:ext>
            </a:extLst>
          </p:cNvPr>
          <p:cNvGrpSpPr/>
          <p:nvPr/>
        </p:nvGrpSpPr>
        <p:grpSpPr>
          <a:xfrm>
            <a:off x="0" y="5781582"/>
            <a:ext cx="1467729" cy="1467729"/>
            <a:chOff x="29852" y="4052667"/>
            <a:chExt cx="1467729" cy="1467729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87742B99-BFE3-4E30-9D3C-E93B396D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B520806-B736-476C-8EA4-BFF785800B43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41E55060-069E-42C2-AABB-E9F46ADB9F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0B7971-54C2-41C5-B6F3-DB0A2B7E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9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EA64A8-4EEA-4D7E-8CA6-D3E6E03BE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03" y="543748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9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18659D10-E5BE-4666-876D-AAC342CC5DB9}"/>
              </a:ext>
            </a:extLst>
          </p:cNvPr>
          <p:cNvSpPr/>
          <p:nvPr/>
        </p:nvSpPr>
        <p:spPr>
          <a:xfrm rot="21208576">
            <a:off x="5137256" y="2464970"/>
            <a:ext cx="5001673" cy="2365481"/>
          </a:xfrm>
          <a:prstGeom prst="round2DiagRect">
            <a:avLst/>
          </a:prstGeom>
          <a:gradFill flip="none" rotWithShape="1">
            <a:gsLst>
              <a:gs pos="0">
                <a:srgbClr val="00B0F0"/>
              </a:gs>
              <a:gs pos="27000">
                <a:srgbClr val="EF57D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أسعار</a:t>
            </a:r>
            <a:r>
              <a:rPr lang="ar-SA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الجدول المجاور يبين أسعار الجملة لخمسة أصناف من البضائع, كما اعلن عنها احد المراكز الإخبارية.</a:t>
            </a:r>
            <a:endParaRPr lang="ar-SA" sz="3600" b="1" dirty="0">
              <a:solidFill>
                <a:srgbClr val="520B7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سداسي 3">
            <a:extLst>
              <a:ext uri="{FF2B5EF4-FFF2-40B4-BE49-F238E27FC236}">
                <a16:creationId xmlns:a16="http://schemas.microsoft.com/office/drawing/2014/main" id="{8DD61568-336F-454E-921D-B6D53D8DD79B}"/>
              </a:ext>
            </a:extLst>
          </p:cNvPr>
          <p:cNvSpPr/>
          <p:nvPr/>
        </p:nvSpPr>
        <p:spPr>
          <a:xfrm>
            <a:off x="9375887" y="859431"/>
            <a:ext cx="1530368" cy="692195"/>
          </a:xfrm>
          <a:prstGeom prst="hexagon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FF00"/>
                </a:solidFill>
              </a:rPr>
              <a:t>استعد</a:t>
            </a:r>
            <a:endParaRPr lang="ar-SA" sz="4800" b="1" dirty="0">
              <a:solidFill>
                <a:srgbClr val="FFFF00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0B068FD-AE48-4D52-9B6C-1AAF373B45E1}"/>
              </a:ext>
            </a:extLst>
          </p:cNvPr>
          <p:cNvGrpSpPr/>
          <p:nvPr/>
        </p:nvGrpSpPr>
        <p:grpSpPr>
          <a:xfrm>
            <a:off x="0" y="5776788"/>
            <a:ext cx="1467729" cy="1467729"/>
            <a:chOff x="29852" y="4052667"/>
            <a:chExt cx="1467729" cy="146772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45D2B03-056B-48DA-8625-013DB449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6746DD8-3B08-413A-A01A-00D0B69126B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9F2432-0A16-41B3-9165-48F57CE62B9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4383CA-5178-4582-A378-23AF813D2FF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67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B35F744-934C-40B6-ABAD-165534D3C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54" t="25928" r="70930" b="32299"/>
          <a:stretch/>
        </p:blipFill>
        <p:spPr>
          <a:xfrm>
            <a:off x="970671" y="473954"/>
            <a:ext cx="3325238" cy="356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4AD7EA-1CA2-4DC9-9AD1-D14808D181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87" y="552357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9B3908E2-CB51-4B5C-A967-1FFE0DCF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587262" y="2167768"/>
            <a:ext cx="6732127" cy="1701792"/>
          </a:xfrm>
          <a:prstGeom prst="round2SameRect">
            <a:avLst/>
          </a:prstGeom>
          <a:solidFill>
            <a:srgbClr val="C270B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 –  قرب الأسعار الموجودة في الجدول إلى اقرب المراكز التجارية.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4489679" y="4320931"/>
            <a:ext cx="5252545" cy="2175615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F5828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شوكولاتة 9  ,,  حلوى 8</a:t>
            </a:r>
          </a:p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بسكويت 6   ,,  مناديل 2</a:t>
            </a:r>
          </a:p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حليب 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0" y="5762682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47CF36-4F42-4EF6-B7C9-104E07E2AB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54" t="25928" r="70930" b="32299"/>
          <a:stretch/>
        </p:blipFill>
        <p:spPr>
          <a:xfrm>
            <a:off x="780755" y="906536"/>
            <a:ext cx="2353825" cy="252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A402FF-B0FA-4486-9EBF-81F6DDDAAB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54559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9B3908E2-CB51-4B5C-A967-1FFE0DCF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474719" y="2167768"/>
            <a:ext cx="6949440" cy="1701792"/>
          </a:xfrm>
          <a:prstGeom prst="round2SameRect">
            <a:avLst/>
          </a:prstGeom>
          <a:solidFill>
            <a:srgbClr val="C270B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2 - كيف ستقرب كلاً من الكسور العشرية الموضحة في الجدول أعلاه؟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3713871" y="4135902"/>
            <a:ext cx="7849772" cy="2612075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F5828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استعمل قواعد تقريب الاعداد الكلية, لكي انظر إلى منزلة الأجزاء من عشرة لأقرر اذا كان ستقرب إلى الأعلى ام الأدنى كالآتي.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ضع خط تحت رقم المنزلة. اذا كان الرقم اكبر اصغر من 5 فإن الرقم الذي تحته خط يبقى كما هو وإذا كان هذا الرقم اكبر او يساوي 5 او اكبر فأضف واحد إلى الرقم الذي تحته خط.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بعد عملية التقريب احذف الارقم التي على يمين الرقم الذي تحته خط.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0" y="5762682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47CF36-4F42-4EF6-B7C9-104E07E2AB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54" t="25928" r="70930" b="32299"/>
          <a:stretch/>
        </p:blipFill>
        <p:spPr>
          <a:xfrm>
            <a:off x="780755" y="906536"/>
            <a:ext cx="2353825" cy="252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4F32E9-DB6C-49F5-B472-E89EC7B64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1" y="63887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9B3908E2-CB51-4B5C-A967-1FFE0DCF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474719" y="2167768"/>
            <a:ext cx="6949440" cy="1701792"/>
          </a:xfrm>
          <a:prstGeom prst="round2SameRect">
            <a:avLst/>
          </a:prstGeom>
          <a:solidFill>
            <a:srgbClr val="C270B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 – كيف تقرب الكسور العشرية السابقة إلى اقرب عشرة ؟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3840480" y="4135902"/>
            <a:ext cx="6949440" cy="2612075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F5828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انظر إلى أجزاء المئة واتبع تقريب الاعداد الكلية, فإذا كان في المنزلة العدد 5 واكبر فأقرب إلى الأعلى وإذا كان اقل من 5 فأقرب إلى الأدنى.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3" y="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0" y="5762682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92</a:t>
              </a:r>
              <a:endParaRPr lang="ar-SA" b="1" dirty="0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47CF36-4F42-4EF6-B7C9-104E07E2AB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54" t="25928" r="70930" b="32299"/>
          <a:stretch/>
        </p:blipFill>
        <p:spPr>
          <a:xfrm>
            <a:off x="780755" y="906536"/>
            <a:ext cx="2353825" cy="252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9D30290-C7A0-4CEA-8502-137CA02E6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54559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819</Words>
  <PresentationFormat>شاشة عريضة</PresentationFormat>
  <Paragraphs>122</Paragraphs>
  <Slides>36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2021-08-14T18:07:52Z</dcterms:created>
  <dcterms:modified xsi:type="dcterms:W3CDTF">2021-10-05T19:52:30Z</dcterms:modified>
</cp:coreProperties>
</file>