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mal" panose="02000506020000020004" pitchFamily="2" charset="-78"/>
      <p:regular r:id="rId20"/>
    </p:embeddedFont>
    <p:embeddedFont>
      <p:font typeface="Amal Bold" panose="02000506020000020004" pitchFamily="2" charset="-78"/>
      <p:regular r:id="rId21"/>
    </p:embeddedFont>
    <p:embeddedFont>
      <p:font typeface="Amal Heavy" panose="02000506020000020004" pitchFamily="2" charset="-78"/>
      <p:regular r:id="rId22"/>
    </p:embeddedFont>
    <p:embeddedFont>
      <p:font typeface="Amal Light" panose="02000506020000020004" pitchFamily="2" charset="-78"/>
      <p:regular r:id="rId23"/>
    </p:embeddedFont>
    <p:embeddedFont>
      <p:font typeface="Amal Medium" panose="02000506020000020004" pitchFamily="2" charset="-78"/>
      <p:regular r:id="rId24"/>
    </p:embeddedFont>
    <p:embeddedFont>
      <p:font typeface="Amal Thin" panose="02000506020000020004" pitchFamily="2" charset="-78"/>
      <p:regular r:id="rId25"/>
    </p:embeddedFont>
    <p:embeddedFont>
      <p:font typeface="Amiri" pitchFamily="2" charset="-78"/>
      <p:regular r:id="rId26"/>
    </p:embeddedFont>
    <p:embeddedFont>
      <p:font typeface="Amiri Bold" pitchFamily="2" charset="-78"/>
      <p:regular r:id="rId27"/>
    </p:embeddedFont>
    <p:embeddedFont>
      <p:font typeface="Amiri Bold Italics" pitchFamily="2" charset="-78"/>
      <p:regular r:id="rId28"/>
    </p:embeddedFont>
    <p:embeddedFont>
      <p:font typeface="Amiri Italics" pitchFamily="2" charset="-78"/>
      <p:regular r:id="rId29"/>
    </p:embeddedFont>
    <p:embeddedFont>
      <p:font typeface="Aniq" panose="02000800000000000000" pitchFamily="2" charset="0"/>
      <p:regular r:id="rId30"/>
    </p:embeddedFont>
    <p:embeddedFont>
      <p:font typeface="Arimo" panose="020B0604020202020204" pitchFamily="34" charset="0"/>
      <p:regular r:id="rId31"/>
    </p:embeddedFont>
    <p:embeddedFont>
      <p:font typeface="Arimo Bold" panose="020B0704020202020204" pitchFamily="34" charset="0"/>
      <p:regular r:id="rId32"/>
    </p:embeddedFont>
    <p:embeddedFont>
      <p:font typeface="Arimo Bold Italics" panose="020B0704020202090204" pitchFamily="34" charset="0"/>
      <p:regular r:id="rId33"/>
    </p:embeddedFont>
    <p:embeddedFont>
      <p:font typeface="Arimo Italics" panose="020B0604020202090204" pitchFamily="34" charset="0"/>
      <p:regular r:id="rId34"/>
    </p:embeddedFont>
    <p:embeddedFont>
      <p:font typeface="Caricaturey" pitchFamily="2" charset="-78"/>
      <p:regular r:id="rId35"/>
    </p:embeddedFont>
    <p:embeddedFont>
      <p:font typeface="Childos Arabic" pitchFamily="2" charset="-78"/>
      <p:regular r:id="rId36"/>
    </p:embeddedFont>
    <p:embeddedFont>
      <p:font typeface="Childos Arabic Bold" pitchFamily="2" charset="-78"/>
      <p:regular r:id="rId37"/>
    </p:embeddedFont>
    <p:embeddedFont>
      <p:font typeface="Childos Arabic Light" pitchFamily="2" charset="-78"/>
      <p:regular r:id="rId38"/>
    </p:embeddedFont>
    <p:embeddedFont>
      <p:font typeface="Childos Arabic Medium" pitchFamily="2" charset="-78"/>
      <p:regular r:id="rId39"/>
    </p:embeddedFont>
    <p:embeddedFont>
      <p:font typeface="Childos Arabic Semi-Bold" pitchFamily="2" charset="-78"/>
      <p:regular r:id="rId40"/>
    </p:embeddedFont>
    <p:embeddedFont>
      <p:font typeface="Droid Arabic Naskh" panose="020B0606030804020204" pitchFamily="34" charset="0"/>
      <p:regular r:id="rId41"/>
    </p:embeddedFont>
    <p:embeddedFont>
      <p:font typeface="Droid Arabic Naskh Bold" panose="020B0806030804020204" pitchFamily="34" charset="0"/>
      <p:regular r:id="rId42"/>
    </p:embeddedFont>
    <p:embeddedFont>
      <p:font typeface="Josefin Sans" pitchFamily="2" charset="0"/>
      <p:regular r:id="rId43"/>
    </p:embeddedFont>
    <p:embeddedFont>
      <p:font typeface="Josefin Sans Bold" pitchFamily="2" charset="0"/>
      <p:regular r:id="rId44"/>
    </p:embeddedFont>
    <p:embeddedFont>
      <p:font typeface="Josefin Sans Bold Italics" pitchFamily="2" charset="0"/>
      <p:regular r:id="rId45"/>
    </p:embeddedFont>
    <p:embeddedFont>
      <p:font typeface="Josefin Sans Italics" pitchFamily="2" charset="0"/>
      <p:regular r:id="rId46"/>
    </p:embeddedFont>
    <p:embeddedFont>
      <p:font typeface="Josefin Sans Light" pitchFamily="2" charset="0"/>
      <p:regular r:id="rId47"/>
    </p:embeddedFont>
    <p:embeddedFont>
      <p:font typeface="Josefin Sans Light Italics" pitchFamily="2" charset="0"/>
      <p:regular r:id="rId48"/>
    </p:embeddedFont>
    <p:embeddedFont>
      <p:font typeface="Josefin Sans Semi-Bold" pitchFamily="2" charset="0"/>
      <p:regular r:id="rId49"/>
    </p:embeddedFont>
    <p:embeddedFont>
      <p:font typeface="Josefin Sans Semi-Bold Italics" pitchFamily="2" charset="0"/>
      <p:regular r:id="rId50"/>
    </p:embeddedFont>
    <p:embeddedFont>
      <p:font typeface="Josefin Sans Thin" pitchFamily="2" charset="0"/>
      <p:regular r:id="rId51"/>
    </p:embeddedFont>
    <p:embeddedFont>
      <p:font typeface="Josefin Sans Thin Italics" pitchFamily="2" charset="0"/>
      <p:regular r:id="rId52"/>
    </p:embeddedFont>
    <p:embeddedFont>
      <p:font typeface="One Little Font" pitchFamily="2" charset="0"/>
      <p:regular r:id="rId53"/>
    </p:embeddedFont>
    <p:embeddedFont>
      <p:font typeface="One Little Font Bold" pitchFamily="2" charset="0"/>
      <p:regular r:id="rId54"/>
    </p:embeddedFont>
    <p:embeddedFont>
      <p:font typeface="XM Vahid" panose="02000503090000020004" pitchFamily="2" charset="-78"/>
      <p:regular r:id="rId55"/>
    </p:embeddedFont>
    <p:embeddedFont>
      <p:font typeface="XM Vahid Bold" panose="02000803090000020004" pitchFamily="2" charset="-78"/>
      <p:regular r:id="rId56"/>
    </p:embeddedFont>
    <p:embeddedFont>
      <p:font typeface="XM Vahid Bold Italics" panose="02000803090000090004" pitchFamily="2" charset="-78"/>
      <p:regular r:id="rId57"/>
    </p:embeddedFont>
    <p:embeddedFont>
      <p:font typeface="XM Vahid Italics" panose="02000503090000090004" pitchFamily="2" charset="-78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font" Target="fonts/font3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font" Target="fonts/font34.fntdata"/><Relationship Id="rId58" Type="http://schemas.openxmlformats.org/officeDocument/2006/relationships/font" Target="fonts/font39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56" Type="http://schemas.openxmlformats.org/officeDocument/2006/relationships/font" Target="fonts/font37.fntdata"/><Relationship Id="rId8" Type="http://schemas.openxmlformats.org/officeDocument/2006/relationships/slide" Target="slides/slide7.xml"/><Relationship Id="rId51" Type="http://schemas.openxmlformats.org/officeDocument/2006/relationships/font" Target="fonts/font3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59" Type="http://schemas.openxmlformats.org/officeDocument/2006/relationships/presProps" Target="pres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openxmlformats.org/officeDocument/2006/relationships/font" Target="fonts/font3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Relationship Id="rId57" Type="http://schemas.openxmlformats.org/officeDocument/2006/relationships/font" Target="fonts/font38.fntdata"/><Relationship Id="rId10" Type="http://schemas.openxmlformats.org/officeDocument/2006/relationships/slide" Target="slides/slide9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font" Target="fonts/font3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17" Type="http://schemas.openxmlformats.org/officeDocument/2006/relationships/image" Target="../media/image17.svg"/><Relationship Id="rId2" Type="http://schemas.openxmlformats.org/officeDocument/2006/relationships/image" Target="../media/image1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5" Type="http://schemas.openxmlformats.org/officeDocument/2006/relationships/image" Target="../media/image50.svg"/><Relationship Id="rId10" Type="http://schemas.openxmlformats.org/officeDocument/2006/relationships/image" Target="../media/image14.png"/><Relationship Id="rId4" Type="http://schemas.openxmlformats.org/officeDocument/2006/relationships/image" Target="../media/image44.svg"/><Relationship Id="rId9" Type="http://schemas.openxmlformats.org/officeDocument/2006/relationships/image" Target="../media/image15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51.png"/><Relationship Id="rId12" Type="http://schemas.openxmlformats.org/officeDocument/2006/relationships/image" Target="../media/image14.png"/><Relationship Id="rId17" Type="http://schemas.openxmlformats.org/officeDocument/2006/relationships/image" Target="../media/image17.svg"/><Relationship Id="rId2" Type="http://schemas.openxmlformats.org/officeDocument/2006/relationships/image" Target="../media/image1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56.svg"/><Relationship Id="rId10" Type="http://schemas.openxmlformats.org/officeDocument/2006/relationships/image" Target="../media/image54.svg"/><Relationship Id="rId4" Type="http://schemas.openxmlformats.org/officeDocument/2006/relationships/image" Target="../media/image38.svg"/><Relationship Id="rId9" Type="http://schemas.openxmlformats.org/officeDocument/2006/relationships/image" Target="../media/image53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17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57.png"/><Relationship Id="rId4" Type="http://schemas.openxmlformats.org/officeDocument/2006/relationships/image" Target="../media/image38.sv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57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7.sv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image" Target="../media/image17.sv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1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4.png"/><Relationship Id="rId5" Type="http://schemas.openxmlformats.org/officeDocument/2006/relationships/image" Target="../media/image27.png"/><Relationship Id="rId10" Type="http://schemas.openxmlformats.org/officeDocument/2006/relationships/image" Target="../media/image57.png"/><Relationship Id="rId4" Type="http://schemas.openxmlformats.org/officeDocument/2006/relationships/image" Target="../media/image44.svg"/><Relationship Id="rId9" Type="http://schemas.openxmlformats.org/officeDocument/2006/relationships/image" Target="../media/image15.png"/><Relationship Id="rId1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60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59.png"/><Relationship Id="rId17" Type="http://schemas.openxmlformats.org/officeDocument/2006/relationships/image" Target="../media/image17.svg"/><Relationship Id="rId2" Type="http://schemas.openxmlformats.org/officeDocument/2006/relationships/image" Target="../media/image1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57.png"/><Relationship Id="rId5" Type="http://schemas.openxmlformats.org/officeDocument/2006/relationships/image" Target="../media/image27.png"/><Relationship Id="rId15" Type="http://schemas.openxmlformats.org/officeDocument/2006/relationships/image" Target="../media/image62.svg"/><Relationship Id="rId10" Type="http://schemas.openxmlformats.org/officeDocument/2006/relationships/image" Target="../media/image14.png"/><Relationship Id="rId4" Type="http://schemas.openxmlformats.org/officeDocument/2006/relationships/image" Target="../media/image44.svg"/><Relationship Id="rId9" Type="http://schemas.openxmlformats.org/officeDocument/2006/relationships/image" Target="../media/image15.png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63.png"/><Relationship Id="rId4" Type="http://schemas.openxmlformats.org/officeDocument/2006/relationships/image" Target="../media/image3.sv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66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65.svg"/><Relationship Id="rId4" Type="http://schemas.openxmlformats.org/officeDocument/2006/relationships/image" Target="../media/image7.svg"/><Relationship Id="rId9" Type="http://schemas.openxmlformats.org/officeDocument/2006/relationships/image" Target="../media/image64.png"/><Relationship Id="rId14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7.sv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21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12" Type="http://schemas.openxmlformats.org/officeDocument/2006/relationships/image" Target="../media/image30.svg"/><Relationship Id="rId17" Type="http://schemas.openxmlformats.org/officeDocument/2006/relationships/image" Target="../media/image17.svg"/><Relationship Id="rId2" Type="http://schemas.openxmlformats.org/officeDocument/2006/relationships/image" Target="../media/image1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22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6.png"/><Relationship Id="rId5" Type="http://schemas.openxmlformats.org/officeDocument/2006/relationships/image" Target="../media/image27.png"/><Relationship Id="rId10" Type="http://schemas.openxmlformats.org/officeDocument/2006/relationships/image" Target="../media/image14.png"/><Relationship Id="rId4" Type="http://schemas.openxmlformats.org/officeDocument/2006/relationships/image" Target="../media/image32.sv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1.svg"/><Relationship Id="rId4" Type="http://schemas.openxmlformats.org/officeDocument/2006/relationships/image" Target="../media/image36.svg"/><Relationship Id="rId9" Type="http://schemas.openxmlformats.org/officeDocument/2006/relationships/image" Target="../media/image10.png"/><Relationship Id="rId1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0.png"/><Relationship Id="rId7" Type="http://schemas.openxmlformats.org/officeDocument/2006/relationships/image" Target="../media/image11.svg"/><Relationship Id="rId12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38.svg"/><Relationship Id="rId10" Type="http://schemas.openxmlformats.org/officeDocument/2006/relationships/image" Target="../media/image42.sv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17" Type="http://schemas.openxmlformats.org/officeDocument/2006/relationships/image" Target="../media/image17.svg"/><Relationship Id="rId2" Type="http://schemas.openxmlformats.org/officeDocument/2006/relationships/image" Target="../media/image1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5" Type="http://schemas.openxmlformats.org/officeDocument/2006/relationships/image" Target="../media/image50.svg"/><Relationship Id="rId10" Type="http://schemas.openxmlformats.org/officeDocument/2006/relationships/image" Target="../media/image14.png"/><Relationship Id="rId4" Type="http://schemas.openxmlformats.org/officeDocument/2006/relationships/image" Target="../media/image44.svg"/><Relationship Id="rId9" Type="http://schemas.openxmlformats.org/officeDocument/2006/relationships/image" Target="../media/image15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465896" y="1579542"/>
            <a:ext cx="8942288" cy="7485108"/>
            <a:chOff x="0" y="0"/>
            <a:chExt cx="2355171" cy="19713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solidFill>
              <a:srgbClr val="91B3E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23403" y="2136403"/>
            <a:ext cx="6014194" cy="601419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A7D2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559364">
            <a:off x="4423225" y="734489"/>
            <a:ext cx="3564645" cy="9203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 rot="695080">
            <a:off x="11605962" y="7571174"/>
            <a:ext cx="3564645" cy="9203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7"/>
                </a:lnTo>
                <a:lnTo>
                  <a:pt x="0" y="920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3957921" y="1222349"/>
            <a:ext cx="3542588" cy="3065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rot="2534254">
            <a:off x="1170145" y="-22959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rot="-8211718">
            <a:off x="15182601" y="8323572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rot="-719906">
            <a:off x="11051688" y="300972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683386" y="7222630"/>
            <a:ext cx="2264328" cy="1472209"/>
          </a:xfrm>
          <a:custGeom>
            <a:avLst/>
            <a:gdLst/>
            <a:ahLst/>
            <a:cxnLst/>
            <a:rect l="l" t="t" r="r" b="b"/>
            <a:pathLst>
              <a:path w="2264328" h="1472209">
                <a:moveTo>
                  <a:pt x="0" y="0"/>
                </a:moveTo>
                <a:lnTo>
                  <a:pt x="2264328" y="0"/>
                </a:lnTo>
                <a:lnTo>
                  <a:pt x="2264328" y="1472209"/>
                </a:lnTo>
                <a:lnTo>
                  <a:pt x="0" y="14722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TextBox 17"/>
          <p:cNvSpPr txBox="1"/>
          <p:nvPr/>
        </p:nvSpPr>
        <p:spPr>
          <a:xfrm>
            <a:off x="2410308" y="4068707"/>
            <a:ext cx="7053463" cy="2373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41"/>
              </a:lnSpc>
            </a:pPr>
            <a:r>
              <a:rPr lang="en-US" sz="6815">
                <a:solidFill>
                  <a:srgbClr val="000000"/>
                </a:solidFill>
                <a:cs typeface="Droid Arabic Naskh Bold"/>
              </a:rPr>
              <a:t>القيمة المنزليةضمن</a:t>
            </a:r>
          </a:p>
          <a:p>
            <a:pPr algn="ctr">
              <a:lnSpc>
                <a:spcPts val="9541"/>
              </a:lnSpc>
            </a:pPr>
            <a:r>
              <a:rPr lang="en-US" sz="6815">
                <a:solidFill>
                  <a:srgbClr val="000000"/>
                </a:solidFill>
                <a:latin typeface="Droid Arabic Naskh Bold"/>
              </a:rPr>
              <a:t> أجزاء الألف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32692" y="4106807"/>
            <a:ext cx="5682853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81B9F"/>
                </a:solidFill>
                <a:cs typeface="XM Vahid Bold"/>
              </a:rPr>
              <a:t>رياضيات </a:t>
            </a:r>
          </a:p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481B9F"/>
                </a:solidFill>
                <a:cs typeface="XM Vahid Bold"/>
              </a:rPr>
              <a:t>الصف الخامس الابتدائي </a:t>
            </a:r>
          </a:p>
        </p:txBody>
      </p:sp>
      <p:grpSp>
        <p:nvGrpSpPr>
          <p:cNvPr id="19" name="Group 19"/>
          <p:cNvGrpSpPr/>
          <p:nvPr/>
        </p:nvGrpSpPr>
        <p:grpSpPr>
          <a:xfrm rot="671121">
            <a:off x="11978579" y="7730013"/>
            <a:ext cx="2754589" cy="664678"/>
            <a:chOff x="0" y="0"/>
            <a:chExt cx="3672785" cy="88623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0458" cy="800458"/>
            </a:xfrm>
            <a:custGeom>
              <a:avLst/>
              <a:gdLst/>
              <a:ahLst/>
              <a:cxnLst/>
              <a:rect l="l" t="t" r="r" b="b"/>
              <a:pathLst>
                <a:path w="800458" h="800458">
                  <a:moveTo>
                    <a:pt x="0" y="0"/>
                  </a:moveTo>
                  <a:lnTo>
                    <a:pt x="800458" y="0"/>
                  </a:lnTo>
                  <a:lnTo>
                    <a:pt x="800458" y="800458"/>
                  </a:lnTo>
                  <a:lnTo>
                    <a:pt x="0" y="800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76042" y="123874"/>
              <a:ext cx="2796743" cy="762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17"/>
                </a:lnSpc>
              </a:pPr>
              <a:r>
                <a:rPr lang="en-US" sz="3440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489135" y="1527875"/>
            <a:ext cx="15287119" cy="7544516"/>
            <a:chOff x="0" y="0"/>
            <a:chExt cx="4026237" cy="1987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6237" cy="1987033"/>
            </a:xfrm>
            <a:custGeom>
              <a:avLst/>
              <a:gdLst/>
              <a:ahLst/>
              <a:cxnLst/>
              <a:rect l="l" t="t" r="r" b="b"/>
              <a:pathLst>
                <a:path w="4026237" h="1987033">
                  <a:moveTo>
                    <a:pt x="25828" y="0"/>
                  </a:moveTo>
                  <a:lnTo>
                    <a:pt x="4000409" y="0"/>
                  </a:lnTo>
                  <a:cubicBezTo>
                    <a:pt x="4014674" y="0"/>
                    <a:pt x="4026237" y="11564"/>
                    <a:pt x="4026237" y="25828"/>
                  </a:cubicBezTo>
                  <a:lnTo>
                    <a:pt x="4026237" y="1961205"/>
                  </a:lnTo>
                  <a:cubicBezTo>
                    <a:pt x="4026237" y="1975469"/>
                    <a:pt x="4014674" y="1987033"/>
                    <a:pt x="4000409" y="1987033"/>
                  </a:cubicBezTo>
                  <a:lnTo>
                    <a:pt x="25828" y="1987033"/>
                  </a:lnTo>
                  <a:cubicBezTo>
                    <a:pt x="11564" y="1987033"/>
                    <a:pt x="0" y="1975469"/>
                    <a:pt x="0" y="1961205"/>
                  </a:cubicBezTo>
                  <a:lnTo>
                    <a:pt x="0" y="25828"/>
                  </a:lnTo>
                  <a:cubicBezTo>
                    <a:pt x="0" y="11564"/>
                    <a:pt x="11564" y="0"/>
                    <a:pt x="2582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77835" y="1214609"/>
            <a:ext cx="2584404" cy="1324099"/>
            <a:chOff x="0" y="0"/>
            <a:chExt cx="680666" cy="3487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80666" cy="348734"/>
            </a:xfrm>
            <a:custGeom>
              <a:avLst/>
              <a:gdLst/>
              <a:ahLst/>
              <a:cxnLst/>
              <a:rect l="l" t="t" r="r" b="b"/>
              <a:pathLst>
                <a:path w="680666" h="348734">
                  <a:moveTo>
                    <a:pt x="152777" y="0"/>
                  </a:moveTo>
                  <a:lnTo>
                    <a:pt x="527889" y="0"/>
                  </a:lnTo>
                  <a:cubicBezTo>
                    <a:pt x="568408" y="0"/>
                    <a:pt x="607267" y="16096"/>
                    <a:pt x="635919" y="44747"/>
                  </a:cubicBezTo>
                  <a:cubicBezTo>
                    <a:pt x="664570" y="73399"/>
                    <a:pt x="680666" y="112258"/>
                    <a:pt x="680666" y="152777"/>
                  </a:cubicBezTo>
                  <a:lnTo>
                    <a:pt x="680666" y="195957"/>
                  </a:lnTo>
                  <a:cubicBezTo>
                    <a:pt x="680666" y="236476"/>
                    <a:pt x="664570" y="275335"/>
                    <a:pt x="635919" y="303986"/>
                  </a:cubicBezTo>
                  <a:cubicBezTo>
                    <a:pt x="607267" y="332638"/>
                    <a:pt x="568408" y="348734"/>
                    <a:pt x="527889" y="348734"/>
                  </a:cubicBezTo>
                  <a:lnTo>
                    <a:pt x="152777" y="348734"/>
                  </a:lnTo>
                  <a:cubicBezTo>
                    <a:pt x="112258" y="348734"/>
                    <a:pt x="73399" y="332638"/>
                    <a:pt x="44747" y="303986"/>
                  </a:cubicBezTo>
                  <a:cubicBezTo>
                    <a:pt x="16096" y="275335"/>
                    <a:pt x="0" y="236476"/>
                    <a:pt x="0" y="195957"/>
                  </a:cubicBezTo>
                  <a:lnTo>
                    <a:pt x="0" y="152777"/>
                  </a:lnTo>
                  <a:cubicBezTo>
                    <a:pt x="0" y="112258"/>
                    <a:pt x="16096" y="73399"/>
                    <a:pt x="44747" y="44747"/>
                  </a:cubicBezTo>
                  <a:cubicBezTo>
                    <a:pt x="73399" y="16096"/>
                    <a:pt x="112258" y="0"/>
                    <a:pt x="152777" y="0"/>
                  </a:cubicBezTo>
                  <a:close/>
                </a:path>
              </a:pathLst>
            </a:custGeom>
            <a:solidFill>
              <a:srgbClr val="C8D6E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163538">
            <a:off x="-37078" y="-293059"/>
            <a:ext cx="1874990" cy="3015335"/>
          </a:xfrm>
          <a:custGeom>
            <a:avLst/>
            <a:gdLst/>
            <a:ahLst/>
            <a:cxnLst/>
            <a:rect l="l" t="t" r="r" b="b"/>
            <a:pathLst>
              <a:path w="1874990" h="3015335">
                <a:moveTo>
                  <a:pt x="0" y="0"/>
                </a:moveTo>
                <a:lnTo>
                  <a:pt x="1874991" y="0"/>
                </a:lnTo>
                <a:lnTo>
                  <a:pt x="1874991" y="3015335"/>
                </a:lnTo>
                <a:lnTo>
                  <a:pt x="0" y="30153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 rot="-7541366">
            <a:off x="15886294" y="7297996"/>
            <a:ext cx="1779921" cy="2862446"/>
          </a:xfrm>
          <a:custGeom>
            <a:avLst/>
            <a:gdLst/>
            <a:ahLst/>
            <a:cxnLst/>
            <a:rect l="l" t="t" r="r" b="b"/>
            <a:pathLst>
              <a:path w="1779921" h="2862446">
                <a:moveTo>
                  <a:pt x="0" y="0"/>
                </a:moveTo>
                <a:lnTo>
                  <a:pt x="1779921" y="0"/>
                </a:lnTo>
                <a:lnTo>
                  <a:pt x="1779921" y="2862446"/>
                </a:lnTo>
                <a:lnTo>
                  <a:pt x="0" y="2862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5305182" y="-244446"/>
            <a:ext cx="2942143" cy="2546291"/>
          </a:xfrm>
          <a:custGeom>
            <a:avLst/>
            <a:gdLst/>
            <a:ahLst/>
            <a:cxnLst/>
            <a:rect l="l" t="t" r="r" b="b"/>
            <a:pathLst>
              <a:path w="2942143" h="2546291">
                <a:moveTo>
                  <a:pt x="0" y="0"/>
                </a:moveTo>
                <a:lnTo>
                  <a:pt x="2942144" y="0"/>
                </a:lnTo>
                <a:lnTo>
                  <a:pt x="2942144" y="2546292"/>
                </a:lnTo>
                <a:lnTo>
                  <a:pt x="0" y="2546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16232425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3978137" y="1527875"/>
            <a:ext cx="10309115" cy="798686"/>
          </a:xfrm>
          <a:custGeom>
            <a:avLst/>
            <a:gdLst/>
            <a:ahLst/>
            <a:cxnLst/>
            <a:rect l="l" t="t" r="r" b="b"/>
            <a:pathLst>
              <a:path w="10309115" h="798686">
                <a:moveTo>
                  <a:pt x="0" y="0"/>
                </a:moveTo>
                <a:lnTo>
                  <a:pt x="10309115" y="0"/>
                </a:lnTo>
                <a:lnTo>
                  <a:pt x="10309115" y="798686"/>
                </a:lnTo>
                <a:lnTo>
                  <a:pt x="0" y="798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1116" t="-640533" r="-11783" b="-739638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3779669" y="1330876"/>
            <a:ext cx="10507582" cy="1131629"/>
          </a:xfrm>
          <a:custGeom>
            <a:avLst/>
            <a:gdLst/>
            <a:ahLst/>
            <a:cxnLst/>
            <a:rect l="l" t="t" r="r" b="b"/>
            <a:pathLst>
              <a:path w="10507582" h="1131629">
                <a:moveTo>
                  <a:pt x="0" y="0"/>
                </a:moveTo>
                <a:lnTo>
                  <a:pt x="10507583" y="0"/>
                </a:lnTo>
                <a:lnTo>
                  <a:pt x="10507583" y="1131629"/>
                </a:lnTo>
                <a:lnTo>
                  <a:pt x="0" y="11316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9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3040089" y="2892359"/>
            <a:ext cx="2875492" cy="1077161"/>
          </a:xfrm>
          <a:custGeom>
            <a:avLst/>
            <a:gdLst/>
            <a:ahLst/>
            <a:cxnLst/>
            <a:rect l="l" t="t" r="r" b="b"/>
            <a:pathLst>
              <a:path w="2875492" h="1077161">
                <a:moveTo>
                  <a:pt x="0" y="0"/>
                </a:moveTo>
                <a:lnTo>
                  <a:pt x="2875491" y="0"/>
                </a:lnTo>
                <a:lnTo>
                  <a:pt x="2875491" y="1077161"/>
                </a:lnTo>
                <a:lnTo>
                  <a:pt x="0" y="10771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06304" t="-832766" r="-426493" b="-734605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5446066" y="2900191"/>
            <a:ext cx="3105280" cy="1135498"/>
          </a:xfrm>
          <a:custGeom>
            <a:avLst/>
            <a:gdLst/>
            <a:ahLst/>
            <a:cxnLst/>
            <a:rect l="l" t="t" r="r" b="b"/>
            <a:pathLst>
              <a:path w="3105280" h="1135498">
                <a:moveTo>
                  <a:pt x="0" y="0"/>
                </a:moveTo>
                <a:lnTo>
                  <a:pt x="3105280" y="0"/>
                </a:lnTo>
                <a:lnTo>
                  <a:pt x="3105280" y="1135498"/>
                </a:lnTo>
                <a:lnTo>
                  <a:pt x="0" y="1135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8455" t="-832766" r="-594481" b="-734605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8" name="Freeform 18"/>
          <p:cNvSpPr/>
          <p:nvPr/>
        </p:nvSpPr>
        <p:spPr>
          <a:xfrm>
            <a:off x="9286831" y="2900191"/>
            <a:ext cx="269332" cy="6172200"/>
          </a:xfrm>
          <a:custGeom>
            <a:avLst/>
            <a:gdLst/>
            <a:ahLst/>
            <a:cxnLst/>
            <a:rect l="l" t="t" r="r" b="b"/>
            <a:pathLst>
              <a:path w="269332" h="6172200">
                <a:moveTo>
                  <a:pt x="0" y="0"/>
                </a:moveTo>
                <a:lnTo>
                  <a:pt x="269332" y="0"/>
                </a:lnTo>
                <a:lnTo>
                  <a:pt x="269332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TextBox 19"/>
          <p:cNvSpPr txBox="1"/>
          <p:nvPr/>
        </p:nvSpPr>
        <p:spPr>
          <a:xfrm>
            <a:off x="14728698" y="1133062"/>
            <a:ext cx="2436766" cy="144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520"/>
              </a:lnSpc>
            </a:pPr>
            <a:r>
              <a:rPr lang="en-US" sz="7200">
                <a:solidFill>
                  <a:srgbClr val="405989"/>
                </a:solidFill>
                <a:cs typeface="Childos Arabic"/>
              </a:rPr>
              <a:t>تأكد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25113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6500822" y="1214609"/>
            <a:ext cx="10429574" cy="3301398"/>
            <a:chOff x="0" y="0"/>
            <a:chExt cx="2746884" cy="8695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46884" cy="869504"/>
            </a:xfrm>
            <a:custGeom>
              <a:avLst/>
              <a:gdLst/>
              <a:ahLst/>
              <a:cxnLst/>
              <a:rect l="l" t="t" r="r" b="b"/>
              <a:pathLst>
                <a:path w="2746884" h="869504">
                  <a:moveTo>
                    <a:pt x="37858" y="0"/>
                  </a:moveTo>
                  <a:lnTo>
                    <a:pt x="2709026" y="0"/>
                  </a:lnTo>
                  <a:cubicBezTo>
                    <a:pt x="2729934" y="0"/>
                    <a:pt x="2746884" y="16949"/>
                    <a:pt x="2746884" y="37858"/>
                  </a:cubicBezTo>
                  <a:lnTo>
                    <a:pt x="2746884" y="831646"/>
                  </a:lnTo>
                  <a:cubicBezTo>
                    <a:pt x="2746884" y="841687"/>
                    <a:pt x="2742895" y="851316"/>
                    <a:pt x="2735795" y="858416"/>
                  </a:cubicBezTo>
                  <a:cubicBezTo>
                    <a:pt x="2728696" y="865515"/>
                    <a:pt x="2719067" y="869504"/>
                    <a:pt x="2709026" y="869504"/>
                  </a:cubicBezTo>
                  <a:lnTo>
                    <a:pt x="37858" y="869504"/>
                  </a:lnTo>
                  <a:cubicBezTo>
                    <a:pt x="16949" y="869504"/>
                    <a:pt x="0" y="852555"/>
                    <a:pt x="0" y="831646"/>
                  </a:cubicBezTo>
                  <a:lnTo>
                    <a:pt x="0" y="37858"/>
                  </a:lnTo>
                  <a:cubicBezTo>
                    <a:pt x="0" y="16949"/>
                    <a:pt x="16949" y="0"/>
                    <a:pt x="378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5896" y="2086146"/>
            <a:ext cx="5670231" cy="56702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62AB92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6559790">
            <a:off x="15648311" y="-672819"/>
            <a:ext cx="2347274" cy="3774856"/>
          </a:xfrm>
          <a:custGeom>
            <a:avLst/>
            <a:gdLst/>
            <a:ahLst/>
            <a:cxnLst/>
            <a:rect l="l" t="t" r="r" b="b"/>
            <a:pathLst>
              <a:path w="2347274" h="3774856">
                <a:moveTo>
                  <a:pt x="0" y="0"/>
                </a:moveTo>
                <a:lnTo>
                  <a:pt x="2347274" y="0"/>
                </a:lnTo>
                <a:lnTo>
                  <a:pt x="2347274" y="3774856"/>
                </a:lnTo>
                <a:lnTo>
                  <a:pt x="0" y="377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 rot="6002788">
            <a:off x="-69337" y="482502"/>
            <a:ext cx="1815231" cy="2919232"/>
          </a:xfrm>
          <a:custGeom>
            <a:avLst/>
            <a:gdLst/>
            <a:ahLst/>
            <a:cxnLst/>
            <a:rect l="l" t="t" r="r" b="b"/>
            <a:pathLst>
              <a:path w="1815231" h="2919232">
                <a:moveTo>
                  <a:pt x="0" y="0"/>
                </a:moveTo>
                <a:lnTo>
                  <a:pt x="1815232" y="0"/>
                </a:lnTo>
                <a:lnTo>
                  <a:pt x="1815232" y="2919232"/>
                </a:lnTo>
                <a:lnTo>
                  <a:pt x="0" y="2919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5289376" y="1527875"/>
            <a:ext cx="2180910" cy="1887479"/>
          </a:xfrm>
          <a:custGeom>
            <a:avLst/>
            <a:gdLst/>
            <a:ahLst/>
            <a:cxnLst/>
            <a:rect l="l" t="t" r="r" b="b"/>
            <a:pathLst>
              <a:path w="2180910" h="1887479">
                <a:moveTo>
                  <a:pt x="0" y="0"/>
                </a:moveTo>
                <a:lnTo>
                  <a:pt x="2180910" y="0"/>
                </a:lnTo>
                <a:lnTo>
                  <a:pt x="2180910" y="1887479"/>
                </a:lnTo>
                <a:lnTo>
                  <a:pt x="0" y="1887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rot="1611535">
            <a:off x="2623898" y="8131556"/>
            <a:ext cx="1538981" cy="1208799"/>
          </a:xfrm>
          <a:custGeom>
            <a:avLst/>
            <a:gdLst/>
            <a:ahLst/>
            <a:cxnLst/>
            <a:rect l="l" t="t" r="r" b="b"/>
            <a:pathLst>
              <a:path w="1538981" h="1208799">
                <a:moveTo>
                  <a:pt x="0" y="0"/>
                </a:moveTo>
                <a:lnTo>
                  <a:pt x="1538981" y="0"/>
                </a:lnTo>
                <a:lnTo>
                  <a:pt x="1538981" y="1208799"/>
                </a:lnTo>
                <a:lnTo>
                  <a:pt x="0" y="12087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8606691" y="1527875"/>
            <a:ext cx="7382055" cy="2559327"/>
          </a:xfrm>
          <a:custGeom>
            <a:avLst/>
            <a:gdLst/>
            <a:ahLst/>
            <a:cxnLst/>
            <a:rect l="l" t="t" r="r" b="b"/>
            <a:pathLst>
              <a:path w="7382055" h="2559327">
                <a:moveTo>
                  <a:pt x="0" y="0"/>
                </a:moveTo>
                <a:lnTo>
                  <a:pt x="7382054" y="0"/>
                </a:lnTo>
                <a:lnTo>
                  <a:pt x="7382054" y="2559327"/>
                </a:lnTo>
                <a:lnTo>
                  <a:pt x="0" y="25593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29227" t="-309428" r="-19317" b="-128244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997835" y="2086146"/>
            <a:ext cx="4734603" cy="4114800"/>
          </a:xfrm>
          <a:custGeom>
            <a:avLst/>
            <a:gdLst/>
            <a:ahLst/>
            <a:cxnLst/>
            <a:rect l="l" t="t" r="r" b="b"/>
            <a:pathLst>
              <a:path w="4734603" h="4114800">
                <a:moveTo>
                  <a:pt x="0" y="0"/>
                </a:moveTo>
                <a:lnTo>
                  <a:pt x="4734602" y="0"/>
                </a:lnTo>
                <a:lnTo>
                  <a:pt x="4734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TextBox 17"/>
          <p:cNvSpPr txBox="1"/>
          <p:nvPr/>
        </p:nvSpPr>
        <p:spPr>
          <a:xfrm>
            <a:off x="12925113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489135" y="1222349"/>
            <a:ext cx="15486367" cy="7842301"/>
            <a:chOff x="0" y="0"/>
            <a:chExt cx="4078714" cy="20654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78714" cy="2065462"/>
            </a:xfrm>
            <a:custGeom>
              <a:avLst/>
              <a:gdLst/>
              <a:ahLst/>
              <a:cxnLst/>
              <a:rect l="l" t="t" r="r" b="b"/>
              <a:pathLst>
                <a:path w="4078714" h="2065462">
                  <a:moveTo>
                    <a:pt x="25496" y="0"/>
                  </a:moveTo>
                  <a:lnTo>
                    <a:pt x="4053218" y="0"/>
                  </a:lnTo>
                  <a:cubicBezTo>
                    <a:pt x="4059980" y="0"/>
                    <a:pt x="4066465" y="2686"/>
                    <a:pt x="4071246" y="7468"/>
                  </a:cubicBezTo>
                  <a:cubicBezTo>
                    <a:pt x="4076028" y="12249"/>
                    <a:pt x="4078714" y="18734"/>
                    <a:pt x="4078714" y="25496"/>
                  </a:cubicBezTo>
                  <a:lnTo>
                    <a:pt x="4078714" y="2039966"/>
                  </a:lnTo>
                  <a:cubicBezTo>
                    <a:pt x="4078714" y="2054047"/>
                    <a:pt x="4067299" y="2065462"/>
                    <a:pt x="4053218" y="2065462"/>
                  </a:cubicBezTo>
                  <a:lnTo>
                    <a:pt x="25496" y="2065462"/>
                  </a:lnTo>
                  <a:cubicBezTo>
                    <a:pt x="11415" y="2065462"/>
                    <a:pt x="0" y="2054047"/>
                    <a:pt x="0" y="2039966"/>
                  </a:cubicBezTo>
                  <a:lnTo>
                    <a:pt x="0" y="25496"/>
                  </a:lnTo>
                  <a:cubicBezTo>
                    <a:pt x="0" y="11415"/>
                    <a:pt x="11415" y="0"/>
                    <a:pt x="2549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12640" y="950642"/>
            <a:ext cx="4461740" cy="1094662"/>
            <a:chOff x="0" y="0"/>
            <a:chExt cx="1175109" cy="2883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5109" cy="288306"/>
            </a:xfrm>
            <a:custGeom>
              <a:avLst/>
              <a:gdLst/>
              <a:ahLst/>
              <a:cxnLst/>
              <a:rect l="l" t="t" r="r" b="b"/>
              <a:pathLst>
                <a:path w="1175109" h="288306">
                  <a:moveTo>
                    <a:pt x="88494" y="0"/>
                  </a:moveTo>
                  <a:lnTo>
                    <a:pt x="1086614" y="0"/>
                  </a:lnTo>
                  <a:cubicBezTo>
                    <a:pt x="1135488" y="0"/>
                    <a:pt x="1175109" y="39620"/>
                    <a:pt x="1175109" y="88494"/>
                  </a:cubicBezTo>
                  <a:lnTo>
                    <a:pt x="1175109" y="199812"/>
                  </a:lnTo>
                  <a:cubicBezTo>
                    <a:pt x="1175109" y="248686"/>
                    <a:pt x="1135488" y="288306"/>
                    <a:pt x="1086614" y="288306"/>
                  </a:cubicBezTo>
                  <a:lnTo>
                    <a:pt x="88494" y="288306"/>
                  </a:lnTo>
                  <a:cubicBezTo>
                    <a:pt x="39620" y="288306"/>
                    <a:pt x="0" y="248686"/>
                    <a:pt x="0" y="199812"/>
                  </a:cubicBezTo>
                  <a:lnTo>
                    <a:pt x="0" y="88494"/>
                  </a:lnTo>
                  <a:cubicBezTo>
                    <a:pt x="0" y="39620"/>
                    <a:pt x="39620" y="0"/>
                    <a:pt x="88494" y="0"/>
                  </a:cubicBezTo>
                  <a:close/>
                </a:path>
              </a:pathLst>
            </a:custGeom>
            <a:solidFill>
              <a:srgbClr val="FFA7D2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112640" y="1045220"/>
            <a:ext cx="6303464" cy="79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99"/>
              </a:lnSpc>
            </a:pPr>
            <a:r>
              <a:rPr lang="en-US" sz="3999">
                <a:solidFill>
                  <a:srgbClr val="405989"/>
                </a:solidFill>
                <a:cs typeface="Aniq"/>
              </a:rPr>
              <a:t>تدرب وحل المسائل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6710" y="2400300"/>
            <a:ext cx="7092040" cy="548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4"/>
              </a:lnSpc>
              <a:spcBef>
                <a:spcPct val="0"/>
              </a:spcBef>
            </a:pPr>
            <a:r>
              <a:rPr lang="en-US" sz="9004" spc="900">
                <a:solidFill>
                  <a:srgbClr val="FFFFFF"/>
                </a:solidFill>
                <a:latin typeface="One Little Font"/>
              </a:rPr>
              <a:t>GO TO BEAUTIFUL PLACES FOR VACATION</a:t>
            </a:r>
          </a:p>
        </p:txBody>
      </p:sp>
      <p:sp>
        <p:nvSpPr>
          <p:cNvPr id="11" name="Freeform 11"/>
          <p:cNvSpPr/>
          <p:nvPr/>
        </p:nvSpPr>
        <p:spPr>
          <a:xfrm rot="1984626">
            <a:off x="16704674" y="794783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5"/>
                </a:lnTo>
                <a:lnTo>
                  <a:pt x="0" y="2233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rot="-4221168">
            <a:off x="1838968" y="7111952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16643074" y="1527875"/>
            <a:ext cx="1512114" cy="1308666"/>
          </a:xfrm>
          <a:custGeom>
            <a:avLst/>
            <a:gdLst/>
            <a:ahLst/>
            <a:cxnLst/>
            <a:rect l="l" t="t" r="r" b="b"/>
            <a:pathLst>
              <a:path w="1512114" h="1308666">
                <a:moveTo>
                  <a:pt x="0" y="0"/>
                </a:moveTo>
                <a:lnTo>
                  <a:pt x="1512114" y="0"/>
                </a:lnTo>
                <a:lnTo>
                  <a:pt x="1512114" y="1308666"/>
                </a:lnTo>
                <a:lnTo>
                  <a:pt x="0" y="13086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2301586" y="2400300"/>
            <a:ext cx="13861464" cy="1905986"/>
          </a:xfrm>
          <a:custGeom>
            <a:avLst/>
            <a:gdLst/>
            <a:ahLst/>
            <a:cxnLst/>
            <a:rect l="l" t="t" r="r" b="b"/>
            <a:pathLst>
              <a:path w="13861464" h="1905986">
                <a:moveTo>
                  <a:pt x="0" y="0"/>
                </a:moveTo>
                <a:lnTo>
                  <a:pt x="13861464" y="0"/>
                </a:lnTo>
                <a:lnTo>
                  <a:pt x="13861464" y="1905986"/>
                </a:lnTo>
                <a:lnTo>
                  <a:pt x="0" y="1905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802" t="-8619" r="-10324" b="-57933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TextBox 17"/>
          <p:cNvSpPr txBox="1"/>
          <p:nvPr/>
        </p:nvSpPr>
        <p:spPr>
          <a:xfrm>
            <a:off x="12925113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465896" y="1214609"/>
            <a:ext cx="15209029" cy="7857782"/>
            <a:chOff x="0" y="0"/>
            <a:chExt cx="4005670" cy="20695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5670" cy="2069539"/>
            </a:xfrm>
            <a:custGeom>
              <a:avLst/>
              <a:gdLst/>
              <a:ahLst/>
              <a:cxnLst/>
              <a:rect l="l" t="t" r="r" b="b"/>
              <a:pathLst>
                <a:path w="4005670" h="2069539">
                  <a:moveTo>
                    <a:pt x="25961" y="0"/>
                  </a:moveTo>
                  <a:lnTo>
                    <a:pt x="3979709" y="0"/>
                  </a:lnTo>
                  <a:cubicBezTo>
                    <a:pt x="3994047" y="0"/>
                    <a:pt x="4005670" y="11623"/>
                    <a:pt x="4005670" y="25961"/>
                  </a:cubicBezTo>
                  <a:lnTo>
                    <a:pt x="4005670" y="2043579"/>
                  </a:lnTo>
                  <a:cubicBezTo>
                    <a:pt x="4005670" y="2057916"/>
                    <a:pt x="3994047" y="2069539"/>
                    <a:pt x="3979709" y="2069539"/>
                  </a:cubicBezTo>
                  <a:lnTo>
                    <a:pt x="25961" y="2069539"/>
                  </a:lnTo>
                  <a:cubicBezTo>
                    <a:pt x="11623" y="2069539"/>
                    <a:pt x="0" y="2057916"/>
                    <a:pt x="0" y="2043579"/>
                  </a:cubicBezTo>
                  <a:lnTo>
                    <a:pt x="0" y="25961"/>
                  </a:lnTo>
                  <a:cubicBezTo>
                    <a:pt x="0" y="11623"/>
                    <a:pt x="11623" y="0"/>
                    <a:pt x="2596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25471" y="2547539"/>
            <a:ext cx="14553029" cy="2277311"/>
          </a:xfrm>
          <a:custGeom>
            <a:avLst/>
            <a:gdLst/>
            <a:ahLst/>
            <a:cxnLst/>
            <a:rect l="l" t="t" r="r" b="b"/>
            <a:pathLst>
              <a:path w="14553029" h="2277311">
                <a:moveTo>
                  <a:pt x="0" y="0"/>
                </a:moveTo>
                <a:lnTo>
                  <a:pt x="14553028" y="0"/>
                </a:lnTo>
                <a:lnTo>
                  <a:pt x="14553028" y="2277311"/>
                </a:lnTo>
                <a:lnTo>
                  <a:pt x="0" y="22773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45" t="-89418" r="-8644" b="-35596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4407205" y="153363"/>
            <a:ext cx="3542588" cy="3065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49"/>
                </a:lnTo>
                <a:lnTo>
                  <a:pt x="0" y="30659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2534254">
            <a:off x="495238" y="7965332"/>
            <a:ext cx="1658679" cy="2667466"/>
          </a:xfrm>
          <a:custGeom>
            <a:avLst/>
            <a:gdLst/>
            <a:ahLst/>
            <a:cxnLst/>
            <a:rect l="l" t="t" r="r" b="b"/>
            <a:pathLst>
              <a:path w="1658679" h="2667466">
                <a:moveTo>
                  <a:pt x="0" y="0"/>
                </a:moveTo>
                <a:lnTo>
                  <a:pt x="1658679" y="0"/>
                </a:lnTo>
                <a:lnTo>
                  <a:pt x="1658679" y="2667467"/>
                </a:lnTo>
                <a:lnTo>
                  <a:pt x="0" y="2667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1611535">
            <a:off x="4123097" y="140065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70"/>
                </a:lnTo>
                <a:lnTo>
                  <a:pt x="0" y="17772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TextBox 12"/>
          <p:cNvSpPr txBox="1"/>
          <p:nvPr/>
        </p:nvSpPr>
        <p:spPr>
          <a:xfrm>
            <a:off x="12925113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465896" y="1579542"/>
            <a:ext cx="15218063" cy="7485108"/>
            <a:chOff x="0" y="0"/>
            <a:chExt cx="4008049" cy="19713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8050" cy="1971386"/>
            </a:xfrm>
            <a:custGeom>
              <a:avLst/>
              <a:gdLst/>
              <a:ahLst/>
              <a:cxnLst/>
              <a:rect l="l" t="t" r="r" b="b"/>
              <a:pathLst>
                <a:path w="4008050" h="1971386">
                  <a:moveTo>
                    <a:pt x="25945" y="0"/>
                  </a:moveTo>
                  <a:lnTo>
                    <a:pt x="3982104" y="0"/>
                  </a:lnTo>
                  <a:cubicBezTo>
                    <a:pt x="3996434" y="0"/>
                    <a:pt x="4008050" y="11616"/>
                    <a:pt x="4008050" y="25945"/>
                  </a:cubicBezTo>
                  <a:lnTo>
                    <a:pt x="4008050" y="1945441"/>
                  </a:lnTo>
                  <a:cubicBezTo>
                    <a:pt x="4008050" y="1952322"/>
                    <a:pt x="4005316" y="1958922"/>
                    <a:pt x="4000450" y="1963787"/>
                  </a:cubicBezTo>
                  <a:cubicBezTo>
                    <a:pt x="3995585" y="1968653"/>
                    <a:pt x="3988985" y="1971386"/>
                    <a:pt x="3982104" y="1971386"/>
                  </a:cubicBezTo>
                  <a:lnTo>
                    <a:pt x="25945" y="1971386"/>
                  </a:lnTo>
                  <a:cubicBezTo>
                    <a:pt x="19064" y="1971386"/>
                    <a:pt x="12465" y="1968653"/>
                    <a:pt x="7599" y="1963787"/>
                  </a:cubicBezTo>
                  <a:cubicBezTo>
                    <a:pt x="2734" y="1958922"/>
                    <a:pt x="0" y="1952322"/>
                    <a:pt x="0" y="1945441"/>
                  </a:cubicBezTo>
                  <a:lnTo>
                    <a:pt x="0" y="25945"/>
                  </a:lnTo>
                  <a:cubicBezTo>
                    <a:pt x="0" y="11616"/>
                    <a:pt x="11616" y="0"/>
                    <a:pt x="2594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88944" y="639448"/>
            <a:ext cx="6014194" cy="1716332"/>
            <a:chOff x="0" y="0"/>
            <a:chExt cx="812800" cy="2319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31957"/>
            </a:xfrm>
            <a:custGeom>
              <a:avLst/>
              <a:gdLst/>
              <a:ahLst/>
              <a:cxnLst/>
              <a:rect l="l" t="t" r="r" b="b"/>
              <a:pathLst>
                <a:path w="812800" h="231957">
                  <a:moveTo>
                    <a:pt x="406400" y="0"/>
                  </a:moveTo>
                  <a:cubicBezTo>
                    <a:pt x="181951" y="0"/>
                    <a:pt x="0" y="51925"/>
                    <a:pt x="0" y="115979"/>
                  </a:cubicBezTo>
                  <a:cubicBezTo>
                    <a:pt x="0" y="180032"/>
                    <a:pt x="181951" y="231957"/>
                    <a:pt x="406400" y="231957"/>
                  </a:cubicBezTo>
                  <a:cubicBezTo>
                    <a:pt x="630849" y="231957"/>
                    <a:pt x="812800" y="180032"/>
                    <a:pt x="812800" y="115979"/>
                  </a:cubicBezTo>
                  <a:cubicBezTo>
                    <a:pt x="812800" y="51925"/>
                    <a:pt x="630849" y="0"/>
                    <a:pt x="406400" y="0"/>
                  </a:cubicBezTo>
                </a:path>
              </a:pathLst>
            </a:custGeom>
            <a:solidFill>
              <a:srgbClr val="FFA7D2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591342" y="639448"/>
            <a:ext cx="1911797" cy="1654573"/>
          </a:xfrm>
          <a:custGeom>
            <a:avLst/>
            <a:gdLst/>
            <a:ahLst/>
            <a:cxnLst/>
            <a:rect l="l" t="t" r="r" b="b"/>
            <a:pathLst>
              <a:path w="1911797" h="1654573">
                <a:moveTo>
                  <a:pt x="0" y="0"/>
                </a:moveTo>
                <a:lnTo>
                  <a:pt x="1911796" y="0"/>
                </a:lnTo>
                <a:lnTo>
                  <a:pt x="1911796" y="1654573"/>
                </a:lnTo>
                <a:lnTo>
                  <a:pt x="0" y="1654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 rot="2534254">
            <a:off x="1170145" y="-22959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 rot="-8211718">
            <a:off x="15182601" y="8323572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rot="-719906">
            <a:off x="1125687" y="8263690"/>
            <a:ext cx="1543017" cy="1211969"/>
          </a:xfrm>
          <a:custGeom>
            <a:avLst/>
            <a:gdLst/>
            <a:ahLst/>
            <a:cxnLst/>
            <a:rect l="l" t="t" r="r" b="b"/>
            <a:pathLst>
              <a:path w="1543017" h="1211969">
                <a:moveTo>
                  <a:pt x="0" y="0"/>
                </a:moveTo>
                <a:lnTo>
                  <a:pt x="1543017" y="0"/>
                </a:lnTo>
                <a:lnTo>
                  <a:pt x="1543017" y="1211969"/>
                </a:lnTo>
                <a:lnTo>
                  <a:pt x="0" y="121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1701504" y="2755324"/>
            <a:ext cx="14845736" cy="2771306"/>
          </a:xfrm>
          <a:custGeom>
            <a:avLst/>
            <a:gdLst/>
            <a:ahLst/>
            <a:cxnLst/>
            <a:rect l="l" t="t" r="r" b="b"/>
            <a:pathLst>
              <a:path w="14845736" h="2771306">
                <a:moveTo>
                  <a:pt x="0" y="0"/>
                </a:moveTo>
                <a:lnTo>
                  <a:pt x="14845736" y="0"/>
                </a:lnTo>
                <a:lnTo>
                  <a:pt x="14845736" y="2771306"/>
                </a:lnTo>
                <a:lnTo>
                  <a:pt x="0" y="27713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034" t="-176873" r="-10480" b="-227409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TextBox 15"/>
          <p:cNvSpPr txBox="1"/>
          <p:nvPr/>
        </p:nvSpPr>
        <p:spPr>
          <a:xfrm>
            <a:off x="11774003" y="1068271"/>
            <a:ext cx="6303464" cy="79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99"/>
              </a:lnSpc>
            </a:pPr>
            <a:r>
              <a:rPr lang="en-US" sz="3999">
                <a:solidFill>
                  <a:srgbClr val="405989"/>
                </a:solidFill>
                <a:cs typeface="Aniq"/>
              </a:rPr>
              <a:t>تدرب وحل المسائل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034776" y="3074523"/>
            <a:ext cx="2473082" cy="1066454"/>
            <a:chOff x="0" y="0"/>
            <a:chExt cx="651347" cy="28087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1347" cy="280877"/>
            </a:xfrm>
            <a:custGeom>
              <a:avLst/>
              <a:gdLst/>
              <a:ahLst/>
              <a:cxnLst/>
              <a:rect l="l" t="t" r="r" b="b"/>
              <a:pathLst>
                <a:path w="651347" h="280877">
                  <a:moveTo>
                    <a:pt x="140438" y="0"/>
                  </a:moveTo>
                  <a:lnTo>
                    <a:pt x="510908" y="0"/>
                  </a:lnTo>
                  <a:cubicBezTo>
                    <a:pt x="588470" y="0"/>
                    <a:pt x="651347" y="62876"/>
                    <a:pt x="651347" y="140438"/>
                  </a:cubicBezTo>
                  <a:lnTo>
                    <a:pt x="651347" y="140438"/>
                  </a:lnTo>
                  <a:cubicBezTo>
                    <a:pt x="651347" y="218000"/>
                    <a:pt x="588470" y="280877"/>
                    <a:pt x="510908" y="280877"/>
                  </a:cubicBezTo>
                  <a:lnTo>
                    <a:pt x="140438" y="280877"/>
                  </a:lnTo>
                  <a:cubicBezTo>
                    <a:pt x="62876" y="280877"/>
                    <a:pt x="0" y="218000"/>
                    <a:pt x="0" y="140438"/>
                  </a:cubicBezTo>
                  <a:lnTo>
                    <a:pt x="0" y="140438"/>
                  </a:lnTo>
                  <a:cubicBezTo>
                    <a:pt x="0" y="62876"/>
                    <a:pt x="62876" y="0"/>
                    <a:pt x="1404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0" name="TextBox 20"/>
          <p:cNvSpPr txBox="1"/>
          <p:nvPr/>
        </p:nvSpPr>
        <p:spPr>
          <a:xfrm>
            <a:off x="12925113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603899" y="1214609"/>
            <a:ext cx="15458340" cy="7857782"/>
            <a:chOff x="0" y="0"/>
            <a:chExt cx="4071332" cy="20695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71332" cy="2069539"/>
            </a:xfrm>
            <a:custGeom>
              <a:avLst/>
              <a:gdLst/>
              <a:ahLst/>
              <a:cxnLst/>
              <a:rect l="l" t="t" r="r" b="b"/>
              <a:pathLst>
                <a:path w="4071332" h="2069539">
                  <a:moveTo>
                    <a:pt x="25542" y="0"/>
                  </a:moveTo>
                  <a:lnTo>
                    <a:pt x="4045790" y="0"/>
                  </a:lnTo>
                  <a:cubicBezTo>
                    <a:pt x="4059896" y="0"/>
                    <a:pt x="4071332" y="11436"/>
                    <a:pt x="4071332" y="25542"/>
                  </a:cubicBezTo>
                  <a:lnTo>
                    <a:pt x="4071332" y="2043997"/>
                  </a:lnTo>
                  <a:cubicBezTo>
                    <a:pt x="4071332" y="2058104"/>
                    <a:pt x="4059896" y="2069539"/>
                    <a:pt x="4045790" y="2069539"/>
                  </a:cubicBezTo>
                  <a:lnTo>
                    <a:pt x="25542" y="2069539"/>
                  </a:lnTo>
                  <a:cubicBezTo>
                    <a:pt x="11436" y="2069539"/>
                    <a:pt x="0" y="2058104"/>
                    <a:pt x="0" y="2043997"/>
                  </a:cubicBezTo>
                  <a:lnTo>
                    <a:pt x="0" y="25542"/>
                  </a:lnTo>
                  <a:cubicBezTo>
                    <a:pt x="0" y="11436"/>
                    <a:pt x="11436" y="0"/>
                    <a:pt x="255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163538">
            <a:off x="-37078" y="-293059"/>
            <a:ext cx="1874990" cy="3015335"/>
          </a:xfrm>
          <a:custGeom>
            <a:avLst/>
            <a:gdLst/>
            <a:ahLst/>
            <a:cxnLst/>
            <a:rect l="l" t="t" r="r" b="b"/>
            <a:pathLst>
              <a:path w="1874990" h="3015335">
                <a:moveTo>
                  <a:pt x="0" y="0"/>
                </a:moveTo>
                <a:lnTo>
                  <a:pt x="1874991" y="0"/>
                </a:lnTo>
                <a:lnTo>
                  <a:pt x="1874991" y="3015335"/>
                </a:lnTo>
                <a:lnTo>
                  <a:pt x="0" y="30153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-7541366">
            <a:off x="15886294" y="7297996"/>
            <a:ext cx="1779921" cy="2862446"/>
          </a:xfrm>
          <a:custGeom>
            <a:avLst/>
            <a:gdLst/>
            <a:ahLst/>
            <a:cxnLst/>
            <a:rect l="l" t="t" r="r" b="b"/>
            <a:pathLst>
              <a:path w="1779921" h="2862446">
                <a:moveTo>
                  <a:pt x="0" y="0"/>
                </a:moveTo>
                <a:lnTo>
                  <a:pt x="1779921" y="0"/>
                </a:lnTo>
                <a:lnTo>
                  <a:pt x="1779921" y="2862446"/>
                </a:lnTo>
                <a:lnTo>
                  <a:pt x="0" y="2862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5305182" y="-244446"/>
            <a:ext cx="2942143" cy="2546291"/>
          </a:xfrm>
          <a:custGeom>
            <a:avLst/>
            <a:gdLst/>
            <a:ahLst/>
            <a:cxnLst/>
            <a:rect l="l" t="t" r="r" b="b"/>
            <a:pathLst>
              <a:path w="2942143" h="2546291">
                <a:moveTo>
                  <a:pt x="0" y="0"/>
                </a:moveTo>
                <a:lnTo>
                  <a:pt x="2942144" y="0"/>
                </a:lnTo>
                <a:lnTo>
                  <a:pt x="2942144" y="2546292"/>
                </a:lnTo>
                <a:lnTo>
                  <a:pt x="0" y="2546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2354248" y="2014171"/>
            <a:ext cx="14228950" cy="1245624"/>
          </a:xfrm>
          <a:custGeom>
            <a:avLst/>
            <a:gdLst/>
            <a:ahLst/>
            <a:cxnLst/>
            <a:rect l="l" t="t" r="r" b="b"/>
            <a:pathLst>
              <a:path w="14228950" h="1245624">
                <a:moveTo>
                  <a:pt x="0" y="0"/>
                </a:moveTo>
                <a:lnTo>
                  <a:pt x="14228950" y="0"/>
                </a:lnTo>
                <a:lnTo>
                  <a:pt x="14228950" y="1245623"/>
                </a:lnTo>
                <a:lnTo>
                  <a:pt x="0" y="1245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822" t="-552808" r="-8407" b="-36011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1" name="Group 11"/>
          <p:cNvGrpSpPr/>
          <p:nvPr/>
        </p:nvGrpSpPr>
        <p:grpSpPr>
          <a:xfrm>
            <a:off x="1823918" y="5478776"/>
            <a:ext cx="2648881" cy="3064982"/>
            <a:chOff x="0" y="0"/>
            <a:chExt cx="697648" cy="8072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7648" cy="807238"/>
            </a:xfrm>
            <a:custGeom>
              <a:avLst/>
              <a:gdLst/>
              <a:ahLst/>
              <a:cxnLst/>
              <a:rect l="l" t="t" r="r" b="b"/>
              <a:pathLst>
                <a:path w="697648" h="807238">
                  <a:moveTo>
                    <a:pt x="149058" y="0"/>
                  </a:moveTo>
                  <a:lnTo>
                    <a:pt x="548589" y="0"/>
                  </a:lnTo>
                  <a:cubicBezTo>
                    <a:pt x="588122" y="0"/>
                    <a:pt x="626036" y="15704"/>
                    <a:pt x="653990" y="43658"/>
                  </a:cubicBezTo>
                  <a:cubicBezTo>
                    <a:pt x="681943" y="71612"/>
                    <a:pt x="697648" y="109526"/>
                    <a:pt x="697648" y="149058"/>
                  </a:cubicBezTo>
                  <a:lnTo>
                    <a:pt x="697648" y="658180"/>
                  </a:lnTo>
                  <a:cubicBezTo>
                    <a:pt x="697648" y="697712"/>
                    <a:pt x="681943" y="735626"/>
                    <a:pt x="653990" y="763580"/>
                  </a:cubicBezTo>
                  <a:cubicBezTo>
                    <a:pt x="626036" y="791534"/>
                    <a:pt x="588122" y="807238"/>
                    <a:pt x="548589" y="807238"/>
                  </a:cubicBezTo>
                  <a:lnTo>
                    <a:pt x="149058" y="807238"/>
                  </a:lnTo>
                  <a:cubicBezTo>
                    <a:pt x="109526" y="807238"/>
                    <a:pt x="71612" y="791534"/>
                    <a:pt x="43658" y="763580"/>
                  </a:cubicBezTo>
                  <a:cubicBezTo>
                    <a:pt x="15704" y="735626"/>
                    <a:pt x="0" y="697712"/>
                    <a:pt x="0" y="658180"/>
                  </a:cubicBezTo>
                  <a:lnTo>
                    <a:pt x="0" y="149058"/>
                  </a:lnTo>
                  <a:cubicBezTo>
                    <a:pt x="0" y="109526"/>
                    <a:pt x="15704" y="71612"/>
                    <a:pt x="43658" y="43658"/>
                  </a:cubicBezTo>
                  <a:cubicBezTo>
                    <a:pt x="71612" y="15704"/>
                    <a:pt x="109526" y="0"/>
                    <a:pt x="149058" y="0"/>
                  </a:cubicBezTo>
                  <a:close/>
                </a:path>
              </a:pathLst>
            </a:custGeom>
            <a:solidFill>
              <a:srgbClr val="FFBEC6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2126818" y="5778639"/>
            <a:ext cx="2043081" cy="2465256"/>
          </a:xfrm>
          <a:custGeom>
            <a:avLst/>
            <a:gdLst/>
            <a:ahLst/>
            <a:cxnLst/>
            <a:rect l="l" t="t" r="r" b="b"/>
            <a:pathLst>
              <a:path w="2043081" h="2465256">
                <a:moveTo>
                  <a:pt x="0" y="0"/>
                </a:moveTo>
                <a:lnTo>
                  <a:pt x="2043081" y="0"/>
                </a:lnTo>
                <a:lnTo>
                  <a:pt x="2043081" y="2465256"/>
                </a:lnTo>
                <a:lnTo>
                  <a:pt x="0" y="2465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TextBox 16"/>
          <p:cNvSpPr txBox="1"/>
          <p:nvPr/>
        </p:nvSpPr>
        <p:spPr>
          <a:xfrm>
            <a:off x="12925113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603899" y="1214609"/>
            <a:ext cx="15458340" cy="7857782"/>
            <a:chOff x="0" y="0"/>
            <a:chExt cx="4071332" cy="20695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71332" cy="2069539"/>
            </a:xfrm>
            <a:custGeom>
              <a:avLst/>
              <a:gdLst/>
              <a:ahLst/>
              <a:cxnLst/>
              <a:rect l="l" t="t" r="r" b="b"/>
              <a:pathLst>
                <a:path w="4071332" h="2069539">
                  <a:moveTo>
                    <a:pt x="25542" y="0"/>
                  </a:moveTo>
                  <a:lnTo>
                    <a:pt x="4045790" y="0"/>
                  </a:lnTo>
                  <a:cubicBezTo>
                    <a:pt x="4059896" y="0"/>
                    <a:pt x="4071332" y="11436"/>
                    <a:pt x="4071332" y="25542"/>
                  </a:cubicBezTo>
                  <a:lnTo>
                    <a:pt x="4071332" y="2043997"/>
                  </a:lnTo>
                  <a:cubicBezTo>
                    <a:pt x="4071332" y="2058104"/>
                    <a:pt x="4059896" y="2069539"/>
                    <a:pt x="4045790" y="2069539"/>
                  </a:cubicBezTo>
                  <a:lnTo>
                    <a:pt x="25542" y="2069539"/>
                  </a:lnTo>
                  <a:cubicBezTo>
                    <a:pt x="11436" y="2069539"/>
                    <a:pt x="0" y="2058104"/>
                    <a:pt x="0" y="2043997"/>
                  </a:cubicBezTo>
                  <a:lnTo>
                    <a:pt x="0" y="25542"/>
                  </a:lnTo>
                  <a:cubicBezTo>
                    <a:pt x="0" y="11436"/>
                    <a:pt x="11436" y="0"/>
                    <a:pt x="255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163538">
            <a:off x="-37078" y="-293059"/>
            <a:ext cx="1874990" cy="3015335"/>
          </a:xfrm>
          <a:custGeom>
            <a:avLst/>
            <a:gdLst/>
            <a:ahLst/>
            <a:cxnLst/>
            <a:rect l="l" t="t" r="r" b="b"/>
            <a:pathLst>
              <a:path w="1874990" h="3015335">
                <a:moveTo>
                  <a:pt x="0" y="0"/>
                </a:moveTo>
                <a:lnTo>
                  <a:pt x="1874991" y="0"/>
                </a:lnTo>
                <a:lnTo>
                  <a:pt x="1874991" y="3015335"/>
                </a:lnTo>
                <a:lnTo>
                  <a:pt x="0" y="30153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-7541366">
            <a:off x="15886294" y="7297996"/>
            <a:ext cx="1779921" cy="2862446"/>
          </a:xfrm>
          <a:custGeom>
            <a:avLst/>
            <a:gdLst/>
            <a:ahLst/>
            <a:cxnLst/>
            <a:rect l="l" t="t" r="r" b="b"/>
            <a:pathLst>
              <a:path w="1779921" h="2862446">
                <a:moveTo>
                  <a:pt x="0" y="0"/>
                </a:moveTo>
                <a:lnTo>
                  <a:pt x="1779921" y="0"/>
                </a:lnTo>
                <a:lnTo>
                  <a:pt x="1779921" y="2862446"/>
                </a:lnTo>
                <a:lnTo>
                  <a:pt x="0" y="2862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5305182" y="-244446"/>
            <a:ext cx="2942143" cy="2546291"/>
          </a:xfrm>
          <a:custGeom>
            <a:avLst/>
            <a:gdLst/>
            <a:ahLst/>
            <a:cxnLst/>
            <a:rect l="l" t="t" r="r" b="b"/>
            <a:pathLst>
              <a:path w="2942143" h="2546291">
                <a:moveTo>
                  <a:pt x="0" y="0"/>
                </a:moveTo>
                <a:lnTo>
                  <a:pt x="2942144" y="0"/>
                </a:lnTo>
                <a:lnTo>
                  <a:pt x="2942144" y="2546292"/>
                </a:lnTo>
                <a:lnTo>
                  <a:pt x="0" y="2546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997835" y="2301846"/>
            <a:ext cx="15096265" cy="3108802"/>
          </a:xfrm>
          <a:custGeom>
            <a:avLst/>
            <a:gdLst/>
            <a:ahLst/>
            <a:cxnLst/>
            <a:rect l="l" t="t" r="r" b="b"/>
            <a:pathLst>
              <a:path w="15096265" h="3108802">
                <a:moveTo>
                  <a:pt x="0" y="0"/>
                </a:moveTo>
                <a:lnTo>
                  <a:pt x="15096265" y="0"/>
                </a:lnTo>
                <a:lnTo>
                  <a:pt x="15096265" y="3108802"/>
                </a:lnTo>
                <a:lnTo>
                  <a:pt x="0" y="31088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054" t="-262904" r="-9317" b="-4635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3745517" y="6310340"/>
            <a:ext cx="3083088" cy="1433636"/>
          </a:xfrm>
          <a:custGeom>
            <a:avLst/>
            <a:gdLst/>
            <a:ahLst/>
            <a:cxnLst/>
            <a:rect l="l" t="t" r="r" b="b"/>
            <a:pathLst>
              <a:path w="3083088" h="1433636">
                <a:moveTo>
                  <a:pt x="0" y="0"/>
                </a:moveTo>
                <a:lnTo>
                  <a:pt x="3083088" y="0"/>
                </a:lnTo>
                <a:lnTo>
                  <a:pt x="3083088" y="1433636"/>
                </a:lnTo>
                <a:lnTo>
                  <a:pt x="0" y="14336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2674128" y="6758734"/>
            <a:ext cx="1239994" cy="1970485"/>
          </a:xfrm>
          <a:custGeom>
            <a:avLst/>
            <a:gdLst/>
            <a:ahLst/>
            <a:cxnLst/>
            <a:rect l="l" t="t" r="r" b="b"/>
            <a:pathLst>
              <a:path w="1239994" h="1970485">
                <a:moveTo>
                  <a:pt x="0" y="0"/>
                </a:moveTo>
                <a:lnTo>
                  <a:pt x="1239993" y="0"/>
                </a:lnTo>
                <a:lnTo>
                  <a:pt x="1239993" y="1970485"/>
                </a:lnTo>
                <a:lnTo>
                  <a:pt x="0" y="19704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TextBox 14"/>
          <p:cNvSpPr txBox="1"/>
          <p:nvPr/>
        </p:nvSpPr>
        <p:spPr>
          <a:xfrm>
            <a:off x="12925113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168021" y="2116852"/>
            <a:ext cx="12982855" cy="3229617"/>
            <a:chOff x="0" y="0"/>
            <a:chExt cx="3419353" cy="8505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9353" cy="850599"/>
            </a:xfrm>
            <a:custGeom>
              <a:avLst/>
              <a:gdLst/>
              <a:ahLst/>
              <a:cxnLst/>
              <a:rect l="l" t="t" r="r" b="b"/>
              <a:pathLst>
                <a:path w="3419353" h="850599">
                  <a:moveTo>
                    <a:pt x="30412" y="0"/>
                  </a:moveTo>
                  <a:lnTo>
                    <a:pt x="3388941" y="0"/>
                  </a:lnTo>
                  <a:cubicBezTo>
                    <a:pt x="3397007" y="0"/>
                    <a:pt x="3404742" y="3204"/>
                    <a:pt x="3410445" y="8908"/>
                  </a:cubicBezTo>
                  <a:cubicBezTo>
                    <a:pt x="3416149" y="14611"/>
                    <a:pt x="3419353" y="22346"/>
                    <a:pt x="3419353" y="30412"/>
                  </a:cubicBezTo>
                  <a:lnTo>
                    <a:pt x="3419353" y="820186"/>
                  </a:lnTo>
                  <a:cubicBezTo>
                    <a:pt x="3419353" y="828252"/>
                    <a:pt x="3416149" y="835988"/>
                    <a:pt x="3410445" y="841691"/>
                  </a:cubicBezTo>
                  <a:cubicBezTo>
                    <a:pt x="3404742" y="847395"/>
                    <a:pt x="3397007" y="850599"/>
                    <a:pt x="3388941" y="850599"/>
                  </a:cubicBezTo>
                  <a:lnTo>
                    <a:pt x="30412" y="850599"/>
                  </a:lnTo>
                  <a:cubicBezTo>
                    <a:pt x="22346" y="850599"/>
                    <a:pt x="14611" y="847395"/>
                    <a:pt x="8908" y="841691"/>
                  </a:cubicBezTo>
                  <a:cubicBezTo>
                    <a:pt x="3204" y="835988"/>
                    <a:pt x="0" y="828252"/>
                    <a:pt x="0" y="820186"/>
                  </a:cubicBezTo>
                  <a:lnTo>
                    <a:pt x="0" y="30412"/>
                  </a:lnTo>
                  <a:cubicBezTo>
                    <a:pt x="0" y="22346"/>
                    <a:pt x="3204" y="14611"/>
                    <a:pt x="8908" y="8908"/>
                  </a:cubicBezTo>
                  <a:cubicBezTo>
                    <a:pt x="14611" y="3204"/>
                    <a:pt x="22346" y="0"/>
                    <a:pt x="30412" y="0"/>
                  </a:cubicBezTo>
                  <a:close/>
                </a:path>
              </a:pathLst>
            </a:custGeom>
            <a:solidFill>
              <a:srgbClr val="91B3E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559364">
            <a:off x="-753622" y="9075366"/>
            <a:ext cx="3564645" cy="9203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2534254">
            <a:off x="1170145" y="-22959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-719906">
            <a:off x="14952700" y="883873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7" y="0"/>
                </a:lnTo>
                <a:lnTo>
                  <a:pt x="2262727" y="1777270"/>
                </a:lnTo>
                <a:lnTo>
                  <a:pt x="0" y="1777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1560974" y="2329911"/>
            <a:ext cx="12196949" cy="2650645"/>
          </a:xfrm>
          <a:custGeom>
            <a:avLst/>
            <a:gdLst/>
            <a:ahLst/>
            <a:cxnLst/>
            <a:rect l="l" t="t" r="r" b="b"/>
            <a:pathLst>
              <a:path w="12196949" h="2650645">
                <a:moveTo>
                  <a:pt x="0" y="0"/>
                </a:moveTo>
                <a:lnTo>
                  <a:pt x="12196949" y="0"/>
                </a:lnTo>
                <a:lnTo>
                  <a:pt x="12196949" y="2650645"/>
                </a:lnTo>
                <a:lnTo>
                  <a:pt x="0" y="26506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091" t="-84488" b="-21270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2" name="Group 12"/>
          <p:cNvGrpSpPr/>
          <p:nvPr/>
        </p:nvGrpSpPr>
        <p:grpSpPr>
          <a:xfrm>
            <a:off x="13662845" y="1658279"/>
            <a:ext cx="3993910" cy="399391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A7D2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891029" y="2886448"/>
            <a:ext cx="5537542" cy="154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3"/>
              </a:lnSpc>
            </a:pPr>
            <a:r>
              <a:rPr lang="en-US" sz="5153" spc="515">
                <a:solidFill>
                  <a:srgbClr val="405989"/>
                </a:solidFill>
                <a:cs typeface="Amal"/>
              </a:rPr>
              <a:t>مسائل مهارات التفكير العليا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25113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465896" y="1385025"/>
            <a:ext cx="15348462" cy="7516950"/>
            <a:chOff x="0" y="0"/>
            <a:chExt cx="4042393" cy="19797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42393" cy="1979773"/>
            </a:xfrm>
            <a:custGeom>
              <a:avLst/>
              <a:gdLst/>
              <a:ahLst/>
              <a:cxnLst/>
              <a:rect l="l" t="t" r="r" b="b"/>
              <a:pathLst>
                <a:path w="4042393" h="1979773">
                  <a:moveTo>
                    <a:pt x="25725" y="0"/>
                  </a:moveTo>
                  <a:lnTo>
                    <a:pt x="4016668" y="0"/>
                  </a:lnTo>
                  <a:cubicBezTo>
                    <a:pt x="4030876" y="0"/>
                    <a:pt x="4042393" y="11517"/>
                    <a:pt x="4042393" y="25725"/>
                  </a:cubicBezTo>
                  <a:lnTo>
                    <a:pt x="4042393" y="1954048"/>
                  </a:lnTo>
                  <a:cubicBezTo>
                    <a:pt x="4042393" y="1968255"/>
                    <a:pt x="4030876" y="1979773"/>
                    <a:pt x="4016668" y="1979773"/>
                  </a:cubicBezTo>
                  <a:lnTo>
                    <a:pt x="25725" y="1979773"/>
                  </a:lnTo>
                  <a:cubicBezTo>
                    <a:pt x="11517" y="1979773"/>
                    <a:pt x="0" y="1968255"/>
                    <a:pt x="0" y="1954048"/>
                  </a:cubicBezTo>
                  <a:lnTo>
                    <a:pt x="0" y="25725"/>
                  </a:lnTo>
                  <a:cubicBezTo>
                    <a:pt x="0" y="11517"/>
                    <a:pt x="11517" y="0"/>
                    <a:pt x="25725" y="0"/>
                  </a:cubicBezTo>
                  <a:close/>
                </a:path>
              </a:pathLst>
            </a:custGeom>
            <a:solidFill>
              <a:srgbClr val="DBF2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45972" y="7468861"/>
            <a:ext cx="3927568" cy="3399132"/>
          </a:xfrm>
          <a:custGeom>
            <a:avLst/>
            <a:gdLst/>
            <a:ahLst/>
            <a:cxnLst/>
            <a:rect l="l" t="t" r="r" b="b"/>
            <a:pathLst>
              <a:path w="3927568" h="3399132">
                <a:moveTo>
                  <a:pt x="0" y="0"/>
                </a:moveTo>
                <a:lnTo>
                  <a:pt x="3927568" y="0"/>
                </a:lnTo>
                <a:lnTo>
                  <a:pt x="3927568" y="3399132"/>
                </a:lnTo>
                <a:lnTo>
                  <a:pt x="0" y="3399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7291944">
            <a:off x="13333733" y="-264090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943550">
            <a:off x="7500332" y="654511"/>
            <a:ext cx="3970928" cy="1461029"/>
          </a:xfrm>
          <a:custGeom>
            <a:avLst/>
            <a:gdLst/>
            <a:ahLst/>
            <a:cxnLst/>
            <a:rect l="l" t="t" r="r" b="b"/>
            <a:pathLst>
              <a:path w="3970928" h="1461029">
                <a:moveTo>
                  <a:pt x="0" y="0"/>
                </a:moveTo>
                <a:lnTo>
                  <a:pt x="3970928" y="0"/>
                </a:lnTo>
                <a:lnTo>
                  <a:pt x="3970928" y="1461029"/>
                </a:lnTo>
                <a:lnTo>
                  <a:pt x="0" y="14610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11397374" y="2437493"/>
            <a:ext cx="3986212" cy="4114800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3" y="0"/>
                </a:lnTo>
                <a:lnTo>
                  <a:pt x="3986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TextBox 13"/>
          <p:cNvSpPr txBox="1"/>
          <p:nvPr/>
        </p:nvSpPr>
        <p:spPr>
          <a:xfrm>
            <a:off x="12925113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56588" y="3699628"/>
            <a:ext cx="8440787" cy="2610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8"/>
              </a:lnSpc>
            </a:pPr>
            <a:r>
              <a:rPr lang="en-US" sz="4991">
                <a:solidFill>
                  <a:srgbClr val="000000"/>
                </a:solidFill>
                <a:cs typeface="Droid Arabic Naskh Bold"/>
              </a:rPr>
              <a:t>وصلنا لنهاية الدرس </a:t>
            </a:r>
          </a:p>
          <a:p>
            <a:pPr algn="ctr">
              <a:lnSpc>
                <a:spcPts val="6988"/>
              </a:lnSpc>
            </a:pPr>
            <a:r>
              <a:rPr lang="en-US" sz="4991">
                <a:solidFill>
                  <a:srgbClr val="000000"/>
                </a:solidFill>
                <a:cs typeface="Droid Arabic Naskh Bold"/>
              </a:rPr>
              <a:t>ولاننسى الدخول الى منصة مدرستي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465896" y="1385025"/>
            <a:ext cx="15348462" cy="7516950"/>
            <a:chOff x="0" y="0"/>
            <a:chExt cx="4042393" cy="19797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42393" cy="1979773"/>
            </a:xfrm>
            <a:custGeom>
              <a:avLst/>
              <a:gdLst/>
              <a:ahLst/>
              <a:cxnLst/>
              <a:rect l="l" t="t" r="r" b="b"/>
              <a:pathLst>
                <a:path w="4042393" h="1979773">
                  <a:moveTo>
                    <a:pt x="25725" y="0"/>
                  </a:moveTo>
                  <a:lnTo>
                    <a:pt x="4016668" y="0"/>
                  </a:lnTo>
                  <a:cubicBezTo>
                    <a:pt x="4030876" y="0"/>
                    <a:pt x="4042393" y="11517"/>
                    <a:pt x="4042393" y="25725"/>
                  </a:cubicBezTo>
                  <a:lnTo>
                    <a:pt x="4042393" y="1954048"/>
                  </a:lnTo>
                  <a:cubicBezTo>
                    <a:pt x="4042393" y="1968255"/>
                    <a:pt x="4030876" y="1979773"/>
                    <a:pt x="4016668" y="1979773"/>
                  </a:cubicBezTo>
                  <a:lnTo>
                    <a:pt x="25725" y="1979773"/>
                  </a:lnTo>
                  <a:cubicBezTo>
                    <a:pt x="11517" y="1979773"/>
                    <a:pt x="0" y="1968255"/>
                    <a:pt x="0" y="1954048"/>
                  </a:cubicBezTo>
                  <a:lnTo>
                    <a:pt x="0" y="25725"/>
                  </a:lnTo>
                  <a:cubicBezTo>
                    <a:pt x="0" y="11517"/>
                    <a:pt x="11517" y="0"/>
                    <a:pt x="25725" y="0"/>
                  </a:cubicBezTo>
                  <a:close/>
                </a:path>
              </a:pathLst>
            </a:custGeom>
            <a:solidFill>
              <a:srgbClr val="FFA7D2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640960">
            <a:off x="13275406" y="1918734"/>
            <a:ext cx="4216362" cy="1088588"/>
          </a:xfrm>
          <a:custGeom>
            <a:avLst/>
            <a:gdLst/>
            <a:ahLst/>
            <a:cxnLst/>
            <a:rect l="l" t="t" r="r" b="b"/>
            <a:pathLst>
              <a:path w="4216362" h="1088588">
                <a:moveTo>
                  <a:pt x="0" y="0"/>
                </a:moveTo>
                <a:lnTo>
                  <a:pt x="4216362" y="0"/>
                </a:lnTo>
                <a:lnTo>
                  <a:pt x="4216362" y="1088588"/>
                </a:lnTo>
                <a:lnTo>
                  <a:pt x="0" y="1088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745972" y="7468861"/>
            <a:ext cx="3927568" cy="3399132"/>
          </a:xfrm>
          <a:custGeom>
            <a:avLst/>
            <a:gdLst/>
            <a:ahLst/>
            <a:cxnLst/>
            <a:rect l="l" t="t" r="r" b="b"/>
            <a:pathLst>
              <a:path w="3927568" h="3399132">
                <a:moveTo>
                  <a:pt x="0" y="0"/>
                </a:moveTo>
                <a:lnTo>
                  <a:pt x="3927568" y="0"/>
                </a:lnTo>
                <a:lnTo>
                  <a:pt x="3927568" y="3399132"/>
                </a:lnTo>
                <a:lnTo>
                  <a:pt x="0" y="339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TextBox 11"/>
          <p:cNvSpPr txBox="1"/>
          <p:nvPr/>
        </p:nvSpPr>
        <p:spPr>
          <a:xfrm rot="1662355">
            <a:off x="13772284" y="2033220"/>
            <a:ext cx="3261524" cy="83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9"/>
              </a:lnSpc>
            </a:pPr>
            <a:r>
              <a:rPr lang="en-US" sz="4921">
                <a:solidFill>
                  <a:srgbClr val="000000"/>
                </a:solidFill>
                <a:cs typeface="Droid Arabic Naskh Bold"/>
              </a:rPr>
              <a:t>فكرة الدرس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37235" y="3490247"/>
            <a:ext cx="7539880" cy="256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3"/>
              </a:lnSpc>
            </a:pPr>
            <a:r>
              <a:rPr lang="en-US" sz="4902">
                <a:solidFill>
                  <a:srgbClr val="000000"/>
                </a:solidFill>
                <a:cs typeface="Droid Arabic Naskh Bold"/>
              </a:rPr>
              <a:t>اقرأ الكسور العشرية واكتبها </a:t>
            </a:r>
          </a:p>
          <a:p>
            <a:pPr algn="ctr">
              <a:lnSpc>
                <a:spcPts val="6863"/>
              </a:lnSpc>
            </a:pPr>
            <a:r>
              <a:rPr lang="en-US" sz="4902">
                <a:solidFill>
                  <a:srgbClr val="000000"/>
                </a:solidFill>
                <a:cs typeface="Droid Arabic Naskh Bold"/>
              </a:rPr>
              <a:t>بالصيغ القياسية والتحليلية </a:t>
            </a:r>
          </a:p>
          <a:p>
            <a:pPr algn="ctr">
              <a:lnSpc>
                <a:spcPts val="6863"/>
              </a:lnSpc>
            </a:pPr>
            <a:r>
              <a:rPr lang="en-US" sz="4902">
                <a:solidFill>
                  <a:srgbClr val="000000"/>
                </a:solidFill>
                <a:cs typeface="Droid Arabic Naskh Bold"/>
              </a:rPr>
              <a:t>واللفظية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32167" y="9556130"/>
            <a:ext cx="6009893" cy="535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 ضمن أجزاء الألف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4026044" y="1214609"/>
            <a:ext cx="12648881" cy="5224269"/>
            <a:chOff x="0" y="0"/>
            <a:chExt cx="3331392" cy="13759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31392" cy="1375939"/>
            </a:xfrm>
            <a:custGeom>
              <a:avLst/>
              <a:gdLst/>
              <a:ahLst/>
              <a:cxnLst/>
              <a:rect l="l" t="t" r="r" b="b"/>
              <a:pathLst>
                <a:path w="3331392" h="1375939">
                  <a:moveTo>
                    <a:pt x="31215" y="0"/>
                  </a:moveTo>
                  <a:lnTo>
                    <a:pt x="3300177" y="0"/>
                  </a:lnTo>
                  <a:cubicBezTo>
                    <a:pt x="3317417" y="0"/>
                    <a:pt x="3331392" y="13976"/>
                    <a:pt x="3331392" y="31215"/>
                  </a:cubicBezTo>
                  <a:lnTo>
                    <a:pt x="3331392" y="1344724"/>
                  </a:lnTo>
                  <a:cubicBezTo>
                    <a:pt x="3331392" y="1361964"/>
                    <a:pt x="3317417" y="1375939"/>
                    <a:pt x="3300177" y="1375939"/>
                  </a:cubicBezTo>
                  <a:lnTo>
                    <a:pt x="31215" y="1375939"/>
                  </a:lnTo>
                  <a:cubicBezTo>
                    <a:pt x="13976" y="1375939"/>
                    <a:pt x="0" y="1361964"/>
                    <a:pt x="0" y="1344724"/>
                  </a:cubicBezTo>
                  <a:lnTo>
                    <a:pt x="0" y="31215"/>
                  </a:lnTo>
                  <a:cubicBezTo>
                    <a:pt x="0" y="13976"/>
                    <a:pt x="13976" y="0"/>
                    <a:pt x="31215" y="0"/>
                  </a:cubicBezTo>
                  <a:close/>
                </a:path>
              </a:pathLst>
            </a:custGeom>
            <a:solidFill>
              <a:srgbClr val="FFA771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103341" y="195733"/>
            <a:ext cx="2559591" cy="255959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62AB92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2447232">
            <a:off x="15583719" y="6160129"/>
            <a:ext cx="2159325" cy="557499"/>
          </a:xfrm>
          <a:custGeom>
            <a:avLst/>
            <a:gdLst/>
            <a:ahLst/>
            <a:cxnLst/>
            <a:rect l="l" t="t" r="r" b="b"/>
            <a:pathLst>
              <a:path w="2159325" h="557499">
                <a:moveTo>
                  <a:pt x="0" y="0"/>
                </a:moveTo>
                <a:lnTo>
                  <a:pt x="2159326" y="0"/>
                </a:lnTo>
                <a:lnTo>
                  <a:pt x="2159326" y="557498"/>
                </a:lnTo>
                <a:lnTo>
                  <a:pt x="0" y="557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TextBox 10"/>
          <p:cNvSpPr txBox="1"/>
          <p:nvPr/>
        </p:nvSpPr>
        <p:spPr>
          <a:xfrm>
            <a:off x="4472636" y="1779027"/>
            <a:ext cx="11858792" cy="450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4"/>
              </a:lnSpc>
            </a:pPr>
            <a:r>
              <a:rPr lang="en-US" sz="3733">
                <a:solidFill>
                  <a:srgbClr val="FFFFFF"/>
                </a:solidFill>
                <a:cs typeface="Childos Arabic Bold"/>
              </a:rPr>
              <a:t>في الاولمبياد الخاص الذي اقيم في مدينة شنغهاي بالصين عام ٢٠٠٧ م ، حقق السباح السعودي عبدالرحمن بن حسن الحمدان (١١ سنة) الميدالية الذهبية في سباق ٢٥ مترًا صدر في زمن قدره ٧٢,٦٩ ثانية.</a:t>
            </a:r>
          </a:p>
          <a:p>
            <a:pPr>
              <a:lnSpc>
                <a:spcPts val="5974"/>
              </a:lnSpc>
            </a:pPr>
            <a:r>
              <a:rPr lang="en-US" sz="3733">
                <a:solidFill>
                  <a:srgbClr val="FFFFFF"/>
                </a:solidFill>
                <a:latin typeface="Childos Arabic Bold"/>
              </a:rPr>
              <a:t> تقرأ هذا الزمن كما يلي : اثنان وسبعون ثانية وتسعة وستون من مئة من الثانية </a:t>
            </a:r>
          </a:p>
          <a:p>
            <a:pPr marL="0" lvl="0" indent="0">
              <a:lnSpc>
                <a:spcPts val="5974"/>
              </a:lnSpc>
            </a:pPr>
            <a:r>
              <a:rPr lang="en-US" sz="3733">
                <a:solidFill>
                  <a:srgbClr val="FFFFFF"/>
                </a:solidFill>
                <a:cs typeface="Childos Arabic Bold"/>
              </a:rPr>
              <a:t>وتكتبه كما يلي : ٧٢ ثانية و ٦٩ جزءاً من مئة من الثانية </a:t>
            </a:r>
          </a:p>
        </p:txBody>
      </p:sp>
      <p:sp>
        <p:nvSpPr>
          <p:cNvPr id="11" name="Freeform 11"/>
          <p:cNvSpPr/>
          <p:nvPr/>
        </p:nvSpPr>
        <p:spPr>
          <a:xfrm rot="2534254">
            <a:off x="495238" y="7965332"/>
            <a:ext cx="1658679" cy="2667466"/>
          </a:xfrm>
          <a:custGeom>
            <a:avLst/>
            <a:gdLst/>
            <a:ahLst/>
            <a:cxnLst/>
            <a:rect l="l" t="t" r="r" b="b"/>
            <a:pathLst>
              <a:path w="1658679" h="2667466">
                <a:moveTo>
                  <a:pt x="0" y="0"/>
                </a:moveTo>
                <a:lnTo>
                  <a:pt x="1658679" y="0"/>
                </a:lnTo>
                <a:lnTo>
                  <a:pt x="1658679" y="2667467"/>
                </a:lnTo>
                <a:lnTo>
                  <a:pt x="0" y="2667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rot="1611535">
            <a:off x="4123097" y="140065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70"/>
                </a:lnTo>
                <a:lnTo>
                  <a:pt x="0" y="1777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4788335" y="6879346"/>
            <a:ext cx="9098290" cy="1749569"/>
          </a:xfrm>
          <a:custGeom>
            <a:avLst/>
            <a:gdLst/>
            <a:ahLst/>
            <a:cxnLst/>
            <a:rect l="l" t="t" r="r" b="b"/>
            <a:pathLst>
              <a:path w="9098290" h="1749569">
                <a:moveTo>
                  <a:pt x="0" y="0"/>
                </a:moveTo>
                <a:lnTo>
                  <a:pt x="9098290" y="0"/>
                </a:lnTo>
                <a:lnTo>
                  <a:pt x="9098290" y="1749569"/>
                </a:lnTo>
                <a:lnTo>
                  <a:pt x="0" y="1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483" t="-195521" r="-19321" b="-19124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TextBox 16"/>
          <p:cNvSpPr txBox="1"/>
          <p:nvPr/>
        </p:nvSpPr>
        <p:spPr>
          <a:xfrm>
            <a:off x="13886625" y="1023091"/>
            <a:ext cx="4993024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 spc="599">
                <a:solidFill>
                  <a:srgbClr val="FFFFFF"/>
                </a:solidFill>
                <a:cs typeface="One Little Font Bold"/>
              </a:rPr>
              <a:t>استعد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  <p:sp>
        <p:nvSpPr>
          <p:cNvPr id="22" name="TextBox 13">
            <a:extLst>
              <a:ext uri="{FF2B5EF4-FFF2-40B4-BE49-F238E27FC236}">
                <a16:creationId xmlns:a16="http://schemas.microsoft.com/office/drawing/2014/main" id="{6A845675-8E06-47CB-8184-66020E6EF813}"/>
              </a:ext>
            </a:extLst>
          </p:cNvPr>
          <p:cNvSpPr txBox="1"/>
          <p:nvPr/>
        </p:nvSpPr>
        <p:spPr>
          <a:xfrm>
            <a:off x="12149719" y="9609142"/>
            <a:ext cx="6009893" cy="535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 ضمن أجزاء الألف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287731" y="1297033"/>
            <a:ext cx="15712537" cy="2458586"/>
            <a:chOff x="0" y="0"/>
            <a:chExt cx="4138281" cy="6475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38282" cy="647529"/>
            </a:xfrm>
            <a:custGeom>
              <a:avLst/>
              <a:gdLst/>
              <a:ahLst/>
              <a:cxnLst/>
              <a:rect l="l" t="t" r="r" b="b"/>
              <a:pathLst>
                <a:path w="4138282" h="647529">
                  <a:moveTo>
                    <a:pt x="25129" y="0"/>
                  </a:moveTo>
                  <a:lnTo>
                    <a:pt x="4113153" y="0"/>
                  </a:lnTo>
                  <a:cubicBezTo>
                    <a:pt x="4119817" y="0"/>
                    <a:pt x="4126209" y="2647"/>
                    <a:pt x="4130921" y="7360"/>
                  </a:cubicBezTo>
                  <a:cubicBezTo>
                    <a:pt x="4135634" y="12073"/>
                    <a:pt x="4138282" y="18464"/>
                    <a:pt x="4138282" y="25129"/>
                  </a:cubicBezTo>
                  <a:lnTo>
                    <a:pt x="4138282" y="622400"/>
                  </a:lnTo>
                  <a:cubicBezTo>
                    <a:pt x="4138282" y="636278"/>
                    <a:pt x="4127031" y="647529"/>
                    <a:pt x="4113153" y="647529"/>
                  </a:cubicBezTo>
                  <a:lnTo>
                    <a:pt x="25129" y="647529"/>
                  </a:lnTo>
                  <a:cubicBezTo>
                    <a:pt x="18464" y="647529"/>
                    <a:pt x="12073" y="644881"/>
                    <a:pt x="7360" y="640169"/>
                  </a:cubicBezTo>
                  <a:cubicBezTo>
                    <a:pt x="2647" y="635456"/>
                    <a:pt x="0" y="629065"/>
                    <a:pt x="0" y="622400"/>
                  </a:cubicBezTo>
                  <a:lnTo>
                    <a:pt x="0" y="25129"/>
                  </a:lnTo>
                  <a:cubicBezTo>
                    <a:pt x="0" y="11251"/>
                    <a:pt x="11251" y="0"/>
                    <a:pt x="25129" y="0"/>
                  </a:cubicBezTo>
                  <a:close/>
                </a:path>
              </a:pathLst>
            </a:custGeom>
            <a:solidFill>
              <a:srgbClr val="FFA7D2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763132" y="1929873"/>
            <a:ext cx="1666971" cy="1494514"/>
            <a:chOff x="0" y="0"/>
            <a:chExt cx="439038" cy="3936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9038" cy="393617"/>
            </a:xfrm>
            <a:custGeom>
              <a:avLst/>
              <a:gdLst/>
              <a:ahLst/>
              <a:cxnLst/>
              <a:rect l="l" t="t" r="r" b="b"/>
              <a:pathLst>
                <a:path w="439038" h="393617">
                  <a:moveTo>
                    <a:pt x="196808" y="0"/>
                  </a:moveTo>
                  <a:lnTo>
                    <a:pt x="242229" y="0"/>
                  </a:lnTo>
                  <a:cubicBezTo>
                    <a:pt x="350924" y="0"/>
                    <a:pt x="439038" y="88114"/>
                    <a:pt x="439038" y="196808"/>
                  </a:cubicBezTo>
                  <a:lnTo>
                    <a:pt x="439038" y="196808"/>
                  </a:lnTo>
                  <a:cubicBezTo>
                    <a:pt x="439038" y="305503"/>
                    <a:pt x="350924" y="393617"/>
                    <a:pt x="242229" y="393617"/>
                  </a:cubicBezTo>
                  <a:lnTo>
                    <a:pt x="196808" y="393617"/>
                  </a:lnTo>
                  <a:cubicBezTo>
                    <a:pt x="88114" y="393617"/>
                    <a:pt x="0" y="305503"/>
                    <a:pt x="0" y="196808"/>
                  </a:cubicBezTo>
                  <a:lnTo>
                    <a:pt x="0" y="196808"/>
                  </a:lnTo>
                  <a:cubicBezTo>
                    <a:pt x="0" y="88114"/>
                    <a:pt x="88114" y="0"/>
                    <a:pt x="196808" y="0"/>
                  </a:cubicBezTo>
                  <a:close/>
                </a:path>
              </a:pathLst>
            </a:custGeom>
            <a:solidFill>
              <a:srgbClr val="FFE18E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979097">
            <a:off x="12202251" y="1035904"/>
            <a:ext cx="3984061" cy="1028612"/>
          </a:xfrm>
          <a:custGeom>
            <a:avLst/>
            <a:gdLst/>
            <a:ahLst/>
            <a:cxnLst/>
            <a:rect l="l" t="t" r="r" b="b"/>
            <a:pathLst>
              <a:path w="3984061" h="1028612">
                <a:moveTo>
                  <a:pt x="0" y="0"/>
                </a:moveTo>
                <a:lnTo>
                  <a:pt x="3984061" y="0"/>
                </a:lnTo>
                <a:lnTo>
                  <a:pt x="3984061" y="1028612"/>
                </a:lnTo>
                <a:lnTo>
                  <a:pt x="0" y="102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TextBox 10"/>
          <p:cNvSpPr txBox="1"/>
          <p:nvPr/>
        </p:nvSpPr>
        <p:spPr>
          <a:xfrm>
            <a:off x="1168021" y="2639030"/>
            <a:ext cx="1258690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405989"/>
                </a:solidFill>
                <a:cs typeface="Childos Arabic"/>
              </a:rPr>
              <a:t>سم منزلة الرقم الذي تحته خط في العدد ٠,٢٤٧ ثم اكتب قيمته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610726" y="2569790"/>
            <a:ext cx="1152406" cy="997355"/>
          </a:xfrm>
          <a:custGeom>
            <a:avLst/>
            <a:gdLst/>
            <a:ahLst/>
            <a:cxnLst/>
            <a:rect l="l" t="t" r="r" b="b"/>
            <a:pathLst>
              <a:path w="1152406" h="997355">
                <a:moveTo>
                  <a:pt x="0" y="0"/>
                </a:moveTo>
                <a:lnTo>
                  <a:pt x="1152406" y="0"/>
                </a:lnTo>
                <a:lnTo>
                  <a:pt x="1152406" y="997355"/>
                </a:lnTo>
                <a:lnTo>
                  <a:pt x="0" y="997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15020414" y="4146145"/>
            <a:ext cx="1152406" cy="997355"/>
          </a:xfrm>
          <a:custGeom>
            <a:avLst/>
            <a:gdLst/>
            <a:ahLst/>
            <a:cxnLst/>
            <a:rect l="l" t="t" r="r" b="b"/>
            <a:pathLst>
              <a:path w="1152406" h="997355">
                <a:moveTo>
                  <a:pt x="0" y="0"/>
                </a:moveTo>
                <a:lnTo>
                  <a:pt x="1152406" y="0"/>
                </a:lnTo>
                <a:lnTo>
                  <a:pt x="1152406" y="997355"/>
                </a:lnTo>
                <a:lnTo>
                  <a:pt x="0" y="997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15098164" y="5382605"/>
            <a:ext cx="1152406" cy="997355"/>
          </a:xfrm>
          <a:custGeom>
            <a:avLst/>
            <a:gdLst/>
            <a:ahLst/>
            <a:cxnLst/>
            <a:rect l="l" t="t" r="r" b="b"/>
            <a:pathLst>
              <a:path w="1152406" h="997355">
                <a:moveTo>
                  <a:pt x="0" y="0"/>
                </a:moveTo>
                <a:lnTo>
                  <a:pt x="1152406" y="0"/>
                </a:lnTo>
                <a:lnTo>
                  <a:pt x="1152406" y="997355"/>
                </a:lnTo>
                <a:lnTo>
                  <a:pt x="0" y="997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rot="7291944">
            <a:off x="896985" y="7983165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 rot="2403090">
            <a:off x="9191972" y="184935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5" y="0"/>
                </a:lnTo>
                <a:lnTo>
                  <a:pt x="1388915" y="2233635"/>
                </a:lnTo>
                <a:lnTo>
                  <a:pt x="0" y="22336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 rot="685730">
            <a:off x="15210969" y="7499176"/>
            <a:ext cx="2305407" cy="1369272"/>
          </a:xfrm>
          <a:custGeom>
            <a:avLst/>
            <a:gdLst/>
            <a:ahLst/>
            <a:cxnLst/>
            <a:rect l="l" t="t" r="r" b="b"/>
            <a:pathLst>
              <a:path w="2305407" h="1369272">
                <a:moveTo>
                  <a:pt x="0" y="0"/>
                </a:moveTo>
                <a:lnTo>
                  <a:pt x="2305407" y="0"/>
                </a:lnTo>
                <a:lnTo>
                  <a:pt x="2305407" y="1369272"/>
                </a:lnTo>
                <a:lnTo>
                  <a:pt x="0" y="13692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8" name="Freeform 18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Freeform 19"/>
          <p:cNvSpPr/>
          <p:nvPr/>
        </p:nvSpPr>
        <p:spPr>
          <a:xfrm>
            <a:off x="2402180" y="4644822"/>
            <a:ext cx="12981407" cy="937592"/>
          </a:xfrm>
          <a:custGeom>
            <a:avLst/>
            <a:gdLst/>
            <a:ahLst/>
            <a:cxnLst/>
            <a:rect l="l" t="t" r="r" b="b"/>
            <a:pathLst>
              <a:path w="12981407" h="937592">
                <a:moveTo>
                  <a:pt x="0" y="0"/>
                </a:moveTo>
                <a:lnTo>
                  <a:pt x="12981407" y="0"/>
                </a:lnTo>
                <a:lnTo>
                  <a:pt x="12981407" y="937592"/>
                </a:lnTo>
                <a:lnTo>
                  <a:pt x="0" y="9375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6592" t="-577393" r="-22200" b="-660002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20" name="Group 20"/>
          <p:cNvGrpSpPr/>
          <p:nvPr/>
        </p:nvGrpSpPr>
        <p:grpSpPr>
          <a:xfrm>
            <a:off x="2402180" y="4644822"/>
            <a:ext cx="12981407" cy="937592"/>
            <a:chOff x="-38100" y="-95250"/>
            <a:chExt cx="17308542" cy="1250123"/>
          </a:xfrm>
        </p:grpSpPr>
        <p:sp>
          <p:nvSpPr>
            <p:cNvPr id="21" name="Freeform 21"/>
            <p:cNvSpPr/>
            <p:nvPr/>
          </p:nvSpPr>
          <p:spPr>
            <a:xfrm>
              <a:off x="49406" y="67019"/>
              <a:ext cx="17217965" cy="1132170"/>
            </a:xfrm>
            <a:custGeom>
              <a:avLst/>
              <a:gdLst/>
              <a:ahLst/>
              <a:cxnLst/>
              <a:rect l="l" t="t" r="r" b="b"/>
              <a:pathLst>
                <a:path w="17217965" h="1132170">
                  <a:moveTo>
                    <a:pt x="0" y="0"/>
                  </a:moveTo>
                  <a:lnTo>
                    <a:pt x="17217965" y="0"/>
                  </a:lnTo>
                  <a:lnTo>
                    <a:pt x="17217965" y="1132169"/>
                  </a:lnTo>
                  <a:lnTo>
                    <a:pt x="0" y="11321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-20320" y="-208280"/>
              <a:ext cx="17342832" cy="1516823"/>
            </a:xfrm>
            <a:custGeom>
              <a:avLst/>
              <a:gdLst/>
              <a:ahLst/>
              <a:cxnLst/>
              <a:rect l="l" t="t" r="r" b="b"/>
              <a:pathLst>
                <a:path w="17342832" h="1516823">
                  <a:moveTo>
                    <a:pt x="69726" y="257427"/>
                  </a:moveTo>
                  <a:cubicBezTo>
                    <a:pt x="17090067" y="289596"/>
                    <a:pt x="17108182" y="319084"/>
                    <a:pt x="17159235" y="363763"/>
                  </a:cubicBezTo>
                  <a:cubicBezTo>
                    <a:pt x="17215229" y="410230"/>
                    <a:pt x="17233344" y="475461"/>
                    <a:pt x="17254753" y="535331"/>
                  </a:cubicBezTo>
                  <a:cubicBezTo>
                    <a:pt x="17277808" y="597882"/>
                    <a:pt x="17282750" y="652391"/>
                    <a:pt x="17292630" y="730132"/>
                  </a:cubicBezTo>
                  <a:cubicBezTo>
                    <a:pt x="17307452" y="841830"/>
                    <a:pt x="17342832" y="1037525"/>
                    <a:pt x="17315686" y="1142968"/>
                  </a:cubicBezTo>
                  <a:cubicBezTo>
                    <a:pt x="17294276" y="1209986"/>
                    <a:pt x="17271222" y="1265389"/>
                    <a:pt x="17205347" y="1303813"/>
                  </a:cubicBezTo>
                  <a:cubicBezTo>
                    <a:pt x="17139474" y="1342237"/>
                    <a:pt x="17025839" y="1359215"/>
                    <a:pt x="16925381" y="1376193"/>
                  </a:cubicBezTo>
                  <a:cubicBezTo>
                    <a:pt x="16816687" y="1394065"/>
                    <a:pt x="16716230" y="1397639"/>
                    <a:pt x="16577892" y="1404788"/>
                  </a:cubicBezTo>
                  <a:cubicBezTo>
                    <a:pt x="16375328" y="1415511"/>
                    <a:pt x="16078892" y="1418191"/>
                    <a:pt x="15825275" y="1421766"/>
                  </a:cubicBezTo>
                  <a:cubicBezTo>
                    <a:pt x="15570011" y="1425340"/>
                    <a:pt x="15471199" y="1423553"/>
                    <a:pt x="15051249" y="1424446"/>
                  </a:cubicBezTo>
                  <a:cubicBezTo>
                    <a:pt x="13242992" y="1428021"/>
                    <a:pt x="1904332" y="1516823"/>
                    <a:pt x="631306" y="1425340"/>
                  </a:cubicBezTo>
                  <a:cubicBezTo>
                    <a:pt x="433683" y="1413723"/>
                    <a:pt x="376042" y="1418191"/>
                    <a:pt x="293699" y="1385129"/>
                  </a:cubicBezTo>
                  <a:cubicBezTo>
                    <a:pt x="216296" y="1354747"/>
                    <a:pt x="176772" y="1294877"/>
                    <a:pt x="142188" y="1242156"/>
                  </a:cubicBezTo>
                  <a:cubicBezTo>
                    <a:pt x="104310" y="1185860"/>
                    <a:pt x="94428" y="1120628"/>
                    <a:pt x="79607" y="1057184"/>
                  </a:cubicBezTo>
                  <a:cubicBezTo>
                    <a:pt x="64785" y="991952"/>
                    <a:pt x="61491" y="941018"/>
                    <a:pt x="54904" y="857021"/>
                  </a:cubicBezTo>
                  <a:cubicBezTo>
                    <a:pt x="43376" y="715835"/>
                    <a:pt x="0" y="343211"/>
                    <a:pt x="36788" y="286915"/>
                  </a:cubicBezTo>
                  <a:cubicBezTo>
                    <a:pt x="46669" y="274405"/>
                    <a:pt x="59844" y="268150"/>
                    <a:pt x="71372" y="269044"/>
                  </a:cubicBezTo>
                  <a:cubicBezTo>
                    <a:pt x="82900" y="269044"/>
                    <a:pt x="101016" y="282447"/>
                    <a:pt x="102663" y="288702"/>
                  </a:cubicBezTo>
                  <a:cubicBezTo>
                    <a:pt x="102663" y="293170"/>
                    <a:pt x="94428" y="300319"/>
                    <a:pt x="86194" y="302106"/>
                  </a:cubicBezTo>
                  <a:cubicBezTo>
                    <a:pt x="76313" y="304787"/>
                    <a:pt x="53257" y="303000"/>
                    <a:pt x="46669" y="299425"/>
                  </a:cubicBezTo>
                  <a:cubicBezTo>
                    <a:pt x="38435" y="295851"/>
                    <a:pt x="35141" y="287809"/>
                    <a:pt x="36788" y="283341"/>
                  </a:cubicBezTo>
                  <a:cubicBezTo>
                    <a:pt x="40082" y="277086"/>
                    <a:pt x="56551" y="269044"/>
                    <a:pt x="68079" y="269044"/>
                  </a:cubicBezTo>
                  <a:cubicBezTo>
                    <a:pt x="79607" y="269044"/>
                    <a:pt x="92782" y="274405"/>
                    <a:pt x="102663" y="286022"/>
                  </a:cubicBezTo>
                  <a:cubicBezTo>
                    <a:pt x="148775" y="342317"/>
                    <a:pt x="109250" y="714942"/>
                    <a:pt x="120778" y="854341"/>
                  </a:cubicBezTo>
                  <a:cubicBezTo>
                    <a:pt x="127366" y="937444"/>
                    <a:pt x="130659" y="987484"/>
                    <a:pt x="145481" y="1050929"/>
                  </a:cubicBezTo>
                  <a:cubicBezTo>
                    <a:pt x="158656" y="1110799"/>
                    <a:pt x="168537" y="1172456"/>
                    <a:pt x="199828" y="1226071"/>
                  </a:cubicBezTo>
                  <a:cubicBezTo>
                    <a:pt x="229471" y="1273431"/>
                    <a:pt x="255821" y="1328833"/>
                    <a:pt x="323343" y="1356534"/>
                  </a:cubicBezTo>
                  <a:cubicBezTo>
                    <a:pt x="395805" y="1386022"/>
                    <a:pt x="450151" y="1379767"/>
                    <a:pt x="631306" y="1389597"/>
                  </a:cubicBezTo>
                  <a:cubicBezTo>
                    <a:pt x="1854926" y="1453935"/>
                    <a:pt x="13242992" y="1392277"/>
                    <a:pt x="15051249" y="1388703"/>
                  </a:cubicBezTo>
                  <a:cubicBezTo>
                    <a:pt x="15469552" y="1387810"/>
                    <a:pt x="15570011" y="1389597"/>
                    <a:pt x="15825275" y="1386022"/>
                  </a:cubicBezTo>
                  <a:cubicBezTo>
                    <a:pt x="16075599" y="1382448"/>
                    <a:pt x="16370387" y="1379767"/>
                    <a:pt x="16568011" y="1369044"/>
                  </a:cubicBezTo>
                  <a:cubicBezTo>
                    <a:pt x="16701407" y="1362789"/>
                    <a:pt x="16796924" y="1358321"/>
                    <a:pt x="16899029" y="1343130"/>
                  </a:cubicBezTo>
                  <a:cubicBezTo>
                    <a:pt x="16991255" y="1329727"/>
                    <a:pt x="17095006" y="1319004"/>
                    <a:pt x="17154293" y="1285941"/>
                  </a:cubicBezTo>
                  <a:cubicBezTo>
                    <a:pt x="17213582" y="1251985"/>
                    <a:pt x="17231697" y="1203731"/>
                    <a:pt x="17249813" y="1142074"/>
                  </a:cubicBezTo>
                  <a:cubicBezTo>
                    <a:pt x="17279457" y="1041993"/>
                    <a:pt x="17241577" y="843617"/>
                    <a:pt x="17228401" y="733707"/>
                  </a:cubicBezTo>
                  <a:cubicBezTo>
                    <a:pt x="17218521" y="658646"/>
                    <a:pt x="17211934" y="604137"/>
                    <a:pt x="17192173" y="545161"/>
                  </a:cubicBezTo>
                  <a:cubicBezTo>
                    <a:pt x="17172411" y="489759"/>
                    <a:pt x="17160882" y="430782"/>
                    <a:pt x="17113122" y="387890"/>
                  </a:cubicBezTo>
                  <a:cubicBezTo>
                    <a:pt x="17068658" y="347679"/>
                    <a:pt x="17057130" y="319978"/>
                    <a:pt x="16927028" y="292277"/>
                  </a:cubicBezTo>
                  <a:cubicBezTo>
                    <a:pt x="15859859" y="0"/>
                    <a:pt x="545669" y="391464"/>
                    <a:pt x="69725" y="293170"/>
                  </a:cubicBezTo>
                  <a:cubicBezTo>
                    <a:pt x="45023" y="287809"/>
                    <a:pt x="38435" y="283341"/>
                    <a:pt x="36788" y="277086"/>
                  </a:cubicBezTo>
                  <a:cubicBezTo>
                    <a:pt x="36788" y="271724"/>
                    <a:pt x="69725" y="257427"/>
                    <a:pt x="69725" y="257427"/>
                  </a:cubicBezTo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13277850" cy="1694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63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 rot="-980822">
            <a:off x="11739244" y="950497"/>
            <a:ext cx="4894323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cs typeface="XM Vahid Bold"/>
              </a:rPr>
              <a:t>منازل الأرقام في الكسور 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cs typeface="XM Vahid Bold"/>
              </a:rPr>
              <a:t>العشرية </a:t>
            </a:r>
          </a:p>
        </p:txBody>
      </p:sp>
      <p:sp>
        <p:nvSpPr>
          <p:cNvPr id="26" name="TextBox 26"/>
          <p:cNvSpPr txBox="1"/>
          <p:nvPr/>
        </p:nvSpPr>
        <p:spPr>
          <a:xfrm rot="-980822">
            <a:off x="13866153" y="2150204"/>
            <a:ext cx="3432049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cs typeface="Caricaturey"/>
              </a:rPr>
              <a:t>مثال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  <p:sp>
        <p:nvSpPr>
          <p:cNvPr id="31" name="TextBox 13">
            <a:extLst>
              <a:ext uri="{FF2B5EF4-FFF2-40B4-BE49-F238E27FC236}">
                <a16:creationId xmlns:a16="http://schemas.microsoft.com/office/drawing/2014/main" id="{1B476EB7-E7D8-D97A-C1FD-3543D5A890FC}"/>
              </a:ext>
            </a:extLst>
          </p:cNvPr>
          <p:cNvSpPr txBox="1"/>
          <p:nvPr/>
        </p:nvSpPr>
        <p:spPr>
          <a:xfrm>
            <a:off x="11832167" y="9556130"/>
            <a:ext cx="6009893" cy="535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 ضمن أجزاء الألف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336380" y="1214609"/>
            <a:ext cx="9747901" cy="3283293"/>
            <a:chOff x="0" y="0"/>
            <a:chExt cx="2567348" cy="864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67349" cy="864736"/>
            </a:xfrm>
            <a:custGeom>
              <a:avLst/>
              <a:gdLst/>
              <a:ahLst/>
              <a:cxnLst/>
              <a:rect l="l" t="t" r="r" b="b"/>
              <a:pathLst>
                <a:path w="2567349" h="864736">
                  <a:moveTo>
                    <a:pt x="40505" y="0"/>
                  </a:moveTo>
                  <a:lnTo>
                    <a:pt x="2526844" y="0"/>
                  </a:lnTo>
                  <a:cubicBezTo>
                    <a:pt x="2549214" y="0"/>
                    <a:pt x="2567349" y="18135"/>
                    <a:pt x="2567349" y="40505"/>
                  </a:cubicBezTo>
                  <a:lnTo>
                    <a:pt x="2567349" y="824231"/>
                  </a:lnTo>
                  <a:cubicBezTo>
                    <a:pt x="2567349" y="846601"/>
                    <a:pt x="2549214" y="864736"/>
                    <a:pt x="2526844" y="864736"/>
                  </a:cubicBezTo>
                  <a:lnTo>
                    <a:pt x="40505" y="864736"/>
                  </a:lnTo>
                  <a:cubicBezTo>
                    <a:pt x="18135" y="864736"/>
                    <a:pt x="0" y="846601"/>
                    <a:pt x="0" y="824231"/>
                  </a:cubicBezTo>
                  <a:lnTo>
                    <a:pt x="0" y="40505"/>
                  </a:lnTo>
                  <a:cubicBezTo>
                    <a:pt x="0" y="18135"/>
                    <a:pt x="18135" y="0"/>
                    <a:pt x="40505" y="0"/>
                  </a:cubicBezTo>
                  <a:close/>
                </a:path>
              </a:pathLst>
            </a:custGeom>
            <a:solidFill>
              <a:srgbClr val="91B3E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674836" y="1254206"/>
            <a:ext cx="4276784" cy="3243696"/>
            <a:chOff x="0" y="0"/>
            <a:chExt cx="1126396" cy="8543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6396" cy="854307"/>
            </a:xfrm>
            <a:custGeom>
              <a:avLst/>
              <a:gdLst/>
              <a:ahLst/>
              <a:cxnLst/>
              <a:rect l="l" t="t" r="r" b="b"/>
              <a:pathLst>
                <a:path w="1126396" h="854307">
                  <a:moveTo>
                    <a:pt x="92321" y="0"/>
                  </a:moveTo>
                  <a:lnTo>
                    <a:pt x="1034075" y="0"/>
                  </a:lnTo>
                  <a:cubicBezTo>
                    <a:pt x="1058560" y="0"/>
                    <a:pt x="1082042" y="9727"/>
                    <a:pt x="1099356" y="27040"/>
                  </a:cubicBezTo>
                  <a:cubicBezTo>
                    <a:pt x="1116669" y="44354"/>
                    <a:pt x="1126396" y="67836"/>
                    <a:pt x="1126396" y="92321"/>
                  </a:cubicBezTo>
                  <a:lnTo>
                    <a:pt x="1126396" y="761985"/>
                  </a:lnTo>
                  <a:cubicBezTo>
                    <a:pt x="1126396" y="786471"/>
                    <a:pt x="1116669" y="809953"/>
                    <a:pt x="1099356" y="827266"/>
                  </a:cubicBezTo>
                  <a:cubicBezTo>
                    <a:pt x="1082042" y="844580"/>
                    <a:pt x="1058560" y="854307"/>
                    <a:pt x="1034075" y="854307"/>
                  </a:cubicBezTo>
                  <a:lnTo>
                    <a:pt x="92321" y="854307"/>
                  </a:lnTo>
                  <a:cubicBezTo>
                    <a:pt x="67836" y="854307"/>
                    <a:pt x="44354" y="844580"/>
                    <a:pt x="27040" y="827266"/>
                  </a:cubicBezTo>
                  <a:cubicBezTo>
                    <a:pt x="9727" y="809953"/>
                    <a:pt x="0" y="786471"/>
                    <a:pt x="0" y="761985"/>
                  </a:cubicBezTo>
                  <a:lnTo>
                    <a:pt x="0" y="92321"/>
                  </a:lnTo>
                  <a:cubicBezTo>
                    <a:pt x="0" y="67836"/>
                    <a:pt x="9727" y="44354"/>
                    <a:pt x="27040" y="27040"/>
                  </a:cubicBezTo>
                  <a:cubicBezTo>
                    <a:pt x="44354" y="9727"/>
                    <a:pt x="67836" y="0"/>
                    <a:pt x="92321" y="0"/>
                  </a:cubicBezTo>
                  <a:close/>
                </a:path>
              </a:pathLst>
            </a:custGeom>
            <a:solidFill>
              <a:srgbClr val="FFA771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056432" y="1443929"/>
            <a:ext cx="3513591" cy="979341"/>
            <a:chOff x="0" y="0"/>
            <a:chExt cx="925390" cy="2579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5390" cy="257933"/>
            </a:xfrm>
            <a:custGeom>
              <a:avLst/>
              <a:gdLst/>
              <a:ahLst/>
              <a:cxnLst/>
              <a:rect l="l" t="t" r="r" b="b"/>
              <a:pathLst>
                <a:path w="925390" h="257933">
                  <a:moveTo>
                    <a:pt x="112374" y="0"/>
                  </a:moveTo>
                  <a:lnTo>
                    <a:pt x="813016" y="0"/>
                  </a:lnTo>
                  <a:cubicBezTo>
                    <a:pt x="875078" y="0"/>
                    <a:pt x="925390" y="50312"/>
                    <a:pt x="925390" y="112374"/>
                  </a:cubicBezTo>
                  <a:lnTo>
                    <a:pt x="925390" y="145559"/>
                  </a:lnTo>
                  <a:cubicBezTo>
                    <a:pt x="925390" y="207622"/>
                    <a:pt x="875078" y="257933"/>
                    <a:pt x="813016" y="257933"/>
                  </a:cubicBezTo>
                  <a:lnTo>
                    <a:pt x="112374" y="257933"/>
                  </a:lnTo>
                  <a:cubicBezTo>
                    <a:pt x="50312" y="257933"/>
                    <a:pt x="0" y="207622"/>
                    <a:pt x="0" y="145559"/>
                  </a:cubicBezTo>
                  <a:lnTo>
                    <a:pt x="0" y="112374"/>
                  </a:lnTo>
                  <a:cubicBezTo>
                    <a:pt x="0" y="50312"/>
                    <a:pt x="50312" y="0"/>
                    <a:pt x="112374" y="0"/>
                  </a:cubicBezTo>
                  <a:close/>
                </a:path>
              </a:pathLst>
            </a:custGeom>
            <a:solidFill>
              <a:srgbClr val="FFE18E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28279" y="1792061"/>
            <a:ext cx="8364103" cy="264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</a:pPr>
            <a:r>
              <a:rPr lang="en-US" sz="4499">
                <a:solidFill>
                  <a:srgbClr val="FFFFFF"/>
                </a:solidFill>
                <a:cs typeface="Droid Arabic Naskh Bold"/>
              </a:rPr>
              <a:t>اكتب العدد خمسة وست مئة واربعة عشر من الف بالصيغتين القياسية والتحليلية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32982" y="1318325"/>
            <a:ext cx="3960492" cy="88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</a:pPr>
            <a:r>
              <a:rPr lang="en-US" sz="4499" spc="1349">
                <a:solidFill>
                  <a:srgbClr val="4FA285"/>
                </a:solidFill>
                <a:cs typeface="Childos Arabic"/>
              </a:rPr>
              <a:t>مثال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14961" y="2503801"/>
            <a:ext cx="4596533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spc="420">
                <a:solidFill>
                  <a:srgbClr val="FFFFFF"/>
                </a:solidFill>
                <a:cs typeface="One Little Font"/>
              </a:rPr>
              <a:t>الصيغتان القياسية والتحليلية </a:t>
            </a:r>
          </a:p>
        </p:txBody>
      </p:sp>
      <p:sp>
        <p:nvSpPr>
          <p:cNvPr id="15" name="Freeform 15"/>
          <p:cNvSpPr/>
          <p:nvPr/>
        </p:nvSpPr>
        <p:spPr>
          <a:xfrm>
            <a:off x="-215847" y="7460222"/>
            <a:ext cx="3542588" cy="3065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49"/>
                </a:lnTo>
                <a:lnTo>
                  <a:pt x="0" y="30659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 rot="-8211718">
            <a:off x="1912307" y="-45262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5" y="0"/>
                </a:lnTo>
                <a:lnTo>
                  <a:pt x="1388915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 rot="2881971">
            <a:off x="16913978" y="98893"/>
            <a:ext cx="938516" cy="1509309"/>
          </a:xfrm>
          <a:custGeom>
            <a:avLst/>
            <a:gdLst/>
            <a:ahLst/>
            <a:cxnLst/>
            <a:rect l="l" t="t" r="r" b="b"/>
            <a:pathLst>
              <a:path w="938516" h="1509309">
                <a:moveTo>
                  <a:pt x="0" y="0"/>
                </a:moveTo>
                <a:lnTo>
                  <a:pt x="938516" y="0"/>
                </a:lnTo>
                <a:lnTo>
                  <a:pt x="938516" y="1509309"/>
                </a:lnTo>
                <a:lnTo>
                  <a:pt x="0" y="15093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8" name="Freeform 18"/>
          <p:cNvSpPr/>
          <p:nvPr/>
        </p:nvSpPr>
        <p:spPr>
          <a:xfrm rot="-2258109">
            <a:off x="8922818" y="140065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70"/>
                </a:lnTo>
                <a:lnTo>
                  <a:pt x="0" y="17772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Freeform 19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0" name="Freeform 20"/>
          <p:cNvSpPr/>
          <p:nvPr/>
        </p:nvSpPr>
        <p:spPr>
          <a:xfrm>
            <a:off x="16290165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1" name="TextBox 21"/>
          <p:cNvSpPr txBox="1"/>
          <p:nvPr/>
        </p:nvSpPr>
        <p:spPr>
          <a:xfrm>
            <a:off x="12832982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9945480" y="1297033"/>
            <a:ext cx="7054789" cy="6243002"/>
            <a:chOff x="0" y="0"/>
            <a:chExt cx="1858051" cy="16442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58051" cy="1644248"/>
            </a:xfrm>
            <a:custGeom>
              <a:avLst/>
              <a:gdLst/>
              <a:ahLst/>
              <a:cxnLst/>
              <a:rect l="l" t="t" r="r" b="b"/>
              <a:pathLst>
                <a:path w="1858051" h="1644248">
                  <a:moveTo>
                    <a:pt x="55967" y="0"/>
                  </a:moveTo>
                  <a:lnTo>
                    <a:pt x="1802084" y="0"/>
                  </a:lnTo>
                  <a:cubicBezTo>
                    <a:pt x="1832994" y="0"/>
                    <a:pt x="1858051" y="25057"/>
                    <a:pt x="1858051" y="55967"/>
                  </a:cubicBezTo>
                  <a:lnTo>
                    <a:pt x="1858051" y="1588280"/>
                  </a:lnTo>
                  <a:cubicBezTo>
                    <a:pt x="1858051" y="1619190"/>
                    <a:pt x="1832994" y="1644248"/>
                    <a:pt x="1802084" y="1644248"/>
                  </a:cubicBezTo>
                  <a:lnTo>
                    <a:pt x="55967" y="1644248"/>
                  </a:lnTo>
                  <a:cubicBezTo>
                    <a:pt x="25057" y="1644248"/>
                    <a:pt x="0" y="1619190"/>
                    <a:pt x="0" y="1588280"/>
                  </a:cubicBezTo>
                  <a:lnTo>
                    <a:pt x="0" y="55967"/>
                  </a:lnTo>
                  <a:cubicBezTo>
                    <a:pt x="0" y="25057"/>
                    <a:pt x="25057" y="0"/>
                    <a:pt x="55967" y="0"/>
                  </a:cubicBezTo>
                  <a:close/>
                </a:path>
              </a:pathLst>
            </a:custGeom>
            <a:solidFill>
              <a:srgbClr val="FFA7D2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806164" y="612813"/>
            <a:ext cx="2453136" cy="245313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861A2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945480" y="2772114"/>
            <a:ext cx="6636364" cy="446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5600">
                <a:solidFill>
                  <a:srgbClr val="405989"/>
                </a:solidFill>
                <a:cs typeface="Amiri Bold"/>
              </a:rPr>
              <a:t>جمع محمد ٣,٧٩ كجم تمراً من نخلة في فناء منزله .</a:t>
            </a:r>
          </a:p>
          <a:p>
            <a:pPr marL="0" lvl="0" indent="0">
              <a:lnSpc>
                <a:spcPts val="8960"/>
              </a:lnSpc>
            </a:pPr>
            <a:r>
              <a:rPr lang="en-US" sz="5600">
                <a:solidFill>
                  <a:srgbClr val="405989"/>
                </a:solidFill>
                <a:cs typeface="Amiri Bold"/>
              </a:rPr>
              <a:t>اقرأ هذا العدد ، ثم اكتبه بالصيغة اللفظية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16050" y="1297033"/>
            <a:ext cx="3233364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133" spc="313">
                <a:solidFill>
                  <a:srgbClr val="FFFFFF"/>
                </a:solidFill>
                <a:cs typeface="One Little Font"/>
              </a:rPr>
              <a:t>مثال من 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spc="359">
                <a:solidFill>
                  <a:srgbClr val="FFFFFF"/>
                </a:solidFill>
                <a:cs typeface="One Little Font"/>
              </a:rPr>
              <a:t>واقع الحياة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273314" y="7540035"/>
            <a:ext cx="2796336" cy="2420101"/>
          </a:xfrm>
          <a:custGeom>
            <a:avLst/>
            <a:gdLst/>
            <a:ahLst/>
            <a:cxnLst/>
            <a:rect l="l" t="t" r="r" b="b"/>
            <a:pathLst>
              <a:path w="2796336" h="2420101">
                <a:moveTo>
                  <a:pt x="0" y="0"/>
                </a:moveTo>
                <a:lnTo>
                  <a:pt x="2796336" y="0"/>
                </a:lnTo>
                <a:lnTo>
                  <a:pt x="2796336" y="2420102"/>
                </a:lnTo>
                <a:lnTo>
                  <a:pt x="0" y="24201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rot="2403090">
            <a:off x="1323286" y="-108256"/>
            <a:ext cx="1779921" cy="2862446"/>
          </a:xfrm>
          <a:custGeom>
            <a:avLst/>
            <a:gdLst/>
            <a:ahLst/>
            <a:cxnLst/>
            <a:rect l="l" t="t" r="r" b="b"/>
            <a:pathLst>
              <a:path w="1779921" h="2862446">
                <a:moveTo>
                  <a:pt x="0" y="0"/>
                </a:moveTo>
                <a:lnTo>
                  <a:pt x="1779921" y="0"/>
                </a:lnTo>
                <a:lnTo>
                  <a:pt x="1779921" y="2862446"/>
                </a:lnTo>
                <a:lnTo>
                  <a:pt x="0" y="2862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rot="1611535">
            <a:off x="508972" y="7203851"/>
            <a:ext cx="1382794" cy="1086122"/>
          </a:xfrm>
          <a:custGeom>
            <a:avLst/>
            <a:gdLst/>
            <a:ahLst/>
            <a:cxnLst/>
            <a:rect l="l" t="t" r="r" b="b"/>
            <a:pathLst>
              <a:path w="1382794" h="1086122">
                <a:moveTo>
                  <a:pt x="0" y="0"/>
                </a:moveTo>
                <a:lnTo>
                  <a:pt x="1382794" y="0"/>
                </a:lnTo>
                <a:lnTo>
                  <a:pt x="1382794" y="1086121"/>
                </a:lnTo>
                <a:lnTo>
                  <a:pt x="0" y="1086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TextBox 16"/>
          <p:cNvSpPr txBox="1"/>
          <p:nvPr/>
        </p:nvSpPr>
        <p:spPr>
          <a:xfrm>
            <a:off x="12925113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53118" y="1511596"/>
            <a:ext cx="3120181" cy="59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7"/>
              </a:lnSpc>
            </a:pPr>
            <a:r>
              <a:rPr lang="en-US" sz="3569">
                <a:solidFill>
                  <a:srgbClr val="000000"/>
                </a:solidFill>
                <a:cs typeface="Droid Arabic Naskh Bold"/>
              </a:rPr>
              <a:t>الصيغة اللفظية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489135" y="2103537"/>
            <a:ext cx="15185473" cy="6065711"/>
            <a:chOff x="0" y="0"/>
            <a:chExt cx="3999466" cy="1597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99466" cy="1597554"/>
            </a:xfrm>
            <a:custGeom>
              <a:avLst/>
              <a:gdLst/>
              <a:ahLst/>
              <a:cxnLst/>
              <a:rect l="l" t="t" r="r" b="b"/>
              <a:pathLst>
                <a:path w="3999466" h="1597554">
                  <a:moveTo>
                    <a:pt x="26001" y="0"/>
                  </a:moveTo>
                  <a:lnTo>
                    <a:pt x="3973465" y="0"/>
                  </a:lnTo>
                  <a:cubicBezTo>
                    <a:pt x="3987825" y="0"/>
                    <a:pt x="3999466" y="11641"/>
                    <a:pt x="3999466" y="26001"/>
                  </a:cubicBezTo>
                  <a:lnTo>
                    <a:pt x="3999466" y="1571553"/>
                  </a:lnTo>
                  <a:cubicBezTo>
                    <a:pt x="3999466" y="1585912"/>
                    <a:pt x="3987825" y="1597554"/>
                    <a:pt x="3973465" y="1597554"/>
                  </a:cubicBezTo>
                  <a:lnTo>
                    <a:pt x="26001" y="1597554"/>
                  </a:lnTo>
                  <a:cubicBezTo>
                    <a:pt x="11641" y="1597554"/>
                    <a:pt x="0" y="1585912"/>
                    <a:pt x="0" y="1571553"/>
                  </a:cubicBezTo>
                  <a:lnTo>
                    <a:pt x="0" y="26001"/>
                  </a:lnTo>
                  <a:cubicBezTo>
                    <a:pt x="0" y="11641"/>
                    <a:pt x="11641" y="0"/>
                    <a:pt x="26001" y="0"/>
                  </a:cubicBezTo>
                  <a:close/>
                </a:path>
              </a:pathLst>
            </a:custGeom>
            <a:solidFill>
              <a:srgbClr val="62AB92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709091">
            <a:off x="14187975" y="2096928"/>
            <a:ext cx="3587522" cy="926233"/>
          </a:xfrm>
          <a:custGeom>
            <a:avLst/>
            <a:gdLst/>
            <a:ahLst/>
            <a:cxnLst/>
            <a:rect l="l" t="t" r="r" b="b"/>
            <a:pathLst>
              <a:path w="3587522" h="926233">
                <a:moveTo>
                  <a:pt x="0" y="0"/>
                </a:moveTo>
                <a:lnTo>
                  <a:pt x="3587522" y="0"/>
                </a:lnTo>
                <a:lnTo>
                  <a:pt x="3587522" y="926233"/>
                </a:lnTo>
                <a:lnTo>
                  <a:pt x="0" y="9262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 rot="-2144811">
            <a:off x="270828" y="2398897"/>
            <a:ext cx="3587522" cy="926233"/>
          </a:xfrm>
          <a:custGeom>
            <a:avLst/>
            <a:gdLst/>
            <a:ahLst/>
            <a:cxnLst/>
            <a:rect l="l" t="t" r="r" b="b"/>
            <a:pathLst>
              <a:path w="3587522" h="926233">
                <a:moveTo>
                  <a:pt x="0" y="0"/>
                </a:moveTo>
                <a:lnTo>
                  <a:pt x="3587522" y="0"/>
                </a:lnTo>
                <a:lnTo>
                  <a:pt x="3587522" y="926233"/>
                </a:lnTo>
                <a:lnTo>
                  <a:pt x="0" y="926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rot="2403090">
            <a:off x="15700916" y="5308386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5" y="0"/>
                </a:lnTo>
                <a:lnTo>
                  <a:pt x="1388915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-4221168">
            <a:off x="2354785" y="6397410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4103750" y="2560044"/>
            <a:ext cx="10080500" cy="5166911"/>
          </a:xfrm>
          <a:custGeom>
            <a:avLst/>
            <a:gdLst/>
            <a:ahLst/>
            <a:cxnLst/>
            <a:rect l="l" t="t" r="r" b="b"/>
            <a:pathLst>
              <a:path w="10080500" h="5166911">
                <a:moveTo>
                  <a:pt x="0" y="0"/>
                </a:moveTo>
                <a:lnTo>
                  <a:pt x="10080500" y="0"/>
                </a:lnTo>
                <a:lnTo>
                  <a:pt x="10080500" y="5166912"/>
                </a:lnTo>
                <a:lnTo>
                  <a:pt x="0" y="5166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9693" t="-95411" r="-18245" b="-35690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TextBox 12"/>
          <p:cNvSpPr txBox="1"/>
          <p:nvPr/>
        </p:nvSpPr>
        <p:spPr>
          <a:xfrm>
            <a:off x="12925113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514025" y="1515030"/>
            <a:ext cx="15430456" cy="7300349"/>
            <a:chOff x="0" y="0"/>
            <a:chExt cx="4063988" cy="19227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3988" cy="1922725"/>
            </a:xfrm>
            <a:custGeom>
              <a:avLst/>
              <a:gdLst/>
              <a:ahLst/>
              <a:cxnLst/>
              <a:rect l="l" t="t" r="r" b="b"/>
              <a:pathLst>
                <a:path w="4063988" h="1922725">
                  <a:moveTo>
                    <a:pt x="25588" y="0"/>
                  </a:moveTo>
                  <a:lnTo>
                    <a:pt x="4038400" y="0"/>
                  </a:lnTo>
                  <a:cubicBezTo>
                    <a:pt x="4045186" y="0"/>
                    <a:pt x="4051695" y="2696"/>
                    <a:pt x="4056494" y="7495"/>
                  </a:cubicBezTo>
                  <a:cubicBezTo>
                    <a:pt x="4061292" y="12293"/>
                    <a:pt x="4063988" y="18802"/>
                    <a:pt x="4063988" y="25588"/>
                  </a:cubicBezTo>
                  <a:lnTo>
                    <a:pt x="4063988" y="1897137"/>
                  </a:lnTo>
                  <a:cubicBezTo>
                    <a:pt x="4063988" y="1903924"/>
                    <a:pt x="4061292" y="1910432"/>
                    <a:pt x="4056494" y="1915231"/>
                  </a:cubicBezTo>
                  <a:cubicBezTo>
                    <a:pt x="4051695" y="1920030"/>
                    <a:pt x="4045186" y="1922725"/>
                    <a:pt x="4038400" y="1922725"/>
                  </a:cubicBezTo>
                  <a:lnTo>
                    <a:pt x="25588" y="1922725"/>
                  </a:lnTo>
                  <a:cubicBezTo>
                    <a:pt x="18802" y="1922725"/>
                    <a:pt x="12293" y="1920030"/>
                    <a:pt x="7495" y="1915231"/>
                  </a:cubicBezTo>
                  <a:cubicBezTo>
                    <a:pt x="2696" y="1910432"/>
                    <a:pt x="0" y="1903924"/>
                    <a:pt x="0" y="1897137"/>
                  </a:cubicBezTo>
                  <a:lnTo>
                    <a:pt x="0" y="25588"/>
                  </a:lnTo>
                  <a:cubicBezTo>
                    <a:pt x="0" y="18802"/>
                    <a:pt x="2696" y="12293"/>
                    <a:pt x="7495" y="7495"/>
                  </a:cubicBezTo>
                  <a:cubicBezTo>
                    <a:pt x="12293" y="2696"/>
                    <a:pt x="18802" y="0"/>
                    <a:pt x="255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738015" y="1515030"/>
            <a:ext cx="10822827" cy="1848217"/>
          </a:xfrm>
          <a:custGeom>
            <a:avLst/>
            <a:gdLst/>
            <a:ahLst/>
            <a:cxnLst/>
            <a:rect l="l" t="t" r="r" b="b"/>
            <a:pathLst>
              <a:path w="10822827" h="1848217">
                <a:moveTo>
                  <a:pt x="0" y="0"/>
                </a:moveTo>
                <a:lnTo>
                  <a:pt x="10822826" y="0"/>
                </a:lnTo>
                <a:lnTo>
                  <a:pt x="10822826" y="1848216"/>
                </a:lnTo>
                <a:lnTo>
                  <a:pt x="0" y="1848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543" t="-122337" r="-10168" b="-514230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7" name="Group 7"/>
          <p:cNvGrpSpPr/>
          <p:nvPr/>
        </p:nvGrpSpPr>
        <p:grpSpPr>
          <a:xfrm>
            <a:off x="15247691" y="722872"/>
            <a:ext cx="2011609" cy="1584314"/>
            <a:chOff x="0" y="0"/>
            <a:chExt cx="529806" cy="4172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9806" cy="417268"/>
            </a:xfrm>
            <a:custGeom>
              <a:avLst/>
              <a:gdLst/>
              <a:ahLst/>
              <a:cxnLst/>
              <a:rect l="l" t="t" r="r" b="b"/>
              <a:pathLst>
                <a:path w="529806" h="417268">
                  <a:moveTo>
                    <a:pt x="196280" y="0"/>
                  </a:moveTo>
                  <a:lnTo>
                    <a:pt x="333527" y="0"/>
                  </a:lnTo>
                  <a:cubicBezTo>
                    <a:pt x="441929" y="0"/>
                    <a:pt x="529806" y="87877"/>
                    <a:pt x="529806" y="196280"/>
                  </a:cubicBezTo>
                  <a:lnTo>
                    <a:pt x="529806" y="220988"/>
                  </a:lnTo>
                  <a:cubicBezTo>
                    <a:pt x="529806" y="329391"/>
                    <a:pt x="441929" y="417268"/>
                    <a:pt x="333527" y="417268"/>
                  </a:cubicBezTo>
                  <a:lnTo>
                    <a:pt x="196280" y="417268"/>
                  </a:lnTo>
                  <a:cubicBezTo>
                    <a:pt x="87877" y="417268"/>
                    <a:pt x="0" y="329391"/>
                    <a:pt x="0" y="220988"/>
                  </a:cubicBezTo>
                  <a:lnTo>
                    <a:pt x="0" y="196280"/>
                  </a:lnTo>
                  <a:cubicBezTo>
                    <a:pt x="0" y="87877"/>
                    <a:pt x="87877" y="0"/>
                    <a:pt x="196280" y="0"/>
                  </a:cubicBezTo>
                  <a:close/>
                </a:path>
              </a:pathLst>
            </a:custGeom>
            <a:solidFill>
              <a:srgbClr val="FFA7D2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2403090">
            <a:off x="11982735" y="8505989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 rot="-4221168">
            <a:off x="590835" y="-85536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5" y="0"/>
                </a:lnTo>
                <a:lnTo>
                  <a:pt x="1388915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338207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TextBox 13"/>
          <p:cNvSpPr txBox="1"/>
          <p:nvPr/>
        </p:nvSpPr>
        <p:spPr>
          <a:xfrm>
            <a:off x="15555592" y="743086"/>
            <a:ext cx="2436766" cy="144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520"/>
              </a:lnSpc>
            </a:pPr>
            <a:r>
              <a:rPr lang="en-US" sz="7200">
                <a:solidFill>
                  <a:srgbClr val="405989"/>
                </a:solidFill>
                <a:cs typeface="Childos Arabic"/>
              </a:rPr>
              <a:t>تأكد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25113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sp>
        <p:nvSpPr>
          <p:cNvPr id="15" name="Freeform 15"/>
          <p:cNvSpPr/>
          <p:nvPr/>
        </p:nvSpPr>
        <p:spPr>
          <a:xfrm>
            <a:off x="1792930" y="4950280"/>
            <a:ext cx="14872646" cy="1783740"/>
          </a:xfrm>
          <a:custGeom>
            <a:avLst/>
            <a:gdLst/>
            <a:ahLst/>
            <a:cxnLst/>
            <a:rect l="l" t="t" r="r" b="b"/>
            <a:pathLst>
              <a:path w="14872646" h="1783740">
                <a:moveTo>
                  <a:pt x="0" y="0"/>
                </a:moveTo>
                <a:lnTo>
                  <a:pt x="14872645" y="0"/>
                </a:lnTo>
                <a:lnTo>
                  <a:pt x="14872645" y="1783739"/>
                </a:lnTo>
                <a:lnTo>
                  <a:pt x="0" y="1783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44" t="-229176" r="-7399" b="-4340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4872646" y="6132830"/>
            <a:ext cx="3542588" cy="3065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49"/>
                </a:lnTo>
                <a:lnTo>
                  <a:pt x="0" y="30659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7" name="Group 17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>
            <a:off x="1489135" y="1527875"/>
            <a:ext cx="15287119" cy="7544516"/>
            <a:chOff x="0" y="0"/>
            <a:chExt cx="4026237" cy="1987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6237" cy="1987033"/>
            </a:xfrm>
            <a:custGeom>
              <a:avLst/>
              <a:gdLst/>
              <a:ahLst/>
              <a:cxnLst/>
              <a:rect l="l" t="t" r="r" b="b"/>
              <a:pathLst>
                <a:path w="4026237" h="1987033">
                  <a:moveTo>
                    <a:pt x="25828" y="0"/>
                  </a:moveTo>
                  <a:lnTo>
                    <a:pt x="4000409" y="0"/>
                  </a:lnTo>
                  <a:cubicBezTo>
                    <a:pt x="4014674" y="0"/>
                    <a:pt x="4026237" y="11564"/>
                    <a:pt x="4026237" y="25828"/>
                  </a:cubicBezTo>
                  <a:lnTo>
                    <a:pt x="4026237" y="1961205"/>
                  </a:lnTo>
                  <a:cubicBezTo>
                    <a:pt x="4026237" y="1975469"/>
                    <a:pt x="4014674" y="1987033"/>
                    <a:pt x="4000409" y="1987033"/>
                  </a:cubicBezTo>
                  <a:lnTo>
                    <a:pt x="25828" y="1987033"/>
                  </a:lnTo>
                  <a:cubicBezTo>
                    <a:pt x="11564" y="1987033"/>
                    <a:pt x="0" y="1975469"/>
                    <a:pt x="0" y="1961205"/>
                  </a:cubicBezTo>
                  <a:lnTo>
                    <a:pt x="0" y="25828"/>
                  </a:lnTo>
                  <a:cubicBezTo>
                    <a:pt x="0" y="11564"/>
                    <a:pt x="11564" y="0"/>
                    <a:pt x="2582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77835" y="1214609"/>
            <a:ext cx="2584404" cy="1324099"/>
            <a:chOff x="0" y="0"/>
            <a:chExt cx="680666" cy="3487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80666" cy="348734"/>
            </a:xfrm>
            <a:custGeom>
              <a:avLst/>
              <a:gdLst/>
              <a:ahLst/>
              <a:cxnLst/>
              <a:rect l="l" t="t" r="r" b="b"/>
              <a:pathLst>
                <a:path w="680666" h="348734">
                  <a:moveTo>
                    <a:pt x="152777" y="0"/>
                  </a:moveTo>
                  <a:lnTo>
                    <a:pt x="527889" y="0"/>
                  </a:lnTo>
                  <a:cubicBezTo>
                    <a:pt x="568408" y="0"/>
                    <a:pt x="607267" y="16096"/>
                    <a:pt x="635919" y="44747"/>
                  </a:cubicBezTo>
                  <a:cubicBezTo>
                    <a:pt x="664570" y="73399"/>
                    <a:pt x="680666" y="112258"/>
                    <a:pt x="680666" y="152777"/>
                  </a:cubicBezTo>
                  <a:lnTo>
                    <a:pt x="680666" y="195957"/>
                  </a:lnTo>
                  <a:cubicBezTo>
                    <a:pt x="680666" y="236476"/>
                    <a:pt x="664570" y="275335"/>
                    <a:pt x="635919" y="303986"/>
                  </a:cubicBezTo>
                  <a:cubicBezTo>
                    <a:pt x="607267" y="332638"/>
                    <a:pt x="568408" y="348734"/>
                    <a:pt x="527889" y="348734"/>
                  </a:cubicBezTo>
                  <a:lnTo>
                    <a:pt x="152777" y="348734"/>
                  </a:lnTo>
                  <a:cubicBezTo>
                    <a:pt x="112258" y="348734"/>
                    <a:pt x="73399" y="332638"/>
                    <a:pt x="44747" y="303986"/>
                  </a:cubicBezTo>
                  <a:cubicBezTo>
                    <a:pt x="16096" y="275335"/>
                    <a:pt x="0" y="236476"/>
                    <a:pt x="0" y="195957"/>
                  </a:cubicBezTo>
                  <a:lnTo>
                    <a:pt x="0" y="152777"/>
                  </a:lnTo>
                  <a:cubicBezTo>
                    <a:pt x="0" y="112258"/>
                    <a:pt x="16096" y="73399"/>
                    <a:pt x="44747" y="44747"/>
                  </a:cubicBezTo>
                  <a:cubicBezTo>
                    <a:pt x="73399" y="16096"/>
                    <a:pt x="112258" y="0"/>
                    <a:pt x="152777" y="0"/>
                  </a:cubicBezTo>
                  <a:close/>
                </a:path>
              </a:pathLst>
            </a:custGeom>
            <a:solidFill>
              <a:srgbClr val="C8D6E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163538">
            <a:off x="-37078" y="-293059"/>
            <a:ext cx="1874990" cy="3015335"/>
          </a:xfrm>
          <a:custGeom>
            <a:avLst/>
            <a:gdLst/>
            <a:ahLst/>
            <a:cxnLst/>
            <a:rect l="l" t="t" r="r" b="b"/>
            <a:pathLst>
              <a:path w="1874990" h="3015335">
                <a:moveTo>
                  <a:pt x="0" y="0"/>
                </a:moveTo>
                <a:lnTo>
                  <a:pt x="1874991" y="0"/>
                </a:lnTo>
                <a:lnTo>
                  <a:pt x="1874991" y="3015335"/>
                </a:lnTo>
                <a:lnTo>
                  <a:pt x="0" y="30153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 rot="-7541366">
            <a:off x="15886294" y="7297996"/>
            <a:ext cx="1779921" cy="2862446"/>
          </a:xfrm>
          <a:custGeom>
            <a:avLst/>
            <a:gdLst/>
            <a:ahLst/>
            <a:cxnLst/>
            <a:rect l="l" t="t" r="r" b="b"/>
            <a:pathLst>
              <a:path w="1779921" h="2862446">
                <a:moveTo>
                  <a:pt x="0" y="0"/>
                </a:moveTo>
                <a:lnTo>
                  <a:pt x="1779921" y="0"/>
                </a:lnTo>
                <a:lnTo>
                  <a:pt x="1779921" y="2862446"/>
                </a:lnTo>
                <a:lnTo>
                  <a:pt x="0" y="2862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5305182" y="-244446"/>
            <a:ext cx="2942143" cy="2546291"/>
          </a:xfrm>
          <a:custGeom>
            <a:avLst/>
            <a:gdLst/>
            <a:ahLst/>
            <a:cxnLst/>
            <a:rect l="l" t="t" r="r" b="b"/>
            <a:pathLst>
              <a:path w="2942143" h="2546291">
                <a:moveTo>
                  <a:pt x="0" y="0"/>
                </a:moveTo>
                <a:lnTo>
                  <a:pt x="2942144" y="0"/>
                </a:lnTo>
                <a:lnTo>
                  <a:pt x="2942144" y="2546292"/>
                </a:lnTo>
                <a:lnTo>
                  <a:pt x="0" y="2546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-70870" y="300426"/>
            <a:ext cx="3073532" cy="2454898"/>
          </a:xfrm>
          <a:custGeom>
            <a:avLst/>
            <a:gdLst/>
            <a:ahLst/>
            <a:cxnLst/>
            <a:rect l="l" t="t" r="r" b="b"/>
            <a:pathLst>
              <a:path w="3073532" h="2454898">
                <a:moveTo>
                  <a:pt x="0" y="0"/>
                </a:moveTo>
                <a:lnTo>
                  <a:pt x="3073532" y="0"/>
                </a:lnTo>
                <a:lnTo>
                  <a:pt x="3073532" y="2454898"/>
                </a:lnTo>
                <a:lnTo>
                  <a:pt x="0" y="24548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16232425" y="8543758"/>
            <a:ext cx="1659628" cy="1079048"/>
          </a:xfrm>
          <a:custGeom>
            <a:avLst/>
            <a:gdLst/>
            <a:ahLst/>
            <a:cxnLst/>
            <a:rect l="l" t="t" r="r" b="b"/>
            <a:pathLst>
              <a:path w="1659628" h="1079048">
                <a:moveTo>
                  <a:pt x="0" y="0"/>
                </a:moveTo>
                <a:lnTo>
                  <a:pt x="1659628" y="0"/>
                </a:lnTo>
                <a:lnTo>
                  <a:pt x="1659628" y="1079048"/>
                </a:lnTo>
                <a:lnTo>
                  <a:pt x="0" y="10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907" t="-32789" b="-4548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3978137" y="1527875"/>
            <a:ext cx="10309115" cy="798686"/>
          </a:xfrm>
          <a:custGeom>
            <a:avLst/>
            <a:gdLst/>
            <a:ahLst/>
            <a:cxnLst/>
            <a:rect l="l" t="t" r="r" b="b"/>
            <a:pathLst>
              <a:path w="10309115" h="798686">
                <a:moveTo>
                  <a:pt x="0" y="0"/>
                </a:moveTo>
                <a:lnTo>
                  <a:pt x="10309115" y="0"/>
                </a:lnTo>
                <a:lnTo>
                  <a:pt x="10309115" y="798686"/>
                </a:lnTo>
                <a:lnTo>
                  <a:pt x="0" y="798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1116" t="-640533" r="-11783" b="-739638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3779669" y="1330876"/>
            <a:ext cx="10507582" cy="1131629"/>
          </a:xfrm>
          <a:custGeom>
            <a:avLst/>
            <a:gdLst/>
            <a:ahLst/>
            <a:cxnLst/>
            <a:rect l="l" t="t" r="r" b="b"/>
            <a:pathLst>
              <a:path w="10507582" h="1131629">
                <a:moveTo>
                  <a:pt x="0" y="0"/>
                </a:moveTo>
                <a:lnTo>
                  <a:pt x="10507583" y="0"/>
                </a:lnTo>
                <a:lnTo>
                  <a:pt x="10507583" y="1131629"/>
                </a:lnTo>
                <a:lnTo>
                  <a:pt x="0" y="11316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9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3500744" y="2952100"/>
            <a:ext cx="2671959" cy="957679"/>
          </a:xfrm>
          <a:custGeom>
            <a:avLst/>
            <a:gdLst/>
            <a:ahLst/>
            <a:cxnLst/>
            <a:rect l="l" t="t" r="r" b="b"/>
            <a:pathLst>
              <a:path w="2671959" h="957679">
                <a:moveTo>
                  <a:pt x="0" y="0"/>
                </a:moveTo>
                <a:lnTo>
                  <a:pt x="2671959" y="0"/>
                </a:lnTo>
                <a:lnTo>
                  <a:pt x="2671959" y="957679"/>
                </a:lnTo>
                <a:lnTo>
                  <a:pt x="0" y="957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42689" t="-832766" r="-54132" b="-734605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4286020" y="2971920"/>
            <a:ext cx="2445759" cy="918039"/>
          </a:xfrm>
          <a:custGeom>
            <a:avLst/>
            <a:gdLst/>
            <a:ahLst/>
            <a:cxnLst/>
            <a:rect l="l" t="t" r="r" b="b"/>
            <a:pathLst>
              <a:path w="2445759" h="918039">
                <a:moveTo>
                  <a:pt x="0" y="0"/>
                </a:moveTo>
                <a:lnTo>
                  <a:pt x="2445759" y="0"/>
                </a:lnTo>
                <a:lnTo>
                  <a:pt x="2445759" y="918039"/>
                </a:lnTo>
                <a:lnTo>
                  <a:pt x="0" y="9180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86507" t="-832766" r="-247977" b="-734605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8" name="Freeform 18"/>
          <p:cNvSpPr/>
          <p:nvPr/>
        </p:nvSpPr>
        <p:spPr>
          <a:xfrm>
            <a:off x="9286831" y="2900191"/>
            <a:ext cx="269332" cy="6172200"/>
          </a:xfrm>
          <a:custGeom>
            <a:avLst/>
            <a:gdLst/>
            <a:ahLst/>
            <a:cxnLst/>
            <a:rect l="l" t="t" r="r" b="b"/>
            <a:pathLst>
              <a:path w="269332" h="6172200">
                <a:moveTo>
                  <a:pt x="0" y="0"/>
                </a:moveTo>
                <a:lnTo>
                  <a:pt x="269332" y="0"/>
                </a:lnTo>
                <a:lnTo>
                  <a:pt x="269332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TextBox 19"/>
          <p:cNvSpPr txBox="1"/>
          <p:nvPr/>
        </p:nvSpPr>
        <p:spPr>
          <a:xfrm>
            <a:off x="14688486" y="1122130"/>
            <a:ext cx="2436766" cy="144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520"/>
              </a:lnSpc>
            </a:pPr>
            <a:r>
              <a:rPr lang="en-US" sz="7200">
                <a:solidFill>
                  <a:srgbClr val="405989"/>
                </a:solidFill>
                <a:cs typeface="Childos Arabic"/>
              </a:rPr>
              <a:t>تأكد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25113" y="9556131"/>
            <a:ext cx="4916947" cy="53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21" dirty="0">
                <a:solidFill>
                  <a:srgbClr val="000000"/>
                </a:solidFill>
                <a:cs typeface="Josefin Sans"/>
              </a:rPr>
              <a:t>القيمة المنزلية</a:t>
            </a:r>
            <a:r>
              <a:rPr lang="ar-SA" sz="3121" dirty="0">
                <a:solidFill>
                  <a:srgbClr val="000000"/>
                </a:solidFill>
                <a:cs typeface="Josefin Sans"/>
              </a:rPr>
              <a:t> </a:t>
            </a:r>
            <a:r>
              <a:rPr lang="en-US" sz="3121" dirty="0">
                <a:solidFill>
                  <a:srgbClr val="000000"/>
                </a:solidFill>
                <a:cs typeface="Josefin Sans"/>
              </a:rPr>
              <a:t>ضمن أجزاء الألف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38207" y="9667891"/>
            <a:ext cx="2304326" cy="423270"/>
            <a:chOff x="0" y="0"/>
            <a:chExt cx="3072435" cy="56436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72452" cy="472452"/>
            </a:xfrm>
            <a:custGeom>
              <a:avLst/>
              <a:gdLst/>
              <a:ahLst/>
              <a:cxnLst/>
              <a:rect l="l" t="t" r="r" b="b"/>
              <a:pathLst>
                <a:path w="472452" h="472452">
                  <a:moveTo>
                    <a:pt x="0" y="0"/>
                  </a:moveTo>
                  <a:lnTo>
                    <a:pt x="472452" y="0"/>
                  </a:lnTo>
                  <a:lnTo>
                    <a:pt x="472452" y="472452"/>
                  </a:lnTo>
                  <a:lnTo>
                    <a:pt x="0" y="47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79758" y="-57150"/>
              <a:ext cx="2792677" cy="62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0"/>
                </a:lnSpc>
              </a:pPr>
              <a:r>
                <a:rPr lang="en-US" sz="2835">
                  <a:solidFill>
                    <a:srgbClr val="000000"/>
                  </a:solidFill>
                  <a:latin typeface="Droid Arabic Naskh Bold"/>
                </a:rPr>
                <a:t>@ThNada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مخصص</PresentationFormat>
  <Paragraphs>0</Paragraphs>
  <Slides>18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19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فضاء العينة</dc:title>
  <cp:lastModifiedBy>نداء العيدي</cp:lastModifiedBy>
  <cp:revision>3</cp:revision>
  <dcterms:created xsi:type="dcterms:W3CDTF">2006-08-16T00:00:00Z</dcterms:created>
  <dcterms:modified xsi:type="dcterms:W3CDTF">2023-08-23T15:38:52Z</dcterms:modified>
  <dc:identifier>DAFes72BeQc</dc:identifier>
</cp:coreProperties>
</file>