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68"/>
  </p:notesMasterIdLst>
  <p:sldIdLst>
    <p:sldId id="256" r:id="rId2"/>
    <p:sldId id="300" r:id="rId3"/>
    <p:sldId id="294" r:id="rId4"/>
    <p:sldId id="295" r:id="rId5"/>
    <p:sldId id="296" r:id="rId6"/>
    <p:sldId id="297" r:id="rId7"/>
    <p:sldId id="298" r:id="rId8"/>
    <p:sldId id="299" r:id="rId9"/>
    <p:sldId id="301" r:id="rId10"/>
    <p:sldId id="303" r:id="rId11"/>
    <p:sldId id="257" r:id="rId12"/>
    <p:sldId id="258" r:id="rId13"/>
    <p:sldId id="259" r:id="rId14"/>
    <p:sldId id="260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61" r:id="rId41"/>
    <p:sldId id="262" r:id="rId42"/>
    <p:sldId id="263" r:id="rId43"/>
    <p:sldId id="304" r:id="rId44"/>
    <p:sldId id="305" r:id="rId45"/>
    <p:sldId id="306" r:id="rId46"/>
    <p:sldId id="307" r:id="rId47"/>
    <p:sldId id="308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8" r:id="rId56"/>
    <p:sldId id="319" r:id="rId57"/>
    <p:sldId id="320" r:id="rId58"/>
    <p:sldId id="325" r:id="rId59"/>
    <p:sldId id="326" r:id="rId60"/>
    <p:sldId id="327" r:id="rId61"/>
    <p:sldId id="328" r:id="rId62"/>
    <p:sldId id="321" r:id="rId63"/>
    <p:sldId id="322" r:id="rId64"/>
    <p:sldId id="323" r:id="rId65"/>
    <p:sldId id="324" r:id="rId66"/>
    <p:sldId id="329" r:id="rId6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59" d="100"/>
          <a:sy n="59" d="100"/>
        </p:scale>
        <p:origin x="-1686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E135C3-F8E3-4FC9-879F-652DFA54BD15}" type="datetimeFigureOut">
              <a:rPr lang="en-US" smtClean="0"/>
              <a:pPr/>
              <a:t>8/22/2022</a:t>
            </a:fld>
            <a:endParaRPr lang="en-US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5D0C6-D6EB-4610-94BE-FAE17789A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98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AE18682-0F1B-461D-AAA9-C2B0158953F2}" type="slidenum">
              <a:rPr lang="es-ES" smtClean="0">
                <a:latin typeface="Arial" pitchFamily="34" charset="0"/>
              </a:rPr>
              <a:pPr/>
              <a:t>26</a:t>
            </a:fld>
            <a:endParaRPr lang="es-E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AEBAA2E-E819-44F3-997A-A41E571008E9}" type="slidenum">
              <a:rPr lang="es-ES" smtClean="0">
                <a:latin typeface="Arial" pitchFamily="34" charset="0"/>
              </a:rPr>
              <a:pPr/>
              <a:t>30</a:t>
            </a:fld>
            <a:endParaRPr lang="es-E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75D0C6-D6EB-4610-94BE-FAE17789A9C8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D1B58-CDC7-4640-AA1D-7584C4B2BFA7}" type="slidenum">
              <a:rPr lang="ar-SA" smtClean="0"/>
              <a:pPr/>
              <a:t>65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646295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مستدير الزوايا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وان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0" name="عنوان فرعي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19" name="عنصر نائب للتاريخ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25/01/1444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1" name="عنصر نائب لرقم الشريحة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25/01/1444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25/01/1444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25/01/1444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مستطيل مستدير الزوايا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25/01/1444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25/01/1444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25/01/1444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25/01/1444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مستدير الزوايا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25/01/1444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25/01/1444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مستدير الزوايا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ذو زاوية واحدة مستديرة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25/01/1444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ar-SA" smtClean="0"/>
              <a:t>انقر فوق الرمز لإضافة صورة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مستدير الزوايا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عنصر نائب للعنوان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5" name="عنصر نائب للتاريخ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B8ABB09-4A1D-463E-8065-109CC2B7EFAA}" type="datetimeFigureOut">
              <a:rPr lang="ar-SA" smtClean="0"/>
              <a:pPr/>
              <a:t>25/01/1444</a:t>
            </a:fld>
            <a:endParaRPr lang="ar-SA"/>
          </a:p>
        </p:txBody>
      </p:sp>
      <p:sp>
        <p:nvSpPr>
          <p:cNvPr id="18" name="عنصر نائب للتذييل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audio" Target="../media/audio8.wav"/><Relationship Id="rId3" Type="http://schemas.openxmlformats.org/officeDocument/2006/relationships/audio" Target="../media/audio3.wav"/><Relationship Id="rId7" Type="http://schemas.openxmlformats.org/officeDocument/2006/relationships/audio" Target="../media/audio7.wav"/><Relationship Id="rId12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6.wav"/><Relationship Id="rId11" Type="http://schemas.openxmlformats.org/officeDocument/2006/relationships/image" Target="../media/image35.jpeg"/><Relationship Id="rId5" Type="http://schemas.openxmlformats.org/officeDocument/2006/relationships/audio" Target="../media/audio5.wav"/><Relationship Id="rId10" Type="http://schemas.openxmlformats.org/officeDocument/2006/relationships/image" Target="../media/image19.png"/><Relationship Id="rId4" Type="http://schemas.openxmlformats.org/officeDocument/2006/relationships/audio" Target="../media/audio4.wav"/><Relationship Id="rId9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5.wav"/><Relationship Id="rId3" Type="http://schemas.openxmlformats.org/officeDocument/2006/relationships/audio" Target="../media/audio10.wav"/><Relationship Id="rId7" Type="http://schemas.openxmlformats.org/officeDocument/2006/relationships/audio" Target="../media/audio14.wav"/><Relationship Id="rId12" Type="http://schemas.openxmlformats.org/officeDocument/2006/relationships/image" Target="../media/image17.pn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3.wav"/><Relationship Id="rId11" Type="http://schemas.openxmlformats.org/officeDocument/2006/relationships/image" Target="../media/image35.jpeg"/><Relationship Id="rId5" Type="http://schemas.openxmlformats.org/officeDocument/2006/relationships/audio" Target="../media/audio12.wav"/><Relationship Id="rId10" Type="http://schemas.openxmlformats.org/officeDocument/2006/relationships/image" Target="../media/image19.png"/><Relationship Id="rId4" Type="http://schemas.openxmlformats.org/officeDocument/2006/relationships/audio" Target="../media/audio11.wav"/><Relationship Id="rId9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supergoal%203\SuperGoal%203%20Modified\unit%201\1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37.png"/><Relationship Id="rId4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40.png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24.jpeg"/><Relationship Id="rId4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supergoal%203\SuperGoal%203%20Modified\unit%201\2.mp3" TargetMode="Externa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hdphoto" Target="../media/hdphoto3.wdp"/><Relationship Id="rId2" Type="http://schemas.openxmlformats.org/officeDocument/2006/relationships/audio" Target="file:///F:\supergoal%203\SuperGoal%203%20Modified\unit%201\1.4%20p.5.mp3" TargetMode="External"/><Relationship Id="rId1" Type="http://schemas.openxmlformats.org/officeDocument/2006/relationships/audio" Target="file:///F:\supergoal%203\SuperGoal%203%20Modified\unit%201\1.5%20p.5.mp3" TargetMode="Externa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supergoal%203\SuperGoal%203%20Modified\unit%201\1.6%20p.6.mp3" TargetMode="Externa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supergoal%203\SuperGoal%203%20Modified\unit%201\1.8%20p.7.mp3" TargetMode="External"/><Relationship Id="rId4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000636"/>
            <a:ext cx="7643866" cy="128587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429684" cy="3786188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4071934" y="714356"/>
            <a:ext cx="271464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4800" b="1" dirty="0" smtClean="0"/>
              <a:t>Term </a:t>
            </a:r>
            <a:r>
              <a:rPr lang="en-US" sz="4800" b="1" dirty="0" smtClean="0">
                <a:solidFill>
                  <a:srgbClr val="FF0000"/>
                </a:solidFill>
              </a:rPr>
              <a:t>1</a:t>
            </a:r>
            <a:endParaRPr lang="ar-SA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428604"/>
            <a:ext cx="8215370" cy="5847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141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O BE - Simple present tense in English"/>
          <p:cNvPicPr>
            <a:picLocks noChangeAspect="1" noChangeArrowheads="1"/>
          </p:cNvPicPr>
          <p:nvPr/>
        </p:nvPicPr>
        <p:blipFill>
          <a:blip r:embed="rId2"/>
          <a:srcRect b="6249"/>
          <a:stretch>
            <a:fillRect/>
          </a:stretch>
        </p:blipFill>
        <p:spPr bwMode="auto">
          <a:xfrm>
            <a:off x="714348" y="214290"/>
            <a:ext cx="7143800" cy="62865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مستطيل مستدير الزوايا 4"/>
          <p:cNvSpPr/>
          <p:nvPr/>
        </p:nvSpPr>
        <p:spPr>
          <a:xfrm>
            <a:off x="6143636" y="285728"/>
            <a:ext cx="1643074" cy="5000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285984" y="357166"/>
            <a:ext cx="3780587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800" b="1" dirty="0" smtClean="0"/>
              <a:t>To Be - </a:t>
            </a:r>
            <a:r>
              <a:rPr lang="en-US" sz="2800" b="1" dirty="0" smtClean="0">
                <a:solidFill>
                  <a:schemeClr val="tx1"/>
                </a:solidFill>
              </a:rPr>
              <a:t>Present Tense</a:t>
            </a: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85860"/>
            <a:ext cx="6286544" cy="52864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428596" y="1571611"/>
          <a:ext cx="7191404" cy="4400170"/>
        </p:xfrm>
        <a:graphic>
          <a:graphicData uri="http://schemas.openxmlformats.org/drawingml/2006/table">
            <a:tbl>
              <a:tblPr/>
              <a:tblGrid>
                <a:gridCol w="1741655"/>
                <a:gridCol w="1769772"/>
                <a:gridCol w="3679977"/>
              </a:tblGrid>
              <a:tr h="386123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Eras Bold ITC" pitchFamily="34" charset="0"/>
                        </a:rPr>
                        <a:t>To Be</a:t>
                      </a:r>
                    </a:p>
                  </a:txBody>
                  <a:tcPr marL="47625" marR="95250" marT="47625" marB="476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Eras Bold ITC" pitchFamily="34" charset="0"/>
                        </a:rPr>
                        <a:t>Contraction</a:t>
                      </a:r>
                    </a:p>
                  </a:txBody>
                  <a:tcPr marL="47625" marR="95250" marT="47625" marB="476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latin typeface="Eras Bold ITC" pitchFamily="34" charset="0"/>
                        </a:rPr>
                        <a:t>Examples</a:t>
                      </a:r>
                    </a:p>
                  </a:txBody>
                  <a:tcPr marL="47625" marR="95250" marT="47625" marB="476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0015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I am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I'm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I'm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from New Zealand.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500015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You are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You're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You're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Chilean.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500015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He is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He's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He's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twenty years old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500015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She is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She's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She's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a nurse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500015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It is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It's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It's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a big dog.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500015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We are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We're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We're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intelligent.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500015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You are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You're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You're 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students.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500015"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They are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They're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They're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</a:rPr>
                        <a:t> married.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</a:tbl>
          </a:graphicData>
        </a:graphic>
      </p:graphicFrame>
      <p:sp>
        <p:nvSpPr>
          <p:cNvPr id="5" name="مستطيل 4"/>
          <p:cNvSpPr/>
          <p:nvPr/>
        </p:nvSpPr>
        <p:spPr>
          <a:xfrm>
            <a:off x="1785918" y="428604"/>
            <a:ext cx="4286280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Contractions</a:t>
            </a:r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0" y="1000108"/>
            <a:ext cx="8001024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b="1" dirty="0" smtClean="0">
                <a:latin typeface="Eras Bold ITC" pitchFamily="34" charset="0"/>
              </a:rPr>
              <a:t>Contractions of To Be are very frequent when we are </a:t>
            </a:r>
            <a:r>
              <a:rPr lang="en-US" b="1" dirty="0" smtClean="0">
                <a:solidFill>
                  <a:srgbClr val="FF0000"/>
                </a:solidFill>
                <a:latin typeface="Eras Bold ITC" pitchFamily="34" charset="0"/>
              </a:rPr>
              <a:t>speaking</a:t>
            </a:r>
            <a:r>
              <a:rPr lang="en-US" b="1" dirty="0" smtClean="0">
                <a:latin typeface="Eras Bold ITC" pitchFamily="34" charset="0"/>
              </a:rPr>
              <a:t>.</a:t>
            </a:r>
            <a:endParaRPr lang="en-US" b="1" dirty="0">
              <a:latin typeface="Eras Bold IT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1071538" y="1571612"/>
          <a:ext cx="6215106" cy="4869201"/>
        </p:xfrm>
        <a:graphic>
          <a:graphicData uri="http://schemas.openxmlformats.org/drawingml/2006/table">
            <a:tbl>
              <a:tblPr/>
              <a:tblGrid>
                <a:gridCol w="1000132"/>
                <a:gridCol w="1214446"/>
                <a:gridCol w="4000528"/>
              </a:tblGrid>
              <a:tr h="369104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Subject</a:t>
                      </a:r>
                    </a:p>
                  </a:txBody>
                  <a:tcPr marL="40414" marR="80827" marT="40414" marB="40414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To Be</a:t>
                      </a:r>
                    </a:p>
                  </a:txBody>
                  <a:tcPr marL="40414" marR="80827" marT="40414" marB="40414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Examples</a:t>
                      </a:r>
                    </a:p>
                  </a:txBody>
                  <a:tcPr marL="40414" marR="80827" marT="40414" marB="40414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6001">
                <a:tc>
                  <a:txBody>
                    <a:bodyPr/>
                    <a:lstStyle/>
                    <a:p>
                      <a:r>
                        <a:rPr lang="en-US" sz="2000" b="1" dirty="0"/>
                        <a:t>I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am not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 </a:t>
                      </a:r>
                      <a:r>
                        <a:rPr lang="en-US" sz="2400" b="1" dirty="0"/>
                        <a:t>am not</a:t>
                      </a:r>
                      <a:r>
                        <a:rPr lang="en-US" sz="2400" dirty="0"/>
                        <a:t> from Spain.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586001">
                <a:tc>
                  <a:txBody>
                    <a:bodyPr/>
                    <a:lstStyle/>
                    <a:p>
                      <a:r>
                        <a:rPr lang="en-US" sz="2000" b="1" dirty="0"/>
                        <a:t>You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are not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You </a:t>
                      </a:r>
                      <a:r>
                        <a:rPr lang="en-US" sz="2400" b="1" dirty="0"/>
                        <a:t>are not</a:t>
                      </a:r>
                      <a:r>
                        <a:rPr lang="en-US" sz="2400" dirty="0"/>
                        <a:t> Australian.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586001">
                <a:tc>
                  <a:txBody>
                    <a:bodyPr/>
                    <a:lstStyle/>
                    <a:p>
                      <a:r>
                        <a:rPr lang="en-US" sz="2000" b="1" dirty="0"/>
                        <a:t>He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is not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He </a:t>
                      </a:r>
                      <a:r>
                        <a:rPr lang="en-US" sz="2400" b="1" dirty="0"/>
                        <a:t>is not</a:t>
                      </a:r>
                      <a:r>
                        <a:rPr lang="en-US" sz="2400" dirty="0"/>
                        <a:t> thirty years old.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586001">
                <a:tc>
                  <a:txBody>
                    <a:bodyPr/>
                    <a:lstStyle/>
                    <a:p>
                      <a:r>
                        <a:rPr lang="en-US" sz="2000" b="1" dirty="0"/>
                        <a:t>She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is not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She </a:t>
                      </a:r>
                      <a:r>
                        <a:rPr lang="en-US" sz="2400" b="1" dirty="0"/>
                        <a:t>is not</a:t>
                      </a:r>
                      <a:r>
                        <a:rPr lang="en-US" sz="2400" dirty="0"/>
                        <a:t> a secretary.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586001">
                <a:tc>
                  <a:txBody>
                    <a:bodyPr/>
                    <a:lstStyle/>
                    <a:p>
                      <a:r>
                        <a:rPr lang="en-US" sz="2000" b="1" dirty="0"/>
                        <a:t>It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is not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It </a:t>
                      </a:r>
                      <a:r>
                        <a:rPr lang="en-US" sz="2400" b="1" dirty="0"/>
                        <a:t>is not</a:t>
                      </a:r>
                      <a:r>
                        <a:rPr lang="en-US" sz="2400" dirty="0"/>
                        <a:t> a small cat.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365684">
                <a:tc>
                  <a:txBody>
                    <a:bodyPr/>
                    <a:lstStyle/>
                    <a:p>
                      <a:r>
                        <a:rPr lang="en-US" sz="2000" b="1" dirty="0"/>
                        <a:t>We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are not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We </a:t>
                      </a:r>
                      <a:r>
                        <a:rPr lang="en-US" sz="2400" b="1" dirty="0"/>
                        <a:t>are not</a:t>
                      </a:r>
                      <a:r>
                        <a:rPr lang="en-US" sz="2400" dirty="0"/>
                        <a:t> stupid.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586001">
                <a:tc>
                  <a:txBody>
                    <a:bodyPr/>
                    <a:lstStyle/>
                    <a:p>
                      <a:r>
                        <a:rPr lang="en-US" sz="2000" b="1" dirty="0"/>
                        <a:t>You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are not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You </a:t>
                      </a:r>
                      <a:r>
                        <a:rPr lang="en-US" sz="2400" b="1" dirty="0"/>
                        <a:t>are not</a:t>
                      </a:r>
                      <a:r>
                        <a:rPr lang="en-US" sz="2400" dirty="0"/>
                        <a:t> teachers.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586001">
                <a:tc>
                  <a:txBody>
                    <a:bodyPr/>
                    <a:lstStyle/>
                    <a:p>
                      <a:r>
                        <a:rPr lang="en-US" sz="2000" b="1" dirty="0"/>
                        <a:t>They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are not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They </a:t>
                      </a:r>
                      <a:r>
                        <a:rPr lang="en-US" sz="2400" b="1" dirty="0"/>
                        <a:t>are not</a:t>
                      </a:r>
                      <a:r>
                        <a:rPr lang="en-US" sz="2400" dirty="0"/>
                        <a:t> single.</a:t>
                      </a:r>
                    </a:p>
                  </a:txBody>
                  <a:tcPr marL="40414" marR="40414" marT="16165" marB="16165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</a:tbl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2000232" y="500042"/>
            <a:ext cx="3786214" cy="46166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Negative Sentences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0" y="1000108"/>
            <a:ext cx="7929586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/>
            <a:r>
              <a:rPr lang="en-US" dirty="0" smtClean="0">
                <a:latin typeface="Eras Bold ITC" pitchFamily="34" charset="0"/>
              </a:rPr>
              <a:t>The negative of </a:t>
            </a:r>
            <a:r>
              <a:rPr lang="en-US" b="1" dirty="0" smtClean="0">
                <a:latin typeface="Eras Bold ITC" pitchFamily="34" charset="0"/>
              </a:rPr>
              <a:t>To Be</a:t>
            </a:r>
            <a:r>
              <a:rPr lang="en-US" dirty="0" smtClean="0">
                <a:latin typeface="Eras Bold ITC" pitchFamily="34" charset="0"/>
              </a:rPr>
              <a:t> can be made by adding </a:t>
            </a:r>
            <a:r>
              <a:rPr lang="en-US" b="1" dirty="0" smtClean="0">
                <a:latin typeface="Eras Bold ITC" pitchFamily="34" charset="0"/>
              </a:rPr>
              <a:t>not</a:t>
            </a:r>
            <a:r>
              <a:rPr lang="en-US" dirty="0" smtClean="0">
                <a:latin typeface="Eras Bold ITC" pitchFamily="34" charset="0"/>
              </a:rPr>
              <a:t> after the verb.</a:t>
            </a:r>
            <a:endParaRPr lang="en-US" dirty="0">
              <a:latin typeface="Eras Bold IT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 redondeado"/>
          <p:cNvSpPr/>
          <p:nvPr/>
        </p:nvSpPr>
        <p:spPr>
          <a:xfrm>
            <a:off x="142844" y="908720"/>
            <a:ext cx="8208912" cy="5256584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897187"/>
            <a:ext cx="2889250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32 Image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41288"/>
            <a:ext cx="5437187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7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2551113"/>
            <a:ext cx="5654675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Text Box 10"/>
          <p:cNvSpPr txBox="1">
            <a:spLocks noChangeArrowheads="1"/>
          </p:cNvSpPr>
          <p:nvPr/>
        </p:nvSpPr>
        <p:spPr bwMode="auto">
          <a:xfrm>
            <a:off x="2122488" y="3716338"/>
            <a:ext cx="3744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2400" b="1"/>
              <a:t>PRESENT SIMPLE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5" name="39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40 Llamada ovalada"/>
          <p:cNvSpPr/>
          <p:nvPr/>
        </p:nvSpPr>
        <p:spPr>
          <a:xfrm>
            <a:off x="899592" y="980728"/>
            <a:ext cx="7056784" cy="2016224"/>
          </a:xfrm>
          <a:prstGeom prst="wedgeEllipseCallout">
            <a:avLst>
              <a:gd name="adj1" fmla="val -21468"/>
              <a:gd name="adj2" fmla="val 75327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600" b="1" dirty="0">
                <a:solidFill>
                  <a:schemeClr val="tx1"/>
                </a:solidFill>
              </a:rPr>
              <a:t>I</a:t>
            </a:r>
            <a:r>
              <a:rPr lang="es-ES_tradnl" sz="3600" b="1" dirty="0">
                <a:solidFill>
                  <a:srgbClr val="FF0000"/>
                </a:solidFill>
              </a:rPr>
              <a:t> am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2800" b="1" dirty="0">
                <a:solidFill>
                  <a:schemeClr val="tx1"/>
                </a:solidFill>
              </a:rPr>
              <a:t>Bart.</a:t>
            </a:r>
          </a:p>
          <a:p>
            <a:pPr algn="ctr">
              <a:defRPr/>
            </a:pPr>
            <a:r>
              <a:rPr lang="es-ES_tradnl" sz="3600" b="1" dirty="0">
                <a:solidFill>
                  <a:schemeClr val="tx1"/>
                </a:solidFill>
              </a:rPr>
              <a:t>I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3600" b="1" dirty="0">
                <a:solidFill>
                  <a:srgbClr val="FF0000"/>
                </a:solidFill>
              </a:rPr>
              <a:t>am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with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my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2800" b="1" dirty="0" err="1">
                <a:solidFill>
                  <a:schemeClr val="tx1"/>
                </a:solidFill>
              </a:rPr>
              <a:t>family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</a:p>
          <a:p>
            <a:pPr algn="ctr">
              <a:defRPr/>
            </a:pPr>
            <a:r>
              <a:rPr lang="es-ES_tradnl" sz="3600" b="1" dirty="0" err="1">
                <a:solidFill>
                  <a:schemeClr val="tx1"/>
                </a:solidFill>
              </a:rPr>
              <a:t>I</a:t>
            </a:r>
            <a:r>
              <a:rPr lang="es-ES_tradnl" sz="3600" b="1" dirty="0" err="1">
                <a:solidFill>
                  <a:srgbClr val="FF0000"/>
                </a:solidFill>
              </a:rPr>
              <a:t>’m</a:t>
            </a:r>
            <a:r>
              <a:rPr lang="es-ES_tradnl" sz="2800" b="1" dirty="0">
                <a:solidFill>
                  <a:srgbClr val="00B050"/>
                </a:solidFill>
              </a:rPr>
              <a:t> </a:t>
            </a:r>
            <a:r>
              <a:rPr lang="es-ES_tradnl" sz="2800" b="1" dirty="0">
                <a:solidFill>
                  <a:schemeClr val="tx1"/>
                </a:solidFill>
              </a:rPr>
              <a:t>American.</a:t>
            </a:r>
          </a:p>
        </p:txBody>
      </p:sp>
      <p:sp>
        <p:nvSpPr>
          <p:cNvPr id="43" name="42 CuadroTexto"/>
          <p:cNvSpPr txBox="1"/>
          <p:nvPr/>
        </p:nvSpPr>
        <p:spPr>
          <a:xfrm>
            <a:off x="4788024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AFFIRMATIVE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grpSp>
        <p:nvGrpSpPr>
          <p:cNvPr id="2" name="2 Grupo"/>
          <p:cNvGrpSpPr>
            <a:grpSpLocks/>
          </p:cNvGrpSpPr>
          <p:nvPr/>
        </p:nvGrpSpPr>
        <p:grpSpPr bwMode="auto">
          <a:xfrm>
            <a:off x="1384300" y="3516313"/>
            <a:ext cx="2305050" cy="2808287"/>
            <a:chOff x="857250" y="2637481"/>
            <a:chExt cx="3282702" cy="3887863"/>
          </a:xfrm>
        </p:grpSpPr>
        <p:pic>
          <p:nvPicPr>
            <p:cNvPr id="5133" name="1 Imagen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57250" y="2637481"/>
              <a:ext cx="2562622" cy="3887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4" name="Picture 2" descr="http://thumb15.shutterstock.com/thumb_small/525955/525955,1261569685,9/stock-vector-cartoon-outline-vector-illustration-of-an-american-flag-43411189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2987824" y="3500801"/>
              <a:ext cx="1152128" cy="1224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31" name="1 Image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3068638"/>
            <a:ext cx="287972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3 Image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54838" y="3240088"/>
            <a:ext cx="136207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9" name="39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88024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AFFIRMATIVE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sp>
        <p:nvSpPr>
          <p:cNvPr id="41" name="40 Llamada ovalada"/>
          <p:cNvSpPr/>
          <p:nvPr/>
        </p:nvSpPr>
        <p:spPr>
          <a:xfrm>
            <a:off x="1620243" y="1052736"/>
            <a:ext cx="5760640" cy="1955047"/>
          </a:xfrm>
          <a:prstGeom prst="wedgeEllipseCallout">
            <a:avLst>
              <a:gd name="adj1" fmla="val 6919"/>
              <a:gd name="adj2" fmla="val 62124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4000" b="1" dirty="0" err="1">
                <a:solidFill>
                  <a:schemeClr val="tx1"/>
                </a:solidFill>
              </a:rPr>
              <a:t>You</a:t>
            </a:r>
            <a:r>
              <a:rPr lang="es-ES_tradnl" sz="4000" b="1" dirty="0">
                <a:solidFill>
                  <a:srgbClr val="FF0000"/>
                </a:solidFill>
              </a:rPr>
              <a:t> are</a:t>
            </a:r>
            <a:r>
              <a:rPr lang="es-ES_tradnl" sz="3200" b="1" dirty="0">
                <a:solidFill>
                  <a:srgbClr val="FF0000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my</a:t>
            </a:r>
            <a:r>
              <a:rPr lang="es-ES_tradnl" sz="3200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friend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  <a:p>
            <a:pPr algn="ctr">
              <a:defRPr/>
            </a:pPr>
            <a:r>
              <a:rPr lang="es-ES_tradnl" sz="3200" b="1" dirty="0" err="1">
                <a:solidFill>
                  <a:schemeClr val="tx1"/>
                </a:solidFill>
              </a:rPr>
              <a:t>You</a:t>
            </a:r>
            <a:r>
              <a:rPr lang="es-ES_tradnl" sz="4000" b="1" dirty="0" err="1">
                <a:solidFill>
                  <a:srgbClr val="FF0000"/>
                </a:solidFill>
              </a:rPr>
              <a:t>’re</a:t>
            </a:r>
            <a:r>
              <a:rPr lang="es-ES_tradnl" sz="3200" b="1" dirty="0">
                <a:solidFill>
                  <a:srgbClr val="00B050"/>
                </a:solidFill>
              </a:rPr>
              <a:t> </a:t>
            </a:r>
            <a:r>
              <a:rPr lang="es-ES_tradnl" sz="3200" dirty="0">
                <a:solidFill>
                  <a:schemeClr val="tx1"/>
                </a:solidFill>
              </a:rPr>
              <a:t>a </a:t>
            </a:r>
            <a:r>
              <a:rPr lang="es-ES_tradnl" sz="3200" dirty="0" err="1">
                <a:solidFill>
                  <a:schemeClr val="tx1"/>
                </a:solidFill>
              </a:rPr>
              <a:t>good</a:t>
            </a:r>
            <a:r>
              <a:rPr lang="es-ES_tradnl" sz="3200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boy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6154" name="Picture 4" descr="http://i474.photobucket.com/albums/rr108/demolator_2008/amistad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0738" y="3284538"/>
            <a:ext cx="2579687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3" name="39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88024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AFFIRMATIVE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7175" name="Picture 2" descr="http://www.nohomers.net/content/gallery/bartsimpson/bart_pointing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573463"/>
            <a:ext cx="326707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40 Llamada ovalada"/>
          <p:cNvSpPr/>
          <p:nvPr/>
        </p:nvSpPr>
        <p:spPr>
          <a:xfrm>
            <a:off x="1187624" y="980727"/>
            <a:ext cx="4608512" cy="2243081"/>
          </a:xfrm>
          <a:prstGeom prst="wedgeEllipseCallout">
            <a:avLst>
              <a:gd name="adj1" fmla="val -16982"/>
              <a:gd name="adj2" fmla="val 67619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600" b="1" dirty="0">
                <a:solidFill>
                  <a:schemeClr val="tx1"/>
                </a:solidFill>
              </a:rPr>
              <a:t>He</a:t>
            </a:r>
            <a:r>
              <a:rPr lang="es-ES_tradnl" sz="4000" b="1" dirty="0">
                <a:solidFill>
                  <a:schemeClr val="tx1"/>
                </a:solidFill>
              </a:rPr>
              <a:t> </a:t>
            </a:r>
            <a:r>
              <a:rPr lang="es-ES_tradnl" sz="4000" b="1" dirty="0" err="1">
                <a:solidFill>
                  <a:srgbClr val="FF0000"/>
                </a:solidFill>
              </a:rPr>
              <a:t>is</a:t>
            </a:r>
            <a:r>
              <a:rPr lang="es-ES_tradnl" sz="4000" b="1" dirty="0">
                <a:solidFill>
                  <a:srgbClr val="FF0000"/>
                </a:solidFill>
              </a:rPr>
              <a:t> </a:t>
            </a:r>
            <a:r>
              <a:rPr lang="es-ES_tradnl" sz="3200" b="1" dirty="0" err="1">
                <a:solidFill>
                  <a:schemeClr val="tx1"/>
                </a:solidFill>
              </a:rPr>
              <a:t>Homer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  <a:p>
            <a:pPr algn="ctr">
              <a:defRPr/>
            </a:pPr>
            <a:r>
              <a:rPr lang="es-ES_tradnl" sz="3200" b="1" dirty="0" err="1">
                <a:solidFill>
                  <a:schemeClr val="tx1"/>
                </a:solidFill>
              </a:rPr>
              <a:t>He</a:t>
            </a:r>
            <a:r>
              <a:rPr lang="es-ES_tradnl" sz="4000" b="1" dirty="0" err="1">
                <a:solidFill>
                  <a:srgbClr val="FF0000"/>
                </a:solidFill>
              </a:rPr>
              <a:t>’s</a:t>
            </a:r>
            <a:r>
              <a:rPr lang="es-ES_tradnl" sz="3200" b="1" dirty="0">
                <a:solidFill>
                  <a:srgbClr val="00B050"/>
                </a:solidFill>
              </a:rPr>
              <a:t> </a:t>
            </a:r>
            <a:r>
              <a:rPr lang="es-ES_tradnl" sz="3200" b="1" dirty="0" err="1">
                <a:solidFill>
                  <a:schemeClr val="tx1"/>
                </a:solidFill>
              </a:rPr>
              <a:t>my</a:t>
            </a:r>
            <a:r>
              <a:rPr lang="es-ES_tradnl" sz="3200" b="1" dirty="0">
                <a:solidFill>
                  <a:schemeClr val="tx1"/>
                </a:solidFill>
              </a:rPr>
              <a:t> dad.</a:t>
            </a:r>
          </a:p>
        </p:txBody>
      </p:sp>
      <p:pic>
        <p:nvPicPr>
          <p:cNvPr id="7179" name="1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1700213"/>
            <a:ext cx="3394075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7596188" y="5876925"/>
            <a:ext cx="720725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197" name="39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88024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AFFIRMATIVE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8199" name="Picture 2" descr="http://www.nohomers.net/content/gallery/bartsimpson/bart_pointing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573463"/>
            <a:ext cx="326707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40 Llamada ovalada"/>
          <p:cNvSpPr/>
          <p:nvPr/>
        </p:nvSpPr>
        <p:spPr>
          <a:xfrm>
            <a:off x="1187624" y="980727"/>
            <a:ext cx="4608512" cy="2243081"/>
          </a:xfrm>
          <a:prstGeom prst="wedgeEllipseCallout">
            <a:avLst>
              <a:gd name="adj1" fmla="val -16982"/>
              <a:gd name="adj2" fmla="val 67619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b="1" dirty="0" err="1">
                <a:solidFill>
                  <a:schemeClr val="tx1"/>
                </a:solidFill>
              </a:rPr>
              <a:t>She</a:t>
            </a:r>
            <a:r>
              <a:rPr lang="es-ES_tradnl" sz="4000" b="1" dirty="0">
                <a:solidFill>
                  <a:schemeClr val="tx1"/>
                </a:solidFill>
              </a:rPr>
              <a:t> </a:t>
            </a:r>
            <a:r>
              <a:rPr lang="es-ES_tradnl" sz="4000" b="1" dirty="0" err="1">
                <a:solidFill>
                  <a:srgbClr val="FF0000"/>
                </a:solidFill>
              </a:rPr>
              <a:t>is</a:t>
            </a:r>
            <a:r>
              <a:rPr lang="es-ES_tradnl" sz="4000" b="1" dirty="0">
                <a:solidFill>
                  <a:srgbClr val="FF0000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Marge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  <a:p>
            <a:pPr algn="ctr">
              <a:defRPr/>
            </a:pPr>
            <a:r>
              <a:rPr lang="es-ES_tradnl" sz="3200" b="1" dirty="0" err="1">
                <a:solidFill>
                  <a:schemeClr val="tx1"/>
                </a:solidFill>
              </a:rPr>
              <a:t>She</a:t>
            </a:r>
            <a:r>
              <a:rPr lang="es-ES_tradnl" sz="4000" b="1" dirty="0" err="1">
                <a:solidFill>
                  <a:srgbClr val="FF0000"/>
                </a:solidFill>
              </a:rPr>
              <a:t>’s</a:t>
            </a:r>
            <a:r>
              <a:rPr lang="es-ES_tradnl" sz="3200" b="1" dirty="0">
                <a:solidFill>
                  <a:srgbClr val="00B050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my</a:t>
            </a:r>
            <a:r>
              <a:rPr lang="es-ES_tradnl" sz="3200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mom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8203" name="1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83213" y="1335088"/>
            <a:ext cx="2789237" cy="511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Rectángulo"/>
          <p:cNvSpPr/>
          <p:nvPr/>
        </p:nvSpPr>
        <p:spPr>
          <a:xfrm>
            <a:off x="7596188" y="5876925"/>
            <a:ext cx="720725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571604" y="1857364"/>
            <a:ext cx="6381875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9900" b="1" cap="none" spc="0" dirty="0" smtClean="0">
                <a:ln/>
                <a:solidFill>
                  <a:schemeClr val="accent3"/>
                </a:solidFill>
                <a:effectLst/>
              </a:rPr>
              <a:t>Part </a:t>
            </a:r>
            <a:r>
              <a:rPr lang="en-US" sz="19900" b="1" cap="none" spc="0" dirty="0" smtClean="0">
                <a:ln/>
                <a:solidFill>
                  <a:srgbClr val="FFFF00"/>
                </a:solidFill>
                <a:effectLst/>
              </a:rPr>
              <a:t>1</a:t>
            </a:r>
            <a:endParaRPr lang="ar-SA" sz="199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ransition spd="slow">
    <p:split orient="vert" dir="in"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221" name="39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88024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AFFIRMATIVE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9223" name="Picture 2" descr="http://www.nohomers.net/content/gallery/bartsimpson/bart_pointing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573463"/>
            <a:ext cx="326707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40 Llamada ovalada"/>
          <p:cNvSpPr/>
          <p:nvPr/>
        </p:nvSpPr>
        <p:spPr>
          <a:xfrm>
            <a:off x="1187624" y="980727"/>
            <a:ext cx="5112568" cy="2243081"/>
          </a:xfrm>
          <a:prstGeom prst="wedgeEllipseCallout">
            <a:avLst>
              <a:gd name="adj1" fmla="val -20509"/>
              <a:gd name="adj2" fmla="val 68193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600" dirty="0" err="1">
                <a:solidFill>
                  <a:schemeClr val="tx1"/>
                </a:solidFill>
              </a:rPr>
              <a:t>That</a:t>
            </a:r>
            <a:r>
              <a:rPr lang="es-ES_tradnl" sz="4000" b="1" dirty="0">
                <a:solidFill>
                  <a:schemeClr val="tx1"/>
                </a:solidFill>
              </a:rPr>
              <a:t> </a:t>
            </a:r>
            <a:r>
              <a:rPr lang="es-ES_tradnl" sz="4000" b="1" dirty="0" err="1">
                <a:solidFill>
                  <a:srgbClr val="FF0000"/>
                </a:solidFill>
              </a:rPr>
              <a:t>is</a:t>
            </a:r>
            <a:r>
              <a:rPr lang="es-ES_tradnl" sz="4000" b="1" dirty="0">
                <a:solidFill>
                  <a:srgbClr val="FF0000"/>
                </a:solidFill>
              </a:rPr>
              <a:t> </a:t>
            </a:r>
            <a:r>
              <a:rPr lang="es-ES_tradnl" sz="3200" dirty="0">
                <a:solidFill>
                  <a:schemeClr val="tx1"/>
                </a:solidFill>
              </a:rPr>
              <a:t>a </a:t>
            </a:r>
            <a:r>
              <a:rPr lang="es-ES_tradnl" sz="3200" dirty="0" err="1">
                <a:solidFill>
                  <a:schemeClr val="tx1"/>
                </a:solidFill>
              </a:rPr>
              <a:t>dog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  <a:p>
            <a:pPr algn="ctr">
              <a:defRPr/>
            </a:pPr>
            <a:r>
              <a:rPr lang="es-ES_tradnl" sz="3200" b="1" dirty="0" err="1">
                <a:solidFill>
                  <a:schemeClr val="tx1"/>
                </a:solidFill>
              </a:rPr>
              <a:t>It</a:t>
            </a:r>
            <a:r>
              <a:rPr lang="es-ES_tradnl" sz="4000" b="1" dirty="0" err="1">
                <a:solidFill>
                  <a:srgbClr val="FF0000"/>
                </a:solidFill>
              </a:rPr>
              <a:t>’s</a:t>
            </a:r>
            <a:r>
              <a:rPr lang="es-ES_tradnl" sz="3200" b="1" dirty="0">
                <a:solidFill>
                  <a:srgbClr val="00B050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my</a:t>
            </a:r>
            <a:r>
              <a:rPr lang="es-ES_tradnl" sz="3200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pet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7596188" y="5876925"/>
            <a:ext cx="720725" cy="215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9228" name="4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11800" y="3141663"/>
            <a:ext cx="2444750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45" name="39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88024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AFFIRMATIVE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10247" name="Picture 12" descr="http://www.chelmsfordlibrary.org/community_info/simpsons/springfield-elementar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2625" y="2420938"/>
            <a:ext cx="3817938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4" descr="http://i474.photobucket.com/albums/rr108/demolator_2008/amistad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98888" y="3143250"/>
            <a:ext cx="2579687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40 Llamada ovalada"/>
          <p:cNvSpPr/>
          <p:nvPr/>
        </p:nvSpPr>
        <p:spPr>
          <a:xfrm>
            <a:off x="2612894" y="1052736"/>
            <a:ext cx="4968552" cy="1955047"/>
          </a:xfrm>
          <a:prstGeom prst="wedgeEllipseCallout">
            <a:avLst>
              <a:gd name="adj1" fmla="val 698"/>
              <a:gd name="adj2" fmla="val 70688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4000" b="1" dirty="0" err="1">
                <a:solidFill>
                  <a:schemeClr val="tx1"/>
                </a:solidFill>
              </a:rPr>
              <a:t>We</a:t>
            </a:r>
            <a:r>
              <a:rPr lang="es-ES_tradnl" sz="4000" b="1" dirty="0">
                <a:solidFill>
                  <a:srgbClr val="FF0000"/>
                </a:solidFill>
              </a:rPr>
              <a:t> are</a:t>
            </a:r>
            <a:r>
              <a:rPr lang="es-ES_tradnl" sz="3200" b="1" dirty="0">
                <a:solidFill>
                  <a:srgbClr val="FF0000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friends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  <a:p>
            <a:pPr algn="ctr">
              <a:defRPr/>
            </a:pPr>
            <a:r>
              <a:rPr lang="es-ES_tradnl" sz="3200" b="1" dirty="0" err="1">
                <a:solidFill>
                  <a:schemeClr val="tx1"/>
                </a:solidFill>
              </a:rPr>
              <a:t>We</a:t>
            </a:r>
            <a:r>
              <a:rPr lang="es-ES_tradnl" sz="4000" b="1" dirty="0" err="1">
                <a:solidFill>
                  <a:srgbClr val="FF0000"/>
                </a:solidFill>
              </a:rPr>
              <a:t>’re</a:t>
            </a:r>
            <a:r>
              <a:rPr lang="es-ES_tradnl" sz="3200" b="1" dirty="0">
                <a:solidFill>
                  <a:srgbClr val="00B050"/>
                </a:solidFill>
              </a:rPr>
              <a:t> </a:t>
            </a:r>
            <a:r>
              <a:rPr lang="es-ES_tradnl" sz="3200" dirty="0">
                <a:solidFill>
                  <a:schemeClr val="tx1"/>
                </a:solidFill>
              </a:rPr>
              <a:t>at </a:t>
            </a:r>
            <a:r>
              <a:rPr lang="es-ES_tradnl" sz="3200" dirty="0" err="1">
                <a:solidFill>
                  <a:schemeClr val="tx1"/>
                </a:solidFill>
              </a:rPr>
              <a:t>school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269" name="39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88024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AFFIRMATIVE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11271" name="Picture 2" descr="http://danthemantrivia.files.wordpress.com/2010/09/bart-simps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7838" y="2924175"/>
            <a:ext cx="40322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40 Llamada ovalada"/>
          <p:cNvSpPr/>
          <p:nvPr/>
        </p:nvSpPr>
        <p:spPr>
          <a:xfrm>
            <a:off x="899593" y="1052736"/>
            <a:ext cx="6408711" cy="2160240"/>
          </a:xfrm>
          <a:prstGeom prst="wedgeEllipseCallout">
            <a:avLst>
              <a:gd name="adj1" fmla="val 25257"/>
              <a:gd name="adj2" fmla="val 87608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b="1" dirty="0" err="1">
                <a:solidFill>
                  <a:schemeClr val="tx1"/>
                </a:solidFill>
              </a:rPr>
              <a:t>You</a:t>
            </a:r>
            <a:r>
              <a:rPr lang="es-ES_tradnl" sz="3200" b="1" dirty="0">
                <a:solidFill>
                  <a:schemeClr val="tx1"/>
                </a:solidFill>
              </a:rPr>
              <a:t> and </a:t>
            </a:r>
            <a:r>
              <a:rPr lang="es-ES_tradnl" sz="3200" b="1" dirty="0" err="1">
                <a:solidFill>
                  <a:schemeClr val="tx1"/>
                </a:solidFill>
              </a:rPr>
              <a:t>your</a:t>
            </a:r>
            <a:r>
              <a:rPr lang="es-ES_tradnl" sz="3200" b="1" dirty="0">
                <a:solidFill>
                  <a:schemeClr val="tx1"/>
                </a:solidFill>
              </a:rPr>
              <a:t> </a:t>
            </a:r>
            <a:r>
              <a:rPr lang="es-ES_tradnl" sz="3200" b="1" dirty="0" err="1">
                <a:solidFill>
                  <a:schemeClr val="tx1"/>
                </a:solidFill>
              </a:rPr>
              <a:t>friends</a:t>
            </a:r>
            <a:r>
              <a:rPr lang="es-ES_tradnl" sz="4000" b="1" dirty="0">
                <a:solidFill>
                  <a:srgbClr val="FF0000"/>
                </a:solidFill>
              </a:rPr>
              <a:t> are</a:t>
            </a:r>
            <a:r>
              <a:rPr lang="es-ES_tradnl" sz="3200" b="1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students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  <a:p>
            <a:pPr algn="ctr">
              <a:defRPr/>
            </a:pPr>
            <a:r>
              <a:rPr lang="es-ES_tradnl" sz="3600" b="1" dirty="0" err="1">
                <a:solidFill>
                  <a:schemeClr val="tx1"/>
                </a:solidFill>
              </a:rPr>
              <a:t>You</a:t>
            </a:r>
            <a:r>
              <a:rPr lang="es-ES_tradnl" sz="4400" b="1" dirty="0" err="1">
                <a:solidFill>
                  <a:srgbClr val="FF0000"/>
                </a:solidFill>
              </a:rPr>
              <a:t>’re</a:t>
            </a:r>
            <a:r>
              <a:rPr lang="es-ES_tradnl" sz="3200" b="1" dirty="0">
                <a:solidFill>
                  <a:srgbClr val="00B050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cool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293" name="39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88024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AFFIRMATIVE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12295" name="Picture 2" descr="http://www.nohomers.net/content/gallery/bartsimpson/bart_pointing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573463"/>
            <a:ext cx="326707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40 Llamada ovalada"/>
          <p:cNvSpPr/>
          <p:nvPr/>
        </p:nvSpPr>
        <p:spPr>
          <a:xfrm>
            <a:off x="755576" y="1052736"/>
            <a:ext cx="7776864" cy="1811032"/>
          </a:xfrm>
          <a:prstGeom prst="wedgeEllipseCallout">
            <a:avLst>
              <a:gd name="adj1" fmla="val -20178"/>
              <a:gd name="adj2" fmla="val 85971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b="1" dirty="0" err="1">
                <a:solidFill>
                  <a:schemeClr val="tx1"/>
                </a:solidFill>
              </a:rPr>
              <a:t>They</a:t>
            </a:r>
            <a:r>
              <a:rPr lang="es-ES_tradnl" sz="4000" b="1" dirty="0">
                <a:solidFill>
                  <a:schemeClr val="tx1"/>
                </a:solidFill>
              </a:rPr>
              <a:t> </a:t>
            </a:r>
            <a:r>
              <a:rPr lang="es-ES_tradnl" sz="4000" b="1" dirty="0">
                <a:solidFill>
                  <a:srgbClr val="FF0000"/>
                </a:solidFill>
              </a:rPr>
              <a:t>are </a:t>
            </a:r>
            <a:r>
              <a:rPr lang="es-ES_tradnl" sz="3200" dirty="0">
                <a:solidFill>
                  <a:schemeClr val="tx1"/>
                </a:solidFill>
              </a:rPr>
              <a:t>Lisa and </a:t>
            </a:r>
            <a:r>
              <a:rPr lang="es-ES_tradnl" sz="3200" dirty="0" err="1">
                <a:solidFill>
                  <a:schemeClr val="tx1"/>
                </a:solidFill>
              </a:rPr>
              <a:t>Maggie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  <a:p>
            <a:pPr algn="ctr">
              <a:defRPr/>
            </a:pPr>
            <a:r>
              <a:rPr lang="es-ES_tradnl" sz="3200" b="1" dirty="0" err="1">
                <a:solidFill>
                  <a:schemeClr val="tx1"/>
                </a:solidFill>
              </a:rPr>
              <a:t>They</a:t>
            </a:r>
            <a:r>
              <a:rPr lang="es-ES_tradnl" sz="4000" b="1" dirty="0" err="1">
                <a:solidFill>
                  <a:srgbClr val="FF0000"/>
                </a:solidFill>
              </a:rPr>
              <a:t>’re</a:t>
            </a:r>
            <a:r>
              <a:rPr lang="es-ES_tradnl" sz="3200" b="1" dirty="0">
                <a:solidFill>
                  <a:srgbClr val="00B050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my</a:t>
            </a:r>
            <a:r>
              <a:rPr lang="es-ES_tradnl" sz="3200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sisters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2299" name="1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91275" y="4294188"/>
            <a:ext cx="1925638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0" name="3 Image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6100" y="3071813"/>
            <a:ext cx="2022475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8013" y="908050"/>
            <a:ext cx="6051550" cy="50688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8" name="39 Imagen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88024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AFFIRMATIVE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401763" y="1295400"/>
            <a:ext cx="12255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I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am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330325" y="1828800"/>
            <a:ext cx="18732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You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1331913" y="2376488"/>
            <a:ext cx="1296987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He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</a:t>
            </a: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330325" y="2879725"/>
            <a:ext cx="15843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She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</a:t>
            </a: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330325" y="3455988"/>
            <a:ext cx="12969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It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1330325" y="4032250"/>
            <a:ext cx="18002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We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1330325" y="4537075"/>
            <a:ext cx="18002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You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258888" y="5040313"/>
            <a:ext cx="20891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They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1403648" y="1295254"/>
            <a:ext cx="1225550" cy="576263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 dirty="0" err="1">
                <a:solidFill>
                  <a:schemeClr val="bg1"/>
                </a:solidFill>
                <a:latin typeface="Comic Sans MS" pitchFamily="66" charset="0"/>
              </a:rPr>
              <a:t>I</a:t>
            </a:r>
            <a:r>
              <a:rPr lang="es-ES" sz="3600" dirty="0" err="1">
                <a:solidFill>
                  <a:srgbClr val="66FFFF"/>
                </a:solidFill>
                <a:latin typeface="Comic Sans MS" pitchFamily="66" charset="0"/>
              </a:rPr>
              <a:t>’m</a:t>
            </a:r>
            <a:endParaRPr lang="es-ES" sz="3600" dirty="0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1404094" y="1871517"/>
            <a:ext cx="1657350" cy="576262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You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’re</a:t>
            </a: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1404094" y="2374754"/>
            <a:ext cx="1225550" cy="576263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He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’s</a:t>
            </a:r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1404094" y="2879579"/>
            <a:ext cx="1368425" cy="576263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She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’s</a:t>
            </a: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1404094" y="3455842"/>
            <a:ext cx="1225550" cy="576262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It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’s</a:t>
            </a: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1404094" y="4032104"/>
            <a:ext cx="1657350" cy="576263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We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’re</a:t>
            </a: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1404094" y="4535342"/>
            <a:ext cx="1657350" cy="576262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You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’re</a:t>
            </a:r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1332657" y="5040167"/>
            <a:ext cx="2016125" cy="576262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They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’re</a:t>
            </a:r>
          </a:p>
        </p:txBody>
      </p:sp>
      <p:pic>
        <p:nvPicPr>
          <p:cNvPr id="13352" name="Picture 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86438" y="2708275"/>
            <a:ext cx="2889250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27 Llamada ovalada"/>
          <p:cNvSpPr/>
          <p:nvPr/>
        </p:nvSpPr>
        <p:spPr>
          <a:xfrm>
            <a:off x="6427634" y="1583385"/>
            <a:ext cx="2304256" cy="836758"/>
          </a:xfrm>
          <a:prstGeom prst="wedgeEllipseCallout">
            <a:avLst>
              <a:gd name="adj1" fmla="val -11598"/>
              <a:gd name="adj2" fmla="val 81462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 err="1">
                <a:solidFill>
                  <a:schemeClr val="tx1"/>
                </a:solidFill>
              </a:rPr>
              <a:t>Remember</a:t>
            </a:r>
            <a:endParaRPr lang="es-ES_tradnl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_a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ou_ar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e_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he_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It_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e_ar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ou_ar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hey_ar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341" name="39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40 Llamada ovalada"/>
          <p:cNvSpPr/>
          <p:nvPr/>
        </p:nvSpPr>
        <p:spPr>
          <a:xfrm>
            <a:off x="1822249" y="985655"/>
            <a:ext cx="6624737" cy="1911716"/>
          </a:xfrm>
          <a:prstGeom prst="wedgeEllipseCallout">
            <a:avLst>
              <a:gd name="adj1" fmla="val -30529"/>
              <a:gd name="adj2" fmla="val 72062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600" b="1" dirty="0">
                <a:solidFill>
                  <a:schemeClr val="tx1"/>
                </a:solidFill>
              </a:rPr>
              <a:t>I</a:t>
            </a:r>
            <a:r>
              <a:rPr lang="es-ES_tradnl" sz="3600" b="1" dirty="0">
                <a:solidFill>
                  <a:srgbClr val="FF0000"/>
                </a:solidFill>
              </a:rPr>
              <a:t> am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3600" b="1" dirty="0" err="1">
                <a:solidFill>
                  <a:srgbClr val="FF0000"/>
                </a:solidFill>
              </a:rPr>
              <a:t>not</a:t>
            </a:r>
            <a:r>
              <a:rPr lang="es-ES_tradnl" sz="3600" b="1" dirty="0">
                <a:solidFill>
                  <a:srgbClr val="FF0000"/>
                </a:solidFill>
              </a:rPr>
              <a:t> </a:t>
            </a:r>
            <a:r>
              <a:rPr lang="es-ES_tradnl" sz="2800" dirty="0" err="1">
                <a:solidFill>
                  <a:schemeClr val="tx1"/>
                </a:solidFill>
              </a:rPr>
              <a:t>from</a:t>
            </a:r>
            <a:r>
              <a:rPr lang="es-ES_tradnl" sz="2800" dirty="0">
                <a:solidFill>
                  <a:schemeClr val="tx1"/>
                </a:solidFill>
              </a:rPr>
              <a:t> </a:t>
            </a:r>
            <a:r>
              <a:rPr lang="es-ES_tradnl" sz="2800" dirty="0" err="1">
                <a:solidFill>
                  <a:schemeClr val="tx1"/>
                </a:solidFill>
              </a:rPr>
              <a:t>Britain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</a:p>
          <a:p>
            <a:pPr algn="ctr">
              <a:defRPr/>
            </a:pPr>
            <a:r>
              <a:rPr lang="es-ES_tradnl" sz="3600" b="1" dirty="0" err="1">
                <a:solidFill>
                  <a:schemeClr val="tx1"/>
                </a:solidFill>
              </a:rPr>
              <a:t>I</a:t>
            </a:r>
            <a:r>
              <a:rPr lang="es-ES_tradnl" sz="3600" b="1" dirty="0" err="1">
                <a:solidFill>
                  <a:srgbClr val="FF0000"/>
                </a:solidFill>
              </a:rPr>
              <a:t>’m</a:t>
            </a:r>
            <a:r>
              <a:rPr lang="es-ES_tradnl" sz="2800" b="1" dirty="0">
                <a:solidFill>
                  <a:srgbClr val="00B050"/>
                </a:solidFill>
              </a:rPr>
              <a:t> </a:t>
            </a:r>
            <a:r>
              <a:rPr lang="es-ES_tradnl" sz="3600" b="1" dirty="0" err="1">
                <a:solidFill>
                  <a:srgbClr val="FF0000"/>
                </a:solidFill>
              </a:rPr>
              <a:t>not</a:t>
            </a:r>
            <a:r>
              <a:rPr lang="es-ES_tradnl" sz="2800" b="1" dirty="0">
                <a:solidFill>
                  <a:srgbClr val="00B050"/>
                </a:solidFill>
              </a:rPr>
              <a:t> </a:t>
            </a:r>
            <a:r>
              <a:rPr lang="es-ES_tradnl" sz="2800" dirty="0">
                <a:solidFill>
                  <a:schemeClr val="tx1"/>
                </a:solidFill>
              </a:rPr>
              <a:t>British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4345" name="1 Image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2636838"/>
            <a:ext cx="2562225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88024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NEGATIVE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14347" name="Picture 2" descr="http://thumb15.shutterstock.com/thumb_small/525955/525955,1261569685,9/stock-vector-cartoon-outline-vector-illustration-of-an-american-flag-4341118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3500438"/>
            <a:ext cx="11525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365" name="39 Image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88024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NEGATIVE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15367" name="Picture 2" descr="http://www.nohomers.net/content/gallery/bartsimpson/bart_pointing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3573463"/>
            <a:ext cx="326707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40 Llamada ovalada"/>
          <p:cNvSpPr/>
          <p:nvPr/>
        </p:nvSpPr>
        <p:spPr>
          <a:xfrm>
            <a:off x="642013" y="980726"/>
            <a:ext cx="6120680" cy="1872209"/>
          </a:xfrm>
          <a:prstGeom prst="wedgeEllipseCallout">
            <a:avLst>
              <a:gd name="adj1" fmla="val -18244"/>
              <a:gd name="adj2" fmla="val 84816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b="1" dirty="0" err="1">
                <a:solidFill>
                  <a:schemeClr val="tx1"/>
                </a:solidFill>
              </a:rPr>
              <a:t>She</a:t>
            </a:r>
            <a:r>
              <a:rPr lang="es-ES_tradnl" sz="4000" b="1" dirty="0">
                <a:solidFill>
                  <a:schemeClr val="tx1"/>
                </a:solidFill>
              </a:rPr>
              <a:t> </a:t>
            </a:r>
            <a:r>
              <a:rPr lang="es-ES_tradnl" sz="4000" b="1" dirty="0" err="1">
                <a:solidFill>
                  <a:srgbClr val="FF0000"/>
                </a:solidFill>
              </a:rPr>
              <a:t>is</a:t>
            </a:r>
            <a:r>
              <a:rPr lang="es-ES_tradnl" sz="4000" b="1" dirty="0">
                <a:solidFill>
                  <a:srgbClr val="FF0000"/>
                </a:solidFill>
              </a:rPr>
              <a:t> </a:t>
            </a:r>
            <a:r>
              <a:rPr lang="es-ES_tradnl" sz="4000" b="1" dirty="0" err="1">
                <a:solidFill>
                  <a:srgbClr val="FF0000"/>
                </a:solidFill>
              </a:rPr>
              <a:t>not</a:t>
            </a:r>
            <a:r>
              <a:rPr lang="es-ES_tradnl" sz="4000" b="1" dirty="0">
                <a:solidFill>
                  <a:srgbClr val="FF0000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Marge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  <a:p>
            <a:pPr algn="ctr">
              <a:defRPr/>
            </a:pPr>
            <a:r>
              <a:rPr lang="es-ES_tradnl" sz="3200" b="1" dirty="0" err="1">
                <a:solidFill>
                  <a:schemeClr val="tx1"/>
                </a:solidFill>
              </a:rPr>
              <a:t>She</a:t>
            </a:r>
            <a:r>
              <a:rPr lang="es-ES_tradnl" sz="4000" b="1" dirty="0">
                <a:solidFill>
                  <a:srgbClr val="FF0000"/>
                </a:solidFill>
              </a:rPr>
              <a:t> </a:t>
            </a:r>
            <a:r>
              <a:rPr lang="es-ES_tradnl" sz="4000" b="1" dirty="0" err="1">
                <a:solidFill>
                  <a:srgbClr val="FF0000"/>
                </a:solidFill>
              </a:rPr>
              <a:t>isn’t</a:t>
            </a:r>
            <a:r>
              <a:rPr lang="es-ES_tradnl" sz="3200" b="1" dirty="0">
                <a:solidFill>
                  <a:srgbClr val="00B050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my</a:t>
            </a:r>
            <a:r>
              <a:rPr lang="es-ES_tradnl" sz="3200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mom</a:t>
            </a:r>
            <a:r>
              <a:rPr lang="es-ES_tradnl" sz="3200" b="1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5371" name="1 Image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86450" y="2276475"/>
            <a:ext cx="22860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6389" name="39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88024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NEGATIVE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16391" name="Picture 4" descr="http://i474.photobucket.com/albums/rr108/demolator_2008/amistad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5163" y="3141663"/>
            <a:ext cx="2579687" cy="316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40 Llamada ovalada"/>
          <p:cNvSpPr/>
          <p:nvPr/>
        </p:nvSpPr>
        <p:spPr>
          <a:xfrm>
            <a:off x="1043608" y="985655"/>
            <a:ext cx="7416823" cy="1911716"/>
          </a:xfrm>
          <a:prstGeom prst="wedgeEllipseCallout">
            <a:avLst>
              <a:gd name="adj1" fmla="val -4518"/>
              <a:gd name="adj2" fmla="val 70041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b="1" dirty="0" err="1">
                <a:solidFill>
                  <a:schemeClr val="tx1"/>
                </a:solidFill>
              </a:rPr>
              <a:t>We</a:t>
            </a:r>
            <a:r>
              <a:rPr lang="es-ES_tradnl" sz="3600" b="1" dirty="0">
                <a:solidFill>
                  <a:srgbClr val="FF0000"/>
                </a:solidFill>
              </a:rPr>
              <a:t> are</a:t>
            </a:r>
            <a:r>
              <a:rPr lang="es-ES_tradnl" sz="2800" b="1" dirty="0">
                <a:solidFill>
                  <a:srgbClr val="FF0000"/>
                </a:solidFill>
              </a:rPr>
              <a:t> </a:t>
            </a:r>
            <a:r>
              <a:rPr lang="es-ES_tradnl" sz="3600" b="1" dirty="0" err="1">
                <a:solidFill>
                  <a:srgbClr val="FF0000"/>
                </a:solidFill>
              </a:rPr>
              <a:t>not</a:t>
            </a:r>
            <a:r>
              <a:rPr lang="es-ES_tradnl" sz="3600" b="1" dirty="0">
                <a:solidFill>
                  <a:srgbClr val="FF0000"/>
                </a:solidFill>
              </a:rPr>
              <a:t> </a:t>
            </a:r>
            <a:r>
              <a:rPr lang="es-ES_tradnl" sz="2800" dirty="0" err="1">
                <a:solidFill>
                  <a:schemeClr val="tx1"/>
                </a:solidFill>
              </a:rPr>
              <a:t>from</a:t>
            </a:r>
            <a:r>
              <a:rPr lang="es-ES_tradnl" sz="2800" dirty="0">
                <a:solidFill>
                  <a:schemeClr val="tx1"/>
                </a:solidFill>
              </a:rPr>
              <a:t> </a:t>
            </a:r>
            <a:r>
              <a:rPr lang="es-ES_tradnl" sz="2800" dirty="0" err="1">
                <a:solidFill>
                  <a:schemeClr val="tx1"/>
                </a:solidFill>
              </a:rPr>
              <a:t>Mexico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</a:p>
          <a:p>
            <a:pPr algn="ctr">
              <a:defRPr/>
            </a:pPr>
            <a:r>
              <a:rPr lang="es-ES_tradnl" sz="3200" b="1" dirty="0" err="1">
                <a:solidFill>
                  <a:schemeClr val="tx1"/>
                </a:solidFill>
              </a:rPr>
              <a:t>We</a:t>
            </a:r>
            <a:r>
              <a:rPr lang="es-ES_tradnl" sz="3600" b="1" dirty="0">
                <a:solidFill>
                  <a:schemeClr val="tx1"/>
                </a:solidFill>
              </a:rPr>
              <a:t> </a:t>
            </a:r>
            <a:r>
              <a:rPr lang="es-ES_tradnl" sz="3600" b="1" dirty="0" err="1">
                <a:solidFill>
                  <a:srgbClr val="FF0000"/>
                </a:solidFill>
              </a:rPr>
              <a:t>aren’t</a:t>
            </a:r>
            <a:r>
              <a:rPr lang="es-ES_tradnl" sz="3600" b="1" dirty="0">
                <a:solidFill>
                  <a:srgbClr val="FF0000"/>
                </a:solidFill>
              </a:rPr>
              <a:t> </a:t>
            </a:r>
            <a:r>
              <a:rPr lang="es-ES_tradnl" sz="2800" dirty="0" err="1">
                <a:solidFill>
                  <a:schemeClr val="tx1"/>
                </a:solidFill>
              </a:rPr>
              <a:t>Mexican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8013" y="908050"/>
            <a:ext cx="6124575" cy="50688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14" name="39 Imagen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88024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NEGATIVE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sp>
        <p:nvSpPr>
          <p:cNvPr id="26" name="Rectangle 41"/>
          <p:cNvSpPr>
            <a:spLocks noChangeArrowheads="1"/>
          </p:cNvSpPr>
          <p:nvPr/>
        </p:nvSpPr>
        <p:spPr bwMode="auto">
          <a:xfrm>
            <a:off x="969963" y="1385888"/>
            <a:ext cx="12969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I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am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28" name="Rectangle 43"/>
          <p:cNvSpPr>
            <a:spLocks noChangeArrowheads="1"/>
          </p:cNvSpPr>
          <p:nvPr/>
        </p:nvSpPr>
        <p:spPr bwMode="auto">
          <a:xfrm>
            <a:off x="962025" y="1919288"/>
            <a:ext cx="18097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You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29" name="Rectangle 46"/>
          <p:cNvSpPr>
            <a:spLocks noChangeArrowheads="1"/>
          </p:cNvSpPr>
          <p:nvPr/>
        </p:nvSpPr>
        <p:spPr bwMode="auto">
          <a:xfrm>
            <a:off x="969963" y="3473450"/>
            <a:ext cx="137001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It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 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30" name="Rectangle 47"/>
          <p:cNvSpPr>
            <a:spLocks noChangeArrowheads="1"/>
          </p:cNvSpPr>
          <p:nvPr/>
        </p:nvSpPr>
        <p:spPr bwMode="auto">
          <a:xfrm>
            <a:off x="969963" y="3978275"/>
            <a:ext cx="20891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We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31" name="Rectangle 48"/>
          <p:cNvSpPr>
            <a:spLocks noChangeArrowheads="1"/>
          </p:cNvSpPr>
          <p:nvPr/>
        </p:nvSpPr>
        <p:spPr bwMode="auto">
          <a:xfrm>
            <a:off x="969963" y="4481513"/>
            <a:ext cx="20891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You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32" name="Rectangle 49"/>
          <p:cNvSpPr>
            <a:spLocks noChangeArrowheads="1"/>
          </p:cNvSpPr>
          <p:nvPr/>
        </p:nvSpPr>
        <p:spPr bwMode="auto">
          <a:xfrm>
            <a:off x="898525" y="4986338"/>
            <a:ext cx="20891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They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33" name="Rectangle 86"/>
          <p:cNvSpPr>
            <a:spLocks noChangeArrowheads="1"/>
          </p:cNvSpPr>
          <p:nvPr/>
        </p:nvSpPr>
        <p:spPr bwMode="auto">
          <a:xfrm>
            <a:off x="2122488" y="1371600"/>
            <a:ext cx="9366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00FFFF"/>
                </a:solidFill>
                <a:latin typeface="Comic Sans MS" pitchFamily="66" charset="0"/>
              </a:rPr>
              <a:t>not</a:t>
            </a:r>
            <a:endParaRPr lang="es-ES" sz="3600" b="1">
              <a:solidFill>
                <a:srgbClr val="00FFFF"/>
              </a:solidFill>
              <a:latin typeface="Comic Sans MS" pitchFamily="66" charset="0"/>
            </a:endParaRPr>
          </a:p>
        </p:txBody>
      </p:sp>
      <p:sp>
        <p:nvSpPr>
          <p:cNvPr id="34" name="Rectangle 42"/>
          <p:cNvSpPr>
            <a:spLocks noChangeArrowheads="1"/>
          </p:cNvSpPr>
          <p:nvPr/>
        </p:nvSpPr>
        <p:spPr bwMode="auto">
          <a:xfrm>
            <a:off x="962670" y="1340768"/>
            <a:ext cx="2241550" cy="53340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I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‘m not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35" name="Rectangle 87"/>
          <p:cNvSpPr>
            <a:spLocks noChangeArrowheads="1"/>
          </p:cNvSpPr>
          <p:nvPr/>
        </p:nvSpPr>
        <p:spPr bwMode="auto">
          <a:xfrm>
            <a:off x="2698750" y="1917700"/>
            <a:ext cx="9366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00FFFF"/>
                </a:solidFill>
                <a:latin typeface="Comic Sans MS" pitchFamily="66" charset="0"/>
              </a:rPr>
              <a:t>not</a:t>
            </a:r>
            <a:endParaRPr lang="es-ES" sz="3600" b="1">
              <a:solidFill>
                <a:srgbClr val="00FFFF"/>
              </a:solidFill>
              <a:latin typeface="Comic Sans MS" pitchFamily="66" charset="0"/>
            </a:endParaRPr>
          </a:p>
        </p:txBody>
      </p:sp>
      <p:sp>
        <p:nvSpPr>
          <p:cNvPr id="36" name="Rectangle 50"/>
          <p:cNvSpPr>
            <a:spLocks noChangeArrowheads="1"/>
          </p:cNvSpPr>
          <p:nvPr/>
        </p:nvSpPr>
        <p:spPr bwMode="auto">
          <a:xfrm>
            <a:off x="970607" y="1917031"/>
            <a:ext cx="2520950" cy="53340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You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aren’t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37" name="Rectangle 44"/>
          <p:cNvSpPr>
            <a:spLocks noChangeArrowheads="1"/>
          </p:cNvSpPr>
          <p:nvPr/>
        </p:nvSpPr>
        <p:spPr bwMode="auto">
          <a:xfrm>
            <a:off x="969963" y="2465388"/>
            <a:ext cx="137001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He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38" name="Rectangle 88"/>
          <p:cNvSpPr>
            <a:spLocks noChangeArrowheads="1"/>
          </p:cNvSpPr>
          <p:nvPr/>
        </p:nvSpPr>
        <p:spPr bwMode="auto">
          <a:xfrm>
            <a:off x="2266950" y="2451100"/>
            <a:ext cx="9366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00FFFF"/>
                </a:solidFill>
                <a:latin typeface="Comic Sans MS" pitchFamily="66" charset="0"/>
              </a:rPr>
              <a:t>not</a:t>
            </a:r>
            <a:endParaRPr lang="es-ES" sz="3600" b="1">
              <a:solidFill>
                <a:srgbClr val="00FFFF"/>
              </a:solidFill>
              <a:latin typeface="Comic Sans MS" pitchFamily="66" charset="0"/>
            </a:endParaRPr>
          </a:p>
        </p:txBody>
      </p:sp>
      <p:sp>
        <p:nvSpPr>
          <p:cNvPr id="40" name="Rectangle 51"/>
          <p:cNvSpPr>
            <a:spLocks noChangeArrowheads="1"/>
          </p:cNvSpPr>
          <p:nvPr/>
        </p:nvSpPr>
        <p:spPr bwMode="auto">
          <a:xfrm>
            <a:off x="972195" y="2450431"/>
            <a:ext cx="2241550" cy="53340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He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isn’t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41" name="Rectangle 45"/>
          <p:cNvSpPr>
            <a:spLocks noChangeArrowheads="1"/>
          </p:cNvSpPr>
          <p:nvPr/>
        </p:nvSpPr>
        <p:spPr bwMode="auto">
          <a:xfrm>
            <a:off x="969963" y="2970213"/>
            <a:ext cx="158591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She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42" name="Rectangle 89"/>
          <p:cNvSpPr>
            <a:spLocks noChangeArrowheads="1"/>
          </p:cNvSpPr>
          <p:nvPr/>
        </p:nvSpPr>
        <p:spPr bwMode="auto">
          <a:xfrm>
            <a:off x="2411413" y="2955925"/>
            <a:ext cx="9366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00FFFF"/>
                </a:solidFill>
                <a:latin typeface="Comic Sans MS" pitchFamily="66" charset="0"/>
              </a:rPr>
              <a:t>not</a:t>
            </a:r>
            <a:endParaRPr lang="es-ES" sz="3600" b="1">
              <a:solidFill>
                <a:srgbClr val="00FFFF"/>
              </a:solidFill>
              <a:latin typeface="Comic Sans MS" pitchFamily="66" charset="0"/>
            </a:endParaRPr>
          </a:p>
        </p:txBody>
      </p:sp>
      <p:sp>
        <p:nvSpPr>
          <p:cNvPr id="44" name="Rectangle 52"/>
          <p:cNvSpPr>
            <a:spLocks noChangeArrowheads="1"/>
          </p:cNvSpPr>
          <p:nvPr/>
        </p:nvSpPr>
        <p:spPr bwMode="auto">
          <a:xfrm>
            <a:off x="962670" y="2969543"/>
            <a:ext cx="2241550" cy="53340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She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isn’t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45" name="Rectangle 90"/>
          <p:cNvSpPr>
            <a:spLocks noChangeArrowheads="1"/>
          </p:cNvSpPr>
          <p:nvPr/>
        </p:nvSpPr>
        <p:spPr bwMode="auto">
          <a:xfrm>
            <a:off x="2122488" y="3459163"/>
            <a:ext cx="9366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00FFFF"/>
                </a:solidFill>
                <a:latin typeface="Comic Sans MS" pitchFamily="66" charset="0"/>
              </a:rPr>
              <a:t>not</a:t>
            </a:r>
            <a:endParaRPr lang="es-ES" sz="3600" b="1">
              <a:solidFill>
                <a:srgbClr val="00FFFF"/>
              </a:solidFill>
              <a:latin typeface="Comic Sans MS" pitchFamily="66" charset="0"/>
            </a:endParaRPr>
          </a:p>
        </p:txBody>
      </p:sp>
      <p:sp>
        <p:nvSpPr>
          <p:cNvPr id="46" name="Rectangle 53"/>
          <p:cNvSpPr>
            <a:spLocks noChangeArrowheads="1"/>
          </p:cNvSpPr>
          <p:nvPr/>
        </p:nvSpPr>
        <p:spPr bwMode="auto">
          <a:xfrm>
            <a:off x="962670" y="3472781"/>
            <a:ext cx="2241550" cy="53340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It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isn’t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47" name="Rectangle 91"/>
          <p:cNvSpPr>
            <a:spLocks noChangeArrowheads="1"/>
          </p:cNvSpPr>
          <p:nvPr/>
        </p:nvSpPr>
        <p:spPr bwMode="auto">
          <a:xfrm>
            <a:off x="2698750" y="3963988"/>
            <a:ext cx="9366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00FFFF"/>
                </a:solidFill>
                <a:latin typeface="Comic Sans MS" pitchFamily="66" charset="0"/>
              </a:rPr>
              <a:t>not</a:t>
            </a:r>
            <a:endParaRPr lang="es-ES" sz="3600" b="1">
              <a:solidFill>
                <a:srgbClr val="00FFFF"/>
              </a:solidFill>
              <a:latin typeface="Comic Sans MS" pitchFamily="66" charset="0"/>
            </a:endParaRPr>
          </a:p>
        </p:txBody>
      </p:sp>
      <p:sp>
        <p:nvSpPr>
          <p:cNvPr id="48" name="Rectangle 54"/>
          <p:cNvSpPr>
            <a:spLocks noChangeArrowheads="1"/>
          </p:cNvSpPr>
          <p:nvPr/>
        </p:nvSpPr>
        <p:spPr bwMode="auto">
          <a:xfrm>
            <a:off x="970607" y="3977606"/>
            <a:ext cx="2520950" cy="53340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We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aren’t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49" name="Rectangle 92"/>
          <p:cNvSpPr>
            <a:spLocks noChangeArrowheads="1"/>
          </p:cNvSpPr>
          <p:nvPr/>
        </p:nvSpPr>
        <p:spPr bwMode="auto">
          <a:xfrm>
            <a:off x="2698750" y="4467225"/>
            <a:ext cx="9366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00FFFF"/>
                </a:solidFill>
                <a:latin typeface="Comic Sans MS" pitchFamily="66" charset="0"/>
              </a:rPr>
              <a:t>not</a:t>
            </a:r>
            <a:endParaRPr lang="es-ES" sz="3600" b="1">
              <a:solidFill>
                <a:srgbClr val="00FFFF"/>
              </a:solidFill>
              <a:latin typeface="Comic Sans MS" pitchFamily="66" charset="0"/>
            </a:endParaRPr>
          </a:p>
        </p:txBody>
      </p:sp>
      <p:sp>
        <p:nvSpPr>
          <p:cNvPr id="50" name="Rectangle 56"/>
          <p:cNvSpPr>
            <a:spLocks noChangeArrowheads="1"/>
          </p:cNvSpPr>
          <p:nvPr/>
        </p:nvSpPr>
        <p:spPr bwMode="auto">
          <a:xfrm>
            <a:off x="972195" y="4480843"/>
            <a:ext cx="2592387" cy="53340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You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aren’t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51" name="Rectangle 93"/>
          <p:cNvSpPr>
            <a:spLocks noChangeArrowheads="1"/>
          </p:cNvSpPr>
          <p:nvPr/>
        </p:nvSpPr>
        <p:spPr bwMode="auto">
          <a:xfrm>
            <a:off x="2914650" y="4972050"/>
            <a:ext cx="9366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00FFFF"/>
                </a:solidFill>
                <a:latin typeface="Comic Sans MS" pitchFamily="66" charset="0"/>
              </a:rPr>
              <a:t>not</a:t>
            </a:r>
            <a:endParaRPr lang="es-ES" sz="3600" b="1">
              <a:solidFill>
                <a:srgbClr val="00FFFF"/>
              </a:solidFill>
              <a:latin typeface="Comic Sans MS" pitchFamily="66" charset="0"/>
            </a:endParaRPr>
          </a:p>
        </p:txBody>
      </p:sp>
      <p:sp>
        <p:nvSpPr>
          <p:cNvPr id="52" name="Rectangle 58"/>
          <p:cNvSpPr>
            <a:spLocks noChangeArrowheads="1"/>
          </p:cNvSpPr>
          <p:nvPr/>
        </p:nvSpPr>
        <p:spPr bwMode="auto">
          <a:xfrm>
            <a:off x="899170" y="5014243"/>
            <a:ext cx="2808287" cy="53340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They </a:t>
            </a: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aren’t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pic>
        <p:nvPicPr>
          <p:cNvPr id="17456" name="Picture 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86438" y="2708275"/>
            <a:ext cx="2889250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52 Llamada ovalada"/>
          <p:cNvSpPr/>
          <p:nvPr/>
        </p:nvSpPr>
        <p:spPr>
          <a:xfrm>
            <a:off x="6427634" y="1583385"/>
            <a:ext cx="2304256" cy="836758"/>
          </a:xfrm>
          <a:prstGeom prst="wedgeEllipseCallout">
            <a:avLst>
              <a:gd name="adj1" fmla="val -11598"/>
              <a:gd name="adj2" fmla="val 81462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000" b="1" dirty="0" err="1">
                <a:solidFill>
                  <a:schemeClr val="tx1"/>
                </a:solidFill>
              </a:rPr>
              <a:t>Remember</a:t>
            </a:r>
            <a:endParaRPr lang="es-ES_tradnl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Im_n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0.3342 0.00741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ou_are_n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4971E-6 L 0.32691 0.0074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e_is_n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0.3342 0.00741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he_is_n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0.3342 0.00741 " pathEditMode="relative" rAng="0" ptsTypes="AA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it_is_n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0.3342 0.00741 " pathEditMode="relative" rAng="0" ptsTypes="AA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we_are_n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8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6.93642E-7 L 0.32691 0.0074 " pathEditMode="relative" rAng="0" ptsTypes="AA">
                                      <p:cBhvr>
                                        <p:cTn id="1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you_are_n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7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10405E-6 L 0.3309 0.0074 " pathEditMode="relative" rAng="0" ptsTypes="AA">
                                      <p:cBhvr>
                                        <p:cTn id="1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hey_are_n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6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96532E-6 L 0.3191 0.00324 " pathEditMode="relative" rAng="0" ptsTypes="AA">
                                      <p:cBhvr>
                                        <p:cTn id="1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29" grpId="0"/>
      <p:bldP spid="30" grpId="0"/>
      <p:bldP spid="31" grpId="0"/>
      <p:bldP spid="32" grpId="0"/>
      <p:bldP spid="33" grpId="0"/>
      <p:bldP spid="35" grpId="0"/>
      <p:bldP spid="37" grpId="0"/>
      <p:bldP spid="38" grpId="0"/>
      <p:bldP spid="41" grpId="0"/>
      <p:bldP spid="42" grpId="0"/>
      <p:bldP spid="45" grpId="0"/>
      <p:bldP spid="47" grpId="0"/>
      <p:bldP spid="49" grpId="0"/>
      <p:bldP spid="5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8437" name="1 Imagen"/>
          <p:cNvPicPr>
            <a:picLocks noChangeAspect="1"/>
          </p:cNvPicPr>
          <p:nvPr/>
        </p:nvPicPr>
        <p:blipFill>
          <a:blip r:embed="rId2"/>
          <a:srcRect b="38470"/>
          <a:stretch>
            <a:fillRect/>
          </a:stretch>
        </p:blipFill>
        <p:spPr bwMode="auto">
          <a:xfrm>
            <a:off x="5260975" y="3660775"/>
            <a:ext cx="3055938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39 Image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16016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INTERROGATIVE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8" name="Picture 2" descr="http://www.nohomers.net/content/gallery/bartsimpson/bart_pointing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3573463"/>
            <a:ext cx="3197225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Llamada ovalada"/>
          <p:cNvSpPr/>
          <p:nvPr/>
        </p:nvSpPr>
        <p:spPr>
          <a:xfrm>
            <a:off x="4209213" y="2426456"/>
            <a:ext cx="3816424" cy="1152128"/>
          </a:xfrm>
          <a:prstGeom prst="wedgeEllipseCallout">
            <a:avLst>
              <a:gd name="adj1" fmla="val 3588"/>
              <a:gd name="adj2" fmla="val 70284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800" dirty="0">
                <a:solidFill>
                  <a:schemeClr val="tx1"/>
                </a:solidFill>
              </a:rPr>
              <a:t>Yes</a:t>
            </a:r>
            <a:r>
              <a:rPr lang="es-ES_tradnl" sz="2800" b="1" dirty="0">
                <a:solidFill>
                  <a:schemeClr val="tx1"/>
                </a:solidFill>
              </a:rPr>
              <a:t>, </a:t>
            </a:r>
            <a:r>
              <a:rPr lang="es-ES_tradnl" sz="2800" b="1" dirty="0" err="1">
                <a:solidFill>
                  <a:schemeClr val="tx1"/>
                </a:solidFill>
              </a:rPr>
              <a:t>you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3200" b="1" dirty="0">
                <a:solidFill>
                  <a:srgbClr val="FF0000"/>
                </a:solidFill>
              </a:rPr>
              <a:t>are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8444" name="Picture 2" descr="http://4.bp.blogspot.com/_e8jp4TP43Xg/TPQTSp9_kII/AAAAAAAAAtE/NHXVG_btAoo/s1600/milhouse.gif"/>
          <p:cNvPicPr>
            <a:picLocks noChangeAspect="1" noChangeArrowheads="1"/>
          </p:cNvPicPr>
          <p:nvPr/>
        </p:nvPicPr>
        <p:blipFill>
          <a:blip r:embed="rId5"/>
          <a:srcRect b="22066"/>
          <a:stretch>
            <a:fillRect/>
          </a:stretch>
        </p:blipFill>
        <p:spPr bwMode="auto">
          <a:xfrm>
            <a:off x="788988" y="3354388"/>
            <a:ext cx="2238375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Llamada ovalada"/>
          <p:cNvSpPr/>
          <p:nvPr/>
        </p:nvSpPr>
        <p:spPr>
          <a:xfrm>
            <a:off x="788833" y="980728"/>
            <a:ext cx="6303447" cy="1368152"/>
          </a:xfrm>
          <a:prstGeom prst="wedgeEllipseCallout">
            <a:avLst>
              <a:gd name="adj1" fmla="val -21498"/>
              <a:gd name="adj2" fmla="val 135323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4000" b="1" dirty="0">
                <a:solidFill>
                  <a:srgbClr val="FF0000"/>
                </a:solidFill>
              </a:rPr>
              <a:t>Am </a:t>
            </a:r>
            <a:r>
              <a:rPr lang="es-ES_tradnl" sz="4000" b="1" dirty="0">
                <a:solidFill>
                  <a:schemeClr val="tx1"/>
                </a:solidFill>
              </a:rPr>
              <a:t>I</a:t>
            </a:r>
            <a:r>
              <a:rPr lang="es-ES_tradnl" sz="4000" b="1" dirty="0">
                <a:solidFill>
                  <a:srgbClr val="FF0000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your</a:t>
            </a:r>
            <a:r>
              <a:rPr lang="es-ES_tradnl" sz="3200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best</a:t>
            </a:r>
            <a:r>
              <a:rPr lang="es-ES_tradnl" sz="3200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friend</a:t>
            </a:r>
            <a:r>
              <a:rPr lang="es-ES_tradnl" sz="3200" dirty="0">
                <a:solidFill>
                  <a:schemeClr val="tx1"/>
                </a:solidFill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50" y="428604"/>
            <a:ext cx="8934450" cy="6429396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 t="38889" r="14019" b="16666"/>
          <a:stretch>
            <a:fillRect/>
          </a:stretch>
        </p:blipFill>
        <p:spPr bwMode="auto">
          <a:xfrm>
            <a:off x="0" y="-142900"/>
            <a:ext cx="6572296" cy="57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9461" name="39 Image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16016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INTERROGATIVE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19463" name="Picture 2" descr="http://www.nohomers.net/content/gallery/bartsimpson/bart_pointing.gif"/>
          <p:cNvPicPr>
            <a:picLocks noChangeAspect="1" noChangeArrowheads="1"/>
          </p:cNvPicPr>
          <p:nvPr/>
        </p:nvPicPr>
        <p:blipFill>
          <a:blip r:embed="rId4"/>
          <a:srcRect l="4362"/>
          <a:stretch>
            <a:fillRect/>
          </a:stretch>
        </p:blipFill>
        <p:spPr bwMode="auto">
          <a:xfrm>
            <a:off x="641350" y="3357563"/>
            <a:ext cx="3354388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2" descr="Edna Krabappel phot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08650" y="2538413"/>
            <a:ext cx="2967038" cy="398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40 Llamada ovalada"/>
          <p:cNvSpPr/>
          <p:nvPr/>
        </p:nvSpPr>
        <p:spPr>
          <a:xfrm>
            <a:off x="899592" y="1340768"/>
            <a:ext cx="6120680" cy="1440159"/>
          </a:xfrm>
          <a:prstGeom prst="wedgeEllipseCallout">
            <a:avLst>
              <a:gd name="adj1" fmla="val -17192"/>
              <a:gd name="adj2" fmla="val 92864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600" b="1" dirty="0">
                <a:solidFill>
                  <a:srgbClr val="FF0000"/>
                </a:solidFill>
              </a:rPr>
              <a:t>Are</a:t>
            </a:r>
            <a:r>
              <a:rPr lang="es-ES_tradnl" sz="3200" b="1" dirty="0">
                <a:solidFill>
                  <a:schemeClr val="tx1"/>
                </a:solidFill>
              </a:rPr>
              <a:t> </a:t>
            </a:r>
            <a:r>
              <a:rPr lang="es-ES_tradnl" sz="3200" b="1" dirty="0" err="1">
                <a:solidFill>
                  <a:schemeClr val="tx1"/>
                </a:solidFill>
              </a:rPr>
              <a:t>you</a:t>
            </a:r>
            <a:r>
              <a:rPr lang="es-ES_tradnl" sz="3200" b="1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my</a:t>
            </a:r>
            <a:r>
              <a:rPr lang="es-ES_tradnl" sz="3200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teacher</a:t>
            </a:r>
            <a:r>
              <a:rPr lang="es-ES_tradnl" sz="32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9" name="8 Llamada ovalada"/>
          <p:cNvSpPr/>
          <p:nvPr/>
        </p:nvSpPr>
        <p:spPr>
          <a:xfrm>
            <a:off x="3563888" y="4226656"/>
            <a:ext cx="2844316" cy="1152128"/>
          </a:xfrm>
          <a:prstGeom prst="wedgeEllipseCallout">
            <a:avLst>
              <a:gd name="adj1" fmla="val 56953"/>
              <a:gd name="adj2" fmla="val -44853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800" dirty="0">
                <a:solidFill>
                  <a:schemeClr val="tx1"/>
                </a:solidFill>
              </a:rPr>
              <a:t>Yes</a:t>
            </a:r>
            <a:r>
              <a:rPr lang="es-ES_tradnl" sz="2800" b="1" dirty="0">
                <a:solidFill>
                  <a:schemeClr val="tx1"/>
                </a:solidFill>
              </a:rPr>
              <a:t>, </a:t>
            </a:r>
            <a:r>
              <a:rPr lang="es-ES_tradnl" sz="3200" b="1" dirty="0">
                <a:solidFill>
                  <a:schemeClr val="tx1"/>
                </a:solidFill>
              </a:rPr>
              <a:t>I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3200" b="1" dirty="0">
                <a:solidFill>
                  <a:srgbClr val="FF0000"/>
                </a:solidFill>
              </a:rPr>
              <a:t>am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485" name="39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16016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INTERROGATIVE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20487" name="Picture 2" descr="http://www.nohomers.net/content/gallery/bartsimpson/bart_pointing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7688" y="3857625"/>
            <a:ext cx="28892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Llamada ovalada"/>
          <p:cNvSpPr/>
          <p:nvPr/>
        </p:nvSpPr>
        <p:spPr>
          <a:xfrm>
            <a:off x="642013" y="1340768"/>
            <a:ext cx="5586171" cy="1368153"/>
          </a:xfrm>
          <a:prstGeom prst="wedgeEllipseCallout">
            <a:avLst>
              <a:gd name="adj1" fmla="val -22511"/>
              <a:gd name="adj2" fmla="val 120261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4000" b="1" dirty="0" err="1">
                <a:solidFill>
                  <a:srgbClr val="FF0000"/>
                </a:solidFill>
              </a:rPr>
              <a:t>Is</a:t>
            </a:r>
            <a:r>
              <a:rPr lang="es-ES_tradnl" sz="4000" b="1" dirty="0">
                <a:solidFill>
                  <a:srgbClr val="FF0000"/>
                </a:solidFill>
              </a:rPr>
              <a:t> </a:t>
            </a:r>
            <a:r>
              <a:rPr lang="es-ES_tradnl" sz="3600" b="1" dirty="0" err="1">
                <a:solidFill>
                  <a:schemeClr val="tx1"/>
                </a:solidFill>
              </a:rPr>
              <a:t>she</a:t>
            </a:r>
            <a:r>
              <a:rPr lang="es-ES_tradnl" sz="4000" b="1" dirty="0">
                <a:solidFill>
                  <a:srgbClr val="FF0000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your</a:t>
            </a:r>
            <a:r>
              <a:rPr lang="es-ES_tradnl" sz="3200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mom</a:t>
            </a:r>
            <a:r>
              <a:rPr lang="es-ES_tradnl" sz="3200" b="1" dirty="0">
                <a:solidFill>
                  <a:schemeClr val="tx1"/>
                </a:solidFill>
              </a:rPr>
              <a:t>?</a:t>
            </a:r>
          </a:p>
        </p:txBody>
      </p:sp>
      <p:pic>
        <p:nvPicPr>
          <p:cNvPr id="20491" name="9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3950" y="3011488"/>
            <a:ext cx="141287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2" descr="http://u.jimdo.com/www37/o/s8b3aac9a05a23527/img/i3ff35a7239ee98a3/1303509100/std/image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1350" y="3857625"/>
            <a:ext cx="292258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Llamada ovalada"/>
          <p:cNvSpPr/>
          <p:nvPr/>
        </p:nvSpPr>
        <p:spPr>
          <a:xfrm>
            <a:off x="4932040" y="2492896"/>
            <a:ext cx="3816424" cy="1152128"/>
          </a:xfrm>
          <a:prstGeom prst="wedgeEllipseCallout">
            <a:avLst>
              <a:gd name="adj1" fmla="val -4174"/>
              <a:gd name="adj2" fmla="val 75873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2800" dirty="0">
                <a:solidFill>
                  <a:schemeClr val="tx1"/>
                </a:solidFill>
              </a:rPr>
              <a:t>No</a:t>
            </a:r>
            <a:r>
              <a:rPr lang="es-ES_tradnl" sz="2800" b="1" dirty="0">
                <a:solidFill>
                  <a:schemeClr val="tx1"/>
                </a:solidFill>
              </a:rPr>
              <a:t>, </a:t>
            </a:r>
            <a:r>
              <a:rPr lang="es-ES_tradnl" sz="2800" b="1" dirty="0" err="1">
                <a:solidFill>
                  <a:schemeClr val="tx1"/>
                </a:solidFill>
              </a:rPr>
              <a:t>she</a:t>
            </a:r>
            <a:r>
              <a:rPr lang="es-ES_tradnl" sz="2800" b="1" dirty="0">
                <a:solidFill>
                  <a:schemeClr val="tx1"/>
                </a:solidFill>
              </a:rPr>
              <a:t> </a:t>
            </a:r>
            <a:r>
              <a:rPr lang="es-ES_tradnl" sz="3200" b="1" dirty="0" err="1">
                <a:solidFill>
                  <a:srgbClr val="FF0000"/>
                </a:solidFill>
              </a:rPr>
              <a:t>isn’t</a:t>
            </a:r>
            <a:r>
              <a:rPr lang="es-ES_tradnl" sz="2800" b="1" dirty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75" y="908050"/>
            <a:ext cx="7132638" cy="54006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510" name="39 Imagen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88900"/>
            <a:ext cx="2592388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4716016" y="44624"/>
            <a:ext cx="324036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INTERROGATIVE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215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00825" y="3513138"/>
            <a:ext cx="2308225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Rectangle 67"/>
          <p:cNvSpPr>
            <a:spLocks noChangeArrowheads="1"/>
          </p:cNvSpPr>
          <p:nvPr/>
        </p:nvSpPr>
        <p:spPr bwMode="auto">
          <a:xfrm>
            <a:off x="3708400" y="3141663"/>
            <a:ext cx="33131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Yes, </a:t>
            </a:r>
            <a:r>
              <a:rPr lang="es-ES" sz="2800">
                <a:solidFill>
                  <a:schemeClr val="bg1"/>
                </a:solidFill>
                <a:latin typeface="Comic Sans MS" pitchFamily="66" charset="0"/>
              </a:rPr>
              <a:t>he/she/it</a:t>
            </a: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 is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No, </a:t>
            </a:r>
            <a:r>
              <a:rPr lang="es-ES" sz="2800">
                <a:solidFill>
                  <a:schemeClr val="bg1"/>
                </a:solidFill>
                <a:latin typeface="Comic Sans MS" pitchFamily="66" charset="0"/>
              </a:rPr>
              <a:t>he/she/it</a:t>
            </a: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 isn’t</a:t>
            </a:r>
            <a:endParaRPr lang="es-ES" sz="28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21514" name="Text Box 81"/>
          <p:cNvSpPr txBox="1">
            <a:spLocks noChangeArrowheads="1"/>
          </p:cNvSpPr>
          <p:nvPr/>
        </p:nvSpPr>
        <p:spPr bwMode="auto">
          <a:xfrm>
            <a:off x="1044575" y="1125538"/>
            <a:ext cx="1800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rgbClr val="FFFF00"/>
                </a:solidFill>
                <a:latin typeface="Comic Sans MS" pitchFamily="66" charset="0"/>
              </a:rPr>
              <a:t>QUESTIONS</a:t>
            </a:r>
          </a:p>
        </p:txBody>
      </p:sp>
      <p:sp>
        <p:nvSpPr>
          <p:cNvPr id="21515" name="Text Box 82"/>
          <p:cNvSpPr txBox="1">
            <a:spLocks noChangeArrowheads="1"/>
          </p:cNvSpPr>
          <p:nvPr/>
        </p:nvSpPr>
        <p:spPr bwMode="auto">
          <a:xfrm>
            <a:off x="3781425" y="1125538"/>
            <a:ext cx="2519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>
                <a:solidFill>
                  <a:srgbClr val="FFFF00"/>
                </a:solidFill>
                <a:latin typeface="Comic Sans MS" pitchFamily="66" charset="0"/>
              </a:rPr>
              <a:t>SHORT ANSWERS</a:t>
            </a:r>
          </a:p>
        </p:txBody>
      </p:sp>
      <p:sp>
        <p:nvSpPr>
          <p:cNvPr id="81" name="Rectangle 9"/>
          <p:cNvSpPr>
            <a:spLocks noChangeArrowheads="1"/>
          </p:cNvSpPr>
          <p:nvPr/>
        </p:nvSpPr>
        <p:spPr bwMode="auto">
          <a:xfrm>
            <a:off x="1044575" y="1528763"/>
            <a:ext cx="3603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I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82" name="Rectangle 27"/>
          <p:cNvSpPr>
            <a:spLocks noChangeArrowheads="1"/>
          </p:cNvSpPr>
          <p:nvPr/>
        </p:nvSpPr>
        <p:spPr bwMode="auto">
          <a:xfrm>
            <a:off x="1620838" y="1528763"/>
            <a:ext cx="8651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am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83" name="Rectangle 29"/>
          <p:cNvSpPr>
            <a:spLocks noChangeArrowheads="1"/>
          </p:cNvSpPr>
          <p:nvPr/>
        </p:nvSpPr>
        <p:spPr bwMode="auto">
          <a:xfrm>
            <a:off x="2270125" y="1485900"/>
            <a:ext cx="3603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84" name="Rectangle 28"/>
          <p:cNvSpPr>
            <a:spLocks noChangeArrowheads="1"/>
          </p:cNvSpPr>
          <p:nvPr/>
        </p:nvSpPr>
        <p:spPr bwMode="auto">
          <a:xfrm>
            <a:off x="1044278" y="1485108"/>
            <a:ext cx="1657350" cy="64770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 anchor="ctr"/>
          <a:lstStyle/>
          <a:p>
            <a:pPr>
              <a:defRPr/>
            </a:pPr>
            <a:r>
              <a:rPr lang="es-ES" sz="3600" dirty="0">
                <a:solidFill>
                  <a:srgbClr val="66FFFF"/>
                </a:solidFill>
                <a:latin typeface="Comic Sans MS" pitchFamily="66" charset="0"/>
              </a:rPr>
              <a:t>Am</a:t>
            </a:r>
            <a:r>
              <a:rPr lang="es-ES" sz="3600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 dirty="0">
                <a:solidFill>
                  <a:schemeClr val="bg1"/>
                </a:solidFill>
                <a:latin typeface="Comic Sans MS" pitchFamily="66" charset="0"/>
              </a:rPr>
              <a:t>I ?</a:t>
            </a:r>
          </a:p>
        </p:txBody>
      </p:sp>
      <p:sp>
        <p:nvSpPr>
          <p:cNvPr id="85" name="Rectangle 33"/>
          <p:cNvSpPr>
            <a:spLocks noChangeArrowheads="1"/>
          </p:cNvSpPr>
          <p:nvPr/>
        </p:nvSpPr>
        <p:spPr bwMode="auto">
          <a:xfrm>
            <a:off x="1117600" y="2133600"/>
            <a:ext cx="108108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You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86" name="Rectangle 34"/>
          <p:cNvSpPr>
            <a:spLocks noChangeArrowheads="1"/>
          </p:cNvSpPr>
          <p:nvPr/>
        </p:nvSpPr>
        <p:spPr bwMode="auto">
          <a:xfrm>
            <a:off x="2052638" y="2105025"/>
            <a:ext cx="10096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87" name="Rectangle 35"/>
          <p:cNvSpPr>
            <a:spLocks noChangeArrowheads="1"/>
          </p:cNvSpPr>
          <p:nvPr/>
        </p:nvSpPr>
        <p:spPr bwMode="auto">
          <a:xfrm>
            <a:off x="2701925" y="2133600"/>
            <a:ext cx="3603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88" name="Rectangle 39"/>
          <p:cNvSpPr>
            <a:spLocks noChangeArrowheads="1"/>
          </p:cNvSpPr>
          <p:nvPr/>
        </p:nvSpPr>
        <p:spPr bwMode="auto">
          <a:xfrm>
            <a:off x="1045864" y="2132807"/>
            <a:ext cx="2232025" cy="57626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 anchor="ctr"/>
          <a:lstStyle/>
          <a:p>
            <a:pPr>
              <a:defRPr/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you ?</a:t>
            </a:r>
          </a:p>
        </p:txBody>
      </p:sp>
      <p:sp>
        <p:nvSpPr>
          <p:cNvPr id="89" name="Rectangle 36"/>
          <p:cNvSpPr>
            <a:spLocks noChangeArrowheads="1"/>
          </p:cNvSpPr>
          <p:nvPr/>
        </p:nvSpPr>
        <p:spPr bwMode="auto">
          <a:xfrm>
            <a:off x="1187450" y="2738438"/>
            <a:ext cx="7937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He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90" name="Rectangle 37"/>
          <p:cNvSpPr>
            <a:spLocks noChangeArrowheads="1"/>
          </p:cNvSpPr>
          <p:nvPr/>
        </p:nvSpPr>
        <p:spPr bwMode="auto">
          <a:xfrm>
            <a:off x="2122488" y="2709863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91" name="Rectangle 38"/>
          <p:cNvSpPr>
            <a:spLocks noChangeArrowheads="1"/>
          </p:cNvSpPr>
          <p:nvPr/>
        </p:nvSpPr>
        <p:spPr bwMode="auto">
          <a:xfrm>
            <a:off x="2413000" y="2709863"/>
            <a:ext cx="3603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92" name="Rectangle 40"/>
          <p:cNvSpPr>
            <a:spLocks noChangeArrowheads="1"/>
          </p:cNvSpPr>
          <p:nvPr/>
        </p:nvSpPr>
        <p:spPr bwMode="auto">
          <a:xfrm>
            <a:off x="1115714" y="2709069"/>
            <a:ext cx="1873250" cy="576263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 anchor="ctr"/>
          <a:lstStyle/>
          <a:p>
            <a:pPr>
              <a:defRPr/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he ?</a:t>
            </a:r>
          </a:p>
        </p:txBody>
      </p:sp>
      <p:sp>
        <p:nvSpPr>
          <p:cNvPr id="93" name="Rectangle 41"/>
          <p:cNvSpPr>
            <a:spLocks noChangeArrowheads="1"/>
          </p:cNvSpPr>
          <p:nvPr/>
        </p:nvSpPr>
        <p:spPr bwMode="auto">
          <a:xfrm>
            <a:off x="1187450" y="3314700"/>
            <a:ext cx="108108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She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94" name="Rectangle 42"/>
          <p:cNvSpPr>
            <a:spLocks noChangeArrowheads="1"/>
          </p:cNvSpPr>
          <p:nvPr/>
        </p:nvSpPr>
        <p:spPr bwMode="auto">
          <a:xfrm>
            <a:off x="2122488" y="3286125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95" name="Rectangle 43"/>
          <p:cNvSpPr>
            <a:spLocks noChangeArrowheads="1"/>
          </p:cNvSpPr>
          <p:nvPr/>
        </p:nvSpPr>
        <p:spPr bwMode="auto">
          <a:xfrm>
            <a:off x="2413000" y="3286125"/>
            <a:ext cx="3603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96" name="Rectangle 44"/>
          <p:cNvSpPr>
            <a:spLocks noChangeArrowheads="1"/>
          </p:cNvSpPr>
          <p:nvPr/>
        </p:nvSpPr>
        <p:spPr bwMode="auto">
          <a:xfrm>
            <a:off x="1115714" y="3285332"/>
            <a:ext cx="2089150" cy="57626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 anchor="ctr"/>
          <a:lstStyle/>
          <a:p>
            <a:pPr>
              <a:defRPr/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she ?</a:t>
            </a:r>
          </a:p>
        </p:txBody>
      </p:sp>
      <p:sp>
        <p:nvSpPr>
          <p:cNvPr id="97" name="Rectangle 45"/>
          <p:cNvSpPr>
            <a:spLocks noChangeArrowheads="1"/>
          </p:cNvSpPr>
          <p:nvPr/>
        </p:nvSpPr>
        <p:spPr bwMode="auto">
          <a:xfrm>
            <a:off x="1187450" y="3890963"/>
            <a:ext cx="7937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It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98" name="Rectangle 46"/>
          <p:cNvSpPr>
            <a:spLocks noChangeArrowheads="1"/>
          </p:cNvSpPr>
          <p:nvPr/>
        </p:nvSpPr>
        <p:spPr bwMode="auto">
          <a:xfrm>
            <a:off x="2122488" y="3862388"/>
            <a:ext cx="577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99" name="Rectangle 47"/>
          <p:cNvSpPr>
            <a:spLocks noChangeArrowheads="1"/>
          </p:cNvSpPr>
          <p:nvPr/>
        </p:nvSpPr>
        <p:spPr bwMode="auto">
          <a:xfrm>
            <a:off x="2413000" y="3862388"/>
            <a:ext cx="3603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100" name="Rectangle 48"/>
          <p:cNvSpPr>
            <a:spLocks noChangeArrowheads="1"/>
          </p:cNvSpPr>
          <p:nvPr/>
        </p:nvSpPr>
        <p:spPr bwMode="auto">
          <a:xfrm>
            <a:off x="1115714" y="3861594"/>
            <a:ext cx="1873250" cy="576263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 anchor="ctr"/>
          <a:lstStyle/>
          <a:p>
            <a:pPr>
              <a:defRPr/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Is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it ?</a:t>
            </a:r>
          </a:p>
        </p:txBody>
      </p:sp>
      <p:sp>
        <p:nvSpPr>
          <p:cNvPr id="101" name="Rectangle 49"/>
          <p:cNvSpPr>
            <a:spLocks noChangeArrowheads="1"/>
          </p:cNvSpPr>
          <p:nvPr/>
        </p:nvSpPr>
        <p:spPr bwMode="auto">
          <a:xfrm>
            <a:off x="1116013" y="4438650"/>
            <a:ext cx="10810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We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102" name="Rectangle 50"/>
          <p:cNvSpPr>
            <a:spLocks noChangeArrowheads="1"/>
          </p:cNvSpPr>
          <p:nvPr/>
        </p:nvSpPr>
        <p:spPr bwMode="auto">
          <a:xfrm>
            <a:off x="2051050" y="4410075"/>
            <a:ext cx="10096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103" name="Rectangle 51"/>
          <p:cNvSpPr>
            <a:spLocks noChangeArrowheads="1"/>
          </p:cNvSpPr>
          <p:nvPr/>
        </p:nvSpPr>
        <p:spPr bwMode="auto">
          <a:xfrm>
            <a:off x="2700338" y="4438650"/>
            <a:ext cx="3603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104" name="Rectangle 52"/>
          <p:cNvSpPr>
            <a:spLocks noChangeArrowheads="1"/>
          </p:cNvSpPr>
          <p:nvPr/>
        </p:nvSpPr>
        <p:spPr bwMode="auto">
          <a:xfrm>
            <a:off x="1044277" y="4364832"/>
            <a:ext cx="2232025" cy="57626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 anchor="ctr"/>
          <a:lstStyle/>
          <a:p>
            <a:pPr>
              <a:defRPr/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we ?</a:t>
            </a:r>
          </a:p>
        </p:txBody>
      </p:sp>
      <p:sp>
        <p:nvSpPr>
          <p:cNvPr id="105" name="Rectangle 53"/>
          <p:cNvSpPr>
            <a:spLocks noChangeArrowheads="1"/>
          </p:cNvSpPr>
          <p:nvPr/>
        </p:nvSpPr>
        <p:spPr bwMode="auto">
          <a:xfrm>
            <a:off x="1116013" y="4899025"/>
            <a:ext cx="10810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You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106" name="Rectangle 54"/>
          <p:cNvSpPr>
            <a:spLocks noChangeArrowheads="1"/>
          </p:cNvSpPr>
          <p:nvPr/>
        </p:nvSpPr>
        <p:spPr bwMode="auto">
          <a:xfrm>
            <a:off x="2051050" y="4870450"/>
            <a:ext cx="10096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107" name="Rectangle 55"/>
          <p:cNvSpPr>
            <a:spLocks noChangeArrowheads="1"/>
          </p:cNvSpPr>
          <p:nvPr/>
        </p:nvSpPr>
        <p:spPr bwMode="auto">
          <a:xfrm>
            <a:off x="2700338" y="4899025"/>
            <a:ext cx="3603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108" name="Rectangle 56"/>
          <p:cNvSpPr>
            <a:spLocks noChangeArrowheads="1"/>
          </p:cNvSpPr>
          <p:nvPr/>
        </p:nvSpPr>
        <p:spPr bwMode="auto">
          <a:xfrm>
            <a:off x="1044277" y="4898232"/>
            <a:ext cx="2232025" cy="57626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 anchor="ctr"/>
          <a:lstStyle/>
          <a:p>
            <a:pPr>
              <a:defRPr/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you ?</a:t>
            </a:r>
          </a:p>
        </p:txBody>
      </p:sp>
      <p:sp>
        <p:nvSpPr>
          <p:cNvPr id="109" name="Rectangle 57"/>
          <p:cNvSpPr>
            <a:spLocks noChangeArrowheads="1"/>
          </p:cNvSpPr>
          <p:nvPr/>
        </p:nvSpPr>
        <p:spPr bwMode="auto">
          <a:xfrm>
            <a:off x="1116013" y="5446713"/>
            <a:ext cx="14414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They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110" name="Rectangle 58"/>
          <p:cNvSpPr>
            <a:spLocks noChangeArrowheads="1"/>
          </p:cNvSpPr>
          <p:nvPr/>
        </p:nvSpPr>
        <p:spPr bwMode="auto">
          <a:xfrm>
            <a:off x="2411413" y="5418138"/>
            <a:ext cx="10096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  <a:endParaRPr lang="es-ES" sz="36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111" name="Rectangle 59"/>
          <p:cNvSpPr>
            <a:spLocks noChangeArrowheads="1"/>
          </p:cNvSpPr>
          <p:nvPr/>
        </p:nvSpPr>
        <p:spPr bwMode="auto">
          <a:xfrm>
            <a:off x="3132138" y="5446713"/>
            <a:ext cx="3603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?</a:t>
            </a:r>
          </a:p>
        </p:txBody>
      </p:sp>
      <p:sp>
        <p:nvSpPr>
          <p:cNvPr id="112" name="Rectangle 60"/>
          <p:cNvSpPr>
            <a:spLocks noChangeArrowheads="1"/>
          </p:cNvSpPr>
          <p:nvPr/>
        </p:nvSpPr>
        <p:spPr bwMode="auto">
          <a:xfrm>
            <a:off x="1044277" y="5444332"/>
            <a:ext cx="2592387" cy="649287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/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txBody>
          <a:bodyPr anchor="ctr"/>
          <a:lstStyle/>
          <a:p>
            <a:pPr>
              <a:defRPr/>
            </a:pPr>
            <a:r>
              <a:rPr lang="es-ES" sz="3600">
                <a:solidFill>
                  <a:srgbClr val="66FFFF"/>
                </a:solidFill>
                <a:latin typeface="Comic Sans MS" pitchFamily="66" charset="0"/>
              </a:rPr>
              <a:t>Are</a:t>
            </a:r>
            <a:r>
              <a:rPr lang="es-ES" sz="360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ES" sz="3600">
                <a:solidFill>
                  <a:schemeClr val="bg1"/>
                </a:solidFill>
                <a:latin typeface="Comic Sans MS" pitchFamily="66" charset="0"/>
              </a:rPr>
              <a:t>they ?</a:t>
            </a:r>
          </a:p>
        </p:txBody>
      </p:sp>
      <p:sp>
        <p:nvSpPr>
          <p:cNvPr id="115" name="Rectangle 66"/>
          <p:cNvSpPr>
            <a:spLocks noChangeArrowheads="1"/>
          </p:cNvSpPr>
          <p:nvPr/>
        </p:nvSpPr>
        <p:spPr bwMode="auto">
          <a:xfrm>
            <a:off x="3276600" y="1557338"/>
            <a:ext cx="3889375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Yes, </a:t>
            </a:r>
            <a:r>
              <a:rPr lang="es-ES" sz="2800">
                <a:solidFill>
                  <a:schemeClr val="bg1"/>
                </a:solidFill>
                <a:latin typeface="Comic Sans MS" pitchFamily="66" charset="0"/>
              </a:rPr>
              <a:t>I</a:t>
            </a: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 am</a:t>
            </a:r>
            <a:r>
              <a:rPr lang="es-ES" sz="2800">
                <a:solidFill>
                  <a:schemeClr val="bg1"/>
                </a:solidFill>
                <a:latin typeface="Comic Sans MS" pitchFamily="66" charset="0"/>
              </a:rPr>
              <a:t>/you</a:t>
            </a: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 are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No, </a:t>
            </a:r>
            <a:r>
              <a:rPr lang="es-ES" sz="2800">
                <a:solidFill>
                  <a:schemeClr val="bg1"/>
                </a:solidFill>
                <a:latin typeface="Comic Sans MS" pitchFamily="66" charset="0"/>
              </a:rPr>
              <a:t>I</a:t>
            </a: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’m</a:t>
            </a:r>
            <a:r>
              <a:rPr lang="es-ES" sz="280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not</a:t>
            </a:r>
            <a:r>
              <a:rPr lang="es-ES" sz="2800">
                <a:solidFill>
                  <a:schemeClr val="bg1"/>
                </a:solidFill>
                <a:latin typeface="Comic Sans MS" pitchFamily="66" charset="0"/>
              </a:rPr>
              <a:t>/you</a:t>
            </a: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 aren’t</a:t>
            </a:r>
            <a:endParaRPr lang="es-ES" sz="28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116" name="Rectangle 68"/>
          <p:cNvSpPr>
            <a:spLocks noChangeArrowheads="1"/>
          </p:cNvSpPr>
          <p:nvPr/>
        </p:nvSpPr>
        <p:spPr bwMode="auto">
          <a:xfrm>
            <a:off x="3492500" y="4652963"/>
            <a:ext cx="42481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Yes, </a:t>
            </a:r>
            <a:r>
              <a:rPr lang="es-ES" sz="2800">
                <a:solidFill>
                  <a:schemeClr val="bg1"/>
                </a:solidFill>
                <a:latin typeface="Comic Sans MS" pitchFamily="66" charset="0"/>
              </a:rPr>
              <a:t>we/you/they</a:t>
            </a: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 are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No, </a:t>
            </a:r>
            <a:r>
              <a:rPr lang="es-ES" sz="2800">
                <a:solidFill>
                  <a:schemeClr val="bg1"/>
                </a:solidFill>
                <a:latin typeface="Comic Sans MS" pitchFamily="66" charset="0"/>
              </a:rPr>
              <a:t>we/you/they</a:t>
            </a:r>
            <a:r>
              <a:rPr lang="es-ES" sz="2800">
                <a:solidFill>
                  <a:srgbClr val="66FFFF"/>
                </a:solidFill>
                <a:latin typeface="Comic Sans MS" pitchFamily="66" charset="0"/>
              </a:rPr>
              <a:t> aren’t</a:t>
            </a:r>
            <a:endParaRPr lang="es-ES" sz="2800" b="1">
              <a:solidFill>
                <a:srgbClr val="66FFFF"/>
              </a:solidFill>
              <a:latin typeface="Comic Sans MS" pitchFamily="66" charset="0"/>
            </a:endParaRPr>
          </a:p>
        </p:txBody>
      </p:sp>
      <p:sp>
        <p:nvSpPr>
          <p:cNvPr id="117" name="116 Llamada ovalada"/>
          <p:cNvSpPr/>
          <p:nvPr/>
        </p:nvSpPr>
        <p:spPr>
          <a:xfrm>
            <a:off x="6876256" y="2448574"/>
            <a:ext cx="1944216" cy="836758"/>
          </a:xfrm>
          <a:prstGeom prst="wedgeEllipseCallout">
            <a:avLst>
              <a:gd name="adj1" fmla="val -2324"/>
              <a:gd name="adj2" fmla="val 75305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b="1" dirty="0" err="1">
                <a:solidFill>
                  <a:schemeClr val="tx1"/>
                </a:solidFill>
              </a:rPr>
              <a:t>Remember</a:t>
            </a:r>
            <a:endParaRPr lang="es-ES_tradnl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5.78035E-8 L 0.02413 -0.05202 C 0.02934 -0.06381 0.03681 -0.07006 0.04479 -0.07006 C 0.05382 -0.07006 0.06111 -0.06381 0.06615 -0.05202 L 0.09063 -5.78035E-8 " pathEditMode="relative" rAng="0" ptsTypes="FffFF">
                                      <p:cBhvr>
                                        <p:cTn id="1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-3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5.78035E-8 L -0.01389 0.04994 C -0.01666 0.06104 -0.021 0.06775 -0.02534 0.06775 C -0.03055 0.06775 -0.03472 0.06104 -0.0375 0.04994 L -0.05104 -5.78035E-8 " pathEditMode="relative" rAng="0" ptsTypes="FffFF">
                                      <p:cBhvr>
                                        <p:cTn id="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 3.46821E-6 L 0.01007 -0.05457 C 0.01493 -0.06682 0.0217 -0.0733 0.029 -0.0733 C 0.03715 -0.0733 0.04375 -0.06682 0.04844 -0.05457 L 0.07084 3.46821E-6 " pathEditMode="relative" rAng="0" ptsTypes="FffFF">
                                      <p:cBhvr>
                                        <p:cTn id="2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" y="-3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0.00416 L -0.03577 0.04092 C -0.04132 0.04902 -0.05 0.0541 -0.05868 0.0541 C -0.06927 0.0541 -0.07761 0.04902 -0.08316 0.04092 L -0.11025 0.00416 " pathEditMode="relative" rAng="0" ptsTypes="FffFF">
                                      <p:cBhvr>
                                        <p:cTn id="2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79191E-6 L 0.01459 -0.06173 C 0.01771 -0.07561 0.02222 -0.08277 0.02709 -0.08277 C 0.03264 -0.08277 0.03698 -0.07561 0.04011 -0.06173 L 0.05521 -1.79191E-6 " pathEditMode="relative" rAng="0" ptsTypes="FffFF">
                                      <p:cBhvr>
                                        <p:cTn id="4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-4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0.00416 L -0.03577 0.04092 C -0.04132 0.04902 -0.05 0.0541 -0.05868 0.0541 C -0.06927 0.0541 -0.07761 0.04902 -0.08316 0.04092 L -0.11025 0.00416 " pathEditMode="relative" rAng="0" ptsTypes="FffFF">
                                      <p:cBhvr>
                                        <p:cTn id="4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79191E-6 L 0.01459 -0.06173 C 0.01771 -0.07561 0.02222 -0.08277 0.02709 -0.08277 C 0.03264 -0.08277 0.03698 -0.07561 0.04011 -0.06173 L 0.05521 -1.79191E-6 " pathEditMode="relative" rAng="0" ptsTypes="FffFF">
                                      <p:cBhvr>
                                        <p:cTn id="6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-4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0.00416 L -0.03577 0.04092 C -0.04132 0.04902 -0.05 0.0541 -0.05868 0.0541 C -0.06927 0.0541 -0.07761 0.04902 -0.08316 0.04092 L -0.11025 0.00416 " pathEditMode="relative" rAng="0" ptsTypes="FffFF">
                                      <p:cBhvr>
                                        <p:cTn id="6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4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79191E-6 L 0.01459 -0.06173 C 0.01771 -0.07561 0.02222 -0.08277 0.02709 -0.08277 C 0.03264 -0.08277 0.03698 -0.07561 0.04011 -0.06173 L 0.05521 -1.79191E-6 " pathEditMode="relative" rAng="0" ptsTypes="FffFF">
                                      <p:cBhvr>
                                        <p:cTn id="7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-4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0.00416 L -0.03577 0.04092 C -0.04132 0.04902 -0.05 0.0541 -0.05868 0.0541 C -0.06927 0.0541 -0.07761 0.04902 -0.08316 0.04092 L -0.11025 0.00416 " pathEditMode="relative" rAng="0" ptsTypes="FffFF">
                                      <p:cBhvr>
                                        <p:cTn id="7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8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6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 3.46821E-6 L 0.01007 -0.05457 C 0.01493 -0.06682 0.0217 -0.0733 0.029 -0.0733 C 0.03715 -0.0733 0.04375 -0.06682 0.04844 -0.05457 L 0.07084 3.46821E-6 " pathEditMode="relative" rAng="0" ptsTypes="FffFF">
                                      <p:cBhvr>
                                        <p:cTn id="9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" y="-37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0.00416 L -0.03577 0.04092 C -0.04132 0.04902 -0.05 0.0541 -0.05868 0.0541 C -0.06927 0.0541 -0.07761 0.04902 -0.08316 0.04092 L -0.11025 0.00416 " pathEditMode="relative" rAng="0" ptsTypes="FffFF">
                                      <p:cBhvr>
                                        <p:cTn id="9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 3.46821E-6 L 0.01007 -0.05457 C 0.01493 -0.06682 0.0217 -0.0733 0.029 -0.0733 C 0.03715 -0.0733 0.04375 -0.06682 0.04844 -0.05457 L 0.07084 3.46821E-6 " pathEditMode="relative" rAng="0" ptsTypes="FffFF">
                                      <p:cBhvr>
                                        <p:cTn id="11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" y="-37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2 0.00416 L -0.03577 0.04092 C -0.04132 0.04902 -0.05 0.0541 -0.05868 0.0541 C -0.06927 0.0541 -0.07761 0.04902 -0.08316 0.04092 L -0.11025 0.00416 " pathEditMode="relative" rAng="0" ptsTypes="FffFF">
                                      <p:cBhvr>
                                        <p:cTn id="11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4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32948E-6 L 0.02604 -0.05688 C 0.03177 -0.0696 0.03975 -0.0763 0.04843 -0.0763 C 0.05816 -0.0763 0.06614 -0.0696 0.0717 -0.05688 L 0.09843 1.32948E-6 " pathEditMode="relative" rAng="0" ptsTypes="FffFF">
                                      <p:cBhvr>
                                        <p:cTn id="12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" y="-38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81 0.00416 L -0.02708 0.04093 C -0.03472 0.04902 -0.04687 0.05434 -0.05868 0.05434 C -0.07326 0.05434 -0.08489 0.04902 -0.09271 0.04093 L -0.12986 0.00416 " pathEditMode="relative" rAng="0" ptsTypes="FffFF">
                                      <p:cBhvr>
                                        <p:cTn id="12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6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1" grpId="0"/>
      <p:bldP spid="82" grpId="0"/>
      <p:bldP spid="83" grpId="0"/>
      <p:bldP spid="85" grpId="0"/>
      <p:bldP spid="86" grpId="0"/>
      <p:bldP spid="87" grpId="0"/>
      <p:bldP spid="89" grpId="0"/>
      <p:bldP spid="90" grpId="0"/>
      <p:bldP spid="91" grpId="0"/>
      <p:bldP spid="93" grpId="0"/>
      <p:bldP spid="94" grpId="0"/>
      <p:bldP spid="95" grpId="0"/>
      <p:bldP spid="97" grpId="0"/>
      <p:bldP spid="98" grpId="0"/>
      <p:bldP spid="99" grpId="0"/>
      <p:bldP spid="101" grpId="0"/>
      <p:bldP spid="102" grpId="0"/>
      <p:bldP spid="103" grpId="0"/>
      <p:bldP spid="105" grpId="0"/>
      <p:bldP spid="106" grpId="0"/>
      <p:bldP spid="107" grpId="0"/>
      <p:bldP spid="109" grpId="0"/>
      <p:bldP spid="110" grpId="0"/>
      <p:bldP spid="111" grpId="0"/>
      <p:bldP spid="115" grpId="0"/>
      <p:bldP spid="1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2533" name="39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88900"/>
            <a:ext cx="259238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3851448" y="44624"/>
            <a:ext cx="475299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Complete </a:t>
            </a:r>
            <a:r>
              <a:rPr lang="es-ES_tradnl" sz="2800" b="1" dirty="0" err="1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the</a:t>
            </a: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 </a:t>
            </a:r>
            <a:r>
              <a:rPr lang="es-ES_tradnl" sz="2800" b="1" dirty="0" err="1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sentences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sp>
        <p:nvSpPr>
          <p:cNvPr id="11" name="10 Llamada ovalada"/>
          <p:cNvSpPr/>
          <p:nvPr/>
        </p:nvSpPr>
        <p:spPr>
          <a:xfrm>
            <a:off x="755576" y="1262246"/>
            <a:ext cx="6408712" cy="1368152"/>
          </a:xfrm>
          <a:prstGeom prst="wedgeEllipseCallout">
            <a:avLst>
              <a:gd name="adj1" fmla="val -16803"/>
              <a:gd name="adj2" fmla="val 96728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dirty="0" err="1">
                <a:solidFill>
                  <a:schemeClr val="tx1"/>
                </a:solidFill>
              </a:rPr>
              <a:t>She</a:t>
            </a:r>
            <a:r>
              <a:rPr lang="es-ES_tradnl" sz="3200" dirty="0">
                <a:solidFill>
                  <a:schemeClr val="tx1"/>
                </a:solidFill>
              </a:rPr>
              <a:t> _____ </a:t>
            </a:r>
            <a:r>
              <a:rPr lang="es-ES_tradnl" sz="3200" dirty="0" err="1">
                <a:solidFill>
                  <a:schemeClr val="tx1"/>
                </a:solidFill>
              </a:rPr>
              <a:t>my</a:t>
            </a:r>
            <a:r>
              <a:rPr lang="es-ES_tradnl" sz="3200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mother</a:t>
            </a:r>
            <a:r>
              <a:rPr lang="es-ES_tradnl" sz="32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" name="1 Abrir corchete"/>
          <p:cNvSpPr/>
          <p:nvPr/>
        </p:nvSpPr>
        <p:spPr>
          <a:xfrm>
            <a:off x="7525344" y="1412776"/>
            <a:ext cx="1618656" cy="4608512"/>
          </a:xfrm>
          <a:prstGeom prst="leftBracket">
            <a:avLst>
              <a:gd name="adj" fmla="val 32925"/>
            </a:avLst>
          </a:prstGeom>
          <a:solidFill>
            <a:schemeClr val="bg1"/>
          </a:solidFill>
          <a:ln w="76200">
            <a:solidFill>
              <a:srgbClr val="92D050"/>
            </a:solidFill>
          </a:ln>
          <a:effectLst>
            <a:innerShdw blurRad="63500" dist="889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7791450" y="3068638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7791450" y="2411413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7667625" y="5076825"/>
            <a:ext cx="13890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isn’t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7521575" y="3716338"/>
            <a:ext cx="1658938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‘m </a:t>
            </a: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not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7524750" y="4365625"/>
            <a:ext cx="17272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aren’t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7740650" y="1700213"/>
            <a:ext cx="151130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am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2547" name="9 Imagen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949575"/>
            <a:ext cx="1628775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8" name="Picture 2" descr="http://www.nohomers.net/content/gallery/bartsimpson/bart_pointing.gif"/>
          <p:cNvPicPr>
            <a:picLocks noChangeAspect="1" noChangeArrowheads="1"/>
          </p:cNvPicPr>
          <p:nvPr/>
        </p:nvPicPr>
        <p:blipFill>
          <a:blip r:embed="rId6"/>
          <a:srcRect l="4362"/>
          <a:stretch>
            <a:fillRect/>
          </a:stretch>
        </p:blipFill>
        <p:spPr bwMode="auto">
          <a:xfrm>
            <a:off x="641350" y="3357563"/>
            <a:ext cx="3354388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83904E-6 L -0.55608 -0.50301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-25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RREC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0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6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2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7" grpId="0"/>
      <p:bldP spid="18" grpId="0"/>
      <p:bldP spid="19" grpId="0"/>
      <p:bldP spid="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557" name="39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88900"/>
            <a:ext cx="259238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3851448" y="44624"/>
            <a:ext cx="475299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Complete </a:t>
            </a:r>
            <a:r>
              <a:rPr lang="es-ES_tradnl" sz="2800" b="1" dirty="0" err="1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the</a:t>
            </a: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 </a:t>
            </a:r>
            <a:r>
              <a:rPr lang="es-ES_tradnl" sz="2800" b="1" dirty="0" err="1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sentences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sp>
        <p:nvSpPr>
          <p:cNvPr id="11" name="10 Llamada ovalada"/>
          <p:cNvSpPr/>
          <p:nvPr/>
        </p:nvSpPr>
        <p:spPr>
          <a:xfrm>
            <a:off x="755576" y="1262246"/>
            <a:ext cx="5760640" cy="1368152"/>
          </a:xfrm>
          <a:prstGeom prst="wedgeEllipseCallout">
            <a:avLst>
              <a:gd name="adj1" fmla="val -16803"/>
              <a:gd name="adj2" fmla="val 96728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dirty="0">
                <a:solidFill>
                  <a:schemeClr val="tx1"/>
                </a:solidFill>
              </a:rPr>
              <a:t>I _____ American.</a:t>
            </a:r>
          </a:p>
        </p:txBody>
      </p:sp>
      <p:pic>
        <p:nvPicPr>
          <p:cNvPr id="23562" name="1 Imagen"/>
          <p:cNvPicPr>
            <a:picLocks noChangeAspect="1"/>
          </p:cNvPicPr>
          <p:nvPr/>
        </p:nvPicPr>
        <p:blipFill>
          <a:blip r:embed="rId5"/>
          <a:srcRect b="36877"/>
          <a:stretch>
            <a:fillRect/>
          </a:stretch>
        </p:blipFill>
        <p:spPr bwMode="auto">
          <a:xfrm>
            <a:off x="755650" y="3214688"/>
            <a:ext cx="3455988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Abrir corchete"/>
          <p:cNvSpPr/>
          <p:nvPr/>
        </p:nvSpPr>
        <p:spPr>
          <a:xfrm>
            <a:off x="7525344" y="1412776"/>
            <a:ext cx="1618656" cy="4608512"/>
          </a:xfrm>
          <a:prstGeom prst="leftBracket">
            <a:avLst>
              <a:gd name="adj" fmla="val 32925"/>
            </a:avLst>
          </a:prstGeom>
          <a:solidFill>
            <a:schemeClr val="bg1"/>
          </a:solidFill>
          <a:ln w="76200">
            <a:solidFill>
              <a:srgbClr val="92D050"/>
            </a:solidFill>
          </a:ln>
          <a:effectLst>
            <a:innerShdw blurRad="63500" dist="889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7791450" y="3068638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7791450" y="2411413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7791450" y="1700213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am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7521575" y="3716338"/>
            <a:ext cx="1658938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‘m </a:t>
            </a: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not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7524750" y="4365625"/>
            <a:ext cx="17272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aren’t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7524750" y="5065713"/>
            <a:ext cx="16557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isn’t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5.18039E-7 L -0.61701 -0.0111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" y="-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RREC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0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6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2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7" grpId="0"/>
      <p:bldP spid="18" grpId="0"/>
      <p:bldP spid="19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4581" name="39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88900"/>
            <a:ext cx="259238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3851448" y="44624"/>
            <a:ext cx="475299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Complete </a:t>
            </a:r>
            <a:r>
              <a:rPr lang="es-ES_tradnl" sz="2800" b="1" dirty="0" err="1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the</a:t>
            </a: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 </a:t>
            </a:r>
            <a:r>
              <a:rPr lang="es-ES_tradnl" sz="2800" b="1" dirty="0" err="1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sentences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pic>
        <p:nvPicPr>
          <p:cNvPr id="24583" name="Picture 2" descr="http://4.bp.blogspot.com/_e8jp4TP43Xg/TPQTSp9_kII/AAAAAAAAAtE/NHXVG_btAoo/s1600/milhouse.gif"/>
          <p:cNvPicPr>
            <a:picLocks noChangeAspect="1" noChangeArrowheads="1"/>
          </p:cNvPicPr>
          <p:nvPr/>
        </p:nvPicPr>
        <p:blipFill>
          <a:blip r:embed="rId5"/>
          <a:srcRect b="22066"/>
          <a:stretch>
            <a:fillRect/>
          </a:stretch>
        </p:blipFill>
        <p:spPr bwMode="auto">
          <a:xfrm>
            <a:off x="788988" y="3321050"/>
            <a:ext cx="2238375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Llamada ovalada"/>
          <p:cNvSpPr/>
          <p:nvPr/>
        </p:nvSpPr>
        <p:spPr>
          <a:xfrm>
            <a:off x="755576" y="1262246"/>
            <a:ext cx="5760640" cy="1368152"/>
          </a:xfrm>
          <a:prstGeom prst="wedgeEllipseCallout">
            <a:avLst>
              <a:gd name="adj1" fmla="val -16803"/>
              <a:gd name="adj2" fmla="val 96728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dirty="0">
                <a:solidFill>
                  <a:schemeClr val="tx1"/>
                </a:solidFill>
              </a:rPr>
              <a:t>Bart _____ </a:t>
            </a:r>
            <a:r>
              <a:rPr lang="es-ES_tradnl" sz="3200" dirty="0" err="1">
                <a:solidFill>
                  <a:schemeClr val="tx1"/>
                </a:solidFill>
              </a:rPr>
              <a:t>my</a:t>
            </a:r>
            <a:r>
              <a:rPr lang="es-ES_tradnl" sz="3200" dirty="0">
                <a:solidFill>
                  <a:schemeClr val="tx1"/>
                </a:solidFill>
              </a:rPr>
              <a:t> </a:t>
            </a:r>
            <a:r>
              <a:rPr lang="es-ES_tradnl" sz="3200" dirty="0" err="1">
                <a:solidFill>
                  <a:schemeClr val="tx1"/>
                </a:solidFill>
              </a:rPr>
              <a:t>friend</a:t>
            </a:r>
            <a:r>
              <a:rPr lang="es-ES_tradnl" sz="32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24587" name="1 Imagen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97375" y="2636838"/>
            <a:ext cx="2143125" cy="325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Abrir corchete"/>
          <p:cNvSpPr/>
          <p:nvPr/>
        </p:nvSpPr>
        <p:spPr>
          <a:xfrm>
            <a:off x="7525344" y="1412776"/>
            <a:ext cx="1618656" cy="4608512"/>
          </a:xfrm>
          <a:prstGeom prst="leftBracket">
            <a:avLst>
              <a:gd name="adj" fmla="val 32925"/>
            </a:avLst>
          </a:prstGeom>
          <a:solidFill>
            <a:schemeClr val="bg1"/>
          </a:solidFill>
          <a:ln w="76200">
            <a:solidFill>
              <a:srgbClr val="92D050"/>
            </a:solidFill>
          </a:ln>
          <a:effectLst>
            <a:innerShdw blurRad="63500" dist="889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7791450" y="1700213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am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7791450" y="2411413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7791450" y="3068638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7521575" y="3716338"/>
            <a:ext cx="1658938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‘m </a:t>
            </a: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not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7524750" y="4365625"/>
            <a:ext cx="17272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aren’t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7524750" y="5065713"/>
            <a:ext cx="16557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isn’t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96947E-6 L -0.58542 -0.2208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" y="-11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RREC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0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6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2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7" grpId="0"/>
      <p:bldP spid="18" grpId="0"/>
      <p:bldP spid="19" grpId="0"/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5605" name="39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88900"/>
            <a:ext cx="259238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3851448" y="44624"/>
            <a:ext cx="475299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Complete </a:t>
            </a:r>
            <a:r>
              <a:rPr lang="es-ES_tradnl" sz="2800" b="1" dirty="0" err="1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the</a:t>
            </a: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 </a:t>
            </a:r>
            <a:r>
              <a:rPr lang="es-ES_tradnl" sz="2800" b="1" dirty="0" err="1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sentences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sp>
        <p:nvSpPr>
          <p:cNvPr id="11" name="10 Llamada ovalada"/>
          <p:cNvSpPr/>
          <p:nvPr/>
        </p:nvSpPr>
        <p:spPr>
          <a:xfrm>
            <a:off x="755576" y="1262246"/>
            <a:ext cx="6192688" cy="1368152"/>
          </a:xfrm>
          <a:prstGeom prst="wedgeEllipseCallout">
            <a:avLst>
              <a:gd name="adj1" fmla="val -16803"/>
              <a:gd name="adj2" fmla="val 96728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dirty="0">
                <a:solidFill>
                  <a:schemeClr val="tx1"/>
                </a:solidFill>
              </a:rPr>
              <a:t>I ______ </a:t>
            </a:r>
            <a:r>
              <a:rPr lang="es-ES_tradnl" sz="3200" dirty="0" err="1">
                <a:solidFill>
                  <a:schemeClr val="tx1"/>
                </a:solidFill>
              </a:rPr>
              <a:t>tall</a:t>
            </a:r>
            <a:r>
              <a:rPr lang="es-ES_tradnl" sz="3200" dirty="0">
                <a:solidFill>
                  <a:schemeClr val="tx1"/>
                </a:solidFill>
              </a:rPr>
              <a:t>. </a:t>
            </a:r>
            <a:r>
              <a:rPr lang="es-ES_tradnl" sz="3200" dirty="0" err="1">
                <a:solidFill>
                  <a:schemeClr val="tx1"/>
                </a:solidFill>
              </a:rPr>
              <a:t>I’m</a:t>
            </a:r>
            <a:r>
              <a:rPr lang="es-ES_tradnl" sz="3200" dirty="0">
                <a:solidFill>
                  <a:schemeClr val="tx1"/>
                </a:solidFill>
              </a:rPr>
              <a:t> short.</a:t>
            </a:r>
          </a:p>
        </p:txBody>
      </p:sp>
      <p:pic>
        <p:nvPicPr>
          <p:cNvPr id="25610" name="1 Imagen"/>
          <p:cNvPicPr>
            <a:picLocks noChangeAspect="1"/>
          </p:cNvPicPr>
          <p:nvPr/>
        </p:nvPicPr>
        <p:blipFill>
          <a:blip r:embed="rId5"/>
          <a:srcRect b="36877"/>
          <a:stretch>
            <a:fillRect/>
          </a:stretch>
        </p:blipFill>
        <p:spPr bwMode="auto">
          <a:xfrm>
            <a:off x="755650" y="3214688"/>
            <a:ext cx="3455988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Abrir corchete"/>
          <p:cNvSpPr/>
          <p:nvPr/>
        </p:nvSpPr>
        <p:spPr>
          <a:xfrm>
            <a:off x="7525344" y="1412776"/>
            <a:ext cx="1618656" cy="4608512"/>
          </a:xfrm>
          <a:prstGeom prst="leftBracket">
            <a:avLst>
              <a:gd name="adj" fmla="val 32925"/>
            </a:avLst>
          </a:prstGeom>
          <a:solidFill>
            <a:schemeClr val="bg1"/>
          </a:solidFill>
          <a:ln w="76200">
            <a:solidFill>
              <a:srgbClr val="92D050"/>
            </a:solidFill>
          </a:ln>
          <a:effectLst>
            <a:innerShdw blurRad="63500" dist="889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7791450" y="3068638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7791450" y="2411413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7667625" y="3708400"/>
            <a:ext cx="13890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‘m </a:t>
            </a: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not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7791450" y="1700213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am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7524750" y="4365625"/>
            <a:ext cx="17272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aren’t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7524750" y="5065713"/>
            <a:ext cx="16557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isn’t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70953E-6 L -0.62708 -0.30365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" y="-15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RREC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0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6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2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7" grpId="0"/>
      <p:bldP spid="18" grpId="0"/>
      <p:bldP spid="19" grpId="0"/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0" y="28572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6629" name="39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571480"/>
            <a:ext cx="259238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3786182" y="285728"/>
            <a:ext cx="475299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Complete </a:t>
            </a:r>
            <a:r>
              <a:rPr lang="es-ES_tradnl" sz="2800" b="1" dirty="0" err="1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the</a:t>
            </a: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 </a:t>
            </a:r>
            <a:r>
              <a:rPr lang="es-ES_tradnl" sz="2800" b="1" dirty="0" err="1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sentences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sp>
        <p:nvSpPr>
          <p:cNvPr id="2" name="1 Abrir corchete"/>
          <p:cNvSpPr/>
          <p:nvPr/>
        </p:nvSpPr>
        <p:spPr>
          <a:xfrm>
            <a:off x="7286644" y="1357298"/>
            <a:ext cx="1618656" cy="4608512"/>
          </a:xfrm>
          <a:prstGeom prst="leftBracket">
            <a:avLst>
              <a:gd name="adj" fmla="val 32925"/>
            </a:avLst>
          </a:prstGeom>
          <a:solidFill>
            <a:schemeClr val="bg1"/>
          </a:solidFill>
          <a:ln w="76200">
            <a:solidFill>
              <a:srgbClr val="92D050"/>
            </a:solidFill>
          </a:ln>
          <a:effectLst>
            <a:innerShdw blurRad="63500" dist="889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7791450" y="3068638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7521575" y="3716338"/>
            <a:ext cx="1658938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‘m </a:t>
            </a: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not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7524750" y="5065713"/>
            <a:ext cx="172720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isn’t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7740650" y="1700213"/>
            <a:ext cx="151130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am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6638" name="Picture 4" descr="http://i474.photobucket.com/albums/rr108/demolator_2008/amistad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1775" y="3213100"/>
            <a:ext cx="2579688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Llamada ovalada"/>
          <p:cNvSpPr/>
          <p:nvPr/>
        </p:nvSpPr>
        <p:spPr>
          <a:xfrm>
            <a:off x="755576" y="1262246"/>
            <a:ext cx="6408712" cy="1368152"/>
          </a:xfrm>
          <a:prstGeom prst="wedgeEllipseCallout">
            <a:avLst>
              <a:gd name="adj1" fmla="val -324"/>
              <a:gd name="adj2" fmla="val 92963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dirty="0" err="1">
                <a:solidFill>
                  <a:schemeClr val="tx1"/>
                </a:solidFill>
              </a:rPr>
              <a:t>We</a:t>
            </a:r>
            <a:r>
              <a:rPr lang="es-ES_tradnl" sz="3200" dirty="0">
                <a:solidFill>
                  <a:schemeClr val="tx1"/>
                </a:solidFill>
              </a:rPr>
              <a:t> _____ </a:t>
            </a:r>
            <a:r>
              <a:rPr lang="es-ES_tradnl" sz="3200" dirty="0" err="1">
                <a:solidFill>
                  <a:schemeClr val="tx1"/>
                </a:solidFill>
              </a:rPr>
              <a:t>friends</a:t>
            </a:r>
            <a:r>
              <a:rPr lang="es-ES_tradnl" sz="32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7" name="16 CuadroTexto"/>
          <p:cNvSpPr txBox="1"/>
          <p:nvPr/>
        </p:nvSpPr>
        <p:spPr>
          <a:xfrm>
            <a:off x="7791450" y="2411413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7416800" y="4357694"/>
            <a:ext cx="17272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aren’t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71138E-6 L -0.53038 -0.11471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" y="-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RREC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0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6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2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17" grpId="0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7653" name="39 Imagen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88900"/>
            <a:ext cx="259238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42 CuadroTexto"/>
          <p:cNvSpPr txBox="1"/>
          <p:nvPr/>
        </p:nvSpPr>
        <p:spPr>
          <a:xfrm>
            <a:off x="3851448" y="44624"/>
            <a:ext cx="475299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Complete </a:t>
            </a:r>
            <a:r>
              <a:rPr lang="es-ES_tradnl" sz="2800" b="1" dirty="0" err="1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the</a:t>
            </a:r>
            <a:r>
              <a:rPr lang="es-ES_tradnl" sz="2800" b="1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 </a:t>
            </a:r>
            <a:r>
              <a:rPr lang="es-ES_tradnl" sz="2800" b="1" dirty="0" err="1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charset="0"/>
              </a:rPr>
              <a:t>sentences</a:t>
            </a:r>
            <a:endParaRPr lang="es-ES" sz="28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charset="0"/>
            </a:endParaRPr>
          </a:p>
        </p:txBody>
      </p:sp>
      <p:sp>
        <p:nvSpPr>
          <p:cNvPr id="2" name="1 Abrir corchete"/>
          <p:cNvSpPr/>
          <p:nvPr/>
        </p:nvSpPr>
        <p:spPr>
          <a:xfrm>
            <a:off x="7525344" y="1412776"/>
            <a:ext cx="1618656" cy="4608512"/>
          </a:xfrm>
          <a:prstGeom prst="leftBracket">
            <a:avLst>
              <a:gd name="adj" fmla="val 32925"/>
            </a:avLst>
          </a:prstGeom>
          <a:solidFill>
            <a:schemeClr val="bg1"/>
          </a:solidFill>
          <a:ln w="76200">
            <a:solidFill>
              <a:srgbClr val="92D050"/>
            </a:solidFill>
          </a:ln>
          <a:effectLst>
            <a:innerShdw blurRad="63500" dist="889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3" name="2 CuadroTexto"/>
          <p:cNvSpPr txBox="1"/>
          <p:nvPr/>
        </p:nvSpPr>
        <p:spPr>
          <a:xfrm>
            <a:off x="7791450" y="3068638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7791450" y="2411413"/>
            <a:ext cx="1389063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7521575" y="3716338"/>
            <a:ext cx="1658938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‘m </a:t>
            </a: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not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7524750" y="5065713"/>
            <a:ext cx="172720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isn’t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7740650" y="1700213"/>
            <a:ext cx="1511300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am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7663" name="Picture 4" descr="http://i474.photobucket.com/albums/rr108/demolator_2008/amistad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7175" y="2925763"/>
            <a:ext cx="2233613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Llamada ovalada"/>
          <p:cNvSpPr/>
          <p:nvPr/>
        </p:nvSpPr>
        <p:spPr>
          <a:xfrm>
            <a:off x="899592" y="1052736"/>
            <a:ext cx="6408712" cy="1584176"/>
          </a:xfrm>
          <a:prstGeom prst="wedgeEllipseCallout">
            <a:avLst>
              <a:gd name="adj1" fmla="val -21626"/>
              <a:gd name="adj2" fmla="val 114014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dirty="0" err="1">
                <a:solidFill>
                  <a:schemeClr val="tx1"/>
                </a:solidFill>
              </a:rPr>
              <a:t>They</a:t>
            </a:r>
            <a:r>
              <a:rPr lang="es-ES_tradnl" sz="3200" dirty="0">
                <a:solidFill>
                  <a:schemeClr val="tx1"/>
                </a:solidFill>
              </a:rPr>
              <a:t>  _____  </a:t>
            </a:r>
            <a:r>
              <a:rPr lang="es-ES_tradnl" sz="3200" dirty="0" err="1">
                <a:solidFill>
                  <a:schemeClr val="tx1"/>
                </a:solidFill>
              </a:rPr>
              <a:t>Spanish</a:t>
            </a:r>
            <a:r>
              <a:rPr lang="es-ES_tradnl" sz="32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7" name="16 CuadroTexto"/>
          <p:cNvSpPr txBox="1"/>
          <p:nvPr/>
        </p:nvSpPr>
        <p:spPr>
          <a:xfrm>
            <a:off x="7667625" y="4365625"/>
            <a:ext cx="13890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ES_tradnl" sz="32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aren’t</a:t>
            </a:r>
            <a:endParaRPr lang="es-ES" sz="32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7668" name="Picture 4"/>
          <p:cNvPicPr>
            <a:picLocks noChangeAspect="1" noChangeArrowheads="1"/>
          </p:cNvPicPr>
          <p:nvPr/>
        </p:nvPicPr>
        <p:blipFill>
          <a:blip r:embed="rId6"/>
          <a:srcRect b="28281"/>
          <a:stretch>
            <a:fillRect/>
          </a:stretch>
        </p:blipFill>
        <p:spPr bwMode="auto">
          <a:xfrm>
            <a:off x="357158" y="3143248"/>
            <a:ext cx="3419475" cy="336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60962E-6 L -0.50104 -0.42021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" y="-2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RREC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0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 nodeType="clickPar">
                      <p:stCondLst>
                        <p:cond delay="0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6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1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2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8" grpId="0"/>
      <p:bldP spid="19" grpId="0"/>
      <p:bldP spid="20" grpId="0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38 Rectángulo redondeado"/>
          <p:cNvSpPr/>
          <p:nvPr/>
        </p:nvSpPr>
        <p:spPr>
          <a:xfrm>
            <a:off x="323528" y="620688"/>
            <a:ext cx="8496944" cy="5904656"/>
          </a:xfrm>
          <a:prstGeom prst="roundRect">
            <a:avLst>
              <a:gd name="adj" fmla="val 6679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8677" name="39 Imagen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5013" y="88900"/>
            <a:ext cx="259238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Llamada ovalada"/>
          <p:cNvSpPr/>
          <p:nvPr/>
        </p:nvSpPr>
        <p:spPr>
          <a:xfrm>
            <a:off x="2987824" y="1196752"/>
            <a:ext cx="4464496" cy="1584176"/>
          </a:xfrm>
          <a:prstGeom prst="wedgeEllipseCallout">
            <a:avLst>
              <a:gd name="adj1" fmla="val -23124"/>
              <a:gd name="adj2" fmla="val 94503"/>
            </a:avLst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tx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sz="3200" dirty="0">
                <a:solidFill>
                  <a:srgbClr val="92D050"/>
                </a:solidFill>
                <a:latin typeface="akaDylan Plain" pitchFamily="82" charset="0"/>
              </a:rPr>
              <a:t>BYE </a:t>
            </a:r>
            <a:r>
              <a:rPr lang="es-ES_tradnl" sz="3200" dirty="0" err="1">
                <a:solidFill>
                  <a:srgbClr val="92D050"/>
                </a:solidFill>
                <a:latin typeface="akaDylan Plain" pitchFamily="82" charset="0"/>
              </a:rPr>
              <a:t>BYE</a:t>
            </a:r>
            <a:r>
              <a:rPr lang="es-ES_tradnl" sz="3200" dirty="0">
                <a:solidFill>
                  <a:srgbClr val="92D050"/>
                </a:solidFill>
                <a:latin typeface="akaDylan Plain" pitchFamily="82" charset="0"/>
              </a:rPr>
              <a:t>!</a:t>
            </a:r>
          </a:p>
        </p:txBody>
      </p:sp>
      <p:pic>
        <p:nvPicPr>
          <p:cNvPr id="28681" name="1 Imagen"/>
          <p:cNvPicPr>
            <a:picLocks noChangeAspect="1"/>
          </p:cNvPicPr>
          <p:nvPr/>
        </p:nvPicPr>
        <p:blipFill>
          <a:blip r:embed="rId3"/>
          <a:srcRect b="697"/>
          <a:stretch>
            <a:fillRect/>
          </a:stretch>
        </p:blipFill>
        <p:spPr bwMode="auto">
          <a:xfrm>
            <a:off x="2124075" y="2781300"/>
            <a:ext cx="2376488" cy="357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85720" y="500042"/>
            <a:ext cx="7715304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/>
            <a:r>
              <a:rPr lang="en-US" b="1" dirty="0" smtClean="0"/>
              <a:t>T</a:t>
            </a:r>
            <a:r>
              <a:rPr lang="en-US" b="1" dirty="0" smtClean="0">
                <a:solidFill>
                  <a:schemeClr val="tx1"/>
                </a:solidFill>
              </a:rPr>
              <a:t>o create questions with To Be, you put the Verb </a:t>
            </a:r>
            <a:r>
              <a:rPr lang="en-US" b="1" dirty="0" smtClean="0">
                <a:solidFill>
                  <a:srgbClr val="FFFF00"/>
                </a:solidFill>
              </a:rPr>
              <a:t>before</a:t>
            </a:r>
            <a:r>
              <a:rPr lang="en-US" b="1" dirty="0" smtClean="0">
                <a:solidFill>
                  <a:schemeClr val="tx1"/>
                </a:solidFill>
              </a:rPr>
              <a:t> the Subject</a:t>
            </a:r>
            <a:r>
              <a:rPr lang="en-US" b="1" dirty="0" smtClean="0"/>
              <a:t>.</a:t>
            </a:r>
            <a:endParaRPr lang="en-US" b="1" dirty="0"/>
          </a:p>
        </p:txBody>
      </p:sp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928662" y="1201218"/>
          <a:ext cx="6096001" cy="1799154"/>
        </p:xfrm>
        <a:graphic>
          <a:graphicData uri="http://schemas.openxmlformats.org/drawingml/2006/table">
            <a:tbl>
              <a:tblPr/>
              <a:tblGrid>
                <a:gridCol w="1934659"/>
                <a:gridCol w="1387114"/>
                <a:gridCol w="1387114"/>
                <a:gridCol w="1387114"/>
              </a:tblGrid>
              <a:tr h="492324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Affirmative</a:t>
                      </a:r>
                    </a:p>
                  </a:txBody>
                  <a:tcPr marL="47625" marR="95250" marT="47625" marB="476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You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are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happy.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300152">
                <a:tc>
                  <a:txBody>
                    <a:bodyPr/>
                    <a:lstStyle/>
                    <a:p>
                      <a:r>
                        <a:rPr lang="en-US" sz="1800"/>
                        <a:t> 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1"/>
                        <a:t>Subject</a:t>
                      </a:r>
                      <a:endParaRPr lang="en-US" sz="1800"/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1"/>
                        <a:t>Verb</a:t>
                      </a:r>
                      <a:endParaRPr lang="en-US" sz="1800"/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 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300152">
                <a:tc gridSpan="4">
                  <a:txBody>
                    <a:bodyPr/>
                    <a:lstStyle/>
                    <a:p>
                      <a:r>
                        <a:rPr lang="en-US" sz="1800"/>
                        <a:t> 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5058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solidFill>
                            <a:srgbClr val="FF0000"/>
                          </a:solidFill>
                        </a:rPr>
                        <a:t>Question</a:t>
                      </a:r>
                    </a:p>
                  </a:txBody>
                  <a:tcPr marL="47625" marR="95250" marT="47625" marB="476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00B050"/>
                          </a:solidFill>
                        </a:rPr>
                        <a:t>Are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0070C0"/>
                          </a:solidFill>
                        </a:rPr>
                        <a:t>you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happy?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300152">
                <a:tc>
                  <a:txBody>
                    <a:bodyPr/>
                    <a:lstStyle/>
                    <a:p>
                      <a:r>
                        <a:rPr lang="en-US" sz="1800"/>
                        <a:t> 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1"/>
                        <a:t>Verb</a:t>
                      </a:r>
                      <a:endParaRPr lang="en-US" sz="1800"/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i="1" dirty="0"/>
                        <a:t>Subject</a:t>
                      </a:r>
                      <a:endParaRPr lang="en-US" sz="1800" dirty="0"/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 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جدول 5"/>
          <p:cNvGraphicFramePr>
            <a:graphicFrameLocks noGrp="1"/>
          </p:cNvGraphicFramePr>
          <p:nvPr/>
        </p:nvGraphicFramePr>
        <p:xfrm>
          <a:off x="1071538" y="3429000"/>
          <a:ext cx="6096000" cy="2868930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FF0000"/>
                          </a:solidFill>
                        </a:rPr>
                        <a:t>Affirmative</a:t>
                      </a:r>
                    </a:p>
                  </a:txBody>
                  <a:tcPr marL="47625" marR="95250" marT="47625" marB="476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Question</a:t>
                      </a:r>
                    </a:p>
                  </a:txBody>
                  <a:tcPr marL="47625" marR="95250" marT="47625" marB="476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I am intelligent.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Am I</a:t>
                      </a:r>
                      <a:r>
                        <a:rPr lang="en-US" dirty="0"/>
                        <a:t> intelligent?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You are a student.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Are you</a:t>
                      </a:r>
                      <a:r>
                        <a:rPr lang="en-US"/>
                        <a:t> a student?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He is a pilot.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Is he</a:t>
                      </a:r>
                      <a:r>
                        <a:rPr lang="en-US"/>
                        <a:t> a pilot?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She is from Spain.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Is she</a:t>
                      </a:r>
                      <a:r>
                        <a:rPr lang="en-US"/>
                        <a:t> from Spain?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It is a big house.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Is it</a:t>
                      </a:r>
                      <a:r>
                        <a:rPr lang="en-US"/>
                        <a:t> a big house?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We are ready.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Are we</a:t>
                      </a:r>
                      <a:r>
                        <a:rPr lang="en-US"/>
                        <a:t> ready?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You are doctors.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Are you</a:t>
                      </a:r>
                      <a:r>
                        <a:rPr lang="en-US"/>
                        <a:t> doctors?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They are rich.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Are they</a:t>
                      </a:r>
                      <a:r>
                        <a:rPr lang="en-US" dirty="0"/>
                        <a:t> rich?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</a:tbl>
          </a:graphicData>
        </a:graphic>
      </p:graphicFrame>
      <p:sp>
        <p:nvSpPr>
          <p:cNvPr id="7" name="مستطيل 6"/>
          <p:cNvSpPr/>
          <p:nvPr/>
        </p:nvSpPr>
        <p:spPr>
          <a:xfrm>
            <a:off x="3290646" y="0"/>
            <a:ext cx="159530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dirty="0" smtClean="0"/>
              <a:t>Questions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0"/>
            <a:ext cx="8143900" cy="37548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Eras Bold ITC" pitchFamily="34" charset="0"/>
              </a:rPr>
              <a:t>Short Answers</a:t>
            </a:r>
          </a:p>
          <a:p>
            <a:pPr algn="l"/>
            <a:r>
              <a:rPr lang="en-US" sz="2400" b="1" dirty="0" smtClean="0">
                <a:solidFill>
                  <a:srgbClr val="00B050"/>
                </a:solidFill>
              </a:rPr>
              <a:t>In spoken English, we usually give short answers in response to questions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pPr algn="l"/>
            <a:r>
              <a:rPr lang="en-US" sz="2400" dirty="0" smtClean="0">
                <a:solidFill>
                  <a:srgbClr val="FF0000"/>
                </a:solidFill>
              </a:rPr>
              <a:t>Are you a student? </a:t>
            </a:r>
            <a:r>
              <a:rPr lang="en-US" sz="2400" dirty="0" smtClean="0"/>
              <a:t>- </a:t>
            </a:r>
            <a:r>
              <a:rPr lang="en-US" sz="2400" dirty="0" smtClean="0">
                <a:solidFill>
                  <a:srgbClr val="00B050"/>
                </a:solidFill>
              </a:rPr>
              <a:t>Yes, I am </a:t>
            </a:r>
            <a:r>
              <a:rPr lang="en-US" sz="2400" dirty="0" smtClean="0"/>
              <a:t>(</a:t>
            </a:r>
            <a:r>
              <a:rPr lang="en-US" sz="2400" dirty="0" smtClean="0">
                <a:solidFill>
                  <a:srgbClr val="0070C0"/>
                </a:solidFill>
              </a:rPr>
              <a:t>a student</a:t>
            </a:r>
            <a:r>
              <a:rPr lang="en-US" sz="2400" dirty="0" smtClean="0"/>
              <a:t>).</a:t>
            </a:r>
          </a:p>
          <a:p>
            <a:pPr algn="l"/>
            <a:r>
              <a:rPr lang="en-US" sz="2400" dirty="0" smtClean="0"/>
              <a:t> </a:t>
            </a:r>
          </a:p>
          <a:p>
            <a:pPr algn="l"/>
            <a:r>
              <a:rPr lang="en-US" sz="2400" dirty="0" smtClean="0"/>
              <a:t>The last part (</a:t>
            </a:r>
            <a:r>
              <a:rPr lang="en-US" sz="2400" b="1" dirty="0" smtClean="0">
                <a:solidFill>
                  <a:srgbClr val="0070C0"/>
                </a:solidFill>
              </a:rPr>
              <a:t>a student</a:t>
            </a:r>
            <a:r>
              <a:rPr lang="en-US" sz="2400" dirty="0" smtClean="0"/>
              <a:t>) </a:t>
            </a:r>
            <a:r>
              <a:rPr lang="en-US" sz="2400" b="1" u="sng" dirty="0" smtClean="0"/>
              <a:t>is not necessary</a:t>
            </a:r>
            <a:r>
              <a:rPr lang="en-US" sz="2400" dirty="0" smtClean="0"/>
              <a:t>.</a:t>
            </a:r>
          </a:p>
          <a:p>
            <a:pPr algn="l"/>
            <a:r>
              <a:rPr lang="en-US" sz="2400" dirty="0" smtClean="0"/>
              <a:t> </a:t>
            </a:r>
          </a:p>
          <a:p>
            <a:pPr algn="l"/>
            <a:r>
              <a:rPr lang="en-US" sz="2400" dirty="0" smtClean="0"/>
              <a:t>We use shorts answers </a:t>
            </a:r>
            <a:r>
              <a:rPr lang="en-US" sz="2400" b="1" dirty="0" smtClean="0">
                <a:solidFill>
                  <a:srgbClr val="FF0000"/>
                </a:solidFill>
              </a:rPr>
              <a:t>to avoid repetition</a:t>
            </a:r>
            <a:r>
              <a:rPr lang="en-US" sz="2400" dirty="0" smtClean="0"/>
              <a:t>, when the meaning is clear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5" name="جدول 4"/>
          <p:cNvGraphicFramePr>
            <a:graphicFrameLocks noGrp="1"/>
          </p:cNvGraphicFramePr>
          <p:nvPr/>
        </p:nvGraphicFramePr>
        <p:xfrm>
          <a:off x="1" y="3786190"/>
          <a:ext cx="8072460" cy="2868930"/>
        </p:xfrm>
        <a:graphic>
          <a:graphicData uri="http://schemas.openxmlformats.org/drawingml/2006/table">
            <a:tbl>
              <a:tblPr/>
              <a:tblGrid>
                <a:gridCol w="2690820"/>
                <a:gridCol w="2690820"/>
                <a:gridCol w="2690820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7030A0"/>
                          </a:solidFill>
                        </a:rPr>
                        <a:t>Question</a:t>
                      </a:r>
                    </a:p>
                  </a:txBody>
                  <a:tcPr marL="47625" marR="95250" marT="47625" marB="476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7030A0"/>
                          </a:solidFill>
                        </a:rPr>
                        <a:t>Short Answers**</a:t>
                      </a:r>
                    </a:p>
                  </a:txBody>
                  <a:tcPr marL="47625" marR="95250" marT="47625" marB="476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solidFill>
                            <a:srgbClr val="7030A0"/>
                          </a:solidFill>
                        </a:rPr>
                        <a:t>Short Answers</a:t>
                      </a:r>
                    </a:p>
                  </a:txBody>
                  <a:tcPr marL="47625" marR="95250" marT="47625" marB="47625" anchor="ctr">
                    <a:lnL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Am I intelligent?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70C0"/>
                          </a:solidFill>
                        </a:rPr>
                        <a:t>Yes, you are.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No, you aren't.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Are you a student?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70C0"/>
                          </a:solidFill>
                        </a:rPr>
                        <a:t>Yes, I am.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No, I am not.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Is he a pilot?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</a:rPr>
                        <a:t>Yes, he is.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No, he isn't.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Is she from Spain?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70C0"/>
                          </a:solidFill>
                        </a:rPr>
                        <a:t>Yes, she is.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No, she isn't.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Is it a big house?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70C0"/>
                          </a:solidFill>
                        </a:rPr>
                        <a:t>Yes, it is.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No, it isn't.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Are we ready?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70C0"/>
                          </a:solidFill>
                        </a:rPr>
                        <a:t>Yes, we are.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No, we aren't.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Are you doctors?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70C0"/>
                          </a:solidFill>
                        </a:rPr>
                        <a:t>Yes, we are.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No, we aren't.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/>
                        <a:t>Are they rich?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70C0"/>
                          </a:solidFill>
                        </a:rPr>
                        <a:t>Yes, they are.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FF0000"/>
                          </a:solidFill>
                        </a:rPr>
                        <a:t>No, they aren't</a:t>
                      </a:r>
                    </a:p>
                  </a:txBody>
                  <a:tcPr marL="47625" marR="47625" marT="19050" marB="19050" anchor="ctr">
                    <a:lnL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42844" y="809227"/>
            <a:ext cx="7715304" cy="526297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en-US" sz="2800" b="1" dirty="0" smtClean="0"/>
              <a:t> (</a:t>
            </a:r>
            <a:r>
              <a:rPr lang="en-US" sz="2800" b="1" dirty="0" smtClean="0">
                <a:solidFill>
                  <a:srgbClr val="FF0000"/>
                </a:solidFill>
              </a:rPr>
              <a:t>How</a:t>
            </a:r>
            <a:r>
              <a:rPr lang="en-US" sz="2800" b="1" dirty="0" smtClean="0"/>
              <a:t> + </a:t>
            </a:r>
            <a:r>
              <a:rPr lang="en-US" sz="2800" b="1" dirty="0" smtClean="0">
                <a:solidFill>
                  <a:srgbClr val="FF0000"/>
                </a:solidFill>
              </a:rPr>
              <a:t>is</a:t>
            </a:r>
            <a:r>
              <a:rPr lang="en-US" sz="2800" b="1" dirty="0" smtClean="0"/>
              <a:t>)                    </a:t>
            </a:r>
            <a:r>
              <a:rPr lang="en-US" sz="2800" b="1" dirty="0" smtClean="0">
                <a:solidFill>
                  <a:srgbClr val="FF0000"/>
                </a:solidFill>
              </a:rPr>
              <a:t>How’s</a:t>
            </a:r>
            <a:r>
              <a:rPr lang="en-US" sz="2800" b="1" dirty="0" smtClean="0"/>
              <a:t> it going?     </a:t>
            </a:r>
          </a:p>
          <a:p>
            <a:pPr algn="ctr"/>
            <a:r>
              <a:rPr lang="en-US" sz="2800" b="1" dirty="0" smtClean="0">
                <a:solidFill>
                  <a:srgbClr val="00B050"/>
                </a:solidFill>
              </a:rPr>
              <a:t>Fine, thanks.</a:t>
            </a:r>
          </a:p>
          <a:p>
            <a:pPr algn="l"/>
            <a:r>
              <a:rPr lang="en-US" sz="2800" b="1" dirty="0" smtClean="0"/>
              <a:t> </a:t>
            </a:r>
            <a:r>
              <a:rPr lang="en-US" sz="2400" b="1" dirty="0" smtClean="0"/>
              <a:t>(</a:t>
            </a:r>
            <a:r>
              <a:rPr lang="en-US" sz="2800" b="1" dirty="0" smtClean="0">
                <a:solidFill>
                  <a:srgbClr val="FF0000"/>
                </a:solidFill>
              </a:rPr>
              <a:t>What + is</a:t>
            </a:r>
            <a:r>
              <a:rPr lang="en-US" sz="2400" b="1" dirty="0" smtClean="0"/>
              <a:t>)               </a:t>
            </a:r>
            <a:r>
              <a:rPr lang="en-US" sz="2800" b="1" dirty="0" smtClean="0">
                <a:solidFill>
                  <a:srgbClr val="FF0000"/>
                </a:solidFill>
              </a:rPr>
              <a:t>What’s</a:t>
            </a:r>
            <a:r>
              <a:rPr lang="en-US" sz="2800" b="1" dirty="0" smtClean="0"/>
              <a:t> your last name? </a:t>
            </a:r>
          </a:p>
          <a:p>
            <a:pPr algn="ctr"/>
            <a:r>
              <a:rPr lang="en-US" sz="2800" b="1" dirty="0" smtClean="0">
                <a:solidFill>
                  <a:srgbClr val="00B050"/>
                </a:solidFill>
              </a:rPr>
              <a:t>It’s Al </a:t>
            </a:r>
            <a:r>
              <a:rPr lang="en-US" sz="2800" b="1" dirty="0" err="1" smtClean="0">
                <a:solidFill>
                  <a:srgbClr val="00B050"/>
                </a:solidFill>
              </a:rPr>
              <a:t>Zahrani</a:t>
            </a:r>
            <a:r>
              <a:rPr lang="en-US" sz="2800" b="1" dirty="0" smtClean="0">
                <a:solidFill>
                  <a:srgbClr val="00B050"/>
                </a:solidFill>
              </a:rPr>
              <a:t>.</a:t>
            </a:r>
          </a:p>
          <a:p>
            <a:pPr algn="l"/>
            <a:r>
              <a:rPr lang="en-US" sz="2800" b="1" dirty="0" smtClean="0"/>
              <a:t>  (</a:t>
            </a:r>
            <a:r>
              <a:rPr lang="en-US" sz="2800" b="1" dirty="0" smtClean="0">
                <a:solidFill>
                  <a:srgbClr val="FF0000"/>
                </a:solidFill>
              </a:rPr>
              <a:t>When + is</a:t>
            </a:r>
            <a:r>
              <a:rPr lang="en-US" sz="2800" b="1" dirty="0" smtClean="0"/>
              <a:t>)                   </a:t>
            </a:r>
            <a:r>
              <a:rPr lang="en-US" sz="2800" b="1" dirty="0" smtClean="0">
                <a:solidFill>
                  <a:srgbClr val="FF0000"/>
                </a:solidFill>
              </a:rPr>
              <a:t>When’s</a:t>
            </a:r>
            <a:r>
              <a:rPr lang="en-US" sz="2800" b="1" dirty="0" smtClean="0"/>
              <a:t> the festival? </a:t>
            </a:r>
          </a:p>
          <a:p>
            <a:pPr algn="ctr"/>
            <a:r>
              <a:rPr lang="en-US" sz="2800" b="1" dirty="0" smtClean="0">
                <a:solidFill>
                  <a:srgbClr val="00B050"/>
                </a:solidFill>
              </a:rPr>
              <a:t>It’s in February.</a:t>
            </a:r>
          </a:p>
          <a:p>
            <a:pPr algn="l"/>
            <a:r>
              <a:rPr lang="en-US" sz="2800" b="1" dirty="0" smtClean="0"/>
              <a:t> (</a:t>
            </a:r>
            <a:r>
              <a:rPr lang="en-US" sz="2800" b="1" dirty="0" smtClean="0">
                <a:solidFill>
                  <a:srgbClr val="FF0000"/>
                </a:solidFill>
              </a:rPr>
              <a:t>Where + is</a:t>
            </a:r>
            <a:r>
              <a:rPr lang="en-US" sz="2800" b="1" dirty="0" smtClean="0"/>
              <a:t>)         </a:t>
            </a:r>
            <a:r>
              <a:rPr lang="en-US" sz="2800" b="1" dirty="0" smtClean="0">
                <a:solidFill>
                  <a:srgbClr val="FF0000"/>
                </a:solidFill>
              </a:rPr>
              <a:t>Where’s</a:t>
            </a:r>
            <a:r>
              <a:rPr lang="en-US" sz="2800" b="1" dirty="0" smtClean="0"/>
              <a:t> your friend from? </a:t>
            </a:r>
          </a:p>
          <a:p>
            <a:pPr algn="ctr"/>
            <a:r>
              <a:rPr lang="en-US" sz="2800" b="1" dirty="0" smtClean="0">
                <a:solidFill>
                  <a:srgbClr val="00B050"/>
                </a:solidFill>
              </a:rPr>
              <a:t>He’s from Jeddah</a:t>
            </a:r>
            <a:r>
              <a:rPr lang="en-US" sz="2800" b="1" dirty="0" smtClean="0"/>
              <a:t>.</a:t>
            </a:r>
          </a:p>
          <a:p>
            <a:pPr algn="l"/>
            <a:r>
              <a:rPr lang="en-US" sz="2800" b="1" dirty="0" smtClean="0"/>
              <a:t> (</a:t>
            </a:r>
            <a:r>
              <a:rPr lang="en-US" sz="2800" b="1" dirty="0" smtClean="0">
                <a:solidFill>
                  <a:srgbClr val="FF0000"/>
                </a:solidFill>
              </a:rPr>
              <a:t>Who + is</a:t>
            </a:r>
            <a:r>
              <a:rPr lang="en-US" sz="2800" b="1" dirty="0" smtClean="0"/>
              <a:t>)              </a:t>
            </a:r>
            <a:r>
              <a:rPr lang="en-US" sz="2800" b="1" dirty="0" smtClean="0">
                <a:solidFill>
                  <a:srgbClr val="FF0000"/>
                </a:solidFill>
              </a:rPr>
              <a:t>Who’s</a:t>
            </a:r>
            <a:r>
              <a:rPr lang="en-US" sz="2800" b="1" dirty="0" smtClean="0"/>
              <a:t> that tall man? </a:t>
            </a:r>
          </a:p>
          <a:p>
            <a:pPr algn="ctr"/>
            <a:r>
              <a:rPr lang="en-US" sz="2800" b="1" dirty="0" smtClean="0">
                <a:solidFill>
                  <a:srgbClr val="00B050"/>
                </a:solidFill>
              </a:rPr>
              <a:t>That’s my uncle.</a:t>
            </a:r>
          </a:p>
          <a:p>
            <a:pPr algn="l"/>
            <a:r>
              <a:rPr lang="en-US" sz="2800" b="1" dirty="0" smtClean="0"/>
              <a:t> (</a:t>
            </a:r>
            <a:r>
              <a:rPr lang="en-US" sz="2800" b="1" dirty="0" smtClean="0">
                <a:solidFill>
                  <a:srgbClr val="FF0000"/>
                </a:solidFill>
              </a:rPr>
              <a:t>Why + is</a:t>
            </a:r>
            <a:r>
              <a:rPr lang="en-US" sz="2800" b="1" dirty="0" smtClean="0"/>
              <a:t>)                        </a:t>
            </a:r>
            <a:r>
              <a:rPr lang="en-US" sz="2800" b="1" dirty="0" smtClean="0">
                <a:solidFill>
                  <a:srgbClr val="FF0000"/>
                </a:solidFill>
              </a:rPr>
              <a:t>Why’s</a:t>
            </a:r>
            <a:r>
              <a:rPr lang="en-US" sz="2800" b="1" dirty="0" smtClean="0"/>
              <a:t> he here? </a:t>
            </a:r>
          </a:p>
          <a:p>
            <a:pPr algn="ctr"/>
            <a:r>
              <a:rPr lang="en-US" sz="2800" b="1" dirty="0" smtClean="0">
                <a:solidFill>
                  <a:srgbClr val="00B050"/>
                </a:solidFill>
              </a:rPr>
              <a:t>He’s here for the festival.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85720" y="285728"/>
            <a:ext cx="7715272" cy="4001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b="1" dirty="0" smtClean="0"/>
              <a:t>Information Questions: </a:t>
            </a:r>
            <a:r>
              <a:rPr lang="en-US" sz="2000" b="1" i="1" dirty="0" smtClean="0">
                <a:solidFill>
                  <a:srgbClr val="FF0000"/>
                </a:solidFill>
              </a:rPr>
              <a:t>How, What, When, Where, Who, Why</a:t>
            </a:r>
          </a:p>
        </p:txBody>
      </p:sp>
      <p:sp>
        <p:nvSpPr>
          <p:cNvPr id="6" name="سهم إلى اليمين 5"/>
          <p:cNvSpPr/>
          <p:nvPr/>
        </p:nvSpPr>
        <p:spPr>
          <a:xfrm>
            <a:off x="2285984" y="928670"/>
            <a:ext cx="164307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سهم إلى اليمين 6"/>
          <p:cNvSpPr/>
          <p:nvPr/>
        </p:nvSpPr>
        <p:spPr>
          <a:xfrm>
            <a:off x="2214546" y="1857364"/>
            <a:ext cx="1143008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سهم إلى اليمين 7"/>
          <p:cNvSpPr/>
          <p:nvPr/>
        </p:nvSpPr>
        <p:spPr>
          <a:xfrm>
            <a:off x="2428860" y="2643182"/>
            <a:ext cx="1643074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سهم إلى اليمين 8"/>
          <p:cNvSpPr/>
          <p:nvPr/>
        </p:nvSpPr>
        <p:spPr>
          <a:xfrm>
            <a:off x="2357422" y="3500438"/>
            <a:ext cx="785818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سهم إلى اليمين 9"/>
          <p:cNvSpPr/>
          <p:nvPr/>
        </p:nvSpPr>
        <p:spPr>
          <a:xfrm>
            <a:off x="2143108" y="4357694"/>
            <a:ext cx="121444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سهم إلى اليمين 10"/>
          <p:cNvSpPr/>
          <p:nvPr/>
        </p:nvSpPr>
        <p:spPr>
          <a:xfrm>
            <a:off x="2214546" y="5214950"/>
            <a:ext cx="2214578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542078"/>
            <a:ext cx="8962606" cy="4958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61023" y="5382292"/>
            <a:ext cx="5730224" cy="1181270"/>
          </a:xfrm>
          <a:prstGeom prst="rect">
            <a:avLst/>
          </a:prstGeom>
        </p:spPr>
        <p:txBody>
          <a:bodyPr wrap="square" lIns="72567" tIns="36283" rIns="72567" bIns="36283">
            <a:spAutoFit/>
          </a:bodyPr>
          <a:lstStyle/>
          <a:p>
            <a:pPr algn="l" rtl="0"/>
            <a:r>
              <a:rPr lang="en-US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1. What’s </a:t>
            </a:r>
            <a:r>
              <a:rPr lang="en-US" b="1" dirty="0">
                <a:solidFill>
                  <a:srgbClr val="00B050"/>
                </a:solidFill>
                <a:latin typeface="Comic Sans MS" panose="030F0702030302020204" pitchFamily="66" charset="0"/>
              </a:rPr>
              <a:t>your name? </a:t>
            </a:r>
            <a:endParaRPr lang="en-US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algn="l" rtl="0"/>
            <a:r>
              <a:rPr lang="en-US" b="1" dirty="0">
                <a:solidFill>
                  <a:srgbClr val="00B050"/>
                </a:solidFill>
                <a:latin typeface="Comic Sans MS" panose="030F0702030302020204" pitchFamily="66" charset="0"/>
              </a:rPr>
              <a:t>2. How do you spell your first/last name? </a:t>
            </a:r>
            <a:endParaRPr lang="en-US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algn="l" rtl="0"/>
            <a:r>
              <a:rPr lang="en-US" b="1" dirty="0">
                <a:solidFill>
                  <a:srgbClr val="00B050"/>
                </a:solidFill>
                <a:latin typeface="Comic Sans MS" panose="030F0702030302020204" pitchFamily="66" charset="0"/>
              </a:rPr>
              <a:t>3. How old are you? </a:t>
            </a:r>
            <a:endParaRPr lang="en-US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algn="l" rtl="0"/>
            <a:r>
              <a:rPr lang="en-US" b="1" dirty="0">
                <a:solidFill>
                  <a:srgbClr val="00B050"/>
                </a:solidFill>
                <a:latin typeface="Comic Sans MS" panose="030F0702030302020204" pitchFamily="66" charset="0"/>
              </a:rPr>
              <a:t>4. What’s your nationality? </a:t>
            </a:r>
            <a:endParaRPr lang="en-US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059674" y="5382292"/>
            <a:ext cx="4632958" cy="1181270"/>
          </a:xfrm>
          <a:prstGeom prst="rect">
            <a:avLst/>
          </a:prstGeom>
        </p:spPr>
        <p:txBody>
          <a:bodyPr wrap="square" lIns="72567" tIns="36283" rIns="72567" bIns="36283">
            <a:sp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5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. What’s your address? 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l" rtl="0"/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6. What’s your telephone number? 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l" rtl="0"/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7. What’s your email address? </a:t>
            </a:r>
            <a:endParaRPr lang="en-US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l" rtl="0"/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8. What’s your occupation? </a:t>
            </a:r>
            <a:endParaRPr lang="ar-SA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885837" y="1000108"/>
            <a:ext cx="5400675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Are </a:t>
            </a:r>
          </a:p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I’m 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not </a:t>
            </a:r>
            <a:endParaRPr lang="en-US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l" rtl="0"/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is 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l" rtl="0"/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am </a:t>
            </a:r>
          </a:p>
          <a:p>
            <a:pPr algn="l" rtl="0"/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are</a:t>
            </a:r>
          </a:p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are</a:t>
            </a:r>
          </a:p>
          <a:p>
            <a:pPr algn="l" rtl="0"/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I’m not  ‘m</a:t>
            </a:r>
          </a:p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‘m</a:t>
            </a:r>
          </a:p>
          <a:p>
            <a:pPr algn="l" rtl="0"/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is</a:t>
            </a:r>
          </a:p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</a:t>
            </a:r>
          </a:p>
          <a:p>
            <a:pPr algn="l" rtl="0"/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he’s</a:t>
            </a:r>
            <a:endParaRPr lang="en-US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613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3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3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3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3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3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3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30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8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500042"/>
            <a:ext cx="8572560" cy="5538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5357818" y="1857364"/>
            <a:ext cx="290822" cy="411829"/>
          </a:xfrm>
          <a:prstGeom prst="rect">
            <a:avLst/>
          </a:prstGeom>
        </p:spPr>
        <p:txBody>
          <a:bodyPr wrap="none" lIns="72567" tIns="36283" rIns="72567" bIns="36283">
            <a:spAutoFit/>
          </a:bodyPr>
          <a:lstStyle/>
          <a:p>
            <a:pPr algn="l" rtl="0"/>
            <a:r>
              <a:rPr lang="pt-BR" sz="2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endParaRPr lang="ar-SA" sz="2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7572396" y="2928934"/>
            <a:ext cx="311661" cy="411829"/>
          </a:xfrm>
          <a:prstGeom prst="rect">
            <a:avLst/>
          </a:prstGeom>
        </p:spPr>
        <p:txBody>
          <a:bodyPr wrap="none" lIns="72567" tIns="36283" rIns="72567" bIns="36283">
            <a:spAutoFit/>
          </a:bodyPr>
          <a:lstStyle/>
          <a:p>
            <a:pPr algn="l" rtl="0"/>
            <a:r>
              <a:rPr lang="pt-BR" sz="2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</a:t>
            </a:r>
            <a:endParaRPr lang="ar-SA" sz="2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500298" y="4071942"/>
            <a:ext cx="289219" cy="411829"/>
          </a:xfrm>
          <a:prstGeom prst="rect">
            <a:avLst/>
          </a:prstGeom>
        </p:spPr>
        <p:txBody>
          <a:bodyPr wrap="none" lIns="72567" tIns="36283" rIns="72567" bIns="36283">
            <a:spAutoFit/>
          </a:bodyPr>
          <a:lstStyle/>
          <a:p>
            <a:pPr algn="l" rtl="0"/>
            <a:r>
              <a:rPr lang="pt-BR" sz="2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</a:t>
            </a:r>
            <a:endParaRPr lang="ar-SA" sz="2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072066" y="4071942"/>
            <a:ext cx="313264" cy="411829"/>
          </a:xfrm>
          <a:prstGeom prst="rect">
            <a:avLst/>
          </a:prstGeom>
        </p:spPr>
        <p:txBody>
          <a:bodyPr wrap="none" lIns="72567" tIns="36283" rIns="72567" bIns="36283">
            <a:spAutoFit/>
          </a:bodyPr>
          <a:lstStyle/>
          <a:p>
            <a:pPr algn="l" rtl="0"/>
            <a:r>
              <a:rPr lang="pt-BR" sz="2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ar-SA" sz="2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8143900" y="4000504"/>
            <a:ext cx="303646" cy="411829"/>
          </a:xfrm>
          <a:prstGeom prst="rect">
            <a:avLst/>
          </a:prstGeom>
        </p:spPr>
        <p:txBody>
          <a:bodyPr wrap="none" lIns="72567" tIns="36283" rIns="72567" bIns="36283">
            <a:spAutoFit/>
          </a:bodyPr>
          <a:lstStyle/>
          <a:p>
            <a:pPr algn="l" rtl="0"/>
            <a:r>
              <a:rPr lang="pt-BR" sz="2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</a:t>
            </a:r>
            <a:endParaRPr lang="ar-SA" sz="2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758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.5 p.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" name="1.4 p.5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3357554" y="714356"/>
            <a:ext cx="304800" cy="3048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2" y="357166"/>
            <a:ext cx="8715404" cy="607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3286148" y="1705890"/>
            <a:ext cx="4572000" cy="1508796"/>
          </a:xfrm>
          <a:prstGeom prst="rect">
            <a:avLst/>
          </a:prstGeom>
        </p:spPr>
        <p:txBody>
          <a:bodyPr lIns="72567" tIns="36283" rIns="72567" bIns="36283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en-US" sz="1600" b="1" dirty="0">
                <a:solidFill>
                  <a:srgbClr val="00B050"/>
                </a:solidFill>
                <a:latin typeface="Comic Sans MS" panose="030F0702030302020204" pitchFamily="66" charset="0"/>
              </a:rPr>
              <a:t>British </a:t>
            </a:r>
          </a:p>
          <a:p>
            <a:pPr algn="l" rtl="0">
              <a:lnSpc>
                <a:spcPct val="150000"/>
              </a:lnSpc>
            </a:pPr>
            <a:r>
              <a:rPr lang="en-US" sz="1600" b="1" dirty="0">
                <a:solidFill>
                  <a:srgbClr val="00B050"/>
                </a:solidFill>
                <a:latin typeface="Comic Sans MS" panose="030F0702030302020204" pitchFamily="66" charset="0"/>
              </a:rPr>
              <a:t>905—9th floor </a:t>
            </a:r>
          </a:p>
          <a:p>
            <a:pPr algn="l" rtl="0">
              <a:lnSpc>
                <a:spcPct val="150000"/>
              </a:lnSpc>
            </a:pPr>
            <a:r>
              <a:rPr lang="en-US" sz="16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1</a:t>
            </a:r>
            <a:endParaRPr lang="ar-SA" sz="16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  <a:p>
            <a:pPr algn="l" rtl="0">
              <a:lnSpc>
                <a:spcPct val="150000"/>
              </a:lnSpc>
            </a:pPr>
            <a:r>
              <a:rPr lang="en-US" sz="1600" b="1" dirty="0">
                <a:solidFill>
                  <a:srgbClr val="00B050"/>
                </a:solidFill>
                <a:latin typeface="Comic Sans MS" panose="030F0702030302020204" pitchFamily="66" charset="0"/>
              </a:rPr>
              <a:t>a meeting </a:t>
            </a:r>
            <a:endParaRPr lang="ar-SA" sz="16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736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3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46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96" y="31383"/>
            <a:ext cx="8168590" cy="6857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3519057" y="389282"/>
            <a:ext cx="507166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2927364" y="562524"/>
            <a:ext cx="507166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279804" y="801209"/>
            <a:ext cx="840829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ren’t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189845" y="1028346"/>
            <a:ext cx="507166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are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909570" y="1255483"/>
            <a:ext cx="507166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are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499389" y="1424450"/>
            <a:ext cx="685118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Are 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905122" y="1635455"/>
            <a:ext cx="507166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531419" y="1793709"/>
            <a:ext cx="658425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</a:t>
            </a:r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sn’t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633743" y="2036245"/>
            <a:ext cx="507166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980751" y="2259535"/>
            <a:ext cx="716260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</a:t>
            </a:r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sn’t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2444670" y="2450122"/>
            <a:ext cx="789663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Are 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936261" y="2648842"/>
            <a:ext cx="507166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am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3105318" y="2872132"/>
            <a:ext cx="507166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are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2718269" y="3047755"/>
            <a:ext cx="596144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am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3234333" y="3294143"/>
            <a:ext cx="578346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are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2531420" y="3648938"/>
            <a:ext cx="702914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Are 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3728152" y="3858275"/>
            <a:ext cx="507166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2807247" y="4085413"/>
            <a:ext cx="507166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777771" y="4304496"/>
            <a:ext cx="596144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6400775" y="4507423"/>
            <a:ext cx="769648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isn’t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6285107" y="4677659"/>
            <a:ext cx="596144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6102703" y="5652441"/>
            <a:ext cx="596144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 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6109427" y="5802809"/>
            <a:ext cx="596144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6896894" y="5984460"/>
            <a:ext cx="769647" cy="319496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ren’t 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7000892" y="0"/>
            <a:ext cx="1686680" cy="52322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/>
                <a:solidFill>
                  <a:srgbClr val="FFFF00"/>
                </a:solidFill>
                <a:effectLst/>
              </a:rPr>
              <a:t>workbook</a:t>
            </a:r>
            <a:endParaRPr lang="ar-SA" sz="28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037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571604" y="1857364"/>
            <a:ext cx="6381875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9900" b="1" cap="none" spc="0" dirty="0" smtClean="0">
                <a:ln/>
                <a:solidFill>
                  <a:schemeClr val="accent3"/>
                </a:solidFill>
                <a:effectLst/>
              </a:rPr>
              <a:t>Part </a:t>
            </a:r>
            <a:r>
              <a:rPr lang="en-US" sz="19900" b="1" cap="none" spc="0" dirty="0" smtClean="0">
                <a:ln/>
                <a:solidFill>
                  <a:srgbClr val="FFFF00"/>
                </a:solidFill>
                <a:effectLst/>
              </a:rPr>
              <a:t>3</a:t>
            </a:r>
            <a:endParaRPr lang="ar-SA" sz="199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ransition spd="slow">
    <p:split orient="vert" dir="in"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1.6 p.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8866"/>
          <a:stretch/>
        </p:blipFill>
        <p:spPr bwMode="auto">
          <a:xfrm>
            <a:off x="285720" y="428604"/>
            <a:ext cx="8429684" cy="41796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365"/>
          <a:stretch/>
        </p:blipFill>
        <p:spPr bwMode="auto">
          <a:xfrm>
            <a:off x="285720" y="4357694"/>
            <a:ext cx="4815773" cy="22892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4929190" y="4929198"/>
            <a:ext cx="3857651" cy="1550602"/>
          </a:xfrm>
          <a:prstGeom prst="rect">
            <a:avLst/>
          </a:prstGeom>
        </p:spPr>
        <p:style>
          <a:lnRef idx="2">
            <a:schemeClr val="accent3"/>
          </a:lnRef>
          <a:fillRef idx="1003">
            <a:schemeClr val="lt2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2567" tIns="36283" rIns="72567" bIns="36283">
            <a:spAutoFit/>
          </a:bodyPr>
          <a:lstStyle/>
          <a:p>
            <a:pPr algn="l" rtl="0">
              <a:lnSpc>
                <a:spcPct val="120000"/>
              </a:lnSpc>
            </a:pPr>
            <a:r>
              <a:rPr lang="en-US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1-His </a:t>
            </a:r>
            <a:r>
              <a:rPr lang="en-US" sz="1600" b="1" dirty="0">
                <a:solidFill>
                  <a:schemeClr val="tx1"/>
                </a:solidFill>
                <a:latin typeface="Comic Sans MS" panose="030F0702030302020204" pitchFamily="66" charset="0"/>
              </a:rPr>
              <a:t>last name is </a:t>
            </a:r>
            <a:r>
              <a:rPr lang="en-US" sz="1600" b="1" dirty="0" err="1">
                <a:solidFill>
                  <a:schemeClr val="tx1"/>
                </a:solidFill>
                <a:latin typeface="Comic Sans MS" panose="030F0702030302020204" pitchFamily="66" charset="0"/>
              </a:rPr>
              <a:t>Ghazali</a:t>
            </a:r>
            <a:r>
              <a:rPr lang="en-US" sz="1600" b="1" dirty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  <a:p>
            <a:pPr algn="l" rtl="0">
              <a:lnSpc>
                <a:spcPct val="120000"/>
              </a:lnSpc>
            </a:pPr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2-No</a:t>
            </a:r>
            <a:r>
              <a:rPr lang="en-US" sz="1600" b="1" dirty="0">
                <a:solidFill>
                  <a:srgbClr val="00B050"/>
                </a:solidFill>
                <a:latin typeface="Comic Sans MS" panose="030F0702030302020204" pitchFamily="66" charset="0"/>
              </a:rPr>
              <a:t>, he isn’t. He’s on vacation.</a:t>
            </a:r>
          </a:p>
          <a:p>
            <a:pPr algn="l" rtl="0">
              <a:lnSpc>
                <a:spcPct val="120000"/>
              </a:lnSpc>
            </a:pPr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3-He </a:t>
            </a:r>
            <a:r>
              <a:rPr lang="en-U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 paying by credit card</a:t>
            </a:r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  <a:p>
            <a:pPr algn="l" rtl="0">
              <a:lnSpc>
                <a:spcPct val="120000"/>
              </a:lnSpc>
            </a:pPr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1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4-He </a:t>
            </a:r>
            <a:r>
              <a:rPr lang="en-US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is staying for four days</a:t>
            </a:r>
            <a:r>
              <a:rPr lang="en-U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  <a:p>
            <a:pPr algn="l" rtl="0">
              <a:lnSpc>
                <a:spcPct val="120000"/>
              </a:lnSpc>
            </a:pPr>
            <a:r>
              <a:rPr lang="en-US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5-His </a:t>
            </a:r>
            <a:r>
              <a:rPr lang="en-US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room number is 705</a:t>
            </a:r>
            <a:endParaRPr lang="ar-SA" sz="16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142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uiExpand="1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714356"/>
            <a:ext cx="7786742" cy="5275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642910" y="857232"/>
            <a:ext cx="3657549" cy="1846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333703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t="34286"/>
          <a:stretch>
            <a:fillRect/>
          </a:stretch>
        </p:blipFill>
        <p:spPr bwMode="auto">
          <a:xfrm>
            <a:off x="428596" y="2500306"/>
            <a:ext cx="7000924" cy="32861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مستطيل 5"/>
          <p:cNvSpPr/>
          <p:nvPr/>
        </p:nvSpPr>
        <p:spPr>
          <a:xfrm>
            <a:off x="5072066" y="571480"/>
            <a:ext cx="3214710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 rtl="0"/>
            <a:r>
              <a:rPr lang="en-US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Bye. / Good night. / Hi. </a:t>
            </a:r>
          </a:p>
          <a:p>
            <a:pPr algn="l" rtl="0"/>
            <a:r>
              <a:rPr lang="en-US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/ See you tomorrow. </a:t>
            </a:r>
          </a:p>
          <a:p>
            <a:pPr algn="l" rtl="0"/>
            <a:r>
              <a:rPr lang="en-US" b="1" dirty="0" smtClean="0">
                <a:solidFill>
                  <a:srgbClr val="FFFF00"/>
                </a:solidFill>
                <a:latin typeface="Comic Sans MS" panose="030F0702030302020204" pitchFamily="66" charset="0"/>
              </a:rPr>
              <a:t>Take care.</a:t>
            </a:r>
            <a:endParaRPr lang="ar-SA" b="1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4214842" cy="16430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مستطيل 7"/>
          <p:cNvSpPr/>
          <p:nvPr/>
        </p:nvSpPr>
        <p:spPr>
          <a:xfrm>
            <a:off x="4500562" y="4857760"/>
            <a:ext cx="107157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it-IT" b="1" dirty="0" smtClean="0">
                <a:solidFill>
                  <a:srgbClr val="0033CC"/>
                </a:solidFill>
                <a:latin typeface="Comic Sans MS" panose="030F0702030302020204" pitchFamily="66" charset="0"/>
              </a:rPr>
              <a:t>Faris</a:t>
            </a:r>
            <a:endParaRPr lang="ar-SA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3786182" y="3357562"/>
            <a:ext cx="1643074" cy="46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en-US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Ketan</a:t>
            </a:r>
            <a:r>
              <a:rPr lang="en-US" b="1" dirty="0" smtClean="0">
                <a:solidFill>
                  <a:srgbClr val="0033CC"/>
                </a:solidFill>
                <a:latin typeface="Comic Sans MS" panose="030F0702030302020204" pitchFamily="66" charset="0"/>
              </a:rPr>
              <a:t> </a:t>
            </a:r>
            <a:endParaRPr lang="en-US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714876" y="3643314"/>
            <a:ext cx="220124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it-IT" b="1" dirty="0" smtClean="0">
                <a:solidFill>
                  <a:srgbClr val="0033CC"/>
                </a:solidFill>
                <a:latin typeface="Comic Sans MS" panose="030F0702030302020204" pitchFamily="66" charset="0"/>
              </a:rPr>
              <a:t>Francisco Ramirez</a:t>
            </a:r>
            <a:endParaRPr lang="it-IT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214942" y="4071942"/>
            <a:ext cx="1733167" cy="4618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en-US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Jean Fournier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6786578" y="4429132"/>
            <a:ext cx="570990" cy="4618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Lee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3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/>
      <p:bldP spid="9" grpId="0"/>
      <p:bldP spid="10" grpId="0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1.8 p.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093"/>
          <a:stretch/>
        </p:blipFill>
        <p:spPr bwMode="auto">
          <a:xfrm>
            <a:off x="357158" y="285728"/>
            <a:ext cx="8429684" cy="6143668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1428728" y="5643578"/>
            <a:ext cx="1786285" cy="857207"/>
          </a:xfrm>
          <a:prstGeom prst="rect">
            <a:avLst/>
          </a:prstGeom>
        </p:spPr>
        <p:txBody>
          <a:bodyPr wrap="square" lIns="72567" tIns="36283" rIns="72567" bIns="36283">
            <a:spAutoFit/>
          </a:bodyPr>
          <a:lstStyle/>
          <a:p>
            <a:pPr algn="l" rtl="0">
              <a:lnSpc>
                <a:spcPct val="70000"/>
              </a:lnSpc>
            </a:pP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no </a:t>
            </a:r>
          </a:p>
          <a:p>
            <a:pPr algn="l" rtl="0">
              <a:lnSpc>
                <a:spcPct val="70000"/>
              </a:lnSpc>
            </a:pP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yes </a:t>
            </a:r>
          </a:p>
          <a:p>
            <a:pPr algn="l" rtl="0">
              <a:lnSpc>
                <a:spcPct val="70000"/>
              </a:lnSpc>
            </a:pP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no </a:t>
            </a:r>
          </a:p>
          <a:p>
            <a:pPr algn="l" rtl="0">
              <a:lnSpc>
                <a:spcPct val="70000"/>
              </a:lnSpc>
            </a:pP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yes</a:t>
            </a:r>
            <a:endParaRPr lang="ar-SA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466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67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2" t="90987" r="41816"/>
          <a:stretch/>
        </p:blipFill>
        <p:spPr bwMode="auto">
          <a:xfrm rot="21130086">
            <a:off x="1600385" y="1272945"/>
            <a:ext cx="6159208" cy="8440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785786" y="2714620"/>
            <a:ext cx="7643866" cy="2677656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l"/>
            <a:r>
              <a:rPr lang="en-US" sz="2800" b="1" dirty="0" smtClean="0">
                <a:solidFill>
                  <a:srgbClr val="00B050"/>
                </a:solidFill>
              </a:rPr>
              <a:t>When we travel to </a:t>
            </a:r>
            <a:r>
              <a:rPr lang="en-US" sz="2800" b="1" dirty="0" err="1" smtClean="0">
                <a:solidFill>
                  <a:srgbClr val="00B050"/>
                </a:solidFill>
              </a:rPr>
              <a:t>Dammam</a:t>
            </a:r>
            <a:r>
              <a:rPr lang="en-US" sz="2800" b="1" dirty="0" smtClean="0">
                <a:solidFill>
                  <a:srgbClr val="00B050"/>
                </a:solidFill>
              </a:rPr>
              <a:t> I like to stay in </a:t>
            </a:r>
            <a:r>
              <a:rPr lang="en-US" sz="2800" b="1" dirty="0" err="1" smtClean="0">
                <a:solidFill>
                  <a:srgbClr val="00B050"/>
                </a:solidFill>
              </a:rPr>
              <a:t>Jubail</a:t>
            </a:r>
            <a:r>
              <a:rPr lang="en-US" sz="2800" b="1" dirty="0" smtClean="0">
                <a:solidFill>
                  <a:srgbClr val="00B050"/>
                </a:solidFill>
              </a:rPr>
              <a:t> that is very fantastic place to stay and visit . It is designed in the American style and it is famous for its beautiful beach specially ( </a:t>
            </a:r>
            <a:r>
              <a:rPr lang="en-US" sz="2800" b="1" dirty="0" err="1" smtClean="0">
                <a:solidFill>
                  <a:srgbClr val="00B050"/>
                </a:solidFill>
              </a:rPr>
              <a:t>AlFanateer</a:t>
            </a:r>
            <a:r>
              <a:rPr lang="en-US" sz="2800" b="1" dirty="0" smtClean="0">
                <a:solidFill>
                  <a:srgbClr val="00B050"/>
                </a:solidFill>
              </a:rPr>
              <a:t>). You can enjoy your time there and be happy .  </a:t>
            </a:r>
            <a:endParaRPr lang="en-US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811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428604"/>
            <a:ext cx="8461025" cy="6131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1374994" y="2270884"/>
            <a:ext cx="6268840" cy="658050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Are Aisha and Fadwa at the mall ? </a:t>
            </a:r>
          </a:p>
          <a:p>
            <a:pPr algn="l" rtl="0"/>
            <a:r>
              <a:rPr lang="en-US" sz="1900" b="1" dirty="0" smtClean="0">
                <a:solidFill>
                  <a:srgbClr val="0033CC"/>
                </a:solidFill>
                <a:latin typeface="Comic Sans MS" panose="030F0702030302020204" pitchFamily="66" charset="0"/>
              </a:rPr>
              <a:t>Yes , they are </a:t>
            </a:r>
            <a:endParaRPr lang="ar-SA" sz="19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714480" y="3214686"/>
            <a:ext cx="4128508" cy="658050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 the hote</a:t>
            </a:r>
            <a:r>
              <a:rPr lang="en-US" sz="1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</a:t>
            </a:r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on the beach ? </a:t>
            </a:r>
          </a:p>
          <a:p>
            <a:pPr algn="l" rtl="0"/>
            <a:r>
              <a:rPr lang="en-US" sz="1900" b="1" dirty="0" smtClean="0">
                <a:solidFill>
                  <a:srgbClr val="0033CC"/>
                </a:solidFill>
                <a:latin typeface="Comic Sans MS" panose="030F0702030302020204" pitchFamily="66" charset="0"/>
              </a:rPr>
              <a:t>Yes , it is </a:t>
            </a:r>
            <a:endParaRPr lang="ar-SA" sz="19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643042" y="4143380"/>
            <a:ext cx="4128508" cy="658050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Are they on vacation ? </a:t>
            </a:r>
          </a:p>
          <a:p>
            <a:pPr algn="l" rtl="0"/>
            <a:r>
              <a:rPr lang="en-US" sz="1900" b="1" dirty="0" smtClean="0">
                <a:solidFill>
                  <a:srgbClr val="0033CC"/>
                </a:solidFill>
                <a:latin typeface="Comic Sans MS" panose="030F0702030302020204" pitchFamily="66" charset="0"/>
              </a:rPr>
              <a:t>No , they are not </a:t>
            </a:r>
            <a:endParaRPr lang="ar-SA" sz="19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00166" y="5000636"/>
            <a:ext cx="5278248" cy="658050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 the restaurant in the hotel ? </a:t>
            </a:r>
          </a:p>
          <a:p>
            <a:pPr algn="l" rtl="0"/>
            <a:r>
              <a:rPr lang="en-US" sz="1900" b="1" dirty="0" smtClean="0">
                <a:solidFill>
                  <a:srgbClr val="0033CC"/>
                </a:solidFill>
                <a:latin typeface="Comic Sans MS" panose="030F0702030302020204" pitchFamily="66" charset="0"/>
              </a:rPr>
              <a:t>Yes , it is </a:t>
            </a:r>
            <a:endParaRPr lang="ar-SA" sz="19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71604" y="5857892"/>
            <a:ext cx="6461670" cy="658050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Are you on the phone with your friend ? </a:t>
            </a:r>
          </a:p>
          <a:p>
            <a:pPr algn="l" rtl="0"/>
            <a:r>
              <a:rPr lang="en-US" sz="1900" b="1" dirty="0" smtClean="0">
                <a:solidFill>
                  <a:srgbClr val="0033CC"/>
                </a:solidFill>
                <a:latin typeface="Comic Sans MS" panose="030F0702030302020204" pitchFamily="66" charset="0"/>
              </a:rPr>
              <a:t>Yes , I am </a:t>
            </a:r>
            <a:endParaRPr lang="ar-SA" sz="1900" b="1" dirty="0">
              <a:solidFill>
                <a:srgbClr val="0033CC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000892" y="285728"/>
            <a:ext cx="1686680" cy="52322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/>
                <a:solidFill>
                  <a:srgbClr val="FFFF00"/>
                </a:solidFill>
                <a:effectLst/>
              </a:rPr>
              <a:t>workbook</a:t>
            </a:r>
            <a:endParaRPr lang="ar-SA" sz="28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158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357165"/>
            <a:ext cx="8286808" cy="5973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ربع نص 2"/>
          <p:cNvSpPr txBox="1"/>
          <p:nvPr/>
        </p:nvSpPr>
        <p:spPr>
          <a:xfrm>
            <a:off x="1783104" y="1985132"/>
            <a:ext cx="6003606" cy="658050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Where is your father from ? </a:t>
            </a:r>
          </a:p>
          <a:p>
            <a:pPr algn="l" rtl="0"/>
            <a:r>
              <a:rPr lang="en-US" sz="19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He is from Makkah </a:t>
            </a:r>
            <a:endParaRPr lang="ar-SA" sz="19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854542" y="2699512"/>
            <a:ext cx="6003606" cy="658050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What is your favorite place for vacation ? </a:t>
            </a:r>
          </a:p>
          <a:p>
            <a:pPr algn="l" rtl="0"/>
            <a:r>
              <a:rPr lang="en-US" sz="19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My favorite place for vacation is Paris </a:t>
            </a:r>
            <a:endParaRPr lang="ar-SA" sz="19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923115" y="3357562"/>
            <a:ext cx="3577579" cy="658050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How old are you ? </a:t>
            </a:r>
          </a:p>
          <a:p>
            <a:pPr algn="l" rtl="0"/>
            <a:r>
              <a:rPr lang="en-US" sz="19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 am 14 years old </a:t>
            </a:r>
            <a:endParaRPr lang="ar-SA" sz="19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643042" y="4071942"/>
            <a:ext cx="5253150" cy="658050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Who is your English teacher ? </a:t>
            </a:r>
          </a:p>
          <a:p>
            <a:pPr algn="l" rtl="0"/>
            <a:r>
              <a:rPr lang="en-US" sz="19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Mr. </a:t>
            </a:r>
            <a:r>
              <a:rPr lang="en-US" sz="19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</a:t>
            </a:r>
            <a:r>
              <a:rPr lang="en-US" sz="19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adr is my English teacher </a:t>
            </a:r>
            <a:endParaRPr lang="ar-SA" sz="19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571604" y="4857760"/>
            <a:ext cx="6346480" cy="658050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Why is your brother at home not at school ? </a:t>
            </a:r>
          </a:p>
          <a:p>
            <a:pPr algn="l" rtl="0"/>
            <a:r>
              <a:rPr lang="en-US" sz="19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Because he is sick </a:t>
            </a:r>
            <a:endParaRPr lang="ar-SA" sz="19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643042" y="5572140"/>
            <a:ext cx="6346480" cy="658050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When is your vacation ? </a:t>
            </a:r>
          </a:p>
          <a:p>
            <a:pPr algn="l" rtl="0"/>
            <a:r>
              <a:rPr lang="en-US" sz="19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It is on August </a:t>
            </a:r>
            <a:endParaRPr lang="ar-SA" sz="19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000892" y="405450"/>
            <a:ext cx="1686680" cy="52322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/>
                <a:solidFill>
                  <a:srgbClr val="FFFF00"/>
                </a:solidFill>
                <a:effectLst/>
              </a:rPr>
              <a:t>workbook</a:t>
            </a:r>
            <a:endParaRPr lang="ar-SA" sz="28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443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571604" y="1857364"/>
            <a:ext cx="6381875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9900" b="1" cap="none" spc="0" dirty="0" smtClean="0">
                <a:ln/>
                <a:solidFill>
                  <a:schemeClr val="accent3"/>
                </a:solidFill>
                <a:effectLst/>
              </a:rPr>
              <a:t>Part </a:t>
            </a:r>
            <a:r>
              <a:rPr lang="en-US" sz="19900" b="1" cap="none" spc="0" dirty="0" smtClean="0">
                <a:ln/>
                <a:solidFill>
                  <a:srgbClr val="FFFF00"/>
                </a:solidFill>
                <a:effectLst/>
              </a:rPr>
              <a:t>4</a:t>
            </a:r>
            <a:endParaRPr lang="ar-SA" sz="199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ransition spd="slow">
    <p:split orient="vert" dir="in"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1" y="738683"/>
            <a:ext cx="8072495" cy="5222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3042" y="1928802"/>
            <a:ext cx="304762" cy="303726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1591" y="2151215"/>
            <a:ext cx="304762" cy="303726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1591" y="2479476"/>
            <a:ext cx="304762" cy="303726"/>
          </a:xfrm>
          <a:prstGeom prst="rect">
            <a:avLst/>
          </a:prstGeom>
        </p:spPr>
      </p:pic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43042" y="2857496"/>
            <a:ext cx="304762" cy="303726"/>
          </a:xfrm>
          <a:prstGeom prst="rect">
            <a:avLst/>
          </a:prstGeom>
        </p:spPr>
      </p:pic>
      <p:pic>
        <p:nvPicPr>
          <p:cNvPr id="8" name="صورة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1591" y="3087957"/>
            <a:ext cx="304762" cy="30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867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1705"/>
          <a:stretch/>
        </p:blipFill>
        <p:spPr bwMode="auto">
          <a:xfrm>
            <a:off x="428596" y="500042"/>
            <a:ext cx="8225785" cy="4358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2686" r="16325"/>
          <a:stretch/>
        </p:blipFill>
        <p:spPr bwMode="auto">
          <a:xfrm>
            <a:off x="642910" y="5143512"/>
            <a:ext cx="7676352" cy="1038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2307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428604"/>
            <a:ext cx="8389587" cy="5855397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428596" y="5988699"/>
            <a:ext cx="6429420" cy="297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rtlCol="1" anchor="ctr"/>
          <a:lstStyle/>
          <a:p>
            <a:pPr algn="ctr"/>
            <a:endParaRPr lang="ar-SA"/>
          </a:p>
        </p:txBody>
      </p:sp>
    </p:spTree>
    <p:extLst>
      <p:ext uri="{BB962C8B-B14F-4D97-AF65-F5344CB8AC3E}">
        <p14:creationId xmlns:p14="http://schemas.microsoft.com/office/powerpoint/2010/main" xmlns="" val="124169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142852"/>
            <a:ext cx="81439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/>
            <a:r>
              <a:rPr lang="en-US" sz="2000" b="1" dirty="0" smtClean="0">
                <a:latin typeface="Eras Bold ITC" pitchFamily="34" charset="0"/>
              </a:rPr>
              <a:t>Prepositions of Place</a:t>
            </a:r>
            <a:r>
              <a:rPr lang="en-US" b="1" dirty="0" smtClean="0"/>
              <a:t>: </a:t>
            </a:r>
            <a:r>
              <a:rPr lang="en-US" sz="2800" b="1" i="1" dirty="0" smtClean="0">
                <a:solidFill>
                  <a:srgbClr val="FF0000"/>
                </a:solidFill>
              </a:rPr>
              <a:t>across from, </a:t>
            </a:r>
            <a:r>
              <a:rPr lang="en-US" sz="2800" b="1" i="1" dirty="0" smtClean="0">
                <a:solidFill>
                  <a:srgbClr val="FFC000"/>
                </a:solidFill>
              </a:rPr>
              <a:t>between</a:t>
            </a:r>
            <a:r>
              <a:rPr lang="en-US" sz="2800" b="1" i="1" dirty="0" smtClean="0">
                <a:solidFill>
                  <a:srgbClr val="FF0000"/>
                </a:solidFill>
              </a:rPr>
              <a:t>, </a:t>
            </a:r>
            <a:r>
              <a:rPr lang="en-US" sz="2800" b="1" i="1" dirty="0" smtClean="0">
                <a:solidFill>
                  <a:srgbClr val="0070C0"/>
                </a:solidFill>
              </a:rPr>
              <a:t>next to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857232"/>
            <a:ext cx="2214546" cy="19288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857232"/>
            <a:ext cx="2071702" cy="19288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785794"/>
            <a:ext cx="2286016" cy="2000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مربع نص 7"/>
          <p:cNvSpPr txBox="1"/>
          <p:nvPr/>
        </p:nvSpPr>
        <p:spPr>
          <a:xfrm>
            <a:off x="0" y="3143248"/>
            <a:ext cx="2428860" cy="20005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sz="3200" b="1" dirty="0" smtClean="0"/>
              <a:t>The park </a:t>
            </a:r>
            <a:r>
              <a:rPr lang="en-US" sz="3200" dirty="0" smtClean="0"/>
              <a:t>is </a:t>
            </a:r>
            <a:r>
              <a:rPr lang="en-US" sz="3200" b="1" dirty="0" smtClean="0">
                <a:solidFill>
                  <a:srgbClr val="FF0000"/>
                </a:solidFill>
              </a:rPr>
              <a:t>across from  </a:t>
            </a:r>
            <a:r>
              <a:rPr lang="en-US" sz="2800" b="1" dirty="0" smtClean="0"/>
              <a:t>the </a:t>
            </a:r>
            <a:r>
              <a:rPr lang="en-US" sz="2800" dirty="0" smtClean="0"/>
              <a:t>school.</a:t>
            </a:r>
          </a:p>
          <a:p>
            <a:pPr algn="l"/>
            <a:r>
              <a:rPr lang="en-US" sz="2800" b="1" dirty="0" smtClean="0"/>
              <a:t> </a:t>
            </a:r>
            <a:endParaRPr lang="en-US" sz="3200" b="1" dirty="0" smtClean="0"/>
          </a:p>
        </p:txBody>
      </p:sp>
      <p:sp>
        <p:nvSpPr>
          <p:cNvPr id="9" name="مربع نص 8"/>
          <p:cNvSpPr txBox="1"/>
          <p:nvPr/>
        </p:nvSpPr>
        <p:spPr>
          <a:xfrm>
            <a:off x="2714612" y="3143248"/>
            <a:ext cx="2357454" cy="20104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sz="2400" dirty="0" smtClean="0"/>
              <a:t>The bank is </a:t>
            </a:r>
            <a:r>
              <a:rPr lang="en-US" sz="2400" b="1" dirty="0" smtClean="0">
                <a:solidFill>
                  <a:srgbClr val="FF0000"/>
                </a:solidFill>
              </a:rPr>
              <a:t>between </a:t>
            </a:r>
          </a:p>
          <a:p>
            <a:pPr algn="l"/>
            <a:r>
              <a:rPr lang="en-US" sz="2400" b="1" dirty="0" smtClean="0"/>
              <a:t>the post</a:t>
            </a:r>
          </a:p>
          <a:p>
            <a:pPr algn="l"/>
            <a:r>
              <a:rPr lang="en-US" sz="2400" dirty="0" smtClean="0"/>
              <a:t>office and the restaurant.</a:t>
            </a:r>
            <a:endParaRPr lang="en-US" sz="24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5143504" y="3143248"/>
            <a:ext cx="2928958" cy="156966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sz="3200" b="1" dirty="0" smtClean="0"/>
              <a:t>The pharmacy </a:t>
            </a:r>
          </a:p>
          <a:p>
            <a:pPr algn="l"/>
            <a:r>
              <a:rPr lang="en-US" sz="3200" b="1" dirty="0" smtClean="0"/>
              <a:t>is </a:t>
            </a:r>
            <a:r>
              <a:rPr lang="en-US" sz="3200" b="1" dirty="0" smtClean="0">
                <a:solidFill>
                  <a:srgbClr val="FF0000"/>
                </a:solidFill>
              </a:rPr>
              <a:t>next to</a:t>
            </a:r>
          </a:p>
          <a:p>
            <a:pPr algn="l"/>
            <a:r>
              <a:rPr lang="en-US" sz="3200" b="1" dirty="0" smtClean="0"/>
              <a:t>the bookstore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0" y="142852"/>
            <a:ext cx="8143900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/>
            <a:r>
              <a:rPr lang="en-US" sz="2000" b="1" dirty="0" smtClean="0">
                <a:latin typeface="Eras Bold ITC" pitchFamily="34" charset="0"/>
              </a:rPr>
              <a:t>Prepositions of Place</a:t>
            </a:r>
            <a:r>
              <a:rPr lang="en-US" b="1" dirty="0" smtClean="0"/>
              <a:t>:           </a:t>
            </a:r>
            <a:r>
              <a:rPr lang="en-US" sz="2800" b="1" i="1" dirty="0" smtClean="0">
                <a:solidFill>
                  <a:srgbClr val="FF0000"/>
                </a:solidFill>
              </a:rPr>
              <a:t>on</a:t>
            </a:r>
            <a:r>
              <a:rPr lang="en-US" sz="2800" b="1" i="1" dirty="0" smtClean="0"/>
              <a:t>, </a:t>
            </a:r>
            <a:r>
              <a:rPr lang="en-US" sz="2800" b="1" i="1" dirty="0" smtClean="0">
                <a:solidFill>
                  <a:srgbClr val="00B050"/>
                </a:solidFill>
              </a:rPr>
              <a:t>near</a:t>
            </a:r>
            <a:r>
              <a:rPr lang="en-US" sz="2800" b="1" i="1" dirty="0" smtClean="0"/>
              <a:t>, </a:t>
            </a:r>
            <a:r>
              <a:rPr lang="en-US" sz="2800" b="1" i="1" dirty="0" smtClean="0">
                <a:solidFill>
                  <a:srgbClr val="FFC000"/>
                </a:solidFill>
              </a:rPr>
              <a:t>far from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0" y="3143248"/>
            <a:ext cx="2571736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sz="3200" dirty="0" smtClean="0"/>
              <a:t>The bus stop is </a:t>
            </a:r>
            <a:r>
              <a:rPr lang="en-US" sz="3200" b="1" dirty="0" smtClean="0">
                <a:solidFill>
                  <a:srgbClr val="FF0000"/>
                </a:solidFill>
              </a:rPr>
              <a:t>on</a:t>
            </a:r>
            <a:r>
              <a:rPr lang="en-US" sz="3200" b="1" dirty="0" smtClean="0"/>
              <a:t> the corner</a:t>
            </a:r>
            <a:r>
              <a:rPr lang="en-US" sz="2800" b="1" dirty="0" smtClean="0"/>
              <a:t> </a:t>
            </a:r>
            <a:endParaRPr lang="en-US" sz="3200" b="1" dirty="0" smtClean="0"/>
          </a:p>
        </p:txBody>
      </p:sp>
      <p:sp>
        <p:nvSpPr>
          <p:cNvPr id="9" name="مربع نص 8"/>
          <p:cNvSpPr txBox="1"/>
          <p:nvPr/>
        </p:nvSpPr>
        <p:spPr>
          <a:xfrm>
            <a:off x="2714612" y="3143248"/>
            <a:ext cx="2357454" cy="138499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sz="2800" b="1" dirty="0" smtClean="0"/>
              <a:t>The museum </a:t>
            </a:r>
            <a:r>
              <a:rPr lang="en-US" sz="2800" dirty="0" smtClean="0"/>
              <a:t>is </a:t>
            </a:r>
            <a:r>
              <a:rPr lang="en-US" sz="2800" b="1" dirty="0" smtClean="0">
                <a:solidFill>
                  <a:srgbClr val="00B050"/>
                </a:solidFill>
              </a:rPr>
              <a:t>near</a:t>
            </a:r>
            <a:r>
              <a:rPr lang="en-US" sz="2800" b="1" dirty="0" smtClean="0"/>
              <a:t> </a:t>
            </a:r>
          </a:p>
          <a:p>
            <a:pPr algn="l"/>
            <a:r>
              <a:rPr lang="en-US" sz="2800" b="1" dirty="0" smtClean="0"/>
              <a:t>the hotel.</a:t>
            </a:r>
            <a:endParaRPr lang="en-US" sz="2800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5143504" y="3143248"/>
            <a:ext cx="2928958" cy="15696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sz="3200" dirty="0" smtClean="0"/>
              <a:t>The airport is </a:t>
            </a:r>
            <a:r>
              <a:rPr lang="en-US" sz="3200" b="1" dirty="0" smtClean="0">
                <a:solidFill>
                  <a:srgbClr val="FFC000"/>
                </a:solidFill>
              </a:rPr>
              <a:t>far from </a:t>
            </a:r>
            <a:r>
              <a:rPr lang="en-US" sz="3200" b="1" dirty="0" smtClean="0"/>
              <a:t>town.</a:t>
            </a:r>
            <a:endParaRPr lang="en-US" sz="3200" b="1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85794"/>
            <a:ext cx="2238375" cy="20717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785794"/>
            <a:ext cx="2333625" cy="20717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785794"/>
            <a:ext cx="2428892" cy="2000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71546"/>
            <a:ext cx="6972300" cy="4300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928794" y="357166"/>
            <a:ext cx="4143404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 smtClean="0"/>
              <a:t>Asking for Directions</a:t>
            </a:r>
            <a:endParaRPr lang="en-US" sz="2800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142984"/>
            <a:ext cx="2428892" cy="20002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مستطيل 5"/>
          <p:cNvSpPr/>
          <p:nvPr/>
        </p:nvSpPr>
        <p:spPr>
          <a:xfrm>
            <a:off x="214282" y="3286124"/>
            <a:ext cx="778674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Can you tell me where [</a:t>
            </a:r>
            <a:r>
              <a:rPr lang="en-US" sz="2800" b="1" dirty="0" smtClean="0">
                <a:solidFill>
                  <a:srgbClr val="0070C0"/>
                </a:solidFill>
              </a:rPr>
              <a:t>the nearest bank</a:t>
            </a:r>
            <a:r>
              <a:rPr lang="en-US" sz="2800" b="1" dirty="0" smtClean="0">
                <a:solidFill>
                  <a:srgbClr val="FF0000"/>
                </a:solidFill>
              </a:rPr>
              <a:t>] is?</a:t>
            </a:r>
          </a:p>
          <a:p>
            <a:pPr algn="l"/>
            <a:endParaRPr lang="en-US" sz="2800" b="1" dirty="0" smtClean="0">
              <a:solidFill>
                <a:srgbClr val="FF0000"/>
              </a:solidFill>
            </a:endParaRPr>
          </a:p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Excuse me. Where is [</a:t>
            </a:r>
            <a:r>
              <a:rPr lang="en-US" sz="2800" b="1" dirty="0" smtClean="0">
                <a:solidFill>
                  <a:srgbClr val="0070C0"/>
                </a:solidFill>
              </a:rPr>
              <a:t>the Art Museum</a:t>
            </a:r>
            <a:r>
              <a:rPr lang="en-US" sz="2800" b="1" dirty="0" smtClean="0">
                <a:solidFill>
                  <a:srgbClr val="FF0000"/>
                </a:solidFill>
              </a:rPr>
              <a:t>]?</a:t>
            </a:r>
          </a:p>
          <a:p>
            <a:pPr algn="l"/>
            <a:endParaRPr lang="en-US" sz="2800" b="1" dirty="0" smtClean="0">
              <a:solidFill>
                <a:srgbClr val="FF0000"/>
              </a:solidFill>
            </a:endParaRPr>
          </a:p>
          <a:p>
            <a:pPr algn="l"/>
            <a:r>
              <a:rPr lang="en-US" sz="2800" b="1" dirty="0" smtClean="0">
                <a:solidFill>
                  <a:srgbClr val="FF0000"/>
                </a:solidFill>
              </a:rPr>
              <a:t>Is this the right way to [</a:t>
            </a:r>
            <a:r>
              <a:rPr lang="en-US" sz="2800" b="1" dirty="0" smtClean="0">
                <a:solidFill>
                  <a:srgbClr val="0070C0"/>
                </a:solidFill>
              </a:rPr>
              <a:t>the subway station</a:t>
            </a:r>
            <a:r>
              <a:rPr lang="en-US" sz="2800" b="1" dirty="0" smtClean="0">
                <a:solidFill>
                  <a:srgbClr val="FF0000"/>
                </a:solidFill>
              </a:rPr>
              <a:t>]?</a:t>
            </a:r>
          </a:p>
          <a:p>
            <a:pPr algn="l"/>
            <a:endParaRPr lang="en-US" sz="2800" b="1" dirty="0" smtClean="0">
              <a:solidFill>
                <a:srgbClr val="FF0000"/>
              </a:solidFill>
            </a:endParaRPr>
          </a:p>
          <a:p>
            <a:pPr algn="l"/>
            <a:r>
              <a:rPr lang="en-US" sz="2800" b="1" dirty="0" smtClean="0"/>
              <a:t>  </a:t>
            </a:r>
            <a:r>
              <a:rPr lang="en-US" sz="2800" b="1" dirty="0" smtClean="0">
                <a:solidFill>
                  <a:srgbClr val="FF0000"/>
                </a:solidFill>
              </a:rPr>
              <a:t>How can I get to the</a:t>
            </a:r>
            <a:r>
              <a:rPr lang="en-US" sz="2800" b="1" dirty="0" smtClean="0"/>
              <a:t> [</a:t>
            </a:r>
            <a:r>
              <a:rPr lang="en-US" sz="2800" b="1" dirty="0" smtClean="0">
                <a:solidFill>
                  <a:srgbClr val="0070C0"/>
                </a:solidFill>
              </a:rPr>
              <a:t>post office ? </a:t>
            </a:r>
            <a:r>
              <a:rPr lang="en-US" sz="2800" b="1" dirty="0" smtClean="0">
                <a:solidFill>
                  <a:srgbClr val="FF0000"/>
                </a:solidFill>
              </a:rPr>
              <a:t>]</a:t>
            </a:r>
            <a:r>
              <a:rPr lang="en-US" sz="2800" b="1" dirty="0" smtClean="0"/>
              <a:t>  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428596" y="2000240"/>
            <a:ext cx="7500958" cy="353943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l"/>
            <a:endParaRPr lang="en-US" sz="2800" dirty="0" smtClean="0"/>
          </a:p>
          <a:p>
            <a:pPr algn="l"/>
            <a:r>
              <a:rPr lang="en-US" sz="2800" b="1" dirty="0" smtClean="0">
                <a:solidFill>
                  <a:schemeClr val="tx1"/>
                </a:solidFill>
              </a:rPr>
              <a:t>Turn right </a:t>
            </a:r>
            <a:r>
              <a:rPr lang="en-US" sz="2800" b="1" dirty="0" smtClean="0"/>
              <a:t>onto Park Avenue.</a:t>
            </a:r>
          </a:p>
          <a:p>
            <a:pPr algn="l"/>
            <a:endParaRPr lang="en-US" sz="2800" b="1" dirty="0" smtClean="0"/>
          </a:p>
          <a:p>
            <a:pPr algn="l"/>
            <a:r>
              <a:rPr lang="en-US" sz="2800" b="1" dirty="0" smtClean="0">
                <a:solidFill>
                  <a:schemeClr val="tx1"/>
                </a:solidFill>
              </a:rPr>
              <a:t>Turn left </a:t>
            </a:r>
            <a:r>
              <a:rPr lang="en-US" sz="2800" b="1" dirty="0" smtClean="0"/>
              <a:t>at the next corner.</a:t>
            </a:r>
          </a:p>
          <a:p>
            <a:pPr algn="l"/>
            <a:endParaRPr lang="en-US" sz="2800" b="1" dirty="0" smtClean="0"/>
          </a:p>
          <a:p>
            <a:pPr algn="l"/>
            <a:r>
              <a:rPr lang="en-US" sz="2800" b="1" dirty="0" smtClean="0">
                <a:solidFill>
                  <a:schemeClr val="tx1"/>
                </a:solidFill>
              </a:rPr>
              <a:t>Go straight ahead </a:t>
            </a:r>
            <a:r>
              <a:rPr lang="en-US" sz="2800" b="1" dirty="0" smtClean="0"/>
              <a:t>for two blocks.</a:t>
            </a:r>
          </a:p>
          <a:p>
            <a:pPr algn="l"/>
            <a:endParaRPr lang="en-US" sz="2800" b="1" dirty="0" smtClean="0"/>
          </a:p>
          <a:p>
            <a:pPr algn="l"/>
            <a:r>
              <a:rPr lang="en-US" sz="2800" b="1" dirty="0" smtClean="0">
                <a:solidFill>
                  <a:schemeClr val="tx1"/>
                </a:solidFill>
              </a:rPr>
              <a:t>Go east</a:t>
            </a:r>
            <a:r>
              <a:rPr lang="en-US" sz="2800" b="1" dirty="0" smtClean="0"/>
              <a:t> on Second Street</a:t>
            </a:r>
            <a:r>
              <a:rPr lang="en-US" sz="2800" dirty="0" smtClean="0"/>
              <a:t>.</a:t>
            </a:r>
            <a:endParaRPr lang="en-US" dirty="0"/>
          </a:p>
        </p:txBody>
      </p:sp>
      <p:sp>
        <p:nvSpPr>
          <p:cNvPr id="5" name="مستطيل 4"/>
          <p:cNvSpPr/>
          <p:nvPr/>
        </p:nvSpPr>
        <p:spPr>
          <a:xfrm>
            <a:off x="1928794" y="357166"/>
            <a:ext cx="4143404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 smtClean="0"/>
              <a:t>Giving Directions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6"/>
          <p:cNvGrpSpPr/>
          <p:nvPr/>
        </p:nvGrpSpPr>
        <p:grpSpPr>
          <a:xfrm>
            <a:off x="500034" y="428604"/>
            <a:ext cx="8215370" cy="4952031"/>
            <a:chOff x="144091" y="216248"/>
            <a:chExt cx="10524352" cy="7344816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91" y="216248"/>
              <a:ext cx="10524352" cy="7344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مستطيل 5"/>
            <p:cNvSpPr/>
            <p:nvPr/>
          </p:nvSpPr>
          <p:spPr>
            <a:xfrm>
              <a:off x="144091" y="5184800"/>
              <a:ext cx="3816424" cy="20882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</p:grpSp>
      <p:sp>
        <p:nvSpPr>
          <p:cNvPr id="3" name="مستطيل 2"/>
          <p:cNvSpPr/>
          <p:nvPr/>
        </p:nvSpPr>
        <p:spPr>
          <a:xfrm>
            <a:off x="1186805" y="529829"/>
            <a:ext cx="670551" cy="1827601"/>
          </a:xfrm>
          <a:prstGeom prst="rect">
            <a:avLst/>
          </a:prstGeom>
        </p:spPr>
        <p:txBody>
          <a:bodyPr wrap="square" lIns="72567" tIns="36283" rIns="72567" bIns="36283">
            <a:spAutoFit/>
          </a:bodyPr>
          <a:lstStyle/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</a:t>
            </a:r>
          </a:p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</a:t>
            </a:r>
          </a:p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</a:t>
            </a:r>
          </a:p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</a:p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</a:p>
          <a:p>
            <a:pPr algn="l" rtl="0"/>
            <a:r>
              <a:rPr lang="en-US" sz="1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endParaRPr lang="ar-SA" sz="19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مستطيل 1"/>
          <p:cNvSpPr/>
          <p:nvPr/>
        </p:nvSpPr>
        <p:spPr>
          <a:xfrm>
            <a:off x="4180645" y="5328047"/>
            <a:ext cx="4693855" cy="155060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72567" tIns="36283" rIns="72567" bIns="36283">
            <a:spAutoFit/>
          </a:bodyPr>
          <a:lstStyle/>
          <a:p>
            <a:pPr algn="l" rtl="0"/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It is </a:t>
            </a:r>
            <a:r>
              <a:rPr lang="en-U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across from the shopping mall.</a:t>
            </a:r>
          </a:p>
          <a:p>
            <a:pPr algn="l" rtl="0"/>
            <a:r>
              <a:rPr lang="en-US" sz="1600" b="1" dirty="0" smtClean="0">
                <a:solidFill>
                  <a:srgbClr val="0033CC"/>
                </a:solidFill>
                <a:latin typeface="Comic Sans MS" panose="030F0702030302020204" pitchFamily="66" charset="0"/>
              </a:rPr>
              <a:t>It is </a:t>
            </a:r>
            <a:r>
              <a:rPr lang="en-US" sz="1600" b="1" dirty="0">
                <a:solidFill>
                  <a:srgbClr val="0033CC"/>
                </a:solidFill>
                <a:latin typeface="Comic Sans MS" panose="030F0702030302020204" pitchFamily="66" charset="0"/>
              </a:rPr>
              <a:t>between the bank and the pharmacy.</a:t>
            </a:r>
          </a:p>
          <a:p>
            <a:pPr algn="l" rtl="0"/>
            <a:r>
              <a:rPr lang="en-US" sz="16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It is </a:t>
            </a:r>
            <a:r>
              <a:rPr lang="en-US" sz="1600" b="1" dirty="0">
                <a:solidFill>
                  <a:srgbClr val="00B050"/>
                </a:solidFill>
                <a:latin typeface="Comic Sans MS" panose="030F0702030302020204" pitchFamily="66" charset="0"/>
              </a:rPr>
              <a:t>next to the hotel.</a:t>
            </a:r>
          </a:p>
          <a:p>
            <a:pPr algn="l" rtl="0"/>
            <a:r>
              <a:rPr lang="en-US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It is </a:t>
            </a:r>
            <a:r>
              <a:rPr lang="en-US" sz="1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on the corner of Main and Second.</a:t>
            </a:r>
          </a:p>
          <a:p>
            <a:pPr algn="l" rtl="0"/>
            <a:r>
              <a:rPr lang="en-US" sz="1600" b="1" dirty="0" smtClean="0">
                <a:solidFill>
                  <a:srgbClr val="0033CC"/>
                </a:solidFill>
                <a:latin typeface="Comic Sans MS" panose="030F0702030302020204" pitchFamily="66" charset="0"/>
              </a:rPr>
              <a:t>It is </a:t>
            </a:r>
            <a:r>
              <a:rPr lang="en-US" sz="1600" b="1" dirty="0">
                <a:solidFill>
                  <a:srgbClr val="0033CC"/>
                </a:solidFill>
                <a:latin typeface="Comic Sans MS" panose="030F0702030302020204" pitchFamily="66" charset="0"/>
              </a:rPr>
              <a:t>near the hotel.</a:t>
            </a:r>
          </a:p>
          <a:p>
            <a:pPr algn="l" rtl="0"/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It isn’t </a:t>
            </a:r>
            <a:r>
              <a:rPr lang="en-U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far from the hotel.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428596" y="5245843"/>
            <a:ext cx="3692908" cy="161215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72567" tIns="36283" rIns="72567" bIns="36283">
            <a:spAutoFit/>
          </a:bodyPr>
          <a:lstStyle/>
          <a:p>
            <a:pPr algn="l" rtl="0"/>
            <a:r>
              <a:rPr lang="en-U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Where </a:t>
            </a:r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 the bus </a:t>
            </a:r>
            <a:r>
              <a:rPr lang="en-U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stop </a:t>
            </a:r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? </a:t>
            </a:r>
          </a:p>
          <a:p>
            <a:pPr algn="l" rtl="0"/>
            <a:r>
              <a:rPr lang="en-US" sz="1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Where </a:t>
            </a:r>
            <a:r>
              <a:rPr lang="en-US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is the </a:t>
            </a:r>
            <a:r>
              <a:rPr lang="en-US" sz="1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pizzeria ? </a:t>
            </a:r>
          </a:p>
          <a:p>
            <a:pPr algn="l" rtl="0"/>
            <a:r>
              <a:rPr lang="en-US" sz="1600" b="1" dirty="0">
                <a:solidFill>
                  <a:srgbClr val="00B050"/>
                </a:solidFill>
                <a:latin typeface="Comic Sans MS" panose="030F0702030302020204" pitchFamily="66" charset="0"/>
              </a:rPr>
              <a:t>Where is </a:t>
            </a:r>
            <a:r>
              <a:rPr lang="en-US" sz="1600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the cafe ? </a:t>
            </a:r>
          </a:p>
          <a:p>
            <a:pPr algn="l" rtl="0"/>
            <a:r>
              <a:rPr lang="en-US" sz="1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Where is the bank ?</a:t>
            </a:r>
            <a:endParaRPr lang="ar-SA" sz="1600" b="1" dirty="0" smtClean="0">
              <a:solidFill>
                <a:srgbClr val="C00000"/>
              </a:solidFill>
              <a:latin typeface="Comic Sans MS" panose="030F0702030302020204" pitchFamily="66" charset="0"/>
            </a:endParaRPr>
          </a:p>
          <a:p>
            <a:pPr algn="l" rtl="0"/>
            <a:r>
              <a:rPr lang="en-US" sz="1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Where is the restaurant </a:t>
            </a:r>
            <a:r>
              <a:rPr lang="en-US" sz="1600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?</a:t>
            </a:r>
          </a:p>
          <a:p>
            <a:pPr algn="l" rtl="0"/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Where </a:t>
            </a:r>
            <a:r>
              <a:rPr lang="en-US" sz="1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 the subway station </a:t>
            </a:r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?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09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3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25186" y="4589529"/>
            <a:ext cx="8452996" cy="1735268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 lIns="72567" tIns="36283" rIns="72567" bIns="36283">
            <a:sp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1)A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: Can you tell me where the subway station is?</a:t>
            </a:r>
          </a:p>
          <a:p>
            <a:pPr algn="l" rtl="0"/>
            <a:r>
              <a:rPr lang="en-US" b="1" dirty="0" smtClean="0">
                <a:solidFill>
                  <a:srgbClr val="009900"/>
                </a:solidFill>
                <a:latin typeface="Comic Sans MS" panose="030F0702030302020204" pitchFamily="66" charset="0"/>
              </a:rPr>
              <a:t>  B</a:t>
            </a:r>
            <a:r>
              <a:rPr lang="en-US" b="1" dirty="0">
                <a:solidFill>
                  <a:srgbClr val="009900"/>
                </a:solidFill>
                <a:latin typeface="Comic Sans MS" panose="030F0702030302020204" pitchFamily="66" charset="0"/>
              </a:rPr>
              <a:t>: Go west on Park Street. Turn left onto Second Avenue. </a:t>
            </a:r>
            <a:endParaRPr lang="en-US" b="1" dirty="0" smtClean="0">
              <a:solidFill>
                <a:srgbClr val="009900"/>
              </a:solidFill>
              <a:latin typeface="Comic Sans MS" panose="030F0702030302020204" pitchFamily="66" charset="0"/>
            </a:endParaRPr>
          </a:p>
          <a:p>
            <a:pPr algn="l" rtl="0"/>
            <a:r>
              <a:rPr lang="en-US" b="1" dirty="0">
                <a:solidFill>
                  <a:srgbClr val="009900"/>
                </a:solidFill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solidFill>
                  <a:srgbClr val="009900"/>
                </a:solidFill>
                <a:latin typeface="Comic Sans MS" panose="030F0702030302020204" pitchFamily="66" charset="0"/>
              </a:rPr>
              <a:t>    Go straight </a:t>
            </a:r>
            <a:r>
              <a:rPr lang="en-US" b="1" dirty="0">
                <a:solidFill>
                  <a:srgbClr val="009900"/>
                </a:solidFill>
                <a:latin typeface="Comic Sans MS" panose="030F0702030302020204" pitchFamily="66" charset="0"/>
              </a:rPr>
              <a:t>for two blocks. It’s next to the shopping mall.</a:t>
            </a:r>
          </a:p>
          <a:p>
            <a:pPr algn="l" rtl="0"/>
            <a:endParaRPr lang="en-US" b="1" dirty="0" smtClean="0">
              <a:solidFill>
                <a:srgbClr val="009900"/>
              </a:solidFill>
              <a:latin typeface="Comic Sans MS" panose="030F0702030302020204" pitchFamily="66" charset="0"/>
            </a:endParaRPr>
          </a:p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2)A</a:t>
            </a:r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: Excuse me. Where is the History Museum?</a:t>
            </a:r>
          </a:p>
          <a:p>
            <a:pPr algn="l" rtl="0"/>
            <a:r>
              <a:rPr lang="en-US" b="1" dirty="0" smtClean="0">
                <a:solidFill>
                  <a:srgbClr val="009900"/>
                </a:solidFill>
                <a:latin typeface="Comic Sans MS" panose="030F0702030302020204" pitchFamily="66" charset="0"/>
              </a:rPr>
              <a:t>  B</a:t>
            </a:r>
            <a:r>
              <a:rPr lang="en-US" b="1" dirty="0">
                <a:solidFill>
                  <a:srgbClr val="009900"/>
                </a:solidFill>
                <a:latin typeface="Comic Sans MS" panose="030F0702030302020204" pitchFamily="66" charset="0"/>
              </a:rPr>
              <a:t>: Go straight on Third Avenue. Then turn right onto Oak Street.</a:t>
            </a:r>
            <a:endParaRPr lang="ar-SA" b="1" dirty="0">
              <a:solidFill>
                <a:srgbClr val="0099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5311203" cy="2217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1858" y="1477201"/>
            <a:ext cx="5840425" cy="2976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1483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428604"/>
            <a:ext cx="8245351" cy="597644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2016168" y="1364214"/>
            <a:ext cx="4770410" cy="350274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 am fine thanks , How about you ? 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3214678" y="1857364"/>
            <a:ext cx="4430370" cy="350274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is Mr. Ali Saleh 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2285984" y="2500306"/>
            <a:ext cx="4489572" cy="350274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 – A – L – E – H </a:t>
            </a:r>
          </a:p>
        </p:txBody>
      </p:sp>
      <p:sp>
        <p:nvSpPr>
          <p:cNvPr id="7" name="مربع نص 6"/>
          <p:cNvSpPr txBox="1"/>
          <p:nvPr/>
        </p:nvSpPr>
        <p:spPr>
          <a:xfrm>
            <a:off x="2357422" y="3000372"/>
            <a:ext cx="3601521" cy="350274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Yes , I am </a:t>
            </a:r>
          </a:p>
        </p:txBody>
      </p:sp>
      <p:sp>
        <p:nvSpPr>
          <p:cNvPr id="8" name="مربع نص 7"/>
          <p:cNvSpPr txBox="1"/>
          <p:nvPr/>
        </p:nvSpPr>
        <p:spPr>
          <a:xfrm>
            <a:off x="2357422" y="3500438"/>
            <a:ext cx="3621255" cy="350274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Yes , I am </a:t>
            </a:r>
          </a:p>
        </p:txBody>
      </p:sp>
      <p:sp>
        <p:nvSpPr>
          <p:cNvPr id="9" name="مربع نص 8"/>
          <p:cNvSpPr txBox="1"/>
          <p:nvPr/>
        </p:nvSpPr>
        <p:spPr>
          <a:xfrm>
            <a:off x="2143108" y="4071942"/>
            <a:ext cx="5091468" cy="350274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Saleh123@gmail.com  </a:t>
            </a:r>
          </a:p>
        </p:txBody>
      </p:sp>
      <p:sp>
        <p:nvSpPr>
          <p:cNvPr id="10" name="مربع نص 9"/>
          <p:cNvSpPr txBox="1"/>
          <p:nvPr/>
        </p:nvSpPr>
        <p:spPr>
          <a:xfrm>
            <a:off x="2857488" y="4572008"/>
            <a:ext cx="3414045" cy="350274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i</a:t>
            </a:r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 the café ? </a:t>
            </a:r>
          </a:p>
        </p:txBody>
      </p:sp>
      <p:sp>
        <p:nvSpPr>
          <p:cNvPr id="11" name="مربع نص 10"/>
          <p:cNvSpPr txBox="1"/>
          <p:nvPr/>
        </p:nvSpPr>
        <p:spPr>
          <a:xfrm>
            <a:off x="2918641" y="5150428"/>
            <a:ext cx="3867937" cy="350274"/>
          </a:xfrm>
          <a:prstGeom prst="rect">
            <a:avLst/>
          </a:prstGeom>
          <a:noFill/>
        </p:spPr>
        <p:txBody>
          <a:bodyPr wrap="square" lIns="72567" tIns="36283" rIns="72567" bIns="36283" rtlCol="1">
            <a:spAutoFit/>
          </a:bodyPr>
          <a:lstStyle/>
          <a:p>
            <a:pPr algn="l" rtl="0"/>
            <a:r>
              <a:rPr lang="en-US" b="1" dirty="0">
                <a:solidFill>
                  <a:srgbClr val="FF0000"/>
                </a:solidFill>
                <a:latin typeface="Comic Sans MS" panose="030F0702030302020204" pitchFamily="66" charset="0"/>
              </a:rPr>
              <a:t>d</a:t>
            </a:r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oes it open ? 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7000892" y="405450"/>
            <a:ext cx="1686680" cy="52322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/>
                <a:solidFill>
                  <a:srgbClr val="FFFF00"/>
                </a:solidFill>
                <a:effectLst/>
              </a:rPr>
              <a:t>workbook</a:t>
            </a:r>
            <a:endParaRPr lang="ar-SA" sz="28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09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7" y="357166"/>
            <a:ext cx="8715403" cy="5656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857225" y="377018"/>
            <a:ext cx="4500594" cy="1266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567" tIns="36283" rIns="72567" bIns="36283" rtlCol="1" anchor="ctr"/>
          <a:lstStyle/>
          <a:p>
            <a:pPr algn="ctr"/>
            <a:endParaRPr lang="ar-SA"/>
          </a:p>
        </p:txBody>
      </p:sp>
      <p:sp>
        <p:nvSpPr>
          <p:cNvPr id="4" name="مستطيل 3"/>
          <p:cNvSpPr/>
          <p:nvPr/>
        </p:nvSpPr>
        <p:spPr>
          <a:xfrm>
            <a:off x="3099499" y="3306903"/>
            <a:ext cx="4886214" cy="2489321"/>
          </a:xfrm>
          <a:prstGeom prst="rect">
            <a:avLst/>
          </a:prstGeom>
        </p:spPr>
        <p:txBody>
          <a:bodyPr wrap="square" lIns="72567" tIns="36283" rIns="72567" bIns="36283">
            <a:spAutoFit/>
          </a:bodyPr>
          <a:lstStyle/>
          <a:p>
            <a:pPr algn="l" rtl="0"/>
            <a:r>
              <a:rPr lang="en-US" sz="1900" b="1" dirty="0" err="1" smtClean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Fawaz</a:t>
            </a:r>
            <a:endParaRPr lang="en-US" sz="1900" b="1" dirty="0">
              <a:solidFill>
                <a:srgbClr val="FF0000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Mohamed</a:t>
            </a:r>
            <a:endParaRPr lang="en-US" sz="1900" b="1" dirty="0">
              <a:solidFill>
                <a:srgbClr val="FF0000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May19, 1980 </a:t>
            </a:r>
            <a:endParaRPr lang="en-US" sz="1900" b="1" dirty="0">
              <a:solidFill>
                <a:srgbClr val="FF0000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  <a:p>
            <a:pPr algn="l" rtl="0"/>
            <a:r>
              <a:rPr lang="en-US" sz="1900" b="1" dirty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Arrival Date: </a:t>
            </a:r>
            <a:r>
              <a:rPr lang="en-US" sz="1900" b="1" dirty="0" smtClean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March 15</a:t>
            </a:r>
            <a:endParaRPr lang="en-US" sz="1900" b="1" dirty="0">
              <a:solidFill>
                <a:srgbClr val="FF0000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11</a:t>
            </a:r>
            <a:endParaRPr lang="ar-SA" sz="1900" b="1" dirty="0">
              <a:solidFill>
                <a:srgbClr val="FF0000"/>
              </a:solidFill>
              <a:latin typeface="MV Boli" panose="02000500030200090000" pitchFamily="2" charset="0"/>
            </a:endParaRPr>
          </a:p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2</a:t>
            </a:r>
            <a:endParaRPr lang="ar-SA" sz="1900" b="1" dirty="0">
              <a:solidFill>
                <a:srgbClr val="FF0000"/>
              </a:solidFill>
              <a:latin typeface="MV Boli" panose="02000500030200090000" pitchFamily="2" charset="0"/>
            </a:endParaRPr>
          </a:p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1234- 5677- 8899</a:t>
            </a:r>
            <a:endParaRPr lang="ar-SA" sz="1900" b="1" dirty="0">
              <a:solidFill>
                <a:srgbClr val="FF0000"/>
              </a:solidFill>
              <a:latin typeface="MV Boli" panose="02000500030200090000" pitchFamily="2" charset="0"/>
            </a:endParaRPr>
          </a:p>
          <a:p>
            <a:pPr algn="l" rtl="0"/>
            <a:r>
              <a:rPr lang="en-US" sz="1900" b="1" dirty="0" smtClean="0">
                <a:solidFill>
                  <a:srgbClr val="FF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fawazmortada@gmail.com </a:t>
            </a:r>
            <a:endParaRPr lang="ar-SA" sz="1900" b="1" dirty="0">
              <a:solidFill>
                <a:srgbClr val="FF0000"/>
              </a:solidFill>
              <a:latin typeface="MV Boli" panose="02000500030200090000" pitchFamily="2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785918" y="428604"/>
            <a:ext cx="1686680" cy="52322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/>
                <a:solidFill>
                  <a:srgbClr val="FFFF00"/>
                </a:solidFill>
                <a:effectLst/>
              </a:rPr>
              <a:t>workbook</a:t>
            </a:r>
            <a:endParaRPr lang="ar-SA" sz="28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745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785786" y="1857364"/>
            <a:ext cx="750099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b="1" dirty="0" smtClean="0"/>
              <a:t>للحصول على باقي الوحدات التواصل </a:t>
            </a:r>
            <a:r>
              <a:rPr lang="ar-SA" sz="4800" b="1" dirty="0" err="1" smtClean="0"/>
              <a:t>واتس</a:t>
            </a:r>
            <a:r>
              <a:rPr lang="ar-SA" sz="4800" b="1" dirty="0" smtClean="0"/>
              <a:t> </a:t>
            </a:r>
            <a:r>
              <a:rPr lang="ar-SA" sz="4800" b="1" dirty="0" err="1" smtClean="0"/>
              <a:t>اب</a:t>
            </a:r>
            <a:r>
              <a:rPr lang="ar-SA" sz="4800" b="1" dirty="0" smtClean="0"/>
              <a:t> 0554915303 </a:t>
            </a:r>
            <a:endParaRPr lang="ar-SA" sz="4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15" y="247690"/>
            <a:ext cx="8592965" cy="632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880017" y="3600447"/>
            <a:ext cx="3263355" cy="291816"/>
          </a:xfrm>
          <a:prstGeom prst="rect">
            <a:avLst/>
          </a:prstGeom>
          <a:noFill/>
        </p:spPr>
        <p:txBody>
          <a:bodyPr wrap="square" lIns="45153" tIns="22577" rIns="45153" bIns="22577" rtlCol="1">
            <a:spAutoFit/>
          </a:bodyPr>
          <a:lstStyle/>
          <a:p>
            <a:pPr algn="l" rtl="0"/>
            <a:r>
              <a:rPr lang="en-US" sz="1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Great . How about you ?</a:t>
            </a:r>
            <a:endParaRPr lang="ar-SA" sz="1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6552256" y="3606472"/>
            <a:ext cx="2092364" cy="322594"/>
          </a:xfrm>
          <a:prstGeom prst="rect">
            <a:avLst/>
          </a:prstGeom>
          <a:noFill/>
        </p:spPr>
        <p:txBody>
          <a:bodyPr wrap="square" lIns="45153" tIns="22577" rIns="45153" bIns="22577" rtlCol="1">
            <a:sp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You’re welcome </a:t>
            </a:r>
            <a:endParaRPr lang="ar-SA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132418" y="6143644"/>
            <a:ext cx="2082260" cy="322594"/>
          </a:xfrm>
          <a:prstGeom prst="rect">
            <a:avLst/>
          </a:prstGeom>
          <a:noFill/>
        </p:spPr>
        <p:txBody>
          <a:bodyPr wrap="square" lIns="45153" tIns="22577" rIns="45153" bIns="22577" rtlCol="1">
            <a:sp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Bye . Take care </a:t>
            </a:r>
            <a:endParaRPr lang="ar-SA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6281054" y="6115555"/>
            <a:ext cx="2505788" cy="599593"/>
          </a:xfrm>
          <a:prstGeom prst="rect">
            <a:avLst/>
          </a:prstGeom>
          <a:noFill/>
        </p:spPr>
        <p:txBody>
          <a:bodyPr wrap="square" lIns="45153" tIns="22577" rIns="45153" bIns="22577" rtlCol="1">
            <a:spAutoFit/>
          </a:bodyPr>
          <a:lstStyle/>
          <a:p>
            <a:pPr algn="l" rtl="0"/>
            <a:r>
              <a:rPr lang="en-US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I’m William . But my nickname is Bill </a:t>
            </a:r>
            <a:endParaRPr lang="ar-SA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7385914" y="0"/>
            <a:ext cx="1686680" cy="52322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/>
                <a:solidFill>
                  <a:srgbClr val="FFFF00"/>
                </a:solidFill>
                <a:effectLst/>
              </a:rPr>
              <a:t>workbook</a:t>
            </a:r>
            <a:endParaRPr lang="ar-SA" sz="28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382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642918"/>
            <a:ext cx="8389588" cy="4731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7385914" y="0"/>
            <a:ext cx="1686680" cy="52322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/>
                <a:solidFill>
                  <a:srgbClr val="FFFF00"/>
                </a:solidFill>
                <a:effectLst/>
              </a:rPr>
              <a:t>workbook</a:t>
            </a:r>
            <a:endParaRPr lang="ar-SA" sz="28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38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571604" y="1857364"/>
            <a:ext cx="6381875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19900" b="1" cap="none" spc="0" dirty="0" smtClean="0">
                <a:ln/>
                <a:solidFill>
                  <a:schemeClr val="accent3"/>
                </a:solidFill>
                <a:effectLst/>
              </a:rPr>
              <a:t>Part </a:t>
            </a:r>
            <a:r>
              <a:rPr lang="en-US" sz="19900" b="1" cap="none" spc="0" dirty="0" smtClean="0">
                <a:ln/>
                <a:solidFill>
                  <a:srgbClr val="FFFF00"/>
                </a:solidFill>
                <a:effectLst/>
              </a:rPr>
              <a:t>2</a:t>
            </a:r>
            <a:endParaRPr lang="ar-SA" sz="199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ransition spd="slow">
    <p:split orient="vert" dir="in"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واجهة">
  <a:themeElements>
    <a:clrScheme name="مخصص 5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7030A0"/>
      </a:accent1>
      <a:accent2>
        <a:srgbClr val="00B0F0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ألوان متوسطة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موازن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2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235</TotalTime>
  <Words>1600</Words>
  <PresentationFormat>عرض على الشاشة (3:4)‏</PresentationFormat>
  <Paragraphs>507</Paragraphs>
  <Slides>66</Slides>
  <Notes>4</Notes>
  <HiddenSlides>0</HiddenSlides>
  <MMClips>6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66</vt:i4>
      </vt:variant>
    </vt:vector>
  </HeadingPairs>
  <TitlesOfParts>
    <vt:vector size="67" baseType="lpstr">
      <vt:lpstr>واجهة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fawzy</dc:creator>
  <cp:lastModifiedBy>fawzy Almourtada</cp:lastModifiedBy>
  <cp:revision>23</cp:revision>
  <dcterms:created xsi:type="dcterms:W3CDTF">2020-08-06T09:08:52Z</dcterms:created>
  <dcterms:modified xsi:type="dcterms:W3CDTF">2022-08-21T22:03:56Z</dcterms:modified>
</cp:coreProperties>
</file>