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1" name="Shape 18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118671" y="344024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1532.jpeg" descr="IMG_1532.jpeg"/>
          <p:cNvPicPr>
            <a:picLocks noChangeAspect="1"/>
          </p:cNvPicPr>
          <p:nvPr/>
        </p:nvPicPr>
        <p:blipFill>
          <a:blip r:embed="rId3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43288" y="4425542"/>
            <a:ext cx="499670" cy="50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9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2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89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2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0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3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6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4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9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7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2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0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5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3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8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6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9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5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3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6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6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9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7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4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2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9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7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0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8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4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2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7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5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0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8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3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1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6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4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0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1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2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2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3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4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6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8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1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2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5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8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1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4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7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8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1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5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3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6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6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9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7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0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1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4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2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5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8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6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9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2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0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5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3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8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6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1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89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4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2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5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8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3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1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4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4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7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5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8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4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8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8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1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99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0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2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5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3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8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6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7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1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09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4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2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3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7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5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6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8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1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2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3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7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5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8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8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1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79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2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7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7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0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8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1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1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4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2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7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5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1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0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3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3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9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2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5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6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7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1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4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1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0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2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1823" name="IMG_1532.jpeg" descr="IMG_1532.jpeg"/>
          <p:cNvPicPr>
            <a:picLocks noChangeAspect="1"/>
          </p:cNvPicPr>
          <p:nvPr/>
        </p:nvPicPr>
        <p:blipFill>
          <a:blip r:embed="rId2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375829" y="4425543"/>
            <a:ext cx="499669" cy="501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3.png"/><Relationship Id="rId14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3.png"/><Relationship Id="rId14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3.png"/><Relationship Id="rId14" Type="http://schemas.openxmlformats.org/officeDocument/2006/relationships/image" Target="../media/image5.jpeg"/><Relationship Id="rId15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.jpeg"/><Relationship Id="rId12" Type="http://schemas.openxmlformats.org/officeDocument/2006/relationships/image" Target="../media/image23.png"/><Relationship Id="rId13" Type="http://schemas.openxmlformats.org/officeDocument/2006/relationships/image" Target="../media/image12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0.png"/><Relationship Id="rId12" Type="http://schemas.openxmlformats.org/officeDocument/2006/relationships/image" Target="../media/image4.jpeg"/><Relationship Id="rId13" Type="http://schemas.openxmlformats.org/officeDocument/2006/relationships/image" Target="../media/image23.png"/><Relationship Id="rId14" Type="http://schemas.openxmlformats.org/officeDocument/2006/relationships/image" Target="../media/image12.png"/><Relationship Id="rId15" Type="http://schemas.openxmlformats.org/officeDocument/2006/relationships/image" Target="../media/image31.png"/><Relationship Id="rId16" Type="http://schemas.openxmlformats.org/officeDocument/2006/relationships/image" Target="../media/image1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.jpeg"/><Relationship Id="rId12" Type="http://schemas.openxmlformats.org/officeDocument/2006/relationships/image" Target="../media/image23.png"/><Relationship Id="rId13" Type="http://schemas.openxmlformats.org/officeDocument/2006/relationships/image" Target="../media/image12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12.png"/><Relationship Id="rId14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7.png"/><Relationship Id="rId12" Type="http://schemas.openxmlformats.org/officeDocument/2006/relationships/image" Target="../media/image4.jpeg"/><Relationship Id="rId13" Type="http://schemas.openxmlformats.org/officeDocument/2006/relationships/image" Target="../media/image23.png"/><Relationship Id="rId14" Type="http://schemas.openxmlformats.org/officeDocument/2006/relationships/image" Target="../media/image12.png"/><Relationship Id="rId15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3.png"/><Relationship Id="rId14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39.png"/><Relationship Id="rId13" Type="http://schemas.openxmlformats.org/officeDocument/2006/relationships/image" Target="../media/image4.jpeg"/><Relationship Id="rId14" Type="http://schemas.openxmlformats.org/officeDocument/2006/relationships/image" Target="../media/image23.png"/><Relationship Id="rId15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0.png"/><Relationship Id="rId12" Type="http://schemas.openxmlformats.org/officeDocument/2006/relationships/image" Target="../media/image40.png"/><Relationship Id="rId13" Type="http://schemas.openxmlformats.org/officeDocument/2006/relationships/image" Target="../media/image4.jpeg"/><Relationship Id="rId14" Type="http://schemas.openxmlformats.org/officeDocument/2006/relationships/image" Target="../media/image23.png"/><Relationship Id="rId15" Type="http://schemas.openxmlformats.org/officeDocument/2006/relationships/image" Target="../media/image12.png"/><Relationship Id="rId16" Type="http://schemas.openxmlformats.org/officeDocument/2006/relationships/image" Target="../media/image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1.png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5" Type="http://schemas.openxmlformats.org/officeDocument/2006/relationships/image" Target="../media/image42.png"/><Relationship Id="rId16" Type="http://schemas.openxmlformats.org/officeDocument/2006/relationships/image" Target="../media/image39.png"/><Relationship Id="rId17" Type="http://schemas.openxmlformats.org/officeDocument/2006/relationships/image" Target="../media/image4.jpeg"/><Relationship Id="rId18" Type="http://schemas.openxmlformats.org/officeDocument/2006/relationships/image" Target="../media/image23.png"/><Relationship Id="rId19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4.jpeg"/><Relationship Id="rId15" Type="http://schemas.openxmlformats.org/officeDocument/2006/relationships/image" Target="../media/image22.png"/><Relationship Id="rId16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834" name="Google Shape;1730;p23"/>
          <p:cNvSpPr txBox="1"/>
          <p:nvPr/>
        </p:nvSpPr>
        <p:spPr>
          <a:xfrm>
            <a:off x="1989613" y="1519885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74904" rtl="0">
              <a:lnSpc>
                <a:spcPct val="80000"/>
              </a:lnSpc>
              <a:defRPr b="1" sz="3484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١-٦</a:t>
            </a:r>
          </a:p>
          <a:p>
            <a:pPr algn="ctr" defTabSz="374904" rtl="0">
              <a:lnSpc>
                <a:spcPct val="80000"/>
              </a:lnSpc>
              <a:defRPr b="1" sz="3484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جمع الأعداد النسبية ذات المقامات المختلفة وطرحها </a:t>
            </a:r>
          </a:p>
        </p:txBody>
      </p:sp>
      <p:sp>
        <p:nvSpPr>
          <p:cNvPr id="1835" name="وسيلة شرح"/>
          <p:cNvSpPr/>
          <p:nvPr/>
        </p:nvSpPr>
        <p:spPr>
          <a:xfrm>
            <a:off x="1097503" y="1773872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1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2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2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2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3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3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3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3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3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3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4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4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4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4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4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4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4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grpSp>
        <p:nvGrpSpPr>
          <p:cNvPr id="2152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151" name="IMG_1675.jpeg" descr="IMG_1675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0" name="IMG_1675.jpeg" descr="IMG_1675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155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153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154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156" name="IMG_1684.png" descr="IMG_1684.png"/>
          <p:cNvPicPr>
            <a:picLocks noChangeAspect="1"/>
          </p:cNvPicPr>
          <p:nvPr/>
        </p:nvPicPr>
        <p:blipFill>
          <a:blip r:embed="rId14">
            <a:extLst/>
          </a:blip>
          <a:srcRect l="14011" t="19161" r="35251" b="59628"/>
          <a:stretch>
            <a:fillRect/>
          </a:stretch>
        </p:blipFill>
        <p:spPr>
          <a:xfrm>
            <a:off x="1276079" y="1004779"/>
            <a:ext cx="4914945" cy="2739364"/>
          </a:xfrm>
          <a:prstGeom prst="rect">
            <a:avLst/>
          </a:prstGeom>
          <a:ln w="12700">
            <a:miter lim="400000"/>
          </a:ln>
        </p:spPr>
      </p:pic>
      <p:sp>
        <p:nvSpPr>
          <p:cNvPr id="2157" name="Google Shape;4623;p49"/>
          <p:cNvSpPr/>
          <p:nvPr/>
        </p:nvSpPr>
        <p:spPr>
          <a:xfrm rot="21189298">
            <a:off x="5543151" y="3590477"/>
            <a:ext cx="738202" cy="626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158" name="IMG_1684.png" descr="IMG_1684.png"/>
          <p:cNvPicPr>
            <a:picLocks noChangeAspect="1"/>
          </p:cNvPicPr>
          <p:nvPr/>
        </p:nvPicPr>
        <p:blipFill>
          <a:blip r:embed="rId14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6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8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8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8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8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9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9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9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grpSp>
        <p:nvGrpSpPr>
          <p:cNvPr id="2199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198" name="IMG_1675.jpeg" descr="IMG_1675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7" name="IMG_1675.jpeg" descr="IMG_1675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202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200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201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203" name="IMG_1684.png" descr="IMG_1684.png"/>
          <p:cNvPicPr>
            <a:picLocks noChangeAspect="1"/>
          </p:cNvPicPr>
          <p:nvPr/>
        </p:nvPicPr>
        <p:blipFill>
          <a:blip r:embed="rId14">
            <a:extLst/>
          </a:blip>
          <a:srcRect l="14011" t="19161" r="35251" b="59628"/>
          <a:stretch>
            <a:fillRect/>
          </a:stretch>
        </p:blipFill>
        <p:spPr>
          <a:xfrm>
            <a:off x="1350489" y="1315848"/>
            <a:ext cx="4914945" cy="2739364"/>
          </a:xfrm>
          <a:prstGeom prst="rect">
            <a:avLst/>
          </a:prstGeom>
          <a:ln w="12700">
            <a:miter lim="400000"/>
          </a:ln>
        </p:spPr>
      </p:pic>
      <p:sp>
        <p:nvSpPr>
          <p:cNvPr id="2204" name="Google Shape;4623;p49"/>
          <p:cNvSpPr/>
          <p:nvPr/>
        </p:nvSpPr>
        <p:spPr>
          <a:xfrm rot="21189298">
            <a:off x="5543151" y="3590477"/>
            <a:ext cx="738202" cy="626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205" name="IMG_1684.png" descr="IMG_1684.png"/>
          <p:cNvPicPr>
            <a:picLocks noChangeAspect="1"/>
          </p:cNvPicPr>
          <p:nvPr/>
        </p:nvPicPr>
        <p:blipFill>
          <a:blip r:embed="rId14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sp>
        <p:nvSpPr>
          <p:cNvPr id="2206" name="٢و ٣"/>
          <p:cNvSpPr txBox="1"/>
          <p:nvPr/>
        </p:nvSpPr>
        <p:spPr>
          <a:xfrm>
            <a:off x="3706762" y="2586772"/>
            <a:ext cx="507683" cy="197385"/>
          </a:xfrm>
          <a:prstGeom prst="rect">
            <a:avLst/>
          </a:prstGeom>
          <a:gradFill>
            <a:gsLst>
              <a:gs pos="0">
                <a:schemeClr val="accent5">
                  <a:hueOff val="-101615"/>
                  <a:satOff val="36707"/>
                  <a:lumOff val="27091"/>
                </a:schemeClr>
              </a:gs>
              <a:gs pos="35000">
                <a:srgbClr val="C9F2EB"/>
              </a:gs>
              <a:gs pos="100000">
                <a:schemeClr val="accent5">
                  <a:hueOff val="-125964"/>
                  <a:satOff val="40846"/>
                  <a:lumOff val="40441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٢و ٣ </a:t>
            </a:r>
          </a:p>
        </p:txBody>
      </p:sp>
      <p:sp>
        <p:nvSpPr>
          <p:cNvPr id="2207" name="٦"/>
          <p:cNvSpPr txBox="1"/>
          <p:nvPr/>
        </p:nvSpPr>
        <p:spPr>
          <a:xfrm>
            <a:off x="4441769" y="3200148"/>
            <a:ext cx="507683" cy="197385"/>
          </a:xfrm>
          <a:prstGeom prst="rect">
            <a:avLst/>
          </a:prstGeom>
          <a:gradFill>
            <a:gsLst>
              <a:gs pos="0">
                <a:schemeClr val="accent5">
                  <a:hueOff val="-101615"/>
                  <a:satOff val="36707"/>
                  <a:lumOff val="27091"/>
                </a:schemeClr>
              </a:gs>
              <a:gs pos="35000">
                <a:srgbClr val="C9F2EB"/>
              </a:gs>
              <a:gs pos="100000">
                <a:schemeClr val="accent5">
                  <a:hueOff val="-125964"/>
                  <a:satOff val="40846"/>
                  <a:lumOff val="40441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208" name="بالضرب التبادلي الناتج =٣"/>
          <p:cNvSpPr txBox="1"/>
          <p:nvPr/>
        </p:nvSpPr>
        <p:spPr>
          <a:xfrm>
            <a:off x="3390462" y="3769361"/>
            <a:ext cx="1963055" cy="197384"/>
          </a:xfrm>
          <a:prstGeom prst="rect">
            <a:avLst/>
          </a:prstGeom>
          <a:gradFill>
            <a:gsLst>
              <a:gs pos="0">
                <a:schemeClr val="accent5">
                  <a:hueOff val="-101615"/>
                  <a:satOff val="36707"/>
                  <a:lumOff val="27091"/>
                </a:schemeClr>
              </a:gs>
              <a:gs pos="35000">
                <a:srgbClr val="C9F2EB"/>
              </a:gs>
              <a:gs pos="100000">
                <a:schemeClr val="accent5">
                  <a:hueOff val="-125964"/>
                  <a:satOff val="40846"/>
                  <a:lumOff val="40441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بالضرب التبادلي الناتج =٣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5234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1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2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622" y="1382693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3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3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3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3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3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3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4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4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4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4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grpSp>
        <p:nvGrpSpPr>
          <p:cNvPr id="2249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248" name="IMG_1675.jpeg" descr="IMG_1675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47" name="IMG_1675.jpeg" descr="IMG_1675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252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250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251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grpSp>
        <p:nvGrpSpPr>
          <p:cNvPr id="2256" name="تجميع"/>
          <p:cNvGrpSpPr/>
          <p:nvPr/>
        </p:nvGrpSpPr>
        <p:grpSpPr>
          <a:xfrm>
            <a:off x="1163872" y="2242332"/>
            <a:ext cx="4864562" cy="692290"/>
            <a:chOff x="0" y="0"/>
            <a:chExt cx="4864560" cy="692288"/>
          </a:xfrm>
        </p:grpSpPr>
        <p:sp>
          <p:nvSpPr>
            <p:cNvPr id="2253" name="مستطيل"/>
            <p:cNvSpPr/>
            <p:nvPr/>
          </p:nvSpPr>
          <p:spPr>
            <a:xfrm>
              <a:off x="0" y="0"/>
              <a:ext cx="4864561" cy="69118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08376"/>
                    <a:satOff val="12221"/>
                    <a:lumOff val="32076"/>
                  </a:schemeClr>
                </a:gs>
                <a:gs pos="35000">
                  <a:srgbClr val="CFE3DD"/>
                </a:gs>
                <a:gs pos="100000">
                  <a:schemeClr val="accent6">
                    <a:hueOff val="-125874"/>
                    <a:satOff val="13376"/>
                    <a:lumOff val="47266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254" name="IMG_1686.jpeg" descr="IMG_1686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6629" r="0" b="0"/>
            <a:stretch>
              <a:fillRect/>
            </a:stretch>
          </p:blipFill>
          <p:spPr>
            <a:xfrm>
              <a:off x="121566" y="49438"/>
              <a:ext cx="3956509" cy="592393"/>
            </a:xfrm>
            <a:prstGeom prst="rect">
              <a:avLst/>
            </a:prstGeom>
            <a:ln w="25400" cap="rnd">
              <a:solidFill>
                <a:schemeClr val="accent1">
                  <a:lumOff val="965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  <p:sp>
          <p:nvSpPr>
            <p:cNvPr id="2255" name="المثلث"/>
            <p:cNvSpPr/>
            <p:nvPr/>
          </p:nvSpPr>
          <p:spPr>
            <a:xfrm rot="16200000">
              <a:off x="4088311" y="-83961"/>
              <a:ext cx="670913" cy="881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EFCDD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257" name="IMG_1687.jpeg" descr="IMG_1687.jpeg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144862" y="992576"/>
            <a:ext cx="4072336" cy="67707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5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3" name="Google Shape;4675;p50"/>
            <p:cNvSpPr/>
            <p:nvPr/>
          </p:nvSpPr>
          <p:spPr>
            <a:xfrm>
              <a:off x="2719410" y="15906"/>
              <a:ext cx="1390931" cy="119136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6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2269" name="IMG_1584.png" descr="IMG_15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4786" y="975135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0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0" t="16969" r="8892" b="21025"/>
          <a:stretch>
            <a:fillRect/>
          </a:stretch>
        </p:blipFill>
        <p:spPr>
          <a:xfrm>
            <a:off x="6969330" y="172912"/>
            <a:ext cx="1460897" cy="5811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7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27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274" name="تجميع"/>
          <p:cNvSpPr/>
          <p:nvPr/>
        </p:nvSpPr>
        <p:spPr>
          <a:xfrm rot="16200000">
            <a:off x="-330904" y="1577278"/>
            <a:ext cx="1548385" cy="272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938" y="10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CC1C4"/>
              </a:gs>
              <a:gs pos="47000">
                <a:srgbClr val="BCC1C4"/>
              </a:gs>
              <a:gs pos="57000">
                <a:srgbClr val="BCC1C4"/>
              </a:gs>
              <a:gs pos="76000">
                <a:srgbClr val="F5FBFB"/>
              </a:gs>
              <a:gs pos="86000">
                <a:srgbClr val="BCC1C4"/>
              </a:gs>
              <a:gs pos="100000">
                <a:srgbClr val="BCC1C4"/>
              </a:gs>
            </a:gsLst>
          </a:gradFill>
          <a:ln w="3175">
            <a:miter lim="400000"/>
          </a:ln>
          <a:effectLst>
            <a:outerShdw sx="100000" sy="100000" kx="0" ky="0" algn="b" rotWithShape="0" blurRad="38100" dist="38100" dir="27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5" name="١…"/>
          <p:cNvSpPr txBox="1"/>
          <p:nvPr/>
        </p:nvSpPr>
        <p:spPr>
          <a:xfrm>
            <a:off x="5073866" y="1757387"/>
            <a:ext cx="310858" cy="107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800" u="sng"/>
            </a:pPr>
            <a:r>
              <a:t>١</a:t>
            </a:r>
            <a:endParaRPr u="none"/>
          </a:p>
          <a:p>
            <a:pPr algn="ctr" rtl="0">
              <a:defRPr b="1" sz="3800" u="sng"/>
            </a:pPr>
            <a:r>
              <a:rPr u="none"/>
              <a:t>٤</a:t>
            </a:r>
          </a:p>
        </p:txBody>
      </p:sp>
      <p:sp>
        <p:nvSpPr>
          <p:cNvPr id="2276" name="+"/>
          <p:cNvSpPr txBox="1"/>
          <p:nvPr/>
        </p:nvSpPr>
        <p:spPr>
          <a:xfrm>
            <a:off x="4631289" y="2012050"/>
            <a:ext cx="290584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800"/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2277" name="٢…"/>
          <p:cNvSpPr txBox="1"/>
          <p:nvPr/>
        </p:nvSpPr>
        <p:spPr>
          <a:xfrm>
            <a:off x="4193019" y="1757523"/>
            <a:ext cx="290585" cy="1622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800" u="sng"/>
            </a:pPr>
            <a:r>
              <a:t>٢</a:t>
            </a:r>
            <a:endParaRPr u="none"/>
          </a:p>
          <a:p>
            <a:pPr algn="ctr" rtl="0">
              <a:defRPr b="1" sz="3800" u="sng"/>
            </a:pPr>
            <a:r>
              <a:rPr u="none"/>
              <a:t>٣</a:t>
            </a:r>
          </a:p>
        </p:txBody>
      </p:sp>
      <p:sp>
        <p:nvSpPr>
          <p:cNvPr id="2278" name="اوجد الناتج في أبسط صورة"/>
          <p:cNvSpPr txBox="1"/>
          <p:nvPr/>
        </p:nvSpPr>
        <p:spPr>
          <a:xfrm>
            <a:off x="1605513" y="1079856"/>
            <a:ext cx="3355517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200"/>
            </a:lvl1pPr>
          </a:lstStyle>
          <a:p>
            <a:pPr rtl="0">
              <a:defRPr/>
            </a:pPr>
            <a:r>
              <a:t>اوجد الناتج في أبسط صورة </a:t>
            </a:r>
          </a:p>
        </p:txBody>
      </p:sp>
      <p:pic>
        <p:nvPicPr>
          <p:cNvPr id="2279" name="IMG_1246.jpeg" descr="IMG_1246.jpeg"/>
          <p:cNvPicPr>
            <a:picLocks noChangeAspect="1"/>
          </p:cNvPicPr>
          <p:nvPr/>
        </p:nvPicPr>
        <p:blipFill>
          <a:blip r:embed="rId4">
            <a:extLst/>
          </a:blip>
          <a:srcRect l="11868" t="63237" r="71487" b="12341"/>
          <a:stretch>
            <a:fillRect/>
          </a:stretch>
        </p:blipFill>
        <p:spPr>
          <a:xfrm>
            <a:off x="5542177" y="1365637"/>
            <a:ext cx="485843" cy="712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1" h="21012" fill="norm" stroke="1" extrusionOk="0">
                <a:moveTo>
                  <a:pt x="11218" y="4"/>
                </a:moveTo>
                <a:cubicBezTo>
                  <a:pt x="8799" y="53"/>
                  <a:pt x="6264" y="535"/>
                  <a:pt x="4156" y="1503"/>
                </a:cubicBezTo>
                <a:cubicBezTo>
                  <a:pt x="1720" y="2622"/>
                  <a:pt x="250" y="4316"/>
                  <a:pt x="34" y="6257"/>
                </a:cubicBezTo>
                <a:cubicBezTo>
                  <a:pt x="-270" y="8993"/>
                  <a:pt x="1473" y="10244"/>
                  <a:pt x="4579" y="9524"/>
                </a:cubicBezTo>
                <a:cubicBezTo>
                  <a:pt x="6854" y="8996"/>
                  <a:pt x="7926" y="7383"/>
                  <a:pt x="7265" y="5472"/>
                </a:cubicBezTo>
                <a:cubicBezTo>
                  <a:pt x="6948" y="4554"/>
                  <a:pt x="6970" y="4422"/>
                  <a:pt x="7417" y="4079"/>
                </a:cubicBezTo>
                <a:cubicBezTo>
                  <a:pt x="8110" y="3548"/>
                  <a:pt x="8712" y="3606"/>
                  <a:pt x="9427" y="4278"/>
                </a:cubicBezTo>
                <a:cubicBezTo>
                  <a:pt x="10262" y="5061"/>
                  <a:pt x="10421" y="6478"/>
                  <a:pt x="9884" y="8236"/>
                </a:cubicBezTo>
                <a:cubicBezTo>
                  <a:pt x="9646" y="9014"/>
                  <a:pt x="9458" y="9945"/>
                  <a:pt x="9461" y="10309"/>
                </a:cubicBezTo>
                <a:cubicBezTo>
                  <a:pt x="9469" y="11210"/>
                  <a:pt x="10376" y="12545"/>
                  <a:pt x="11134" y="12756"/>
                </a:cubicBezTo>
                <a:cubicBezTo>
                  <a:pt x="12078" y="13019"/>
                  <a:pt x="12940" y="12979"/>
                  <a:pt x="13972" y="12639"/>
                </a:cubicBezTo>
                <a:cubicBezTo>
                  <a:pt x="15230" y="12225"/>
                  <a:pt x="15712" y="11706"/>
                  <a:pt x="15712" y="10730"/>
                </a:cubicBezTo>
                <a:cubicBezTo>
                  <a:pt x="15712" y="9726"/>
                  <a:pt x="16244" y="8969"/>
                  <a:pt x="17756" y="7838"/>
                </a:cubicBezTo>
                <a:cubicBezTo>
                  <a:pt x="19896" y="6238"/>
                  <a:pt x="20474" y="4862"/>
                  <a:pt x="19767" y="3095"/>
                </a:cubicBezTo>
                <a:cubicBezTo>
                  <a:pt x="18944" y="1040"/>
                  <a:pt x="15251" y="-77"/>
                  <a:pt x="11218" y="4"/>
                </a:cubicBezTo>
                <a:close/>
                <a:moveTo>
                  <a:pt x="16320" y="14489"/>
                </a:moveTo>
                <a:cubicBezTo>
                  <a:pt x="15614" y="14448"/>
                  <a:pt x="14856" y="14501"/>
                  <a:pt x="14073" y="14653"/>
                </a:cubicBezTo>
                <a:cubicBezTo>
                  <a:pt x="12631" y="14933"/>
                  <a:pt x="11331" y="16351"/>
                  <a:pt x="11286" y="17697"/>
                </a:cubicBezTo>
                <a:cubicBezTo>
                  <a:pt x="11232" y="19298"/>
                  <a:pt x="12525" y="20516"/>
                  <a:pt x="14699" y="20894"/>
                </a:cubicBezTo>
                <a:cubicBezTo>
                  <a:pt x="18311" y="21523"/>
                  <a:pt x="21330" y="19542"/>
                  <a:pt x="20561" y="17053"/>
                </a:cubicBezTo>
                <a:cubicBezTo>
                  <a:pt x="20098" y="15556"/>
                  <a:pt x="18440" y="14612"/>
                  <a:pt x="16320" y="144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80" name="أولا نوحد المقامات ،…"/>
          <p:cNvSpPr txBox="1"/>
          <p:nvPr/>
        </p:nvSpPr>
        <p:spPr>
          <a:xfrm>
            <a:off x="1204107" y="1726194"/>
            <a:ext cx="2121495" cy="663576"/>
          </a:xfrm>
          <a:prstGeom prst="rect">
            <a:avLst/>
          </a:prstGeom>
          <a:solidFill>
            <a:srgbClr val="F7FADB"/>
          </a:solidFill>
          <a:ln w="3175">
            <a:solidFill>
              <a:schemeClr val="accent6">
                <a:lumOff val="-9411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800">
                <a:solidFill>
                  <a:schemeClr val="accent6">
                    <a:lumOff val="-9411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أولا نوحد المقامات ،</a:t>
            </a:r>
          </a:p>
          <a:p>
            <a:pPr algn="ctr" rtl="0">
              <a:defRPr sz="1800">
                <a:solidFill>
                  <a:schemeClr val="accent6">
                    <a:lumOff val="-9411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ثم نجمع البسط ويبقى المقام كماهو</a:t>
            </a:r>
          </a:p>
        </p:txBody>
      </p:sp>
      <p:sp>
        <p:nvSpPr>
          <p:cNvPr id="2281" name="+"/>
          <p:cNvSpPr txBox="1"/>
          <p:nvPr/>
        </p:nvSpPr>
        <p:spPr>
          <a:xfrm>
            <a:off x="4513533" y="2723533"/>
            <a:ext cx="485434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800"/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2282" name="="/>
          <p:cNvSpPr txBox="1"/>
          <p:nvPr/>
        </p:nvSpPr>
        <p:spPr>
          <a:xfrm>
            <a:off x="5870461" y="2861515"/>
            <a:ext cx="385769" cy="107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800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283" name="="/>
          <p:cNvSpPr txBox="1"/>
          <p:nvPr/>
        </p:nvSpPr>
        <p:spPr>
          <a:xfrm>
            <a:off x="3535056" y="2863207"/>
            <a:ext cx="266421" cy="107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800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284" name="١١…"/>
          <p:cNvSpPr txBox="1"/>
          <p:nvPr/>
        </p:nvSpPr>
        <p:spPr>
          <a:xfrm>
            <a:off x="2750518" y="2730835"/>
            <a:ext cx="694524" cy="107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800" u="sng">
                <a:solidFill>
                  <a:srgbClr val="006C65"/>
                </a:solidFill>
              </a:defRPr>
            </a:pPr>
            <a:r>
              <a:t>١١</a:t>
            </a:r>
            <a:endParaRPr u="none"/>
          </a:p>
          <a:p>
            <a:pPr algn="ctr" rtl="0">
              <a:defRPr b="1" sz="3800" u="sng">
                <a:solidFill>
                  <a:srgbClr val="006C65"/>
                </a:solidFill>
              </a:defRPr>
            </a:pPr>
            <a:r>
              <a:rPr u="none"/>
              <a:t>١٢</a:t>
            </a:r>
          </a:p>
        </p:txBody>
      </p:sp>
      <p:sp>
        <p:nvSpPr>
          <p:cNvPr id="2285" name="خط"/>
          <p:cNvSpPr/>
          <p:nvPr/>
        </p:nvSpPr>
        <p:spPr>
          <a:xfrm flipV="1">
            <a:off x="3962228" y="3208220"/>
            <a:ext cx="1747482" cy="1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 sz="1200"/>
            </a:pPr>
          </a:p>
        </p:txBody>
      </p:sp>
      <p:sp>
        <p:nvSpPr>
          <p:cNvPr id="2286" name="١٢"/>
          <p:cNvSpPr txBox="1"/>
          <p:nvPr/>
        </p:nvSpPr>
        <p:spPr>
          <a:xfrm>
            <a:off x="4387644" y="3231258"/>
            <a:ext cx="737212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800">
                <a:solidFill>
                  <a:srgbClr val="006C65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grpSp>
        <p:nvGrpSpPr>
          <p:cNvPr id="2289" name="مستطيل مستدير الزوايا"/>
          <p:cNvGrpSpPr/>
          <p:nvPr/>
        </p:nvGrpSpPr>
        <p:grpSpPr>
          <a:xfrm>
            <a:off x="3964322" y="2396901"/>
            <a:ext cx="1583084" cy="349698"/>
            <a:chOff x="0" y="0"/>
            <a:chExt cx="1583083" cy="349697"/>
          </a:xfrm>
        </p:grpSpPr>
        <p:sp>
          <p:nvSpPr>
            <p:cNvPr id="2288" name="مستطيل مستدير الزوايا"/>
            <p:cNvSpPr/>
            <p:nvPr/>
          </p:nvSpPr>
          <p:spPr>
            <a:xfrm>
              <a:off x="6350" y="6350"/>
              <a:ext cx="1570384" cy="33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5" y="21600"/>
                  </a:moveTo>
                  <a:lnTo>
                    <a:pt x="18565" y="21600"/>
                  </a:lnTo>
                  <a:cubicBezTo>
                    <a:pt x="19437" y="21600"/>
                    <a:pt x="19961" y="21600"/>
                    <a:pt x="20310" y="20999"/>
                  </a:cubicBezTo>
                  <a:cubicBezTo>
                    <a:pt x="20850" y="20084"/>
                    <a:pt x="21275" y="18104"/>
                    <a:pt x="21471" y="15589"/>
                  </a:cubicBezTo>
                  <a:cubicBezTo>
                    <a:pt x="21566" y="14593"/>
                    <a:pt x="21600" y="12295"/>
                    <a:pt x="21600" y="10800"/>
                  </a:cubicBezTo>
                  <a:cubicBezTo>
                    <a:pt x="21600" y="9305"/>
                    <a:pt x="21566" y="7007"/>
                    <a:pt x="21471" y="6011"/>
                  </a:cubicBezTo>
                  <a:cubicBezTo>
                    <a:pt x="21275" y="3496"/>
                    <a:pt x="20850" y="1516"/>
                    <a:pt x="20310" y="601"/>
                  </a:cubicBezTo>
                  <a:cubicBezTo>
                    <a:pt x="19961" y="0"/>
                    <a:pt x="19437" y="0"/>
                    <a:pt x="18565" y="0"/>
                  </a:cubicBezTo>
                  <a:lnTo>
                    <a:pt x="3035" y="0"/>
                  </a:lnTo>
                  <a:cubicBezTo>
                    <a:pt x="2163" y="0"/>
                    <a:pt x="1639" y="0"/>
                    <a:pt x="1290" y="601"/>
                  </a:cubicBezTo>
                  <a:cubicBezTo>
                    <a:pt x="750" y="1516"/>
                    <a:pt x="325" y="3496"/>
                    <a:pt x="129" y="6011"/>
                  </a:cubicBezTo>
                  <a:cubicBezTo>
                    <a:pt x="34" y="7007"/>
                    <a:pt x="0" y="9305"/>
                    <a:pt x="0" y="10800"/>
                  </a:cubicBezTo>
                  <a:cubicBezTo>
                    <a:pt x="0" y="12295"/>
                    <a:pt x="34" y="14593"/>
                    <a:pt x="129" y="15589"/>
                  </a:cubicBezTo>
                  <a:cubicBezTo>
                    <a:pt x="325" y="18104"/>
                    <a:pt x="750" y="20084"/>
                    <a:pt x="1290" y="20999"/>
                  </a:cubicBezTo>
                  <a:cubicBezTo>
                    <a:pt x="1639" y="21600"/>
                    <a:pt x="2163" y="21600"/>
                    <a:pt x="3035" y="21600"/>
                  </a:cubicBezTo>
                  <a:close/>
                </a:path>
              </a:pathLst>
            </a:custGeom>
            <a:solidFill>
              <a:srgbClr val="DFEED4">
                <a:alpha val="53061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200"/>
              </a:pPr>
            </a:p>
          </p:txBody>
        </p:sp>
        <p:pic>
          <p:nvPicPr>
            <p:cNvPr id="228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5">
              <a:alphaModFix amt="53061"/>
              <a:extLst/>
            </a:blip>
            <a:stretch>
              <a:fillRect/>
            </a:stretch>
          </p:blipFill>
          <p:spPr>
            <a:xfrm>
              <a:off x="0" y="0"/>
              <a:ext cx="1583084" cy="349698"/>
            </a:xfrm>
            <a:prstGeom prst="rect">
              <a:avLst/>
            </a:prstGeom>
            <a:effectLst/>
          </p:spPr>
        </p:pic>
      </p:grpSp>
      <p:pic>
        <p:nvPicPr>
          <p:cNvPr id="229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019022">
            <a:off x="3906774" y="2068586"/>
            <a:ext cx="1698952" cy="379033"/>
          </a:xfrm>
          <a:prstGeom prst="rect">
            <a:avLst/>
          </a:prstGeom>
        </p:spPr>
      </p:pic>
      <p:pic>
        <p:nvPicPr>
          <p:cNvPr id="229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927678">
            <a:off x="3961508" y="2026790"/>
            <a:ext cx="1574027" cy="393450"/>
          </a:xfrm>
          <a:prstGeom prst="rect">
            <a:avLst/>
          </a:prstGeom>
        </p:spPr>
      </p:pic>
      <p:sp>
        <p:nvSpPr>
          <p:cNvPr id="2294" name="٣"/>
          <p:cNvSpPr txBox="1"/>
          <p:nvPr/>
        </p:nvSpPr>
        <p:spPr>
          <a:xfrm>
            <a:off x="4991288" y="2753381"/>
            <a:ext cx="371233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8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295" name="٨"/>
          <p:cNvSpPr txBox="1"/>
          <p:nvPr/>
        </p:nvSpPr>
        <p:spPr>
          <a:xfrm>
            <a:off x="4098741" y="2723533"/>
            <a:ext cx="469160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800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2296" name="جمع الأعداد النسبية ذات المقامات المختلفة"/>
          <p:cNvSpPr txBox="1"/>
          <p:nvPr/>
        </p:nvSpPr>
        <p:spPr>
          <a:xfrm>
            <a:off x="2013830" y="474976"/>
            <a:ext cx="5045175" cy="495301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ffectLst>
            <a:outerShdw sx="100000" sy="100000" kx="0" ky="0" algn="b" rotWithShape="0" blurRad="139700" dist="381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>
              <a:defRPr sz="36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جمع الأعداد النسبية ذات المقامات المختلفة </a:t>
            </a:r>
          </a:p>
        </p:txBody>
      </p:sp>
      <p:sp>
        <p:nvSpPr>
          <p:cNvPr id="2297" name="✖️"/>
          <p:cNvSpPr txBox="1"/>
          <p:nvPr/>
        </p:nvSpPr>
        <p:spPr>
          <a:xfrm>
            <a:off x="4597979" y="2442436"/>
            <a:ext cx="3165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 defTabSz="914377">
              <a:defRPr>
                <a:solidFill>
                  <a:srgbClr val="B51A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2298" name="✖️"/>
          <p:cNvSpPr txBox="1"/>
          <p:nvPr/>
        </p:nvSpPr>
        <p:spPr>
          <a:xfrm>
            <a:off x="4879049" y="1954197"/>
            <a:ext cx="33702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 defTabSz="914377">
              <a:defRPr>
                <a:solidFill>
                  <a:srgbClr val="B51A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2299" name="✖️"/>
          <p:cNvSpPr txBox="1"/>
          <p:nvPr/>
        </p:nvSpPr>
        <p:spPr>
          <a:xfrm>
            <a:off x="4289835" y="1891539"/>
            <a:ext cx="38753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 defTabSz="914377">
              <a:defRPr>
                <a:solidFill>
                  <a:srgbClr val="B51A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2300" name="مثال"/>
          <p:cNvSpPr/>
          <p:nvPr/>
        </p:nvSpPr>
        <p:spPr>
          <a:xfrm>
            <a:off x="5172353" y="1125677"/>
            <a:ext cx="1230796" cy="2264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</a:t>
            </a:r>
          </a:p>
        </p:txBody>
      </p:sp>
      <p:grpSp>
        <p:nvGrpSpPr>
          <p:cNvPr id="2311" name="تجميع"/>
          <p:cNvGrpSpPr/>
          <p:nvPr/>
        </p:nvGrpSpPr>
        <p:grpSpPr>
          <a:xfrm>
            <a:off x="6648323" y="1292683"/>
            <a:ext cx="1860160" cy="2233729"/>
            <a:chOff x="0" y="0"/>
            <a:chExt cx="1860159" cy="2233728"/>
          </a:xfrm>
        </p:grpSpPr>
        <p:grpSp>
          <p:nvGrpSpPr>
            <p:cNvPr id="2309" name="رسم تخطيطي 7"/>
            <p:cNvGrpSpPr/>
            <p:nvPr/>
          </p:nvGrpSpPr>
          <p:grpSpPr>
            <a:xfrm>
              <a:off x="1003024" y="64686"/>
              <a:ext cx="857136" cy="1688529"/>
              <a:chOff x="0" y="0"/>
              <a:chExt cx="857134" cy="1688527"/>
            </a:xfrm>
          </p:grpSpPr>
          <p:sp>
            <p:nvSpPr>
              <p:cNvPr id="2301" name="التركيز"/>
              <p:cNvSpPr/>
              <p:nvPr/>
            </p:nvSpPr>
            <p:spPr>
              <a:xfrm>
                <a:off x="0" y="-1"/>
                <a:ext cx="684678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  <p:sp>
            <p:nvSpPr>
              <p:cNvPr id="2302" name="دائرة"/>
              <p:cNvSpPr/>
              <p:nvPr/>
            </p:nvSpPr>
            <p:spPr>
              <a:xfrm>
                <a:off x="512221" y="0"/>
                <a:ext cx="344914" cy="344913"/>
              </a:xfrm>
              <a:prstGeom prst="ellipse">
                <a:avLst/>
              </a:prstGeom>
              <a:blipFill rotWithShape="1">
                <a:blip r:embed="rId8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03" name="تجميع"/>
              <p:cNvSpPr/>
              <p:nvPr/>
            </p:nvSpPr>
            <p:spPr>
              <a:xfrm>
                <a:off x="-1" y="447871"/>
                <a:ext cx="684679" cy="344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304" name="دائرة"/>
              <p:cNvSpPr/>
              <p:nvPr/>
            </p:nvSpPr>
            <p:spPr>
              <a:xfrm>
                <a:off x="512221" y="447871"/>
                <a:ext cx="344914" cy="344914"/>
              </a:xfrm>
              <a:prstGeom prst="ellipse">
                <a:avLst/>
              </a:prstGeom>
              <a:blipFill rotWithShape="1">
                <a:blip r:embed="rId9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05" name="التدريب"/>
              <p:cNvSpPr/>
              <p:nvPr/>
            </p:nvSpPr>
            <p:spPr>
              <a:xfrm>
                <a:off x="0" y="895743"/>
                <a:ext cx="684678" cy="344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306" name="دائرة"/>
              <p:cNvSpPr/>
              <p:nvPr/>
            </p:nvSpPr>
            <p:spPr>
              <a:xfrm>
                <a:off x="512221" y="895743"/>
                <a:ext cx="344914" cy="344914"/>
              </a:xfrm>
              <a:prstGeom prst="ellipse">
                <a:avLst/>
              </a:prstGeom>
              <a:blipFill rotWithShape="1">
                <a:blip r:embed="rId10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07" name="التقويم"/>
              <p:cNvSpPr/>
              <p:nvPr/>
            </p:nvSpPr>
            <p:spPr>
              <a:xfrm>
                <a:off x="0" y="1343614"/>
                <a:ext cx="684678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  <p:sp>
            <p:nvSpPr>
              <p:cNvPr id="2308" name="دائرة"/>
              <p:cNvSpPr/>
              <p:nvPr/>
            </p:nvSpPr>
            <p:spPr>
              <a:xfrm>
                <a:off x="512221" y="1343614"/>
                <a:ext cx="344914" cy="344914"/>
              </a:xfrm>
              <a:prstGeom prst="ellipse">
                <a:avLst/>
              </a:prstGeom>
              <a:blipFill rotWithShape="1">
                <a:blip r:embed="rId11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310" name="IMG_1695.jpeg" descr="IMG_16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000382" cy="2233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2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925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2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mph" nodeType="click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67" dur="2000" fill="hold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3" dur="2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2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clickEffect" presetSubtype="0" presetID="26" grpId="1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82" dur="1000" fill="hold" tmFilter="0, 0; .2, .5; .8, .5; 1, 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xit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92" dur="2000" fill="hold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click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3" dur="2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8" dur="2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emph" nodeType="clickEffect" presetSubtype="0" presetID="26" grpId="2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2" dur="1000" fill="hold" tmFilter="0, 0; .2, .5; .8, .5; 1, 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2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8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exit" nodeType="click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22" dur="2000" fill="hold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Class="entr" nodeType="click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8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ID="10" grpId="2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3" dur="2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8" grpId="1"/>
      <p:bldP build="whole" bldLvl="1" animBg="1" rev="0" advAuto="0" spid="2295" grpId="23"/>
      <p:bldP build="whole" bldLvl="1" animBg="1" rev="0" advAuto="0" spid="2292" grpId="20"/>
      <p:bldP build="whole" bldLvl="1" animBg="1" rev="0" advAuto="0" spid="2277" grpId="4"/>
      <p:bldP build="whole" bldLvl="1" animBg="1" rev="0" advAuto="0" spid="2282" grpId="10"/>
      <p:bldP build="whole" bldLvl="1" animBg="1" rev="0" advAuto="0" spid="2284" grpId="26"/>
      <p:bldP build="whole" bldLvl="1" animBg="1" rev="0" advAuto="0" spid="2290" grpId="14"/>
      <p:bldP build="whole" bldLvl="1" animBg="1" rev="0" advAuto="0" spid="2286" grpId="12"/>
      <p:bldP build="whole" bldLvl="1" animBg="1" rev="0" advAuto="0" spid="2275" grpId="2"/>
      <p:bldP build="whole" bldLvl="1" animBg="1" rev="0" advAuto="0" spid="2299" grpId="21"/>
      <p:bldP build="whole" bldLvl="1" animBg="1" rev="0" advAuto="0" spid="2280" grpId="6"/>
      <p:bldP build="whole" bldLvl="1" animBg="1" rev="0" advAuto="0" spid="2299" grpId="22"/>
      <p:bldP build="whole" bldLvl="1" animBg="1" rev="0" advAuto="0" spid="2299" grpId="24"/>
      <p:bldP build="whole" bldLvl="1" animBg="1" rev="0" advAuto="0" spid="2279" grpId="5"/>
      <p:bldP build="whole" bldLvl="1" animBg="1" rev="0" advAuto="0" spid="2283" grpId="25"/>
      <p:bldP build="whole" bldLvl="1" animBg="1" rev="0" advAuto="0" spid="2298" grpId="15"/>
      <p:bldP build="whole" bldLvl="1" animBg="1" rev="0" advAuto="0" spid="2297" grpId="8"/>
      <p:bldP build="whole" bldLvl="1" animBg="1" rev="0" advAuto="0" spid="2297" grpId="9"/>
      <p:bldP build="whole" bldLvl="1" animBg="1" rev="0" advAuto="0" spid="2298" grpId="16"/>
      <p:bldP build="whole" bldLvl="1" animBg="1" rev="0" advAuto="0" spid="2298" grpId="18"/>
      <p:bldP build="whole" bldLvl="1" animBg="1" rev="0" advAuto="0" spid="2294" grpId="17"/>
      <p:bldP build="whole" bldLvl="1" animBg="1" rev="0" advAuto="0" spid="2297" grpId="13"/>
      <p:bldP build="whole" bldLvl="1" animBg="1" rev="0" advAuto="0" spid="2289" grpId="7"/>
      <p:bldP build="whole" bldLvl="1" animBg="1" rev="0" advAuto="0" spid="2281" grpId="19"/>
      <p:bldP build="whole" bldLvl="1" animBg="1" rev="0" advAuto="0" spid="2285" grpId="11"/>
      <p:bldP build="whole" bldLvl="1" animBg="1" rev="0" advAuto="0" spid="2276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1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3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3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3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4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4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4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grpSp>
        <p:nvGrpSpPr>
          <p:cNvPr id="2351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350" name="IMG_1675.jpeg" descr="IMG_1675.jpe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49" name="IMG_1675.jpeg" descr="IMG_1675.jpe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354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352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353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355" name="IMG_1684.png" descr="IMG_1684.png"/>
          <p:cNvPicPr>
            <a:picLocks noChangeAspect="1"/>
          </p:cNvPicPr>
          <p:nvPr/>
        </p:nvPicPr>
        <p:blipFill>
          <a:blip r:embed="rId13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6" name="IMG_1688.png" descr="IMG_1688.png"/>
          <p:cNvPicPr>
            <a:picLocks noChangeAspect="1"/>
          </p:cNvPicPr>
          <p:nvPr/>
        </p:nvPicPr>
        <p:blipFill>
          <a:blip r:embed="rId14">
            <a:extLst/>
          </a:blip>
          <a:srcRect l="42657" t="59229" r="38831" b="25172"/>
          <a:stretch>
            <a:fillRect/>
          </a:stretch>
        </p:blipFill>
        <p:spPr>
          <a:xfrm>
            <a:off x="3925670" y="937905"/>
            <a:ext cx="2130349" cy="1346259"/>
          </a:xfrm>
          <a:prstGeom prst="rect">
            <a:avLst/>
          </a:prstGeom>
          <a:ln w="12700">
            <a:miter lim="400000"/>
          </a:ln>
        </p:spPr>
      </p:pic>
      <p:sp>
        <p:nvSpPr>
          <p:cNvPr id="2357" name="مستطيل"/>
          <p:cNvSpPr/>
          <p:nvPr/>
        </p:nvSpPr>
        <p:spPr>
          <a:xfrm>
            <a:off x="3856103" y="965736"/>
            <a:ext cx="2396587" cy="330894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358" name="الرسم" descr="الرسم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53131" y="1269511"/>
            <a:ext cx="163523" cy="7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6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8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8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8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8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9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9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9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٤٣</a:t>
              </a:r>
            </a:p>
          </p:txBody>
        </p:sp>
      </p:grpSp>
      <p:pic>
        <p:nvPicPr>
          <p:cNvPr id="2397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6" t="20521" r="8536" b="73132"/>
          <a:stretch>
            <a:fillRect/>
          </a:stretch>
        </p:blipFill>
        <p:spPr>
          <a:xfrm>
            <a:off x="2851496" y="1095712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00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399" name="IMG_1675.jpeg" descr="IMG_1675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98" name="IMG_1675.jpeg" descr="IMG_1675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403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401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402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404" name="IMG_1684.png" descr="IMG_1684.png"/>
          <p:cNvPicPr>
            <a:picLocks noChangeAspect="1"/>
          </p:cNvPicPr>
          <p:nvPr/>
        </p:nvPicPr>
        <p:blipFill>
          <a:blip r:embed="rId14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5" name="IMG_1689.png" descr="IMG_1689.png"/>
          <p:cNvPicPr>
            <a:picLocks noChangeAspect="1"/>
          </p:cNvPicPr>
          <p:nvPr/>
        </p:nvPicPr>
        <p:blipFill>
          <a:blip r:embed="rId15">
            <a:extLst/>
          </a:blip>
          <a:srcRect l="13429" t="47840" r="28536" b="39867"/>
          <a:stretch>
            <a:fillRect/>
          </a:stretch>
        </p:blipFill>
        <p:spPr>
          <a:xfrm>
            <a:off x="890589" y="1762508"/>
            <a:ext cx="5280504" cy="838814"/>
          </a:xfrm>
          <a:prstGeom prst="rect">
            <a:avLst/>
          </a:prstGeom>
          <a:ln w="12700">
            <a:miter lim="400000"/>
          </a:ln>
        </p:spPr>
      </p:pic>
      <p:sp>
        <p:nvSpPr>
          <p:cNvPr id="2406" name="خط"/>
          <p:cNvSpPr/>
          <p:nvPr/>
        </p:nvSpPr>
        <p:spPr>
          <a:xfrm flipV="1">
            <a:off x="4542235" y="2147956"/>
            <a:ext cx="1" cy="2301769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407" name="خط"/>
          <p:cNvSpPr/>
          <p:nvPr/>
        </p:nvSpPr>
        <p:spPr>
          <a:xfrm flipV="1">
            <a:off x="2758064" y="2069758"/>
            <a:ext cx="1" cy="2239238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408" name="IMG_0547.gif" descr="IMG_0547.gif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69959" y="1269995"/>
            <a:ext cx="935819" cy="701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1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2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2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2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2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2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3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3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3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3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3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3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3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4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4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4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4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٤٢</a:t>
              </a:r>
            </a:p>
          </p:txBody>
        </p:sp>
      </p:grpSp>
      <p:grpSp>
        <p:nvGrpSpPr>
          <p:cNvPr id="2448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447" name="IMG_1675.jpeg" descr="IMG_1675.jpe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46" name="IMG_1675.jpeg" descr="IMG_1675.jpe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451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449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450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452" name="IMG_1684.png" descr="IMG_1684.png"/>
          <p:cNvPicPr>
            <a:picLocks noChangeAspect="1"/>
          </p:cNvPicPr>
          <p:nvPr/>
        </p:nvPicPr>
        <p:blipFill>
          <a:blip r:embed="rId13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6" name="تجميع"/>
          <p:cNvGrpSpPr/>
          <p:nvPr/>
        </p:nvGrpSpPr>
        <p:grpSpPr>
          <a:xfrm>
            <a:off x="2285417" y="807123"/>
            <a:ext cx="3979973" cy="2267552"/>
            <a:chOff x="0" y="-6350"/>
            <a:chExt cx="3979971" cy="2267551"/>
          </a:xfrm>
        </p:grpSpPr>
        <p:pic>
          <p:nvPicPr>
            <p:cNvPr id="2453" name="IMG_1690.png" descr="IMG_1690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140059" y="-6350"/>
              <a:ext cx="1839913" cy="484188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454" name="IMG_1690.png" descr="IMG_1690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2101" t="36427" r="34501" b="57497"/>
            <a:stretch>
              <a:fillRect/>
            </a:stretch>
          </p:blipFill>
          <p:spPr>
            <a:xfrm>
              <a:off x="0" y="782572"/>
              <a:ext cx="3979820" cy="965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5" name="IMG_1690.png" descr="IMG_1690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9871" t="41945" r="46745" b="54583"/>
            <a:stretch>
              <a:fillRect/>
            </a:stretch>
          </p:blipFill>
          <p:spPr>
            <a:xfrm>
              <a:off x="2242056" y="1695546"/>
              <a:ext cx="1635818" cy="565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5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6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7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7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7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7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7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7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8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8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8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8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8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9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8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93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9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٤٤</a:t>
              </a:r>
            </a:p>
          </p:txBody>
        </p:sp>
      </p:grpSp>
      <p:grpSp>
        <p:nvGrpSpPr>
          <p:cNvPr id="2497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494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95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96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498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01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499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500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2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3011" y="3480850"/>
            <a:ext cx="1275946" cy="844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5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503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504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506" name="IMG_1684.png" descr="IMG_1684.png"/>
          <p:cNvPicPr>
            <a:picLocks noChangeAspect="1"/>
          </p:cNvPicPr>
          <p:nvPr/>
        </p:nvPicPr>
        <p:blipFill>
          <a:blip r:embed="rId13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9" name="تجميع"/>
          <p:cNvGrpSpPr/>
          <p:nvPr/>
        </p:nvGrpSpPr>
        <p:grpSpPr>
          <a:xfrm>
            <a:off x="983147" y="1584139"/>
            <a:ext cx="5010240" cy="1302339"/>
            <a:chOff x="0" y="0"/>
            <a:chExt cx="5010239" cy="1302338"/>
          </a:xfrm>
        </p:grpSpPr>
        <p:pic>
          <p:nvPicPr>
            <p:cNvPr id="2507" name="IMG_1694.jpeg" descr="IMG_1694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7605" r="24317" b="56816"/>
            <a:stretch>
              <a:fillRect/>
            </a:stretch>
          </p:blipFill>
          <p:spPr>
            <a:xfrm>
              <a:off x="0" y="0"/>
              <a:ext cx="5010240" cy="583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8" name="IMG_1694.jpeg" descr="IMG_1694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8189" t="40355" r="53655" b="27464"/>
            <a:stretch>
              <a:fillRect/>
            </a:stretch>
          </p:blipFill>
          <p:spPr>
            <a:xfrm>
              <a:off x="2200029" y="548583"/>
              <a:ext cx="2660008" cy="753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1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3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3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3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3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3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3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4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4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46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4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٤٥</a:t>
              </a:r>
            </a:p>
          </p:txBody>
        </p:sp>
      </p:grpSp>
      <p:grpSp>
        <p:nvGrpSpPr>
          <p:cNvPr id="255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54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54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553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551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552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554" name="IMG_1684.png" descr="IMG_1684.png"/>
          <p:cNvPicPr>
            <a:picLocks noChangeAspect="1"/>
          </p:cNvPicPr>
          <p:nvPr/>
        </p:nvPicPr>
        <p:blipFill>
          <a:blip r:embed="rId11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7" name="تجميع"/>
          <p:cNvGrpSpPr/>
          <p:nvPr/>
        </p:nvGrpSpPr>
        <p:grpSpPr>
          <a:xfrm>
            <a:off x="2558622" y="845657"/>
            <a:ext cx="3464215" cy="3361448"/>
            <a:chOff x="0" y="108101"/>
            <a:chExt cx="3464214" cy="3361447"/>
          </a:xfrm>
        </p:grpSpPr>
        <p:pic>
          <p:nvPicPr>
            <p:cNvPr id="2555" name="IMG_1692.png" descr="IMG_169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7087" t="24619" r="53529" b="48400"/>
            <a:stretch>
              <a:fillRect/>
            </a:stretch>
          </p:blipFill>
          <p:spPr>
            <a:xfrm>
              <a:off x="0" y="688000"/>
              <a:ext cx="3045216" cy="278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6" name="IMG_1692.png" descr="IMG_169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8834" t="24265" r="9362" b="70502"/>
            <a:stretch>
              <a:fillRect/>
            </a:stretch>
          </p:blipFill>
          <p:spPr>
            <a:xfrm>
              <a:off x="90776" y="108101"/>
              <a:ext cx="3373439" cy="740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fill="norm" stroke="1" extrusionOk="0">
                  <a:moveTo>
                    <a:pt x="21005" y="7"/>
                  </a:moveTo>
                  <a:cubicBezTo>
                    <a:pt x="20977" y="30"/>
                    <a:pt x="20956" y="111"/>
                    <a:pt x="20944" y="250"/>
                  </a:cubicBezTo>
                  <a:cubicBezTo>
                    <a:pt x="20894" y="849"/>
                    <a:pt x="20530" y="1149"/>
                    <a:pt x="20426" y="676"/>
                  </a:cubicBezTo>
                  <a:cubicBezTo>
                    <a:pt x="20333" y="253"/>
                    <a:pt x="19872" y="2027"/>
                    <a:pt x="19872" y="2810"/>
                  </a:cubicBezTo>
                  <a:cubicBezTo>
                    <a:pt x="19872" y="3520"/>
                    <a:pt x="19516" y="4410"/>
                    <a:pt x="19145" y="4633"/>
                  </a:cubicBezTo>
                  <a:cubicBezTo>
                    <a:pt x="18961" y="4744"/>
                    <a:pt x="15632" y="4905"/>
                    <a:pt x="11745" y="4991"/>
                  </a:cubicBezTo>
                  <a:cubicBezTo>
                    <a:pt x="3881" y="5164"/>
                    <a:pt x="4125" y="5151"/>
                    <a:pt x="4043" y="5521"/>
                  </a:cubicBezTo>
                  <a:cubicBezTo>
                    <a:pt x="4031" y="5574"/>
                    <a:pt x="1917" y="5618"/>
                    <a:pt x="0" y="5660"/>
                  </a:cubicBezTo>
                  <a:lnTo>
                    <a:pt x="0" y="21510"/>
                  </a:lnTo>
                  <a:lnTo>
                    <a:pt x="20639" y="21510"/>
                  </a:lnTo>
                  <a:cubicBezTo>
                    <a:pt x="20738" y="21382"/>
                    <a:pt x="20838" y="21216"/>
                    <a:pt x="20858" y="21072"/>
                  </a:cubicBezTo>
                  <a:cubicBezTo>
                    <a:pt x="20881" y="20901"/>
                    <a:pt x="20986" y="20760"/>
                    <a:pt x="21092" y="20760"/>
                  </a:cubicBezTo>
                  <a:cubicBezTo>
                    <a:pt x="21226" y="20760"/>
                    <a:pt x="21285" y="20562"/>
                    <a:pt x="21285" y="20103"/>
                  </a:cubicBezTo>
                  <a:cubicBezTo>
                    <a:pt x="21285" y="19741"/>
                    <a:pt x="21354" y="19153"/>
                    <a:pt x="21440" y="18799"/>
                  </a:cubicBezTo>
                  <a:cubicBezTo>
                    <a:pt x="21501" y="18549"/>
                    <a:pt x="21554" y="18146"/>
                    <a:pt x="21600" y="17692"/>
                  </a:cubicBezTo>
                  <a:lnTo>
                    <a:pt x="21600" y="1957"/>
                  </a:lnTo>
                  <a:cubicBezTo>
                    <a:pt x="21380" y="820"/>
                    <a:pt x="21127" y="-90"/>
                    <a:pt x="21005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6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7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7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7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7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7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7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8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8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8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8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8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8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9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8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9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9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٤٣</a:t>
              </a:r>
            </a:p>
          </p:txBody>
        </p:sp>
      </p:grpSp>
      <p:pic>
        <p:nvPicPr>
          <p:cNvPr id="2595" name="IMG_1666.png" descr="IMG_1666.png"/>
          <p:cNvPicPr>
            <a:picLocks noChangeAspect="1"/>
          </p:cNvPicPr>
          <p:nvPr/>
        </p:nvPicPr>
        <p:blipFill>
          <a:blip r:embed="rId11">
            <a:extLst/>
          </a:blip>
          <a:srcRect l="53203" t="49444" r="8416" b="45281"/>
          <a:stretch>
            <a:fillRect/>
          </a:stretch>
        </p:blipFill>
        <p:spPr>
          <a:xfrm>
            <a:off x="3531317" y="1066708"/>
            <a:ext cx="2632103" cy="271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516" fill="norm" stroke="1" extrusionOk="0">
                <a:moveTo>
                  <a:pt x="21291" y="18"/>
                </a:moveTo>
                <a:cubicBezTo>
                  <a:pt x="21254" y="-67"/>
                  <a:pt x="21208" y="161"/>
                  <a:pt x="21152" y="616"/>
                </a:cubicBezTo>
                <a:cubicBezTo>
                  <a:pt x="21074" y="1243"/>
                  <a:pt x="18076" y="1550"/>
                  <a:pt x="10762" y="1686"/>
                </a:cubicBezTo>
                <a:lnTo>
                  <a:pt x="485" y="1875"/>
                </a:lnTo>
                <a:lnTo>
                  <a:pt x="266" y="3984"/>
                </a:lnTo>
                <a:cubicBezTo>
                  <a:pt x="-167" y="8195"/>
                  <a:pt x="-50" y="17572"/>
                  <a:pt x="469" y="20319"/>
                </a:cubicBezTo>
                <a:cubicBezTo>
                  <a:pt x="653" y="21289"/>
                  <a:pt x="2180" y="21488"/>
                  <a:pt x="10552" y="21515"/>
                </a:cubicBezTo>
                <a:cubicBezTo>
                  <a:pt x="15978" y="21533"/>
                  <a:pt x="20647" y="21295"/>
                  <a:pt x="20926" y="21012"/>
                </a:cubicBezTo>
                <a:lnTo>
                  <a:pt x="21433" y="20508"/>
                </a:lnTo>
                <a:lnTo>
                  <a:pt x="21433" y="10625"/>
                </a:lnTo>
                <a:cubicBezTo>
                  <a:pt x="21433" y="3233"/>
                  <a:pt x="21402" y="273"/>
                  <a:pt x="21291" y="1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98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597" name="IMG_1675.jpeg" descr="IMG_1675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6" name="IMG_1675.jpeg" descr="IMG_1675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601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599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600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602" name="IMG_1684.png" descr="IMG_1684.png"/>
          <p:cNvPicPr>
            <a:picLocks noChangeAspect="1"/>
          </p:cNvPicPr>
          <p:nvPr/>
        </p:nvPicPr>
        <p:blipFill>
          <a:blip r:embed="rId14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5" name="تجميع"/>
          <p:cNvGrpSpPr/>
          <p:nvPr/>
        </p:nvGrpSpPr>
        <p:grpSpPr>
          <a:xfrm>
            <a:off x="2220634" y="1445101"/>
            <a:ext cx="3942786" cy="1086862"/>
            <a:chOff x="0" y="0"/>
            <a:chExt cx="3942784" cy="1086861"/>
          </a:xfrm>
        </p:grpSpPr>
        <p:pic>
          <p:nvPicPr>
            <p:cNvPr id="2603" name="IMG_1693.png" descr="IMG_1693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2452" t="31471" r="67641" b="63465"/>
            <a:stretch>
              <a:fillRect/>
            </a:stretch>
          </p:blipFill>
          <p:spPr>
            <a:xfrm>
              <a:off x="1594882" y="351508"/>
              <a:ext cx="2168693" cy="735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4" name="IMG_1693.png" descr="IMG_1693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9217" t="29388" r="29777" b="68283"/>
            <a:stretch>
              <a:fillRect/>
            </a:stretch>
          </p:blipFill>
          <p:spPr>
            <a:xfrm>
              <a:off x="0" y="0"/>
              <a:ext cx="3942785" cy="39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736;p24"/>
          <p:cNvSpPr txBox="1"/>
          <p:nvPr>
            <p:ph type="title"/>
          </p:nvPr>
        </p:nvSpPr>
        <p:spPr>
          <a:xfrm>
            <a:off x="2680921" y="1558858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847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845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841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838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39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0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844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842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3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846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848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5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851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2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3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4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856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59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857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860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7937" y="1721636"/>
            <a:ext cx="2202921" cy="16595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848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8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8"/>
                  </p:tgtEl>
                </p:cond>
              </p:nextCondLst>
            </p:seq>
          </p:childTnLst>
        </p:cTn>
      </p:par>
    </p:tnLst>
    <p:bldLst>
      <p:bldP build="whole" bldLvl="1" animBg="1" rev="0" advAuto="0" spid="183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0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1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2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2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3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3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3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3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3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4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3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4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645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642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643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4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646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7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8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9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652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650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651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</a:t>
              </a:r>
            </a:p>
          </p:txBody>
        </p:sp>
      </p:grpSp>
      <p:grpSp>
        <p:nvGrpSpPr>
          <p:cNvPr id="2655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654" name="IMG_1675.jpeg" descr="IMG_1675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3" name="IMG_1675.jpeg" descr="IMG_1675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pic>
        <p:nvPicPr>
          <p:cNvPr id="2656" name="IMG_1684.png" descr="IMG_1684.png"/>
          <p:cNvPicPr>
            <a:picLocks noChangeAspect="1"/>
          </p:cNvPicPr>
          <p:nvPr/>
        </p:nvPicPr>
        <p:blipFill>
          <a:blip r:embed="rId14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5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6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7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7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7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7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7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7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8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8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8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8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8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8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9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8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92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693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94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95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96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697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70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69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1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701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4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712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1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0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718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719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</a:t>
              </a:r>
            </a:p>
          </p:txBody>
        </p:sp>
      </p:grpSp>
      <p:grpSp>
        <p:nvGrpSpPr>
          <p:cNvPr id="2723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722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1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pic>
        <p:nvPicPr>
          <p:cNvPr id="2724" name="IMG_1684.png" descr="IMG_1684.png"/>
          <p:cNvPicPr>
            <a:picLocks noChangeAspect="1"/>
          </p:cNvPicPr>
          <p:nvPr/>
        </p:nvPicPr>
        <p:blipFill>
          <a:blip r:embed="rId15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2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3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3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4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4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4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4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4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4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5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5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5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5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5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5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75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2760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479FF8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763" name="مستطيل"/>
          <p:cNvGrpSpPr/>
          <p:nvPr/>
        </p:nvGrpSpPr>
        <p:grpSpPr>
          <a:xfrm>
            <a:off x="2583665" y="2682974"/>
            <a:ext cx="1551236" cy="1645230"/>
            <a:chOff x="0" y="0"/>
            <a:chExt cx="1551235" cy="1645229"/>
          </a:xfrm>
        </p:grpSpPr>
        <p:sp>
          <p:nvSpPr>
            <p:cNvPr id="2762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61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766" name="مستطيل"/>
          <p:cNvGrpSpPr/>
          <p:nvPr/>
        </p:nvGrpSpPr>
        <p:grpSpPr>
          <a:xfrm>
            <a:off x="1088706" y="2701653"/>
            <a:ext cx="1476550" cy="1611274"/>
            <a:chOff x="0" y="0"/>
            <a:chExt cx="1476548" cy="1611273"/>
          </a:xfrm>
        </p:grpSpPr>
        <p:sp>
          <p:nvSpPr>
            <p:cNvPr id="2765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64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2769" name="مستطيل"/>
          <p:cNvGrpSpPr/>
          <p:nvPr/>
        </p:nvGrpSpPr>
        <p:grpSpPr>
          <a:xfrm>
            <a:off x="4061403" y="2682974"/>
            <a:ext cx="1551237" cy="1645230"/>
            <a:chOff x="0" y="0"/>
            <a:chExt cx="1551235" cy="1645229"/>
          </a:xfrm>
        </p:grpSpPr>
        <p:sp>
          <p:nvSpPr>
            <p:cNvPr id="2768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67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772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770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771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sp>
        <p:nvSpPr>
          <p:cNvPr id="2773" name="🔹جمع الأعداد النسبية ذات المقامات المختلفة"/>
          <p:cNvSpPr txBox="1"/>
          <p:nvPr/>
        </p:nvSpPr>
        <p:spPr>
          <a:xfrm>
            <a:off x="2744597" y="2976407"/>
            <a:ext cx="11617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🔹جمع الأعداد النسبية ذات المقامات المختلفة</a:t>
            </a:r>
          </a:p>
        </p:txBody>
      </p:sp>
      <p:sp>
        <p:nvSpPr>
          <p:cNvPr id="2774" name="قاعدة الاشارة…"/>
          <p:cNvSpPr txBox="1"/>
          <p:nvPr/>
        </p:nvSpPr>
        <p:spPr>
          <a:xfrm>
            <a:off x="4191085" y="2996948"/>
            <a:ext cx="1234468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قاعدة الاشارة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في حال جمع وطرح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الاعداد الصحيحة </a:t>
            </a:r>
          </a:p>
        </p:txBody>
      </p:sp>
      <p:sp>
        <p:nvSpPr>
          <p:cNvPr id="2775" name="جدول التعلم"/>
          <p:cNvSpPr txBox="1"/>
          <p:nvPr/>
        </p:nvSpPr>
        <p:spPr>
          <a:xfrm>
            <a:off x="2379235" y="1348703"/>
            <a:ext cx="1892503" cy="33417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778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777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6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pic>
        <p:nvPicPr>
          <p:cNvPr id="2779" name="IMG_1684.png" descr="IMG_1684.png"/>
          <p:cNvPicPr>
            <a:picLocks noChangeAspect="1"/>
          </p:cNvPicPr>
          <p:nvPr/>
        </p:nvPicPr>
        <p:blipFill>
          <a:blip r:embed="rId15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8" name="تجميع"/>
          <p:cNvGrpSpPr/>
          <p:nvPr/>
        </p:nvGrpSpPr>
        <p:grpSpPr>
          <a:xfrm>
            <a:off x="1162016" y="2718212"/>
            <a:ext cx="1389987" cy="1260980"/>
            <a:chOff x="0" y="0"/>
            <a:chExt cx="1389985" cy="1260978"/>
          </a:xfrm>
        </p:grpSpPr>
        <p:pic>
          <p:nvPicPr>
            <p:cNvPr id="2780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64206" t="0" r="4136" b="59663"/>
            <a:stretch>
              <a:fillRect/>
            </a:stretch>
          </p:blipFill>
          <p:spPr>
            <a:xfrm>
              <a:off x="132159" y="0"/>
              <a:ext cx="1125487" cy="229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1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39858" t="6605" r="35753" b="69186"/>
            <a:stretch>
              <a:fillRect/>
            </a:stretch>
          </p:blipFill>
          <p:spPr>
            <a:xfrm>
              <a:off x="95845" y="224356"/>
              <a:ext cx="1138207" cy="181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2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6657" t="7250" r="59365" b="62557"/>
            <a:stretch>
              <a:fillRect/>
            </a:stretch>
          </p:blipFill>
          <p:spPr>
            <a:xfrm>
              <a:off x="43458" y="406523"/>
              <a:ext cx="1185477" cy="168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3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64206" t="39204" r="4136" b="34563"/>
            <a:stretch>
              <a:fillRect/>
            </a:stretch>
          </p:blipFill>
          <p:spPr>
            <a:xfrm>
              <a:off x="32376" y="592958"/>
              <a:ext cx="1269250" cy="168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4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4388" t="31131" r="36514" b="31131"/>
            <a:stretch>
              <a:fillRect/>
            </a:stretch>
          </p:blipFill>
          <p:spPr>
            <a:xfrm>
              <a:off x="0" y="752325"/>
              <a:ext cx="1389986" cy="215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5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7153" t="32021" r="75453" b="32021"/>
            <a:stretch>
              <a:fillRect/>
            </a:stretch>
          </p:blipFill>
          <p:spPr>
            <a:xfrm>
              <a:off x="645839" y="912032"/>
              <a:ext cx="618667" cy="205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6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76302" t="63153" r="4992" b="214"/>
            <a:stretch>
              <a:fillRect/>
            </a:stretch>
          </p:blipFill>
          <p:spPr>
            <a:xfrm>
              <a:off x="32376" y="917303"/>
              <a:ext cx="659980" cy="207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7" name="IMG_1686.jpeg" descr="IMG_168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3144" t="63153" r="23144" b="0"/>
            <a:stretch>
              <a:fillRect/>
            </a:stretch>
          </p:blipFill>
          <p:spPr>
            <a:xfrm>
              <a:off x="4176" y="1108973"/>
              <a:ext cx="1381747" cy="152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9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0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0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0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0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0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0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1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1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1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1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1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2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1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2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82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82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2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5" name="صفحة…"/>
            <p:cNvSpPr txBox="1"/>
            <p:nvPr/>
          </p:nvSpPr>
          <p:spPr>
            <a:xfrm>
              <a:off x="-1" y="316022"/>
              <a:ext cx="335690" cy="452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٤٣</a:t>
              </a:r>
            </a:p>
          </p:txBody>
        </p:sp>
      </p:grpSp>
      <p:sp>
        <p:nvSpPr>
          <p:cNvPr id="2827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831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828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829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0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832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3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4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835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839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836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37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838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84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4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3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43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6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854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9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857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858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</a:t>
              </a:r>
            </a:p>
          </p:txBody>
        </p:sp>
      </p:grpSp>
      <p:grpSp>
        <p:nvGrpSpPr>
          <p:cNvPr id="2862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861" name="IMG_1675.jpeg" descr="IMG_1675.jpe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60" name="IMG_1675.jpeg" descr="IMG_1675.jpeg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pic>
        <p:nvPicPr>
          <p:cNvPr id="2863" name="IMG_1684.png" descr="IMG_1684.png"/>
          <p:cNvPicPr>
            <a:picLocks noChangeAspect="1"/>
          </p:cNvPicPr>
          <p:nvPr/>
        </p:nvPicPr>
        <p:blipFill>
          <a:blip r:embed="rId19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7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62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3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4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5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6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6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69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70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71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72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73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7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7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8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6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883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881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882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884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885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887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0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1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897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92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3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4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5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6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9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99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00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01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02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03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0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5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6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0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08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11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912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3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6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7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18" name="Google Shape;1770;p26"/>
          <p:cNvSpPr txBox="1"/>
          <p:nvPr>
            <p:ph type="body" sz="quarter" idx="1"/>
          </p:nvPr>
        </p:nvSpPr>
        <p:spPr>
          <a:xfrm>
            <a:off x="2863375" y="1015703"/>
            <a:ext cx="3295052" cy="609376"/>
          </a:xfrm>
          <a:prstGeom prst="rect">
            <a:avLst/>
          </a:prstGeom>
        </p:spPr>
        <p:txBody>
          <a:bodyPr/>
          <a:lstStyle>
            <a:lvl1pPr marL="0" indent="0" defTabSz="365760">
              <a:defRPr b="1" sz="14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علمتني الرياضيات ان سالب بعد سالب يعني موجب فلا تيأس فالمصيبة بعد المصيبة تعني الفرج</a:t>
            </a:r>
          </a:p>
        </p:txBody>
      </p:sp>
      <p:grpSp>
        <p:nvGrpSpPr>
          <p:cNvPr id="1924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19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0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1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2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3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25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26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27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28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29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30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31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2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3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34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5" name="تجميع"/>
          <p:cNvGrpSpPr/>
          <p:nvPr/>
        </p:nvGrpSpPr>
        <p:grpSpPr>
          <a:xfrm>
            <a:off x="2724705" y="1928377"/>
            <a:ext cx="3376867" cy="2259251"/>
            <a:chOff x="-25400" y="-24769"/>
            <a:chExt cx="3376866" cy="2259250"/>
          </a:xfrm>
        </p:grpSpPr>
        <p:grpSp>
          <p:nvGrpSpPr>
            <p:cNvPr id="1941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1935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6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37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3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39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0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2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43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44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94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46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8" grpId="1"/>
      <p:bldP build="whole" bldLvl="1" animBg="1" rev="0" advAuto="0" spid="194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5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6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2" name="Google Shape;450;p23"/>
          <p:cNvSpPr/>
          <p:nvPr/>
        </p:nvSpPr>
        <p:spPr>
          <a:xfrm>
            <a:off x="2134147" y="1398531"/>
            <a:ext cx="1517682" cy="136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3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4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5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6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7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8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9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0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1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2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3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4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7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75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8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7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sp>
        <p:nvSpPr>
          <p:cNvPr id="1981" name="صفحة…"/>
          <p:cNvSpPr txBox="1"/>
          <p:nvPr/>
        </p:nvSpPr>
        <p:spPr>
          <a:xfrm>
            <a:off x="4223885" y="1810437"/>
            <a:ext cx="94345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صفحة</a:t>
            </a:r>
          </a:p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٤١</a:t>
            </a:r>
          </a:p>
        </p:txBody>
      </p:sp>
      <p:sp>
        <p:nvSpPr>
          <p:cNvPr id="1982" name="مستطيل"/>
          <p:cNvSpPr/>
          <p:nvPr/>
        </p:nvSpPr>
        <p:spPr>
          <a:xfrm>
            <a:off x="2083682" y="1185124"/>
            <a:ext cx="4799843" cy="2339126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83" name="Google Shape;1742;p25"/>
          <p:cNvSpPr txBox="1"/>
          <p:nvPr>
            <p:ph type="title"/>
          </p:nvPr>
        </p:nvSpPr>
        <p:spPr>
          <a:xfrm>
            <a:off x="3479213" y="1026000"/>
            <a:ext cx="2883480" cy="67761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8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7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9699" y="1402197"/>
            <a:ext cx="3548547" cy="242292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998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999" name="موضوع الدرس…"/>
          <p:cNvSpPr txBox="1"/>
          <p:nvPr/>
        </p:nvSpPr>
        <p:spPr>
          <a:xfrm>
            <a:off x="3454313" y="1495815"/>
            <a:ext cx="2235374" cy="83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700"/>
            </a:pPr>
            <a:r>
              <a:t>جمع الأعداد النسبية</a:t>
            </a:r>
          </a:p>
          <a:p>
            <a:pPr algn="ctr" rtl="0">
              <a:defRPr b="1" sz="1700"/>
            </a:pPr>
            <a:r>
              <a:t> ذات المقامات المختلفة وطرحها</a:t>
            </a:r>
          </a:p>
        </p:txBody>
      </p:sp>
      <p:sp>
        <p:nvSpPr>
          <p:cNvPr id="2000" name="الأهداف…"/>
          <p:cNvSpPr txBox="1"/>
          <p:nvPr/>
        </p:nvSpPr>
        <p:spPr>
          <a:xfrm>
            <a:off x="2867468" y="2804739"/>
            <a:ext cx="3409064" cy="81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1200"/>
            </a:pPr>
            <a:r>
              <a:t>🔹جمع الأعداد النسبية ذات المقامات المختلفة </a:t>
            </a:r>
          </a:p>
          <a:p>
            <a:pPr algn="ctr" rtl="0">
              <a:defRPr b="1" sz="1200"/>
            </a:pPr>
            <a:r>
              <a:t>🔹طرح الأعداد النسبية ذات المقامات المختلفة </a:t>
            </a:r>
          </a:p>
        </p:txBody>
      </p:sp>
      <p:grpSp>
        <p:nvGrpSpPr>
          <p:cNvPr id="200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01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0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0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pic>
        <p:nvPicPr>
          <p:cNvPr id="2007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2009" name="IMG_1684.png" descr="IMG_1684.png"/>
          <p:cNvPicPr>
            <a:picLocks noChangeAspect="1"/>
          </p:cNvPicPr>
          <p:nvPr/>
        </p:nvPicPr>
        <p:blipFill>
          <a:blip r:embed="rId8">
            <a:extLst/>
          </a:blip>
          <a:srcRect l="17592" t="10555" r="73654" b="81098"/>
          <a:stretch>
            <a:fillRect/>
          </a:stretch>
        </p:blipFill>
        <p:spPr>
          <a:xfrm>
            <a:off x="2026927" y="50032"/>
            <a:ext cx="650304" cy="826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1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2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2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2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3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3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03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3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4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4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4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graphicFrame>
        <p:nvGraphicFramePr>
          <p:cNvPr id="2048" name="الجدول"/>
          <p:cNvGraphicFramePr/>
          <p:nvPr/>
        </p:nvGraphicFramePr>
        <p:xfrm>
          <a:off x="5796150" y="1929432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49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052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050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051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pic>
        <p:nvPicPr>
          <p:cNvPr id="2053" name="IMG_1684.png" descr="IMG_1684.png"/>
          <p:cNvPicPr>
            <a:picLocks noChangeAspect="1"/>
          </p:cNvPicPr>
          <p:nvPr/>
        </p:nvPicPr>
        <p:blipFill>
          <a:blip r:embed="rId12">
            <a:extLst/>
          </a:blip>
          <a:srcRect l="17592" t="10555" r="73654" b="81098"/>
          <a:stretch>
            <a:fillRect/>
          </a:stretch>
        </p:blipFill>
        <p:spPr>
          <a:xfrm>
            <a:off x="2026927" y="50032"/>
            <a:ext cx="650304" cy="826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5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6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6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6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7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7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7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7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7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8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8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8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8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8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8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9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8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٤١</a:t>
              </a:r>
            </a:p>
          </p:txBody>
        </p:sp>
      </p:grpSp>
      <p:graphicFrame>
        <p:nvGraphicFramePr>
          <p:cNvPr id="2092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95" name="مستطيل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2094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93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098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097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96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099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102" name="مستطيل"/>
          <p:cNvGrpSpPr/>
          <p:nvPr/>
        </p:nvGrpSpPr>
        <p:grpSpPr>
          <a:xfrm>
            <a:off x="4245302" y="2571750"/>
            <a:ext cx="1551237" cy="1645230"/>
            <a:chOff x="0" y="0"/>
            <a:chExt cx="1551235" cy="1645229"/>
          </a:xfrm>
        </p:grpSpPr>
        <p:sp>
          <p:nvSpPr>
            <p:cNvPr id="2101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00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103" name="-قاعدة الاشارة…"/>
          <p:cNvSpPr txBox="1"/>
          <p:nvPr/>
        </p:nvSpPr>
        <p:spPr>
          <a:xfrm>
            <a:off x="4328504" y="2941846"/>
            <a:ext cx="1384834" cy="1010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-قاعدة الاشارة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في حال جمع وطرح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الاعداد والصحيحة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-طريقة توحيد المقامات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 </a:t>
            </a:r>
          </a:p>
        </p:txBody>
      </p:sp>
      <p:grpSp>
        <p:nvGrpSpPr>
          <p:cNvPr id="2106" name="تجميع"/>
          <p:cNvGrpSpPr/>
          <p:nvPr/>
        </p:nvGrpSpPr>
        <p:grpSpPr>
          <a:xfrm>
            <a:off x="6430059" y="888687"/>
            <a:ext cx="1850890" cy="1270001"/>
            <a:chOff x="79188" y="0"/>
            <a:chExt cx="1850889" cy="1270000"/>
          </a:xfrm>
        </p:grpSpPr>
        <p:sp>
          <p:nvSpPr>
            <p:cNvPr id="2104" name="جمع الأعداد النسبية…"/>
            <p:cNvSpPr/>
            <p:nvPr/>
          </p:nvSpPr>
          <p:spPr>
            <a:xfrm>
              <a:off x="66007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المختلفة وطرحها</a:t>
              </a:r>
            </a:p>
          </p:txBody>
        </p:sp>
        <p:sp>
          <p:nvSpPr>
            <p:cNvPr id="2105" name="🔹جمع الأعداد النسبية ذات المقامات المختلفة…"/>
            <p:cNvSpPr/>
            <p:nvPr/>
          </p:nvSpPr>
          <p:spPr>
            <a:xfrm>
              <a:off x="79188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المختلفة 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المختلفة </a:t>
              </a:r>
            </a:p>
          </p:txBody>
        </p:sp>
      </p:grpSp>
      <p:sp>
        <p:nvSpPr>
          <p:cNvPr id="2107" name="🔹جمع الأعداد النسبية ذات المقامات المختلفة…"/>
          <p:cNvSpPr txBox="1"/>
          <p:nvPr/>
        </p:nvSpPr>
        <p:spPr>
          <a:xfrm>
            <a:off x="2879587" y="2915555"/>
            <a:ext cx="1161780" cy="76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>
                <a:solidFill>
                  <a:srgbClr val="B51A00"/>
                </a:solidFill>
              </a:defRPr>
            </a:pPr>
            <a:r>
              <a:t>🔹جمع الأعداد النسبية ذات المقامات المختلفة </a:t>
            </a:r>
          </a:p>
          <a:p>
            <a:pPr algn="ctr" rtl="0">
              <a:defRPr b="1" sz="1100">
                <a:solidFill>
                  <a:srgbClr val="B51A00"/>
                </a:solidFill>
              </a:defRPr>
            </a:pPr>
            <a:r>
              <a:t>🔹طرح الأعداد النسبية ذات المقامات المختلفة </a:t>
            </a:r>
          </a:p>
        </p:txBody>
      </p:sp>
      <p:grpSp>
        <p:nvGrpSpPr>
          <p:cNvPr id="2110" name="IMG_1675.jpeg"/>
          <p:cNvGrpSpPr/>
          <p:nvPr/>
        </p:nvGrpSpPr>
        <p:grpSpPr>
          <a:xfrm>
            <a:off x="6484611" y="2394211"/>
            <a:ext cx="1168859" cy="844924"/>
            <a:chOff x="0" y="0"/>
            <a:chExt cx="1168858" cy="844923"/>
          </a:xfrm>
        </p:grpSpPr>
        <p:pic>
          <p:nvPicPr>
            <p:cNvPr id="2109" name="IMG_1675.jpeg" descr="IMG_1675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350" y="6350"/>
              <a:ext cx="1156159" cy="8322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8" name="IMG_1675.jpeg" descr="IMG_1675.jpe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168859" cy="844924"/>
            </a:xfrm>
            <a:prstGeom prst="rect">
              <a:avLst/>
            </a:prstGeom>
            <a:effectLst/>
          </p:spPr>
        </p:pic>
      </p:grpSp>
      <p:pic>
        <p:nvPicPr>
          <p:cNvPr id="2111" name="IMG_1684.png" descr="IMG_1684.png"/>
          <p:cNvPicPr>
            <a:picLocks noChangeAspect="1"/>
          </p:cNvPicPr>
          <p:nvPr/>
        </p:nvPicPr>
        <p:blipFill>
          <a:blip r:embed="rId16">
            <a:extLst/>
          </a:blip>
          <a:srcRect l="17592" t="10555" r="73654" b="81098"/>
          <a:stretch>
            <a:fillRect/>
          </a:stretch>
        </p:blipFill>
        <p:spPr>
          <a:xfrm>
            <a:off x="1945745" y="32260"/>
            <a:ext cx="650304" cy="826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