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84" r:id="rId1"/>
  </p:sldMasterIdLst>
  <p:sldIdLst>
    <p:sldId id="291" r:id="rId2"/>
    <p:sldId id="312" r:id="rId3"/>
    <p:sldId id="313" r:id="rId4"/>
    <p:sldId id="361" r:id="rId5"/>
    <p:sldId id="259" r:id="rId6"/>
    <p:sldId id="257" r:id="rId7"/>
    <p:sldId id="292" r:id="rId8"/>
    <p:sldId id="294" r:id="rId9"/>
    <p:sldId id="305" r:id="rId10"/>
    <p:sldId id="316" r:id="rId11"/>
    <p:sldId id="293" r:id="rId12"/>
    <p:sldId id="318" r:id="rId13"/>
    <p:sldId id="328" r:id="rId14"/>
    <p:sldId id="335" r:id="rId15"/>
    <p:sldId id="336" r:id="rId16"/>
    <p:sldId id="329" r:id="rId17"/>
    <p:sldId id="337" r:id="rId18"/>
    <p:sldId id="332" r:id="rId19"/>
    <p:sldId id="330" r:id="rId20"/>
    <p:sldId id="331" r:id="rId21"/>
    <p:sldId id="333" r:id="rId22"/>
    <p:sldId id="324" r:id="rId23"/>
    <p:sldId id="323" r:id="rId24"/>
    <p:sldId id="304" r:id="rId25"/>
    <p:sldId id="338" r:id="rId26"/>
    <p:sldId id="339" r:id="rId2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Tw Cen MT" panose="020B0602020104020603" pitchFamily="34" charset="77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579"/>
    <a:srgbClr val="E91FDB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367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46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778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51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342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172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8657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95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024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75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301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7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95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83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45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513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598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56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4 صفر، 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5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drunk-boy-vector-clipart.png.ph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ublicdomainfiles.com/show_file.php?id=1353037021502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dailyclipart.net/clipart/category/school-clip-art/" TargetMode="Externa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-braids-girl-purple-pink-toy-297388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-braids-girl-purple-pink-toy-297388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publicdomainfiles.com/show_file.php?id=13928585417007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ll-braids-girl-purple-pink-toy-297388/" TargetMode="External"/><Relationship Id="rId7" Type="http://schemas.openxmlformats.org/officeDocument/2006/relationships/hyperlink" Target="https://www.dailyclipart.net/page/2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hyperlink" Target="http://www.publicdomainfiles.com/show_file.php?id=13928585417007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lackrozepetal/art/Cat-walking-animation-560305969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blackrozepetal/art/Cat-walking-animation-560305969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dog-happy-running-puppy-animals-35483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creativecommons.org/licenses/by-nc-nd/3.0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cheetah-png" TargetMode="External"/><Relationship Id="rId3" Type="http://schemas.openxmlformats.org/officeDocument/2006/relationships/hyperlink" Target="https://www.deviantart.com/blackrozepetal/art/Cat-walking-animation-560305969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ixabay.com/en/dog-happy-running-puppy-animals-35483/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yronicman.com/2013/03/07/7-amazing-and-1-tragic-facts-about-shark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achim_s_mueller/680607498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5</a:t>
            </a:r>
            <a:endParaRPr lang="ar-SA" sz="7200" b="1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070320" y="4625412"/>
            <a:ext cx="2763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2</a:t>
            </a:r>
            <a:endParaRPr lang="ar-SA" sz="8000" b="1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B2B43F-2E6E-4315-A5D4-FC09DBAF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752" y="150129"/>
            <a:ext cx="6161718" cy="453105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1E8500B-7EB8-4A96-ACD9-638030DB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0" y="4681183"/>
            <a:ext cx="6531544" cy="16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66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333770" y="477673"/>
            <a:ext cx="61898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Comic Sans MS" panose="030F0702030302020204" pitchFamily="66" charset="0"/>
              </a:rPr>
              <a:t>Listen, point, and say .</a:t>
            </a:r>
            <a:r>
              <a:rPr lang="ar-SA" sz="2400">
                <a:solidFill>
                  <a:srgbClr val="FF0000"/>
                </a:solidFill>
                <a:cs typeface="+mj-cs"/>
              </a:rPr>
              <a:t>استمع ، تبع ، وأعد القراءة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65027" y="39578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/>
              <a:t>1</a:t>
            </a:r>
            <a:endParaRPr lang="ar-SA" sz="320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FB068D-46ED-446A-A0BE-B10323BCE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85" y="1377144"/>
            <a:ext cx="8877629" cy="2580706"/>
          </a:xfrm>
          <a:prstGeom prst="rect">
            <a:avLst/>
          </a:prstGeom>
        </p:spPr>
      </p:pic>
      <p:pic>
        <p:nvPicPr>
          <p:cNvPr id="10" name="We Can 5 (2016) SB_CD 1_16">
            <a:hlinkClick r:id="" action="ppaction://media"/>
            <a:extLst>
              <a:ext uri="{FF2B5EF4-FFF2-40B4-BE49-F238E27FC236}">
                <a16:creationId xmlns:a16="http://schemas.microsoft.com/office/drawing/2014/main" id="{3E7AFA9D-03D1-4188-BC15-375F4F1D8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486" y="4225405"/>
            <a:ext cx="1255451" cy="12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63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238234" y="259306"/>
            <a:ext cx="575935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>
                <a:solidFill>
                  <a:srgbClr val="7030A0"/>
                </a:solidFill>
                <a:latin typeface="Comic Sans MS" panose="030F0702030302020204" pitchFamily="66" charset="0"/>
              </a:rPr>
              <a:t>Listen, point, and chant </a:t>
            </a:r>
            <a:r>
              <a:rPr lang="en-US" sz="2400" i="1">
                <a:solidFill>
                  <a:srgbClr val="7030A0"/>
                </a:solidFill>
                <a:latin typeface="Comic Sans MS" panose="030F0702030302020204" pitchFamily="66" charset="0"/>
              </a:rPr>
              <a:t>Sea Animals </a:t>
            </a:r>
            <a:endParaRPr lang="en-US" i="1">
              <a:solidFill>
                <a:srgbClr val="7030A0"/>
              </a:solidFill>
            </a:endParaRPr>
          </a:p>
          <a:p>
            <a:endParaRPr lang="ar-SA" sz="2400">
              <a:solidFill>
                <a:srgbClr val="FF0000"/>
              </a:solidFill>
              <a:cs typeface="+mj-cs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665027" y="177418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/>
              <a:t>2</a:t>
            </a:r>
            <a:endParaRPr lang="ar-SA" sz="320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33BC44-74C8-402D-805D-78E63B34B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11" y="1079798"/>
            <a:ext cx="6475296" cy="5304937"/>
          </a:xfrm>
          <a:prstGeom prst="rect">
            <a:avLst/>
          </a:prstGeom>
        </p:spPr>
      </p:pic>
      <p:pic>
        <p:nvPicPr>
          <p:cNvPr id="7" name="We Can 5 (2016) SB_CD 1_17">
            <a:hlinkClick r:id="" action="ppaction://media"/>
            <a:extLst>
              <a:ext uri="{FF2B5EF4-FFF2-40B4-BE49-F238E27FC236}">
                <a16:creationId xmlns:a16="http://schemas.microsoft.com/office/drawing/2014/main" id="{DCAF8BD2-3EDE-4B42-ABE4-780465842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201468" y="1936844"/>
            <a:ext cx="1028131" cy="102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42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9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tall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4529186"/>
            <a:ext cx="8543742" cy="15607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cap="none">
                <a:latin typeface="Comic Sans MS" panose="030F0702030302020204" pitchFamily="66" charset="0"/>
              </a:rPr>
              <a:t>Ali is </a:t>
            </a:r>
            <a:r>
              <a:rPr lang="en-US" sz="54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tall</a:t>
            </a:r>
            <a:r>
              <a:rPr lang="en-US" sz="5400" b="1">
                <a:latin typeface="Comic Sans MS" panose="030F0702030302020204" pitchFamily="66" charset="0"/>
              </a:rPr>
              <a:t>.</a:t>
            </a:r>
            <a:endParaRPr lang="ar-SA" sz="5400" b="1">
              <a:latin typeface="Comic Sans MS" panose="030F0702030302020204" pitchFamily="66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612205-4196-4CA2-A879-F37B77B0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00853" y="2483743"/>
            <a:ext cx="610959" cy="1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3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tall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Ahmad is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tall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er than </a:t>
            </a:r>
            <a:r>
              <a:rPr lang="en-US" sz="4000" b="1" cap="none" err="1">
                <a:solidFill>
                  <a:schemeClr val="tx1"/>
                </a:solidFill>
                <a:latin typeface="Comic Sans MS" panose="030F0702030302020204" pitchFamily="66" charset="0"/>
              </a:rPr>
              <a:t>ali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 cap="none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FCB2E-929E-4818-A98E-33A2E34F8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819" y="2846153"/>
            <a:ext cx="609653" cy="1560711"/>
          </a:xfrm>
          <a:prstGeom prst="rect">
            <a:avLst/>
          </a:prstGeom>
        </p:spPr>
      </p:pic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FAFCAF87-3605-4CBD-AA81-67698272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07598" y="2292776"/>
            <a:ext cx="609654" cy="25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1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tall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O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mar is  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tall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est 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29E87-C711-4529-8AF8-E586F3010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77" y="2846153"/>
            <a:ext cx="609653" cy="1560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72F9E0-5F8C-4BED-BB22-45881984D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995" y="2195903"/>
            <a:ext cx="609653" cy="2597121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E2EFA4-5ADF-4116-82CE-BCBF913F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3925" y="1594338"/>
            <a:ext cx="545814" cy="326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cute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N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ada is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cute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7330CB-1B85-4284-860E-20D324D0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0263" y="2723832"/>
            <a:ext cx="3219938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cute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mal is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cute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r than 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nada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7330CB-1B85-4284-860E-20D324D0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6694" y="2723832"/>
            <a:ext cx="3219938" cy="1805354"/>
          </a:xfrm>
          <a:prstGeom prst="rect">
            <a:avLst/>
          </a:prstGeom>
        </p:spPr>
      </p:pic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D7B4E7A-4F69-45E5-A9E8-CFC4F2DFB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27198" y="2601514"/>
            <a:ext cx="2332477" cy="180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6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cute</a:t>
            </a:r>
            <a:endParaRPr lang="ar-SA" b="1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Hind is  </a:t>
            </a: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4000" b="1">
                <a:solidFill>
                  <a:srgbClr val="0070C0"/>
                </a:solidFill>
                <a:latin typeface="Comic Sans MS" panose="030F0702030302020204" pitchFamily="66" charset="0"/>
              </a:rPr>
              <a:t>cute</a:t>
            </a:r>
            <a:r>
              <a:rPr 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st 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47330CB-1B85-4284-860E-20D324D0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41400" y="2732302"/>
            <a:ext cx="3219938" cy="1805354"/>
          </a:xfrm>
          <a:prstGeom prst="rect">
            <a:avLst/>
          </a:prstGeom>
        </p:spPr>
      </p:pic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D7B4E7A-4F69-45E5-A9E8-CFC4F2DFB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883302" y="2732302"/>
            <a:ext cx="2332477" cy="1805354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F3B735-C09D-4F6A-8CD1-AC00DC2D3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27686" y="2855976"/>
            <a:ext cx="2081237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1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fast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at is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fast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close up&#10;&#10;Description automatically generated">
            <a:extLst>
              <a:ext uri="{FF2B5EF4-FFF2-40B4-BE49-F238E27FC236}">
                <a16:creationId xmlns:a16="http://schemas.microsoft.com/office/drawing/2014/main" id="{5AE7C03E-A999-4D38-AE46-9D1D96ED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0400" y="2594707"/>
            <a:ext cx="4198834" cy="213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429C02-AC06-4C6E-AAB1-5CF9B2BA0725}"/>
              </a:ext>
            </a:extLst>
          </p:cNvPr>
          <p:cNvSpPr txBox="1"/>
          <p:nvPr/>
        </p:nvSpPr>
        <p:spPr>
          <a:xfrm>
            <a:off x="1930400" y="6795476"/>
            <a:ext cx="419883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www.deviantart.com/blackrozepetal/art/Cat-walking-animation-560305969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nc-nd/3.0/"/>
              </a:rPr>
              <a:t>CC BY-NC-ND</a:t>
            </a:r>
            <a:endParaRPr lang="ar-SA" sz="900"/>
          </a:p>
        </p:txBody>
      </p:sp>
    </p:spTree>
    <p:extLst>
      <p:ext uri="{BB962C8B-B14F-4D97-AF65-F5344CB8AC3E}">
        <p14:creationId xmlns:p14="http://schemas.microsoft.com/office/powerpoint/2010/main" val="35376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279779" y="2459504"/>
            <a:ext cx="858444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>
                <a:solidFill>
                  <a:srgbClr val="552579"/>
                </a:solidFill>
                <a:latin typeface="Comic Sans MS" panose="030F0702030302020204" pitchFamily="66" charset="0"/>
              </a:rPr>
              <a:t>Sea Animals </a:t>
            </a:r>
          </a:p>
        </p:txBody>
      </p:sp>
    </p:spTree>
    <p:extLst>
      <p:ext uri="{BB962C8B-B14F-4D97-AF65-F5344CB8AC3E}">
        <p14:creationId xmlns:p14="http://schemas.microsoft.com/office/powerpoint/2010/main" val="3356186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fast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Dog is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fast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er than </a:t>
            </a: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cat.</a:t>
            </a:r>
            <a:endParaRPr lang="ar-SA" sz="4000" b="1" cap="none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close up&#10;&#10;Description automatically generated">
            <a:extLst>
              <a:ext uri="{FF2B5EF4-FFF2-40B4-BE49-F238E27FC236}">
                <a16:creationId xmlns:a16="http://schemas.microsoft.com/office/drawing/2014/main" id="{5AE7C03E-A999-4D38-AE46-9D1D96ED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0369" y="2594707"/>
            <a:ext cx="4198834" cy="213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429C02-AC06-4C6E-AAB1-5CF9B2BA0725}"/>
              </a:ext>
            </a:extLst>
          </p:cNvPr>
          <p:cNvSpPr txBox="1"/>
          <p:nvPr/>
        </p:nvSpPr>
        <p:spPr>
          <a:xfrm>
            <a:off x="1930400" y="6795476"/>
            <a:ext cx="419883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www.deviantart.com/blackrozepetal/art/Cat-walking-animation-560305969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nc-nd/3.0/"/>
              </a:rPr>
              <a:t>CC BY-NC-ND</a:t>
            </a:r>
            <a:endParaRPr lang="ar-SA" sz="9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D5C70F-BD57-45BD-A6A8-69AB70789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04797" y="2524077"/>
            <a:ext cx="2180492" cy="20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0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9CE41-FC8C-48F8-BCE5-41D98A67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1" y="568344"/>
            <a:ext cx="6673174" cy="1560716"/>
          </a:xfrm>
        </p:spPr>
        <p:txBody>
          <a:bodyPr/>
          <a:lstStyle/>
          <a:p>
            <a:pPr algn="ctr"/>
            <a:r>
              <a:rPr lang="en-US" b="1" cap="none">
                <a:latin typeface="Comic Sans MS" panose="030F0702030302020204" pitchFamily="66" charset="0"/>
              </a:rPr>
              <a:t>fast</a:t>
            </a:r>
            <a:endParaRPr lang="ar-SA" b="1" cap="none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55707-AF7F-415D-8901-E0267894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5123958"/>
            <a:ext cx="8543742" cy="9659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cap="none">
                <a:solidFill>
                  <a:schemeClr val="tx1"/>
                </a:solidFill>
                <a:latin typeface="Comic Sans MS" panose="030F0702030302020204" pitchFamily="66" charset="0"/>
              </a:rPr>
              <a:t>Cheetah is 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4000" b="1" cap="none">
                <a:solidFill>
                  <a:srgbClr val="0070C0"/>
                </a:solidFill>
                <a:latin typeface="Comic Sans MS" panose="030F0702030302020204" pitchFamily="66" charset="0"/>
              </a:rPr>
              <a:t>fast</a:t>
            </a:r>
            <a:r>
              <a:rPr lang="en-US" sz="4000" b="1" cap="none">
                <a:solidFill>
                  <a:srgbClr val="FF0000"/>
                </a:solidFill>
                <a:latin typeface="Comic Sans MS" panose="030F0702030302020204" pitchFamily="66" charset="0"/>
              </a:rPr>
              <a:t>est </a:t>
            </a:r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ar-SA" sz="4000" b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 descr="A close up&#10;&#10;Description automatically generated">
            <a:extLst>
              <a:ext uri="{FF2B5EF4-FFF2-40B4-BE49-F238E27FC236}">
                <a16:creationId xmlns:a16="http://schemas.microsoft.com/office/drawing/2014/main" id="{5AE7C03E-A999-4D38-AE46-9D1D96ED4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8831" y="2447219"/>
            <a:ext cx="4198834" cy="213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429C02-AC06-4C6E-AAB1-5CF9B2BA0725}"/>
              </a:ext>
            </a:extLst>
          </p:cNvPr>
          <p:cNvSpPr txBox="1"/>
          <p:nvPr/>
        </p:nvSpPr>
        <p:spPr>
          <a:xfrm>
            <a:off x="1930400" y="6795476"/>
            <a:ext cx="4198834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3" tooltip="https://www.deviantart.com/blackrozepetal/art/Cat-walking-animation-560305969"/>
              </a:rPr>
              <a:t>This Photo</a:t>
            </a:r>
            <a:r>
              <a:rPr lang="ar-SA" sz="900"/>
              <a:t> by Unknown Author is licensed under </a:t>
            </a:r>
            <a:r>
              <a:rPr lang="ar-SA" sz="900">
                <a:hlinkClick r:id="rId4" tooltip="https://creativecommons.org/licenses/by-nc-nd/3.0/"/>
              </a:rPr>
              <a:t>CC BY-NC-ND</a:t>
            </a:r>
            <a:endParaRPr lang="ar-SA" sz="90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4D5C70F-BD57-45BD-A6A8-69AB707890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13088" y="2308611"/>
            <a:ext cx="2180492" cy="2035419"/>
          </a:xfrm>
          <a:prstGeom prst="rect">
            <a:avLst/>
          </a:prstGeom>
        </p:spPr>
      </p:pic>
      <p:pic>
        <p:nvPicPr>
          <p:cNvPr id="8" name="Picture 7" descr="A close up&#10;&#10;Description automatically generated">
            <a:extLst>
              <a:ext uri="{FF2B5EF4-FFF2-40B4-BE49-F238E27FC236}">
                <a16:creationId xmlns:a16="http://schemas.microsoft.com/office/drawing/2014/main" id="{70221C33-5677-476A-BE30-285EDC61F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9969" y="2937360"/>
            <a:ext cx="3180862" cy="15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5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3095F65-9EF1-403E-BC10-C8882CAA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872" y="2873828"/>
            <a:ext cx="3988255" cy="1110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b="1">
                <a:solidFill>
                  <a:srgbClr val="C00000"/>
                </a:solidFill>
              </a:rPr>
              <a:t>وقت التحدي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DD003C-5762-4564-857D-4B446AE42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93" y="1385659"/>
            <a:ext cx="5250013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FA24686D-59D8-49BF-965D-5FC39C735CCD}"/>
              </a:ext>
            </a:extLst>
          </p:cNvPr>
          <p:cNvSpPr txBox="1"/>
          <p:nvPr/>
        </p:nvSpPr>
        <p:spPr>
          <a:xfrm>
            <a:off x="2920621" y="150124"/>
            <a:ext cx="59640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>
                <a:solidFill>
                  <a:srgbClr val="7030A0"/>
                </a:solidFill>
                <a:latin typeface="Comic Sans MS" panose="030F0702030302020204" pitchFamily="66" charset="0"/>
              </a:rPr>
              <a:t>Three hints game</a:t>
            </a:r>
            <a:r>
              <a:rPr lang="ar-SA" sz="200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لعبة الثلاثة تخمينات  </a:t>
            </a:r>
            <a:endParaRPr lang="en-US" sz="200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  <a:p>
            <a:pPr algn="ctr"/>
            <a:r>
              <a:rPr lang="en-US" sz="200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Can you listen to three hints and guess which sea animal it is ?</a:t>
            </a:r>
          </a:p>
          <a:p>
            <a:r>
              <a:rPr lang="ar-SA" sz="2000">
                <a:solidFill>
                  <a:srgbClr val="FF0000"/>
                </a:solidFill>
                <a:latin typeface="Comic Sans MS" panose="030F0702030302020204" pitchFamily="66" charset="0"/>
                <a:cs typeface="+mj-cs"/>
              </a:rPr>
              <a:t>هل يمكنك الاستماع إلى ثلاث تلميحات وتخمين أي حيوان بحري هو؟</a:t>
            </a:r>
            <a:endParaRPr lang="en-US" sz="2000">
              <a:solidFill>
                <a:srgbClr val="FF000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54816FC-FD3B-4AB1-9279-F9F567CF47CD}"/>
              </a:ext>
            </a:extLst>
          </p:cNvPr>
          <p:cNvSpPr/>
          <p:nvPr/>
        </p:nvSpPr>
        <p:spPr>
          <a:xfrm>
            <a:off x="2265527" y="27103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/>
              <a:t>3</a:t>
            </a:r>
            <a:endParaRPr lang="ar-SA" sz="320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5CFC378-BAAD-46A9-9320-234074B90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92" y="1489510"/>
            <a:ext cx="6453119" cy="4817675"/>
          </a:xfrm>
          <a:prstGeom prst="rect">
            <a:avLst/>
          </a:prstGeom>
        </p:spPr>
      </p:pic>
      <p:pic>
        <p:nvPicPr>
          <p:cNvPr id="9" name="We Can 5 (2016) SB_CD 1_18">
            <a:hlinkClick r:id="" action="ppaction://media"/>
            <a:extLst>
              <a:ext uri="{FF2B5EF4-FFF2-40B4-BE49-F238E27FC236}">
                <a16:creationId xmlns:a16="http://schemas.microsoft.com/office/drawing/2014/main" id="{4E54AD65-2B26-483E-AC68-355174E08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96752" y="2237095"/>
            <a:ext cx="1014484" cy="1014484"/>
          </a:xfrm>
          <a:prstGeom prst="rect">
            <a:avLst/>
          </a:prstGeom>
        </p:spPr>
      </p:pic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5E1C6953-D968-4C5B-B773-A3475E406892}"/>
              </a:ext>
            </a:extLst>
          </p:cNvPr>
          <p:cNvSpPr/>
          <p:nvPr/>
        </p:nvSpPr>
        <p:spPr>
          <a:xfrm>
            <a:off x="5117910" y="5745708"/>
            <a:ext cx="996287" cy="604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0A8BA541-E30D-4026-A045-766ABAC93D12}"/>
              </a:ext>
            </a:extLst>
          </p:cNvPr>
          <p:cNvSpPr/>
          <p:nvPr/>
        </p:nvSpPr>
        <p:spPr>
          <a:xfrm>
            <a:off x="643708" y="5734332"/>
            <a:ext cx="1226036" cy="604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26B556C6-30B8-498B-8944-198730099003}"/>
              </a:ext>
            </a:extLst>
          </p:cNvPr>
          <p:cNvSpPr/>
          <p:nvPr/>
        </p:nvSpPr>
        <p:spPr>
          <a:xfrm>
            <a:off x="5090614" y="3318675"/>
            <a:ext cx="1148687" cy="604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5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p"/>
      <p:bldP spid="4" grpId="0" animBg="1"/>
      <p:bldP spid="10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>
                <a:solidFill>
                  <a:srgbClr val="7030A0"/>
                </a:solidFill>
                <a:latin typeface="Comic Sans MS" panose="030F0702030302020204" pitchFamily="66" charset="0"/>
              </a:rPr>
              <a:t>Homework</a:t>
            </a:r>
          </a:p>
          <a:p>
            <a:pPr marL="0" indent="0" algn="ctr" rtl="0">
              <a:buNone/>
            </a:pPr>
            <a:r>
              <a:rPr lang="en-US" sz="4400" b="1">
                <a:solidFill>
                  <a:srgbClr val="7030A0"/>
                </a:solidFill>
                <a:latin typeface="Comic Sans MS" panose="030F0702030302020204" pitchFamily="66" charset="0"/>
              </a:rPr>
              <a:t>81+82</a:t>
            </a:r>
          </a:p>
          <a:p>
            <a:pPr marL="0" indent="0" algn="ctr" rtl="0">
              <a:buNone/>
            </a:pPr>
            <a:endParaRPr lang="ar-SA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E310-9348-45CB-9691-2BCC3A2A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797357-28D4-4089-8035-255946BFD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08" y="156308"/>
            <a:ext cx="8401538" cy="6471137"/>
          </a:xfrm>
        </p:spPr>
      </p:pic>
    </p:spTree>
    <p:extLst>
      <p:ext uri="{BB962C8B-B14F-4D97-AF65-F5344CB8AC3E}">
        <p14:creationId xmlns:p14="http://schemas.microsoft.com/office/powerpoint/2010/main" val="345585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D8EB-FDD7-4B5F-A092-6271AAE9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DC03A-7F93-4034-B413-46FECDF8C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08" y="250091"/>
            <a:ext cx="8659446" cy="6471139"/>
          </a:xfrm>
        </p:spPr>
      </p:pic>
    </p:spTree>
    <p:extLst>
      <p:ext uri="{BB962C8B-B14F-4D97-AF65-F5344CB8AC3E}">
        <p14:creationId xmlns:p14="http://schemas.microsoft.com/office/powerpoint/2010/main" val="389232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lesson </a:t>
            </a: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CAB5-5ED7-4A28-A85A-42F3D7B89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4B0E9-FB80-4C9B-9321-F2E67A1C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477692"/>
            <a:ext cx="8020538" cy="2910580"/>
          </a:xfrm>
        </p:spPr>
        <p:txBody>
          <a:bodyPr/>
          <a:lstStyle/>
          <a:p>
            <a:pPr marL="0" indent="0" algn="ctr" defTabSz="342900">
              <a:lnSpc>
                <a:spcPct val="100000"/>
              </a:lnSpc>
              <a:spcBef>
                <a:spcPts val="750"/>
              </a:spcBef>
              <a:buClr>
                <a:srgbClr val="90C226"/>
              </a:buClr>
              <a:buSzPct val="80000"/>
              <a:buNone/>
              <a:defRPr/>
            </a:pPr>
            <a:r>
              <a:rPr lang="en-US" sz="4950" b="1" cap="none">
                <a:solidFill>
                  <a:srgbClr val="FF0000"/>
                </a:solidFill>
                <a:latin typeface="Comic Sans MS" panose="030F0702030302020204" pitchFamily="66" charset="0"/>
              </a:rPr>
              <a:t>What is your name?</a:t>
            </a:r>
            <a:endParaRPr lang="ar-SA" sz="4950" b="1" cap="none">
              <a:solidFill>
                <a:srgbClr val="FF0000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909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9995876" y="618518"/>
            <a:ext cx="1664677" cy="1596177"/>
          </a:xfrm>
        </p:spPr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094"/>
            <a:ext cx="7886700" cy="4210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5400" b="1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5400" b="1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5400" b="1">
              <a:latin typeface="Comic Sans MS" panose="030F0702030302020204" pitchFamily="66" charset="0"/>
            </a:endParaRPr>
          </a:p>
        </p:txBody>
      </p:sp>
      <p:pic>
        <p:nvPicPr>
          <p:cNvPr id="7" name="Picture 6" descr="A group of fish in the water&#10;&#10;Description automatically generated">
            <a:extLst>
              <a:ext uri="{FF2B5EF4-FFF2-40B4-BE49-F238E27FC236}">
                <a16:creationId xmlns:a16="http://schemas.microsoft.com/office/drawing/2014/main" id="{D36AB5F6-360A-489B-A9CE-5E0FC2CB7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7356" y="1789629"/>
            <a:ext cx="5048250" cy="2574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66EC7B-D08C-4FD2-9885-3FA305A5913C}"/>
              </a:ext>
            </a:extLst>
          </p:cNvPr>
          <p:cNvSpPr txBox="1"/>
          <p:nvPr/>
        </p:nvSpPr>
        <p:spPr>
          <a:xfrm>
            <a:off x="1747356" y="4364216"/>
            <a:ext cx="5048250" cy="196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75">
                <a:hlinkClick r:id="rId4" tooltip="https://creativecommons.org/licenses/by-sa/3.0/"/>
              </a:rPr>
              <a:t>BY-SA</a:t>
            </a:r>
            <a:endParaRPr lang="ar-SA" sz="675"/>
          </a:p>
        </p:txBody>
      </p:sp>
    </p:spTree>
    <p:extLst>
      <p:ext uri="{BB962C8B-B14F-4D97-AF65-F5344CB8AC3E}">
        <p14:creationId xmlns:p14="http://schemas.microsoft.com/office/powerpoint/2010/main" val="413076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79B6-FC70-4063-943E-26AB9BCA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F559-C5A4-497B-930A-21985A22C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1094"/>
            <a:ext cx="7886700" cy="42102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fish&#10;&#10;Description automatically generated">
            <a:extLst>
              <a:ext uri="{FF2B5EF4-FFF2-40B4-BE49-F238E27FC236}">
                <a16:creationId xmlns:a16="http://schemas.microsoft.com/office/drawing/2014/main" id="{4A8571C6-C5A8-465C-82EF-5A6F72551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0185" y="793202"/>
            <a:ext cx="8015165" cy="5075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B5A052-5B30-4B75-AF23-6CA77851494F}"/>
              </a:ext>
            </a:extLst>
          </p:cNvPr>
          <p:cNvSpPr txBox="1"/>
          <p:nvPr/>
        </p:nvSpPr>
        <p:spPr>
          <a:xfrm>
            <a:off x="914400" y="5868590"/>
            <a:ext cx="7315200" cy="196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75">
                <a:hlinkClick r:id="rId3" tooltip="https://www.flickr.com/photos/joachim_s_mueller/6806074981"/>
              </a:rPr>
              <a:t>This Photo</a:t>
            </a:r>
            <a:r>
              <a:rPr lang="ar-SA" sz="675"/>
              <a:t> by Unknown Author is licensed under </a:t>
            </a:r>
            <a:r>
              <a:rPr lang="ar-SA" sz="675">
                <a:hlinkClick r:id="rId4" tooltip="https://creativecommons.org/licenses/by-nc-sa/3.0/"/>
              </a:rPr>
              <a:t>CC BY-SA-NC</a:t>
            </a:r>
            <a:endParaRPr lang="ar-SA" sz="675"/>
          </a:p>
        </p:txBody>
      </p:sp>
    </p:spTree>
    <p:extLst>
      <p:ext uri="{BB962C8B-B14F-4D97-AF65-F5344CB8AC3E}">
        <p14:creationId xmlns:p14="http://schemas.microsoft.com/office/powerpoint/2010/main" val="304571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>
                <a:solidFill>
                  <a:srgbClr val="552579"/>
                </a:solidFill>
                <a:latin typeface="Comic Sans MS" panose="030F0702030302020204" pitchFamily="66" charset="0"/>
              </a:rPr>
              <a:t>Grammar in Action</a:t>
            </a:r>
          </a:p>
          <a:p>
            <a:pPr algn="ctr"/>
            <a:r>
              <a:rPr lang="ar-SA" sz="6000" b="1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القواعد اللغوية</a:t>
            </a:r>
            <a:endParaRPr lang="ar-SA" sz="600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B386E16-9394-4B53-BD47-3B0AFD09A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8" y="2552132"/>
            <a:ext cx="8022292" cy="2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t of sea animals Poster • Pixers® • We live to change">
            <a:extLst>
              <a:ext uri="{FF2B5EF4-FFF2-40B4-BE49-F238E27FC236}">
                <a16:creationId xmlns:a16="http://schemas.microsoft.com/office/drawing/2014/main" id="{7D682238-2B8F-4FC6-948B-3FB434879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02" y="299967"/>
            <a:ext cx="3712475" cy="41355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354842" y="2367744"/>
            <a:ext cx="4488834" cy="3002508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>
              <a:latin typeface="Comic Sans MS" panose="030F0702030302020204" pitchFamily="66" charset="0"/>
            </a:endParaRPr>
          </a:p>
          <a:p>
            <a:r>
              <a:rPr lang="en-US" sz="3200">
                <a:latin typeface="Comic Sans MS" panose="030F0702030302020204" pitchFamily="66" charset="0"/>
              </a:rPr>
              <a:t>Sea animals poster </a:t>
            </a: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Application>Microsoft Office PowerPoint</Application>
  <PresentationFormat>On-screen Show (4:3)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tall</vt:lpstr>
      <vt:lpstr>tall</vt:lpstr>
      <vt:lpstr>tall</vt:lpstr>
      <vt:lpstr>cute</vt:lpstr>
      <vt:lpstr>cute</vt:lpstr>
      <vt:lpstr>cute</vt:lpstr>
      <vt:lpstr>fast</vt:lpstr>
      <vt:lpstr>fast</vt:lpstr>
      <vt:lpstr>fast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om leen</cp:lastModifiedBy>
  <cp:revision>1</cp:revision>
  <dcterms:created xsi:type="dcterms:W3CDTF">2020-07-29T08:50:48Z</dcterms:created>
  <dcterms:modified xsi:type="dcterms:W3CDTF">2020-09-21T11:55:17Z</dcterms:modified>
</cp:coreProperties>
</file>