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Shape 17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6" name="Shape 17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1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4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2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5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8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6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1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9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4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2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7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5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0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8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1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4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5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6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7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00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8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3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1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6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4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9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7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2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10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5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3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6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4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5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8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6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9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202441" y="219551"/>
            <a:ext cx="428069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1532.jpeg" descr="IMG_1532.jpeg"/>
          <p:cNvPicPr>
            <a:picLocks noChangeAspect="1"/>
          </p:cNvPicPr>
          <p:nvPr/>
        </p:nvPicPr>
        <p:blipFill>
          <a:blip r:embed="rId3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402436" y="4522046"/>
            <a:ext cx="499670" cy="501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0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3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1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7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5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0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8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3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1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6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4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9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7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6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4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7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7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0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8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1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5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6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8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1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2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5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1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4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8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1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3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3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4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5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8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9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2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0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3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6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4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9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7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2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0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5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3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8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6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9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2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6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4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7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0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8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1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2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5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3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6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9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7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0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3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1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6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4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9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7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2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0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5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3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6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9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4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2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5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5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8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6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9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1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4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2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5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8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6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1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9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4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2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7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5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0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8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1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4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8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6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9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9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2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0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3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7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8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8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1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9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2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2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5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3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8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6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9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2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0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3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6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4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9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7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2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0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5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3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8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6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7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9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2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3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4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8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6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9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9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2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0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3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8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8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1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9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2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2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5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3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8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6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102154" y="219551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1532.jpeg" descr="IMG_1532.jpeg"/>
          <p:cNvPicPr>
            <a:picLocks noChangeAspect="1"/>
          </p:cNvPicPr>
          <p:nvPr/>
        </p:nvPicPr>
        <p:blipFill>
          <a:blip r:embed="rId4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442453" y="4506554"/>
            <a:ext cx="499670" cy="501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6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4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7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5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8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1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9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4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2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7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5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0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8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3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1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4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2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7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7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8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1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9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2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4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7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5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8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1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9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4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2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7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5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0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8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3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1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4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8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9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1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4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2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5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8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6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1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9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4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2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3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7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5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6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00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8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9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1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4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5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6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5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8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6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9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2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40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5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3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6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1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9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4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2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5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8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9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2" Type="http://schemas.openxmlformats.org/officeDocument/2006/relationships/image" Target="../media/image13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4.jpeg"/><Relationship Id="rId15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5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2" Type="http://schemas.openxmlformats.org/officeDocument/2006/relationships/image" Target="../media/image13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4.jpeg"/><Relationship Id="rId16" Type="http://schemas.openxmlformats.org/officeDocument/2006/relationships/image" Target="../media/image28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4.jpeg"/><Relationship Id="rId15" Type="http://schemas.openxmlformats.org/officeDocument/2006/relationships/image" Target="../media/image28.png"/><Relationship Id="rId16" Type="http://schemas.openxmlformats.org/officeDocument/2006/relationships/image" Target="../media/image34.png"/><Relationship Id="rId17" Type="http://schemas.openxmlformats.org/officeDocument/2006/relationships/image" Target="../media/image3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4.jpeg"/><Relationship Id="rId15" Type="http://schemas.openxmlformats.org/officeDocument/2006/relationships/image" Target="../media/image39.png"/><Relationship Id="rId16" Type="http://schemas.openxmlformats.org/officeDocument/2006/relationships/image" Target="../media/image1.g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6.jpeg"/><Relationship Id="rId14" Type="http://schemas.openxmlformats.org/officeDocument/2006/relationships/image" Target="../media/image13.png"/><Relationship Id="rId15" Type="http://schemas.openxmlformats.org/officeDocument/2006/relationships/image" Target="../media/image4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4.jpeg"/><Relationship Id="rId15" Type="http://schemas.openxmlformats.org/officeDocument/2006/relationships/image" Target="../media/image39.png"/><Relationship Id="rId16" Type="http://schemas.openxmlformats.org/officeDocument/2006/relationships/image" Target="../media/image1.gif"/><Relationship Id="rId17" Type="http://schemas.openxmlformats.org/officeDocument/2006/relationships/image" Target="../media/image4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.jpeg"/><Relationship Id="rId5" Type="http://schemas.openxmlformats.org/officeDocument/2006/relationships/video" Target="../media/media1.mp4"/><Relationship Id="rId6" Type="http://schemas.microsoft.com/office/2007/relationships/media" Target="../media/media1.mp4"/><Relationship Id="rId7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44.png"/><Relationship Id="rId12" Type="http://schemas.openxmlformats.org/officeDocument/2006/relationships/image" Target="../media/image13.png"/><Relationship Id="rId13" Type="http://schemas.openxmlformats.org/officeDocument/2006/relationships/image" Target="../media/image4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2" Type="http://schemas.openxmlformats.org/officeDocument/2006/relationships/image" Target="../media/image45.png"/><Relationship Id="rId13" Type="http://schemas.openxmlformats.org/officeDocument/2006/relationships/image" Target="../media/image1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24.png"/><Relationship Id="rId12" Type="http://schemas.openxmlformats.org/officeDocument/2006/relationships/image" Target="../media/image46.png"/><Relationship Id="rId13" Type="http://schemas.openxmlformats.org/officeDocument/2006/relationships/image" Target="../media/image13.png"/><Relationship Id="rId14" Type="http://schemas.openxmlformats.org/officeDocument/2006/relationships/image" Target="../media/image28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2" Type="http://schemas.openxmlformats.org/officeDocument/2006/relationships/image" Target="../media/image49.png"/><Relationship Id="rId13" Type="http://schemas.openxmlformats.org/officeDocument/2006/relationships/image" Target="../media/image7.jpeg"/><Relationship Id="rId14" Type="http://schemas.openxmlformats.org/officeDocument/2006/relationships/image" Target="../media/image8.jpeg"/><Relationship Id="rId15" Type="http://schemas.openxmlformats.org/officeDocument/2006/relationships/image" Target="../media/image50.png"/><Relationship Id="rId16" Type="http://schemas.openxmlformats.org/officeDocument/2006/relationships/image" Target="../media/image45.png"/><Relationship Id="rId17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7.xml"/><Relationship Id="rId3" Type="http://schemas.openxmlformats.org/officeDocument/2006/relationships/slide" Target="slide6.xml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3.jpeg"/><Relationship Id="rId7" Type="http://schemas.openxmlformats.org/officeDocument/2006/relationships/image" Target="../media/image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8.xml"/><Relationship Id="rId3" Type="http://schemas.openxmlformats.org/officeDocument/2006/relationships/slide" Target="slide6.xml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9.xml"/><Relationship Id="rId3" Type="http://schemas.openxmlformats.org/officeDocument/2006/relationships/slide" Target="slide6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2" Type="http://schemas.openxmlformats.org/officeDocument/2006/relationships/image" Target="../media/image1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25.png"/><Relationship Id="rId12" Type="http://schemas.openxmlformats.org/officeDocument/2006/relationships/image" Target="../media/image24.png"/><Relationship Id="rId13" Type="http://schemas.openxmlformats.org/officeDocument/2006/relationships/image" Target="../media/image1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2.png"/><Relationship Id="rId12" Type="http://schemas.openxmlformats.org/officeDocument/2006/relationships/image" Target="../media/image13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4.jpeg"/><Relationship Id="rId15" Type="http://schemas.openxmlformats.org/officeDocument/2006/relationships/image" Target="../media/image9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4.jpeg"/><Relationship Id="rId15" Type="http://schemas.openxmlformats.org/officeDocument/2006/relationships/image" Target="../media/image10.jpeg"/><Relationship Id="rId16" Type="http://schemas.openxmlformats.org/officeDocument/2006/relationships/image" Target="../media/image9.jpeg"/><Relationship Id="rId17" Type="http://schemas.openxmlformats.org/officeDocument/2006/relationships/image" Target="../media/image53.png"/><Relationship Id="rId18" Type="http://schemas.openxmlformats.org/officeDocument/2006/relationships/image" Target="../media/image5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4.jpeg"/><Relationship Id="rId15" Type="http://schemas.openxmlformats.org/officeDocument/2006/relationships/image" Target="../media/image10.jpeg"/><Relationship Id="rId16" Type="http://schemas.openxmlformats.org/officeDocument/2006/relationships/image" Target="../media/image9.jpeg"/><Relationship Id="rId17" Type="http://schemas.openxmlformats.org/officeDocument/2006/relationships/image" Target="../media/image53.png"/><Relationship Id="rId18" Type="http://schemas.openxmlformats.org/officeDocument/2006/relationships/image" Target="../media/image5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55.png"/><Relationship Id="rId12" Type="http://schemas.openxmlformats.org/officeDocument/2006/relationships/image" Target="../media/image1.gif"/><Relationship Id="rId13" Type="http://schemas.openxmlformats.org/officeDocument/2006/relationships/image" Target="../media/image13.png"/><Relationship Id="rId14" Type="http://schemas.openxmlformats.org/officeDocument/2006/relationships/image" Target="../media/image5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.gif"/><Relationship Id="rId12" Type="http://schemas.openxmlformats.org/officeDocument/2006/relationships/image" Target="../media/image13.png"/><Relationship Id="rId13" Type="http://schemas.openxmlformats.org/officeDocument/2006/relationships/image" Target="../media/image5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44.png"/><Relationship Id="rId12" Type="http://schemas.openxmlformats.org/officeDocument/2006/relationships/image" Target="../media/image1.gif"/><Relationship Id="rId13" Type="http://schemas.openxmlformats.org/officeDocument/2006/relationships/image" Target="../media/image13.png"/><Relationship Id="rId14" Type="http://schemas.openxmlformats.org/officeDocument/2006/relationships/image" Target="../media/image4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2" Type="http://schemas.openxmlformats.org/officeDocument/2006/relationships/image" Target="../media/image1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2" Type="http://schemas.openxmlformats.org/officeDocument/2006/relationships/image" Target="../media/image45.png"/><Relationship Id="rId13" Type="http://schemas.openxmlformats.org/officeDocument/2006/relationships/image" Target="../media/image1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46.png"/><Relationship Id="rId12" Type="http://schemas.openxmlformats.org/officeDocument/2006/relationships/image" Target="../media/image24.png"/><Relationship Id="rId13" Type="http://schemas.openxmlformats.org/officeDocument/2006/relationships/image" Target="../media/image13.png"/><Relationship Id="rId14" Type="http://schemas.openxmlformats.org/officeDocument/2006/relationships/image" Target="../media/image9.jpeg"/><Relationship Id="rId15" Type="http://schemas.openxmlformats.org/officeDocument/2006/relationships/image" Target="../media/image51.png"/><Relationship Id="rId16" Type="http://schemas.openxmlformats.org/officeDocument/2006/relationships/image" Target="../media/image58.png"/><Relationship Id="rId17" Type="http://schemas.openxmlformats.org/officeDocument/2006/relationships/image" Target="../media/image4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2" Type="http://schemas.openxmlformats.org/officeDocument/2006/relationships/image" Target="../media/image49.png"/><Relationship Id="rId13" Type="http://schemas.openxmlformats.org/officeDocument/2006/relationships/image" Target="../media/image7.jpeg"/><Relationship Id="rId14" Type="http://schemas.openxmlformats.org/officeDocument/2006/relationships/image" Target="../media/image8.jpeg"/><Relationship Id="rId15" Type="http://schemas.openxmlformats.org/officeDocument/2006/relationships/image" Target="../media/image50.png"/><Relationship Id="rId16" Type="http://schemas.openxmlformats.org/officeDocument/2006/relationships/image" Target="../media/image45.png"/><Relationship Id="rId17" Type="http://schemas.openxmlformats.org/officeDocument/2006/relationships/image" Target="../media/image13.png"/><Relationship Id="rId18" Type="http://schemas.openxmlformats.org/officeDocument/2006/relationships/image" Target="../media/image5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3.jpeg"/><Relationship Id="rId7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2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1" Type="http://schemas.openxmlformats.org/officeDocument/2006/relationships/image" Target="../media/image13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739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١-٩</a:t>
            </a:r>
          </a:p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الصيغة العلمية </a:t>
            </a:r>
          </a:p>
        </p:txBody>
      </p:sp>
      <p:sp>
        <p:nvSpPr>
          <p:cNvPr id="1740" name="وسيلة شرح"/>
          <p:cNvSpPr/>
          <p:nvPr/>
        </p:nvSpPr>
        <p:spPr>
          <a:xfrm>
            <a:off x="1018901" y="173250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1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2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2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2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2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2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2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3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3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3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3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3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3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3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4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4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04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4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204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2047" name="الجدول"/>
          <p:cNvGraphicFramePr/>
          <p:nvPr/>
        </p:nvGraphicFramePr>
        <p:xfrm>
          <a:off x="5670300" y="1691519"/>
          <a:ext cx="4485658" cy="138115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A9A9A9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custDash>
                        <a:ds d="100000" sp="200000"/>
                      </a:custDash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custDash>
                        <a:ds d="100000" sp="200000"/>
                      </a:custDash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custDash>
                        <a:ds d="100000" sp="200000"/>
                      </a:custDash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050" name="🔹كتابة الاعداد…"/>
          <p:cNvGrpSpPr/>
          <p:nvPr/>
        </p:nvGrpSpPr>
        <p:grpSpPr>
          <a:xfrm>
            <a:off x="2681565" y="2326704"/>
            <a:ext cx="1551237" cy="1645231"/>
            <a:chOff x="0" y="0"/>
            <a:chExt cx="1551235" cy="1645229"/>
          </a:xfrm>
        </p:grpSpPr>
        <p:sp>
          <p:nvSpPr>
            <p:cNvPr id="2049" name="🔹كتابة الاعداد…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0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20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pic>
          <p:nvPicPr>
            <p:cNvPr id="2048" name="🔹كتابة الاعداد… 🔹كتابة الاعداد بالصيغة العلمية " descr="🔹كتابة الاعداد… 🔹كتابة الاعداد بالصيغة العلمية 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053" name="مستطيل"/>
          <p:cNvGrpSpPr/>
          <p:nvPr/>
        </p:nvGrpSpPr>
        <p:grpSpPr>
          <a:xfrm>
            <a:off x="1226812" y="2360660"/>
            <a:ext cx="1501905" cy="1611275"/>
            <a:chOff x="0" y="0"/>
            <a:chExt cx="1501903" cy="1611273"/>
          </a:xfrm>
        </p:grpSpPr>
        <p:sp>
          <p:nvSpPr>
            <p:cNvPr id="2052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51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2054" name="جدول التعلم"/>
          <p:cNvSpPr txBox="1"/>
          <p:nvPr/>
        </p:nvSpPr>
        <p:spPr>
          <a:xfrm>
            <a:off x="3228681" y="985671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057" name="مستطيل"/>
          <p:cNvGrpSpPr/>
          <p:nvPr/>
        </p:nvGrpSpPr>
        <p:grpSpPr>
          <a:xfrm>
            <a:off x="4188013" y="2326704"/>
            <a:ext cx="1551237" cy="1645231"/>
            <a:chOff x="0" y="0"/>
            <a:chExt cx="1551235" cy="1645229"/>
          </a:xfrm>
        </p:grpSpPr>
        <p:sp>
          <p:nvSpPr>
            <p:cNvPr id="2056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55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061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058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059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060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062" name="IMG_1709.png" descr="IMG_1709.png"/>
          <p:cNvPicPr>
            <a:picLocks noChangeAspect="1"/>
          </p:cNvPicPr>
          <p:nvPr/>
        </p:nvPicPr>
        <p:blipFill>
          <a:blip r:embed="rId13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sp>
        <p:nvSpPr>
          <p:cNvPr id="2063" name="القوى والاسس"/>
          <p:cNvSpPr txBox="1"/>
          <p:nvPr/>
        </p:nvSpPr>
        <p:spPr>
          <a:xfrm>
            <a:off x="4346279" y="2649898"/>
            <a:ext cx="123470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القوى والاسس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6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7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7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7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8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8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8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8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8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8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9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9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9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9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9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0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210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105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102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103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104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106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2078898" y="-13812"/>
            <a:ext cx="459240" cy="7558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9" name="تجميع"/>
          <p:cNvGrpSpPr/>
          <p:nvPr/>
        </p:nvGrpSpPr>
        <p:grpSpPr>
          <a:xfrm>
            <a:off x="1668466" y="740645"/>
            <a:ext cx="4635293" cy="2989327"/>
            <a:chOff x="0" y="0"/>
            <a:chExt cx="4635291" cy="2989326"/>
          </a:xfrm>
        </p:grpSpPr>
        <p:pic>
          <p:nvPicPr>
            <p:cNvPr id="2107" name="IMG_1710.png" descr="IMG_1710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066" t="23022" r="35418" b="25436"/>
            <a:stretch>
              <a:fillRect/>
            </a:stretch>
          </p:blipFill>
          <p:spPr>
            <a:xfrm>
              <a:off x="0" y="28353"/>
              <a:ext cx="4635292" cy="2960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08" name="مستطيل"/>
            <p:cNvSpPr/>
            <p:nvPr/>
          </p:nvSpPr>
          <p:spPr>
            <a:xfrm>
              <a:off x="322894" y="0"/>
              <a:ext cx="2001137" cy="49362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110" name="نلاحظ…"/>
          <p:cNvSpPr txBox="1"/>
          <p:nvPr/>
        </p:nvSpPr>
        <p:spPr>
          <a:xfrm>
            <a:off x="956280" y="3514569"/>
            <a:ext cx="2511028" cy="1022884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solidFill>
              <a:srgbClr val="4E7A27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نلاحظ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عندما تكون القوى </a:t>
            </a:r>
            <a:r>
              <a:rPr>
                <a:solidFill>
                  <a:srgbClr val="4E7A27"/>
                </a:solidFill>
              </a:rPr>
              <a:t>موجبة</a:t>
            </a:r>
            <a:r>
              <a:t>  تتحرك الفاصلة الى اليمين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وعندما تكون القوى </a:t>
            </a:r>
            <a:r>
              <a:rPr>
                <a:solidFill>
                  <a:srgbClr val="0042A9"/>
                </a:solidFill>
              </a:rPr>
              <a:t>سالبة</a:t>
            </a:r>
            <a:r>
              <a:t> تتحرك الفاصلة لليسار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1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2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2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2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2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2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3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3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3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3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3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3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4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4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4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4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4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2149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153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150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151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152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154" name="IMG_1709.png" descr="IMG_1709.png"/>
          <p:cNvPicPr>
            <a:picLocks noChangeAspect="1"/>
          </p:cNvPicPr>
          <p:nvPr/>
        </p:nvPicPr>
        <p:blipFill>
          <a:blip r:embed="rId12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7" name="مستطيل"/>
          <p:cNvGrpSpPr/>
          <p:nvPr/>
        </p:nvGrpSpPr>
        <p:grpSpPr>
          <a:xfrm>
            <a:off x="652384" y="1514134"/>
            <a:ext cx="5562875" cy="794500"/>
            <a:chOff x="0" y="0"/>
            <a:chExt cx="5562874" cy="794499"/>
          </a:xfrm>
        </p:grpSpPr>
        <p:sp>
          <p:nvSpPr>
            <p:cNvPr id="2156" name="مستطيل"/>
            <p:cNvSpPr/>
            <p:nvPr/>
          </p:nvSpPr>
          <p:spPr>
            <a:xfrm>
              <a:off x="12700" y="12700"/>
              <a:ext cx="5537475" cy="7691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08376"/>
                    <a:satOff val="12221"/>
                    <a:lumOff val="32076"/>
                  </a:schemeClr>
                </a:gs>
                <a:gs pos="35000">
                  <a:srgbClr val="CFE3DD"/>
                </a:gs>
                <a:gs pos="100000">
                  <a:schemeClr val="accent6">
                    <a:hueOff val="-125874"/>
                    <a:satOff val="13376"/>
                    <a:lumOff val="47266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55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5562875" cy="794500"/>
            </a:xfrm>
            <a:prstGeom prst="rect">
              <a:avLst/>
            </a:prstGeom>
            <a:effectLst/>
          </p:spPr>
        </p:pic>
      </p:grpSp>
      <p:pic>
        <p:nvPicPr>
          <p:cNvPr id="2158" name="IMG_1711.png" descr="IMG_1711.png"/>
          <p:cNvPicPr>
            <a:picLocks noChangeAspect="1"/>
          </p:cNvPicPr>
          <p:nvPr/>
        </p:nvPicPr>
        <p:blipFill>
          <a:blip r:embed="rId14">
            <a:extLst/>
          </a:blip>
          <a:srcRect l="9741" t="47195" r="36647" b="43729"/>
          <a:stretch>
            <a:fillRect/>
          </a:stretch>
        </p:blipFill>
        <p:spPr>
          <a:xfrm>
            <a:off x="861398" y="1580082"/>
            <a:ext cx="5218216" cy="662509"/>
          </a:xfrm>
          <a:prstGeom prst="rect">
            <a:avLst/>
          </a:prstGeom>
          <a:ln w="25400" cap="rnd">
            <a:solidFill>
              <a:schemeClr val="accent1">
                <a:lumOff val="9656"/>
              </a:schemeClr>
            </a:solidFill>
            <a:custDash>
              <a:ds d="100000" sp="200000"/>
            </a:custDash>
            <a:miter lim="400000"/>
          </a:ln>
        </p:spPr>
      </p:pic>
      <p:pic>
        <p:nvPicPr>
          <p:cNvPr id="2159" name="IMG_1713.png" descr="IMG_1713.png"/>
          <p:cNvPicPr>
            <a:picLocks noChangeAspect="1"/>
          </p:cNvPicPr>
          <p:nvPr/>
        </p:nvPicPr>
        <p:blipFill>
          <a:blip r:embed="rId15">
            <a:extLst/>
          </a:blip>
          <a:srcRect l="57188" t="71280" r="34013" b="23838"/>
          <a:stretch>
            <a:fillRect/>
          </a:stretch>
        </p:blipFill>
        <p:spPr>
          <a:xfrm>
            <a:off x="4474038" y="3261004"/>
            <a:ext cx="1601328" cy="666330"/>
          </a:xfrm>
          <a:prstGeom prst="rect">
            <a:avLst/>
          </a:prstGeom>
          <a:ln w="12700">
            <a:solidFill>
              <a:srgbClr val="4E7A27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2160" name="IMG_1713.png" descr="IMG_1713.png"/>
          <p:cNvPicPr>
            <a:picLocks noChangeAspect="1"/>
          </p:cNvPicPr>
          <p:nvPr/>
        </p:nvPicPr>
        <p:blipFill>
          <a:blip r:embed="rId15">
            <a:extLst/>
          </a:blip>
          <a:srcRect l="56287" t="84876" r="34013" b="10341"/>
          <a:stretch>
            <a:fillRect/>
          </a:stretch>
        </p:blipFill>
        <p:spPr>
          <a:xfrm>
            <a:off x="1286056" y="3255260"/>
            <a:ext cx="1765361" cy="652790"/>
          </a:xfrm>
          <a:prstGeom prst="rect">
            <a:avLst/>
          </a:prstGeom>
          <a:ln w="12700">
            <a:solidFill>
              <a:srgbClr val="4E7A27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2161" name="مثال"/>
          <p:cNvSpPr/>
          <p:nvPr/>
        </p:nvSpPr>
        <p:spPr>
          <a:xfrm>
            <a:off x="2858852" y="2559706"/>
            <a:ext cx="1905001" cy="46417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/>
            </a:pPr>
            <a:r>
              <a:rPr sz="31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rPr>
              <a:t>مثال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6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7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7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7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7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8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8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8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8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8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8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9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9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9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9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98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19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2199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203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200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201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202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204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9" name="تجميع"/>
          <p:cNvGrpSpPr/>
          <p:nvPr/>
        </p:nvGrpSpPr>
        <p:grpSpPr>
          <a:xfrm>
            <a:off x="1008550" y="1656556"/>
            <a:ext cx="5101470" cy="1800328"/>
            <a:chOff x="-19050" y="194696"/>
            <a:chExt cx="5101468" cy="1800327"/>
          </a:xfrm>
        </p:grpSpPr>
        <p:pic>
          <p:nvPicPr>
            <p:cNvPr id="2205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468687" y="848584"/>
              <a:ext cx="1613732" cy="43369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206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848584"/>
              <a:ext cx="1853780" cy="43369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207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33" t="48276" r="35309" b="43124"/>
            <a:stretch>
              <a:fillRect/>
            </a:stretch>
          </p:blipFill>
          <p:spPr>
            <a:xfrm rot="10800000">
              <a:off x="1712858" y="194696"/>
              <a:ext cx="1896281" cy="78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307" fill="norm" stroke="1" extrusionOk="0">
                  <a:moveTo>
                    <a:pt x="2574" y="1"/>
                  </a:moveTo>
                  <a:cubicBezTo>
                    <a:pt x="2197" y="-33"/>
                    <a:pt x="2220" y="1237"/>
                    <a:pt x="2579" y="3956"/>
                  </a:cubicBezTo>
                  <a:cubicBezTo>
                    <a:pt x="2834" y="5890"/>
                    <a:pt x="2925" y="7471"/>
                    <a:pt x="2795" y="7740"/>
                  </a:cubicBezTo>
                  <a:cubicBezTo>
                    <a:pt x="2672" y="7994"/>
                    <a:pt x="2129" y="8509"/>
                    <a:pt x="1585" y="8887"/>
                  </a:cubicBezTo>
                  <a:cubicBezTo>
                    <a:pt x="1040" y="9265"/>
                    <a:pt x="425" y="9848"/>
                    <a:pt x="221" y="10184"/>
                  </a:cubicBezTo>
                  <a:cubicBezTo>
                    <a:pt x="-100" y="10714"/>
                    <a:pt x="-81" y="10919"/>
                    <a:pt x="347" y="11696"/>
                  </a:cubicBezTo>
                  <a:cubicBezTo>
                    <a:pt x="1895" y="14504"/>
                    <a:pt x="6806" y="19928"/>
                    <a:pt x="8757" y="20979"/>
                  </a:cubicBezTo>
                  <a:cubicBezTo>
                    <a:pt x="9849" y="21567"/>
                    <a:pt x="13534" y="21321"/>
                    <a:pt x="14697" y="20582"/>
                  </a:cubicBezTo>
                  <a:cubicBezTo>
                    <a:pt x="16388" y="19508"/>
                    <a:pt x="17428" y="18138"/>
                    <a:pt x="18989" y="14965"/>
                  </a:cubicBezTo>
                  <a:lnTo>
                    <a:pt x="20317" y="12275"/>
                  </a:lnTo>
                  <a:lnTo>
                    <a:pt x="20906" y="13904"/>
                  </a:lnTo>
                  <a:lnTo>
                    <a:pt x="21500" y="15544"/>
                  </a:lnTo>
                  <a:lnTo>
                    <a:pt x="21500" y="10870"/>
                  </a:lnTo>
                  <a:lnTo>
                    <a:pt x="21500" y="6197"/>
                  </a:lnTo>
                  <a:lnTo>
                    <a:pt x="19988" y="5789"/>
                  </a:lnTo>
                  <a:cubicBezTo>
                    <a:pt x="19157" y="5565"/>
                    <a:pt x="18418" y="5521"/>
                    <a:pt x="18346" y="5693"/>
                  </a:cubicBezTo>
                  <a:cubicBezTo>
                    <a:pt x="18274" y="5865"/>
                    <a:pt x="18401" y="6685"/>
                    <a:pt x="18629" y="7515"/>
                  </a:cubicBezTo>
                  <a:cubicBezTo>
                    <a:pt x="19148" y="9403"/>
                    <a:pt x="19036" y="9818"/>
                    <a:pt x="17590" y="11438"/>
                  </a:cubicBezTo>
                  <a:cubicBezTo>
                    <a:pt x="16084" y="13126"/>
                    <a:pt x="12863" y="13309"/>
                    <a:pt x="10858" y="11814"/>
                  </a:cubicBezTo>
                  <a:cubicBezTo>
                    <a:pt x="9631" y="10898"/>
                    <a:pt x="6640" y="6556"/>
                    <a:pt x="3704" y="1437"/>
                  </a:cubicBezTo>
                  <a:cubicBezTo>
                    <a:pt x="3174" y="513"/>
                    <a:pt x="2801" y="21"/>
                    <a:pt x="2574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208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32" t="48276" r="35309" b="43124"/>
            <a:stretch>
              <a:fillRect/>
            </a:stretch>
          </p:blipFill>
          <p:spPr>
            <a:xfrm>
              <a:off x="1709355" y="1203336"/>
              <a:ext cx="1903287" cy="79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307" fill="norm" stroke="1" extrusionOk="0">
                  <a:moveTo>
                    <a:pt x="2577" y="1"/>
                  </a:moveTo>
                  <a:cubicBezTo>
                    <a:pt x="2199" y="-33"/>
                    <a:pt x="2223" y="1234"/>
                    <a:pt x="2581" y="3953"/>
                  </a:cubicBezTo>
                  <a:cubicBezTo>
                    <a:pt x="2837" y="5887"/>
                    <a:pt x="2927" y="7475"/>
                    <a:pt x="2797" y="7745"/>
                  </a:cubicBezTo>
                  <a:cubicBezTo>
                    <a:pt x="2674" y="7999"/>
                    <a:pt x="2126" y="8509"/>
                    <a:pt x="1582" y="8888"/>
                  </a:cubicBezTo>
                  <a:cubicBezTo>
                    <a:pt x="1037" y="9266"/>
                    <a:pt x="427" y="9854"/>
                    <a:pt x="223" y="10191"/>
                  </a:cubicBezTo>
                  <a:cubicBezTo>
                    <a:pt x="-98" y="10720"/>
                    <a:pt x="-84" y="10920"/>
                    <a:pt x="344" y="11697"/>
                  </a:cubicBezTo>
                  <a:cubicBezTo>
                    <a:pt x="1892" y="14505"/>
                    <a:pt x="6809" y="19928"/>
                    <a:pt x="8760" y="20979"/>
                  </a:cubicBezTo>
                  <a:cubicBezTo>
                    <a:pt x="9852" y="21567"/>
                    <a:pt x="13533" y="21322"/>
                    <a:pt x="14696" y="20584"/>
                  </a:cubicBezTo>
                  <a:cubicBezTo>
                    <a:pt x="16387" y="19509"/>
                    <a:pt x="17430" y="18138"/>
                    <a:pt x="18991" y="14965"/>
                  </a:cubicBezTo>
                  <a:lnTo>
                    <a:pt x="20318" y="12274"/>
                  </a:lnTo>
                  <a:lnTo>
                    <a:pt x="20910" y="13908"/>
                  </a:lnTo>
                  <a:lnTo>
                    <a:pt x="21502" y="15542"/>
                  </a:lnTo>
                  <a:lnTo>
                    <a:pt x="21502" y="10874"/>
                  </a:lnTo>
                  <a:lnTo>
                    <a:pt x="21502" y="6196"/>
                  </a:lnTo>
                  <a:lnTo>
                    <a:pt x="19991" y="5790"/>
                  </a:lnTo>
                  <a:cubicBezTo>
                    <a:pt x="19160" y="5566"/>
                    <a:pt x="18418" y="5522"/>
                    <a:pt x="18346" y="5694"/>
                  </a:cubicBezTo>
                  <a:cubicBezTo>
                    <a:pt x="18273" y="5866"/>
                    <a:pt x="18404" y="6679"/>
                    <a:pt x="18633" y="7510"/>
                  </a:cubicBezTo>
                  <a:cubicBezTo>
                    <a:pt x="19151" y="9398"/>
                    <a:pt x="19039" y="9820"/>
                    <a:pt x="17592" y="11440"/>
                  </a:cubicBezTo>
                  <a:cubicBezTo>
                    <a:pt x="16086" y="13128"/>
                    <a:pt x="12867" y="13310"/>
                    <a:pt x="10863" y="11814"/>
                  </a:cubicBezTo>
                  <a:cubicBezTo>
                    <a:pt x="9635" y="10898"/>
                    <a:pt x="6639" y="6551"/>
                    <a:pt x="3702" y="1432"/>
                  </a:cubicBezTo>
                  <a:cubicBezTo>
                    <a:pt x="3172" y="508"/>
                    <a:pt x="2804" y="21"/>
                    <a:pt x="2577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1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3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2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2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2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2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2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3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3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3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3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3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4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3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4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4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46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24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2247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251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248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249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250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252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6" name="تجميع"/>
          <p:cNvGrpSpPr/>
          <p:nvPr/>
        </p:nvGrpSpPr>
        <p:grpSpPr>
          <a:xfrm>
            <a:off x="968412" y="1031072"/>
            <a:ext cx="5219792" cy="1112290"/>
            <a:chOff x="-19049" y="199514"/>
            <a:chExt cx="5219791" cy="1112288"/>
          </a:xfrm>
        </p:grpSpPr>
        <p:pic>
          <p:nvPicPr>
            <p:cNvPr id="2253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550190" y="868860"/>
              <a:ext cx="1650552" cy="442943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254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868860"/>
              <a:ext cx="1896210" cy="442943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255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33" t="48276" r="35310" b="43127"/>
            <a:stretch>
              <a:fillRect/>
            </a:stretch>
          </p:blipFill>
          <p:spPr>
            <a:xfrm rot="10800000">
              <a:off x="1752931" y="199514"/>
              <a:ext cx="1940504" cy="80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306" fill="norm" stroke="1" extrusionOk="0">
                  <a:moveTo>
                    <a:pt x="2575" y="1"/>
                  </a:moveTo>
                  <a:cubicBezTo>
                    <a:pt x="2197" y="-33"/>
                    <a:pt x="2220" y="1231"/>
                    <a:pt x="2579" y="3951"/>
                  </a:cubicBezTo>
                  <a:cubicBezTo>
                    <a:pt x="2834" y="5886"/>
                    <a:pt x="2925" y="7475"/>
                    <a:pt x="2795" y="7744"/>
                  </a:cubicBezTo>
                  <a:cubicBezTo>
                    <a:pt x="2672" y="7999"/>
                    <a:pt x="2125" y="8508"/>
                    <a:pt x="1581" y="8886"/>
                  </a:cubicBezTo>
                  <a:cubicBezTo>
                    <a:pt x="1037" y="9265"/>
                    <a:pt x="426" y="9849"/>
                    <a:pt x="222" y="10186"/>
                  </a:cubicBezTo>
                  <a:cubicBezTo>
                    <a:pt x="-99" y="10716"/>
                    <a:pt x="-83" y="10928"/>
                    <a:pt x="345" y="11705"/>
                  </a:cubicBezTo>
                  <a:cubicBezTo>
                    <a:pt x="1893" y="14515"/>
                    <a:pt x="6807" y="19928"/>
                    <a:pt x="8757" y="20979"/>
                  </a:cubicBezTo>
                  <a:cubicBezTo>
                    <a:pt x="9850" y="21567"/>
                    <a:pt x="13531" y="21320"/>
                    <a:pt x="14694" y="20580"/>
                  </a:cubicBezTo>
                  <a:cubicBezTo>
                    <a:pt x="16385" y="19505"/>
                    <a:pt x="17429" y="18148"/>
                    <a:pt x="18990" y="14974"/>
                  </a:cubicBezTo>
                  <a:lnTo>
                    <a:pt x="20318" y="12271"/>
                  </a:lnTo>
                  <a:lnTo>
                    <a:pt x="20907" y="13916"/>
                  </a:lnTo>
                  <a:lnTo>
                    <a:pt x="21501" y="15551"/>
                  </a:lnTo>
                  <a:lnTo>
                    <a:pt x="21501" y="10867"/>
                  </a:lnTo>
                  <a:lnTo>
                    <a:pt x="21501" y="6193"/>
                  </a:lnTo>
                  <a:lnTo>
                    <a:pt x="19988" y="5785"/>
                  </a:lnTo>
                  <a:cubicBezTo>
                    <a:pt x="19157" y="5561"/>
                    <a:pt x="18420" y="5518"/>
                    <a:pt x="18348" y="5691"/>
                  </a:cubicBezTo>
                  <a:cubicBezTo>
                    <a:pt x="18276" y="5863"/>
                    <a:pt x="18401" y="6683"/>
                    <a:pt x="18630" y="7514"/>
                  </a:cubicBezTo>
                  <a:cubicBezTo>
                    <a:pt x="19148" y="9402"/>
                    <a:pt x="19038" y="9823"/>
                    <a:pt x="17592" y="11443"/>
                  </a:cubicBezTo>
                  <a:cubicBezTo>
                    <a:pt x="16085" y="13131"/>
                    <a:pt x="12864" y="13306"/>
                    <a:pt x="10859" y="11810"/>
                  </a:cubicBezTo>
                  <a:cubicBezTo>
                    <a:pt x="9632" y="10894"/>
                    <a:pt x="6637" y="6557"/>
                    <a:pt x="3700" y="1436"/>
                  </a:cubicBezTo>
                  <a:cubicBezTo>
                    <a:pt x="3170" y="512"/>
                    <a:pt x="2801" y="21"/>
                    <a:pt x="2575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2257" name="IMG_1711.png" descr="IMG_1711.png"/>
          <p:cNvPicPr>
            <a:picLocks noChangeAspect="1"/>
          </p:cNvPicPr>
          <p:nvPr/>
        </p:nvPicPr>
        <p:blipFill>
          <a:blip r:embed="rId15">
            <a:extLst/>
          </a:blip>
          <a:srcRect l="7320" t="68125" r="36601" b="5521"/>
          <a:stretch>
            <a:fillRect/>
          </a:stretch>
        </p:blipFill>
        <p:spPr>
          <a:xfrm>
            <a:off x="1231233" y="2471655"/>
            <a:ext cx="4694267" cy="1654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7" grpId="2"/>
      <p:bldP build="whole" bldLvl="1" animBg="1" rev="0" advAuto="0" spid="225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6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70" name="IMG_0473.jpeg" descr="IMG_04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9" y="363773"/>
            <a:ext cx="1275519" cy="8503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7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7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7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7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7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8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8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8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8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8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8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8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9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9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95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29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229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300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297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298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299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301" name="IMG_1709.png" descr="IMG_1709.png"/>
          <p:cNvPicPr>
            <a:picLocks noChangeAspect="1"/>
          </p:cNvPicPr>
          <p:nvPr/>
        </p:nvPicPr>
        <p:blipFill>
          <a:blip r:embed="rId12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5" name="تجميع"/>
          <p:cNvGrpSpPr/>
          <p:nvPr/>
        </p:nvGrpSpPr>
        <p:grpSpPr>
          <a:xfrm>
            <a:off x="968412" y="1031072"/>
            <a:ext cx="5219792" cy="1112290"/>
            <a:chOff x="-19049" y="199514"/>
            <a:chExt cx="5219791" cy="1112288"/>
          </a:xfrm>
        </p:grpSpPr>
        <p:pic>
          <p:nvPicPr>
            <p:cNvPr id="2302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550190" y="868860"/>
              <a:ext cx="1650552" cy="442943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303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9050" y="868860"/>
              <a:ext cx="1896210" cy="442943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304" name="IMG_0382.jpeg" descr="IMG_0382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37533" t="48276" r="35310" b="43127"/>
            <a:stretch>
              <a:fillRect/>
            </a:stretch>
          </p:blipFill>
          <p:spPr>
            <a:xfrm rot="10800000">
              <a:off x="1752931" y="199514"/>
              <a:ext cx="1940504" cy="80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306" fill="norm" stroke="1" extrusionOk="0">
                  <a:moveTo>
                    <a:pt x="2575" y="1"/>
                  </a:moveTo>
                  <a:cubicBezTo>
                    <a:pt x="2197" y="-33"/>
                    <a:pt x="2220" y="1231"/>
                    <a:pt x="2579" y="3951"/>
                  </a:cubicBezTo>
                  <a:cubicBezTo>
                    <a:pt x="2834" y="5886"/>
                    <a:pt x="2925" y="7475"/>
                    <a:pt x="2795" y="7744"/>
                  </a:cubicBezTo>
                  <a:cubicBezTo>
                    <a:pt x="2672" y="7999"/>
                    <a:pt x="2125" y="8508"/>
                    <a:pt x="1581" y="8886"/>
                  </a:cubicBezTo>
                  <a:cubicBezTo>
                    <a:pt x="1037" y="9265"/>
                    <a:pt x="426" y="9849"/>
                    <a:pt x="222" y="10186"/>
                  </a:cubicBezTo>
                  <a:cubicBezTo>
                    <a:pt x="-99" y="10716"/>
                    <a:pt x="-83" y="10928"/>
                    <a:pt x="345" y="11705"/>
                  </a:cubicBezTo>
                  <a:cubicBezTo>
                    <a:pt x="1893" y="14515"/>
                    <a:pt x="6807" y="19928"/>
                    <a:pt x="8757" y="20979"/>
                  </a:cubicBezTo>
                  <a:cubicBezTo>
                    <a:pt x="9850" y="21567"/>
                    <a:pt x="13531" y="21320"/>
                    <a:pt x="14694" y="20580"/>
                  </a:cubicBezTo>
                  <a:cubicBezTo>
                    <a:pt x="16385" y="19505"/>
                    <a:pt x="17429" y="18148"/>
                    <a:pt x="18990" y="14974"/>
                  </a:cubicBezTo>
                  <a:lnTo>
                    <a:pt x="20318" y="12271"/>
                  </a:lnTo>
                  <a:lnTo>
                    <a:pt x="20907" y="13916"/>
                  </a:lnTo>
                  <a:lnTo>
                    <a:pt x="21501" y="15551"/>
                  </a:lnTo>
                  <a:lnTo>
                    <a:pt x="21501" y="10867"/>
                  </a:lnTo>
                  <a:lnTo>
                    <a:pt x="21501" y="6193"/>
                  </a:lnTo>
                  <a:lnTo>
                    <a:pt x="19988" y="5785"/>
                  </a:lnTo>
                  <a:cubicBezTo>
                    <a:pt x="19157" y="5561"/>
                    <a:pt x="18420" y="5518"/>
                    <a:pt x="18348" y="5691"/>
                  </a:cubicBezTo>
                  <a:cubicBezTo>
                    <a:pt x="18276" y="5863"/>
                    <a:pt x="18401" y="6683"/>
                    <a:pt x="18630" y="7514"/>
                  </a:cubicBezTo>
                  <a:cubicBezTo>
                    <a:pt x="19148" y="9402"/>
                    <a:pt x="19038" y="9823"/>
                    <a:pt x="17592" y="11443"/>
                  </a:cubicBezTo>
                  <a:cubicBezTo>
                    <a:pt x="16085" y="13131"/>
                    <a:pt x="12864" y="13306"/>
                    <a:pt x="10859" y="11810"/>
                  </a:cubicBezTo>
                  <a:cubicBezTo>
                    <a:pt x="9632" y="10894"/>
                    <a:pt x="6637" y="6557"/>
                    <a:pt x="3700" y="1436"/>
                  </a:cubicBezTo>
                  <a:cubicBezTo>
                    <a:pt x="3170" y="512"/>
                    <a:pt x="2801" y="21"/>
                    <a:pt x="2575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2306" name="IMG_1711.png" descr="IMG_1711.png"/>
          <p:cNvPicPr>
            <a:picLocks noChangeAspect="1"/>
          </p:cNvPicPr>
          <p:nvPr/>
        </p:nvPicPr>
        <p:blipFill>
          <a:blip r:embed="rId16">
            <a:extLst/>
          </a:blip>
          <a:srcRect l="7320" t="68125" r="36601" b="5521"/>
          <a:stretch>
            <a:fillRect/>
          </a:stretch>
        </p:blipFill>
        <p:spPr>
          <a:xfrm>
            <a:off x="6052934" y="3804659"/>
            <a:ext cx="1976189" cy="69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7" name="IMG_1714.png" descr="IMG_1714.png"/>
          <p:cNvPicPr>
            <a:picLocks noChangeAspect="1"/>
          </p:cNvPicPr>
          <p:nvPr/>
        </p:nvPicPr>
        <p:blipFill>
          <a:blip r:embed="rId17">
            <a:extLst/>
          </a:blip>
          <a:srcRect l="26915" t="77393" r="38671" b="18337"/>
          <a:stretch>
            <a:fillRect/>
          </a:stretch>
        </p:blipFill>
        <p:spPr>
          <a:xfrm>
            <a:off x="1345839" y="2465823"/>
            <a:ext cx="3728564" cy="34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8" name="مثال"/>
          <p:cNvSpPr/>
          <p:nvPr/>
        </p:nvSpPr>
        <p:spPr>
          <a:xfrm>
            <a:off x="5104048" y="2519135"/>
            <a:ext cx="1050594" cy="3326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/>
            </a:pPr>
            <a:r>
              <a:rPr sz="24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rPr>
              <a:t>مثال</a:t>
            </a:r>
            <a:r>
              <a:t> </a:t>
            </a:r>
          </a:p>
        </p:txBody>
      </p:sp>
      <p:pic>
        <p:nvPicPr>
          <p:cNvPr id="2309" name="IMG_1714.png" descr="IMG_1714.png"/>
          <p:cNvPicPr>
            <a:picLocks noChangeAspect="1"/>
          </p:cNvPicPr>
          <p:nvPr/>
        </p:nvPicPr>
        <p:blipFill>
          <a:blip r:embed="rId17">
            <a:extLst/>
          </a:blip>
          <a:srcRect l="46993" t="81324" r="38671" b="12596"/>
          <a:stretch>
            <a:fillRect/>
          </a:stretch>
        </p:blipFill>
        <p:spPr>
          <a:xfrm>
            <a:off x="2705137" y="2833181"/>
            <a:ext cx="2239942" cy="712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2" name="القوى  موجب ٥…"/>
          <p:cNvGrpSpPr/>
          <p:nvPr/>
        </p:nvGrpSpPr>
        <p:grpSpPr>
          <a:xfrm>
            <a:off x="712817" y="2936327"/>
            <a:ext cx="2029235" cy="425985"/>
            <a:chOff x="0" y="0"/>
            <a:chExt cx="2029234" cy="425983"/>
          </a:xfrm>
        </p:grpSpPr>
        <p:sp>
          <p:nvSpPr>
            <p:cNvPr id="2311" name="القوى  موجب ٥…"/>
            <p:cNvSpPr txBox="1"/>
            <p:nvPr/>
          </p:nvSpPr>
          <p:spPr>
            <a:xfrm>
              <a:off x="6350" y="6350"/>
              <a:ext cx="2016535" cy="4132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hueOff val="-258532"/>
                    <a:satOff val="14213"/>
                    <a:lumOff val="24775"/>
                  </a:schemeClr>
                </a:gs>
                <a:gs pos="35000">
                  <a:srgbClr val="FFF1CD"/>
                </a:gs>
                <a:gs pos="100000">
                  <a:schemeClr val="accent1">
                    <a:hueOff val="-341256"/>
                    <a:satOff val="14213"/>
                    <a:lumOff val="34896"/>
                  </a:schemeClr>
                </a:gs>
              </a:gsLst>
              <a:lin ang="162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/>
              </a:pPr>
              <a:r>
                <a:t>القوى  موجب ٥ </a:t>
              </a:r>
            </a:p>
            <a:p>
              <a:pPr algn="ctr" rtl="0">
                <a:defRPr b="1"/>
              </a:pPr>
              <a:r>
                <a:t>تحرك الفاصلة لليمين خمس منازل </a:t>
              </a:r>
            </a:p>
          </p:txBody>
        </p:sp>
        <p:pic>
          <p:nvPicPr>
            <p:cNvPr id="2310" name="القوى  موجب ٥… القوى  موجب ٥ تحرك الفاصلة لليمين خمس منازل " descr="القوى  موجب ٥… القوى  موجب ٥ تحرك الفاصلة لليمين خمس منازل 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2029235" cy="425984"/>
            </a:xfrm>
            <a:prstGeom prst="rect">
              <a:avLst/>
            </a:prstGeom>
            <a:effectLst/>
          </p:spPr>
        </p:pic>
      </p:grpSp>
      <p:sp>
        <p:nvSpPr>
          <p:cNvPr id="2313" name="مستطيل"/>
          <p:cNvSpPr/>
          <p:nvPr/>
        </p:nvSpPr>
        <p:spPr>
          <a:xfrm>
            <a:off x="2790418" y="2957109"/>
            <a:ext cx="209551" cy="260243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  <a:alpha val="33418"/>
                </a:schemeClr>
              </a:gs>
              <a:gs pos="35000">
                <a:srgbClr val="FFF1CD">
                  <a:alpha val="33418"/>
                </a:srgbClr>
              </a:gs>
              <a:gs pos="100000">
                <a:schemeClr val="accent1">
                  <a:hueOff val="-341256"/>
                  <a:satOff val="14213"/>
                  <a:lumOff val="34896"/>
                  <a:alpha val="33418"/>
                </a:schemeClr>
              </a:gs>
            </a:gsLst>
            <a:lin ang="16200000"/>
          </a:gradFill>
          <a:ln w="25400">
            <a:solidFill>
              <a:srgbClr val="B51A00">
                <a:alpha val="33418"/>
              </a:srgb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316" name="تجميع"/>
          <p:cNvGrpSpPr/>
          <p:nvPr/>
        </p:nvGrpSpPr>
        <p:grpSpPr>
          <a:xfrm>
            <a:off x="3943455" y="3052340"/>
            <a:ext cx="661168" cy="147550"/>
            <a:chOff x="10657" y="0"/>
            <a:chExt cx="661166" cy="147548"/>
          </a:xfrm>
        </p:grpSpPr>
        <p:sp>
          <p:nvSpPr>
            <p:cNvPr id="2314" name="خط"/>
            <p:cNvSpPr/>
            <p:nvPr/>
          </p:nvSpPr>
          <p:spPr>
            <a:xfrm flipH="1">
              <a:off x="15826" y="0"/>
              <a:ext cx="1" cy="147549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15" name="خط"/>
            <p:cNvSpPr/>
            <p:nvPr/>
          </p:nvSpPr>
          <p:spPr>
            <a:xfrm flipH="1" flipV="1">
              <a:off x="10657" y="103"/>
              <a:ext cx="661167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317" name="١"/>
          <p:cNvSpPr txBox="1"/>
          <p:nvPr/>
        </p:nvSpPr>
        <p:spPr>
          <a:xfrm>
            <a:off x="4069686" y="3365791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318" name="="/>
          <p:cNvSpPr txBox="1"/>
          <p:nvPr/>
        </p:nvSpPr>
        <p:spPr>
          <a:xfrm>
            <a:off x="5045127" y="3812172"/>
            <a:ext cx="173036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/>
            </a:lvl1pPr>
          </a:lstStyle>
          <a:p>
            <a:pPr rtl="0">
              <a:defRPr/>
            </a:pPr>
            <a:r>
              <a:t>= </a:t>
            </a:r>
          </a:p>
        </p:txBody>
      </p:sp>
      <p:sp>
        <p:nvSpPr>
          <p:cNvPr id="2319" name="٧"/>
          <p:cNvSpPr txBox="1"/>
          <p:nvPr/>
        </p:nvSpPr>
        <p:spPr>
          <a:xfrm>
            <a:off x="3733565" y="3735072"/>
            <a:ext cx="183108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٧ </a:t>
            </a:r>
          </a:p>
        </p:txBody>
      </p:sp>
      <p:sp>
        <p:nvSpPr>
          <p:cNvPr id="2320" name="٤"/>
          <p:cNvSpPr txBox="1"/>
          <p:nvPr/>
        </p:nvSpPr>
        <p:spPr>
          <a:xfrm>
            <a:off x="3978751" y="3729077"/>
            <a:ext cx="170002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٤ </a:t>
            </a:r>
          </a:p>
        </p:txBody>
      </p:sp>
      <p:sp>
        <p:nvSpPr>
          <p:cNvPr id="2321" name="٢"/>
          <p:cNvSpPr txBox="1"/>
          <p:nvPr/>
        </p:nvSpPr>
        <p:spPr>
          <a:xfrm>
            <a:off x="4174023" y="3735072"/>
            <a:ext cx="200032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٢ </a:t>
            </a:r>
          </a:p>
        </p:txBody>
      </p:sp>
      <p:sp>
        <p:nvSpPr>
          <p:cNvPr id="2322" name="٠"/>
          <p:cNvSpPr txBox="1"/>
          <p:nvPr/>
        </p:nvSpPr>
        <p:spPr>
          <a:xfrm>
            <a:off x="4732961" y="3740722"/>
            <a:ext cx="252899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٠ </a:t>
            </a:r>
          </a:p>
        </p:txBody>
      </p:sp>
      <p:sp>
        <p:nvSpPr>
          <p:cNvPr id="2323" name="٠"/>
          <p:cNvSpPr txBox="1"/>
          <p:nvPr/>
        </p:nvSpPr>
        <p:spPr>
          <a:xfrm>
            <a:off x="4566710" y="3750451"/>
            <a:ext cx="106984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٠ </a:t>
            </a:r>
          </a:p>
        </p:txBody>
      </p:sp>
      <p:sp>
        <p:nvSpPr>
          <p:cNvPr id="2324" name="٠"/>
          <p:cNvSpPr txBox="1"/>
          <p:nvPr/>
        </p:nvSpPr>
        <p:spPr>
          <a:xfrm>
            <a:off x="4391511" y="3750451"/>
            <a:ext cx="106984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٠ </a:t>
            </a:r>
          </a:p>
        </p:txBody>
      </p:sp>
      <p:sp>
        <p:nvSpPr>
          <p:cNvPr id="2325" name="٢"/>
          <p:cNvSpPr txBox="1"/>
          <p:nvPr/>
        </p:nvSpPr>
        <p:spPr>
          <a:xfrm>
            <a:off x="4240582" y="3365791"/>
            <a:ext cx="125417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326" name="٣"/>
          <p:cNvSpPr txBox="1"/>
          <p:nvPr/>
        </p:nvSpPr>
        <p:spPr>
          <a:xfrm>
            <a:off x="4412156" y="3374152"/>
            <a:ext cx="122782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327" name="٤"/>
          <p:cNvSpPr txBox="1"/>
          <p:nvPr/>
        </p:nvSpPr>
        <p:spPr>
          <a:xfrm>
            <a:off x="4518373" y="3377563"/>
            <a:ext cx="107254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2328" name="٥"/>
          <p:cNvSpPr txBox="1"/>
          <p:nvPr/>
        </p:nvSpPr>
        <p:spPr>
          <a:xfrm>
            <a:off x="4632110" y="3368131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pic>
        <p:nvPicPr>
          <p:cNvPr id="2329" name="IMG_0473.jpeg" descr="IMG_04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9" y="363773"/>
            <a:ext cx="1275519" cy="850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20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2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2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2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2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2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2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2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9" grpId="7"/>
      <p:bldP build="whole" bldLvl="1" animBg="1" rev="0" advAuto="0" spid="2320" grpId="9"/>
      <p:bldP build="whole" bldLvl="1" animBg="1" rev="0" advAuto="0" spid="2327" grpId="14"/>
      <p:bldP build="whole" bldLvl="1" animBg="1" rev="0" advAuto="0" spid="2324" grpId="13"/>
      <p:bldP build="whole" bldLvl="1" animBg="1" rev="0" advAuto="0" spid="2323" grpId="15"/>
      <p:bldP build="whole" bldLvl="1" animBg="1" rev="0" advAuto="0" spid="2307" grpId="1"/>
      <p:bldP build="whole" bldLvl="1" animBg="1" rev="0" advAuto="0" spid="2313" grpId="3"/>
      <p:bldP build="whole" bldLvl="1" animBg="1" rev="0" advAuto="0" spid="2322" grpId="17"/>
      <p:bldP build="whole" bldLvl="1" animBg="1" rev="0" advAuto="0" spid="2325" grpId="10"/>
      <p:bldP build="whole" bldLvl="1" animBg="1" rev="0" advAuto="0" spid="2326" grpId="12"/>
      <p:bldP build="whole" bldLvl="1" animBg="1" rev="0" advAuto="0" spid="2317" grpId="8"/>
      <p:bldP build="whole" bldLvl="1" animBg="1" rev="0" advAuto="0" spid="2312" grpId="4"/>
      <p:bldP build="whole" bldLvl="1" animBg="1" rev="0" advAuto="0" spid="2309" grpId="2"/>
      <p:bldP build="whole" bldLvl="1" animBg="1" rev="0" advAuto="0" spid="2316" grpId="5"/>
      <p:bldP build="whole" bldLvl="1" animBg="1" rev="0" advAuto="0" spid="2321" grpId="11"/>
      <p:bldP build="whole" bldLvl="1" animBg="1" rev="0" advAuto="0" spid="2318" grpId="6"/>
      <p:bldP build="whole" bldLvl="1" animBg="1" rev="0" advAuto="0" spid="2328" grpId="16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3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4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4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4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4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4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5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5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5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5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5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6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5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6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6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366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36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2367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371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368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369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370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372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6" name="تجميع"/>
          <p:cNvGrpSpPr/>
          <p:nvPr/>
        </p:nvGrpSpPr>
        <p:grpSpPr>
          <a:xfrm>
            <a:off x="968412" y="1031072"/>
            <a:ext cx="5219792" cy="1112290"/>
            <a:chOff x="-19049" y="199514"/>
            <a:chExt cx="5219791" cy="1112288"/>
          </a:xfrm>
        </p:grpSpPr>
        <p:pic>
          <p:nvPicPr>
            <p:cNvPr id="2373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550190" y="868860"/>
              <a:ext cx="1650552" cy="442943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374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868860"/>
              <a:ext cx="1896210" cy="442943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375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33" t="48276" r="35310" b="43127"/>
            <a:stretch>
              <a:fillRect/>
            </a:stretch>
          </p:blipFill>
          <p:spPr>
            <a:xfrm rot="10800000">
              <a:off x="1752931" y="199514"/>
              <a:ext cx="1940504" cy="80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306" fill="norm" stroke="1" extrusionOk="0">
                  <a:moveTo>
                    <a:pt x="2575" y="1"/>
                  </a:moveTo>
                  <a:cubicBezTo>
                    <a:pt x="2197" y="-33"/>
                    <a:pt x="2220" y="1231"/>
                    <a:pt x="2579" y="3951"/>
                  </a:cubicBezTo>
                  <a:cubicBezTo>
                    <a:pt x="2834" y="5886"/>
                    <a:pt x="2925" y="7475"/>
                    <a:pt x="2795" y="7744"/>
                  </a:cubicBezTo>
                  <a:cubicBezTo>
                    <a:pt x="2672" y="7999"/>
                    <a:pt x="2125" y="8508"/>
                    <a:pt x="1581" y="8886"/>
                  </a:cubicBezTo>
                  <a:cubicBezTo>
                    <a:pt x="1037" y="9265"/>
                    <a:pt x="426" y="9849"/>
                    <a:pt x="222" y="10186"/>
                  </a:cubicBezTo>
                  <a:cubicBezTo>
                    <a:pt x="-99" y="10716"/>
                    <a:pt x="-83" y="10928"/>
                    <a:pt x="345" y="11705"/>
                  </a:cubicBezTo>
                  <a:cubicBezTo>
                    <a:pt x="1893" y="14515"/>
                    <a:pt x="6807" y="19928"/>
                    <a:pt x="8757" y="20979"/>
                  </a:cubicBezTo>
                  <a:cubicBezTo>
                    <a:pt x="9850" y="21567"/>
                    <a:pt x="13531" y="21320"/>
                    <a:pt x="14694" y="20580"/>
                  </a:cubicBezTo>
                  <a:cubicBezTo>
                    <a:pt x="16385" y="19505"/>
                    <a:pt x="17429" y="18148"/>
                    <a:pt x="18990" y="14974"/>
                  </a:cubicBezTo>
                  <a:lnTo>
                    <a:pt x="20318" y="12271"/>
                  </a:lnTo>
                  <a:lnTo>
                    <a:pt x="20907" y="13916"/>
                  </a:lnTo>
                  <a:lnTo>
                    <a:pt x="21501" y="15551"/>
                  </a:lnTo>
                  <a:lnTo>
                    <a:pt x="21501" y="10867"/>
                  </a:lnTo>
                  <a:lnTo>
                    <a:pt x="21501" y="6193"/>
                  </a:lnTo>
                  <a:lnTo>
                    <a:pt x="19988" y="5785"/>
                  </a:lnTo>
                  <a:cubicBezTo>
                    <a:pt x="19157" y="5561"/>
                    <a:pt x="18420" y="5518"/>
                    <a:pt x="18348" y="5691"/>
                  </a:cubicBezTo>
                  <a:cubicBezTo>
                    <a:pt x="18276" y="5863"/>
                    <a:pt x="18401" y="6683"/>
                    <a:pt x="18630" y="7514"/>
                  </a:cubicBezTo>
                  <a:cubicBezTo>
                    <a:pt x="19148" y="9402"/>
                    <a:pt x="19038" y="9823"/>
                    <a:pt x="17592" y="11443"/>
                  </a:cubicBezTo>
                  <a:cubicBezTo>
                    <a:pt x="16085" y="13131"/>
                    <a:pt x="12864" y="13306"/>
                    <a:pt x="10859" y="11810"/>
                  </a:cubicBezTo>
                  <a:cubicBezTo>
                    <a:pt x="9632" y="10894"/>
                    <a:pt x="6637" y="6557"/>
                    <a:pt x="3700" y="1436"/>
                  </a:cubicBezTo>
                  <a:cubicBezTo>
                    <a:pt x="3170" y="512"/>
                    <a:pt x="2801" y="21"/>
                    <a:pt x="2575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2377" name="IMG_1711.png" descr="IMG_1711.png"/>
          <p:cNvPicPr>
            <a:picLocks noChangeAspect="1"/>
          </p:cNvPicPr>
          <p:nvPr/>
        </p:nvPicPr>
        <p:blipFill>
          <a:blip r:embed="rId15">
            <a:extLst/>
          </a:blip>
          <a:srcRect l="7320" t="68125" r="36601" b="5521"/>
          <a:stretch>
            <a:fillRect/>
          </a:stretch>
        </p:blipFill>
        <p:spPr>
          <a:xfrm>
            <a:off x="6052934" y="3804659"/>
            <a:ext cx="1976189" cy="69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8" name="IMG_1714.png" descr="IMG_1714.png"/>
          <p:cNvPicPr>
            <a:picLocks noChangeAspect="1"/>
          </p:cNvPicPr>
          <p:nvPr/>
        </p:nvPicPr>
        <p:blipFill>
          <a:blip r:embed="rId16">
            <a:extLst/>
          </a:blip>
          <a:srcRect l="26915" t="77393" r="38671" b="18337"/>
          <a:stretch>
            <a:fillRect/>
          </a:stretch>
        </p:blipFill>
        <p:spPr>
          <a:xfrm>
            <a:off x="1345839" y="2465823"/>
            <a:ext cx="3728564" cy="34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9" name="مثال"/>
          <p:cNvSpPr/>
          <p:nvPr/>
        </p:nvSpPr>
        <p:spPr>
          <a:xfrm>
            <a:off x="5104048" y="2519135"/>
            <a:ext cx="1050594" cy="3326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/>
            </a:pPr>
            <a:r>
              <a:rPr sz="24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rPr>
              <a:t>مثال</a:t>
            </a:r>
            <a:r>
              <a:t> </a:t>
            </a:r>
          </a:p>
        </p:txBody>
      </p:sp>
      <p:pic>
        <p:nvPicPr>
          <p:cNvPr id="2380" name="IMG_1714.png" descr="IMG_1714.png"/>
          <p:cNvPicPr>
            <a:picLocks noChangeAspect="1"/>
          </p:cNvPicPr>
          <p:nvPr/>
        </p:nvPicPr>
        <p:blipFill>
          <a:blip r:embed="rId16">
            <a:extLst/>
          </a:blip>
          <a:srcRect l="30748" t="80978" r="56195" b="13319"/>
          <a:stretch>
            <a:fillRect/>
          </a:stretch>
        </p:blipFill>
        <p:spPr>
          <a:xfrm>
            <a:off x="2844123" y="2833181"/>
            <a:ext cx="2040104" cy="6681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3" name="القوى  سالب ٢…"/>
          <p:cNvGrpSpPr/>
          <p:nvPr/>
        </p:nvGrpSpPr>
        <p:grpSpPr>
          <a:xfrm>
            <a:off x="865093" y="2936327"/>
            <a:ext cx="1724683" cy="425985"/>
            <a:chOff x="0" y="0"/>
            <a:chExt cx="1724682" cy="425983"/>
          </a:xfrm>
        </p:grpSpPr>
        <p:sp>
          <p:nvSpPr>
            <p:cNvPr id="2382" name="القوى  سالب ٢…"/>
            <p:cNvSpPr txBox="1"/>
            <p:nvPr/>
          </p:nvSpPr>
          <p:spPr>
            <a:xfrm>
              <a:off x="6350" y="6350"/>
              <a:ext cx="1711983" cy="4132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hueOff val="-258532"/>
                    <a:satOff val="14213"/>
                    <a:lumOff val="24775"/>
                  </a:schemeClr>
                </a:gs>
                <a:gs pos="35000">
                  <a:srgbClr val="FFF1CD"/>
                </a:gs>
                <a:gs pos="100000">
                  <a:schemeClr val="accent1">
                    <a:hueOff val="-341256"/>
                    <a:satOff val="14213"/>
                    <a:lumOff val="34896"/>
                  </a:schemeClr>
                </a:gs>
              </a:gsLst>
              <a:lin ang="162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/>
              </a:pPr>
              <a:r>
                <a:t>القوى  سالب ٢ </a:t>
              </a:r>
            </a:p>
            <a:p>
              <a:pPr algn="ctr" rtl="0">
                <a:defRPr b="1"/>
              </a:pPr>
              <a:r>
                <a:t>تحرك الفاصلة لليسار منزلتين</a:t>
              </a:r>
            </a:p>
          </p:txBody>
        </p:sp>
        <p:pic>
          <p:nvPicPr>
            <p:cNvPr id="2381" name="القوى  سالب ٢… القوى  سالب ٢ تحرك الفاصلة لليسار منزلتين" descr="القوى  سالب ٢… القوى  سالب ٢ تحرك الفاصلة لليسار منزلتين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724683" cy="425984"/>
            </a:xfrm>
            <a:prstGeom prst="rect">
              <a:avLst/>
            </a:prstGeom>
            <a:effectLst/>
          </p:spPr>
        </p:pic>
      </p:grpSp>
      <p:sp>
        <p:nvSpPr>
          <p:cNvPr id="2384" name="مستطيل"/>
          <p:cNvSpPr/>
          <p:nvPr/>
        </p:nvSpPr>
        <p:spPr>
          <a:xfrm>
            <a:off x="2790418" y="2957109"/>
            <a:ext cx="458029" cy="293143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  <a:alpha val="33418"/>
                </a:schemeClr>
              </a:gs>
              <a:gs pos="35000">
                <a:srgbClr val="FFF1CD">
                  <a:alpha val="33418"/>
                </a:srgbClr>
              </a:gs>
              <a:gs pos="100000">
                <a:schemeClr val="accent1">
                  <a:hueOff val="-341256"/>
                  <a:satOff val="14213"/>
                  <a:lumOff val="34896"/>
                  <a:alpha val="33418"/>
                </a:schemeClr>
              </a:gs>
            </a:gsLst>
            <a:lin ang="16200000"/>
          </a:gradFill>
          <a:ln w="25400">
            <a:solidFill>
              <a:srgbClr val="B51A00">
                <a:alpha val="33418"/>
              </a:srgb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387" name="تجميع"/>
          <p:cNvGrpSpPr/>
          <p:nvPr/>
        </p:nvGrpSpPr>
        <p:grpSpPr>
          <a:xfrm>
            <a:off x="3460476" y="3043452"/>
            <a:ext cx="678982" cy="242085"/>
            <a:chOff x="0" y="0"/>
            <a:chExt cx="678980" cy="242083"/>
          </a:xfrm>
        </p:grpSpPr>
        <p:sp>
          <p:nvSpPr>
            <p:cNvPr id="2385" name="خط"/>
            <p:cNvSpPr/>
            <p:nvPr/>
          </p:nvSpPr>
          <p:spPr>
            <a:xfrm>
              <a:off x="664735" y="-1"/>
              <a:ext cx="1" cy="24208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86" name="خط"/>
            <p:cNvSpPr/>
            <p:nvPr/>
          </p:nvSpPr>
          <p:spPr>
            <a:xfrm flipH="1" flipV="1">
              <a:off x="0" y="0"/>
              <a:ext cx="678981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388" name="١"/>
          <p:cNvSpPr txBox="1"/>
          <p:nvPr/>
        </p:nvSpPr>
        <p:spPr>
          <a:xfrm>
            <a:off x="3965895" y="3368131"/>
            <a:ext cx="9902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389" name="="/>
          <p:cNvSpPr txBox="1"/>
          <p:nvPr/>
        </p:nvSpPr>
        <p:spPr>
          <a:xfrm>
            <a:off x="4485482" y="3726157"/>
            <a:ext cx="173036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/>
            </a:lvl1pPr>
          </a:lstStyle>
          <a:p>
            <a:pPr rtl="0">
              <a:defRPr/>
            </a:pPr>
            <a:r>
              <a:t>= </a:t>
            </a:r>
          </a:p>
        </p:txBody>
      </p:sp>
      <p:sp>
        <p:nvSpPr>
          <p:cNvPr id="2390" name="١"/>
          <p:cNvSpPr txBox="1"/>
          <p:nvPr/>
        </p:nvSpPr>
        <p:spPr>
          <a:xfrm>
            <a:off x="4143236" y="3689096"/>
            <a:ext cx="208316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391" name="٦"/>
          <p:cNvSpPr txBox="1"/>
          <p:nvPr/>
        </p:nvSpPr>
        <p:spPr>
          <a:xfrm>
            <a:off x="3878796" y="3689096"/>
            <a:ext cx="189917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٦ </a:t>
            </a:r>
          </a:p>
        </p:txBody>
      </p:sp>
      <p:sp>
        <p:nvSpPr>
          <p:cNvPr id="2392" name="٠"/>
          <p:cNvSpPr txBox="1"/>
          <p:nvPr/>
        </p:nvSpPr>
        <p:spPr>
          <a:xfrm>
            <a:off x="3703790" y="3689096"/>
            <a:ext cx="200032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2393" name="٠"/>
          <p:cNvSpPr txBox="1"/>
          <p:nvPr/>
        </p:nvSpPr>
        <p:spPr>
          <a:xfrm>
            <a:off x="3353493" y="3683351"/>
            <a:ext cx="106984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٠ </a:t>
            </a:r>
          </a:p>
        </p:txBody>
      </p:sp>
      <p:sp>
        <p:nvSpPr>
          <p:cNvPr id="2394" name="٫"/>
          <p:cNvSpPr txBox="1"/>
          <p:nvPr/>
        </p:nvSpPr>
        <p:spPr>
          <a:xfrm>
            <a:off x="3524816" y="3631582"/>
            <a:ext cx="106985" cy="35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٫ </a:t>
            </a:r>
          </a:p>
        </p:txBody>
      </p:sp>
      <p:sp>
        <p:nvSpPr>
          <p:cNvPr id="2395" name="٢"/>
          <p:cNvSpPr txBox="1"/>
          <p:nvPr/>
        </p:nvSpPr>
        <p:spPr>
          <a:xfrm>
            <a:off x="3731422" y="3368131"/>
            <a:ext cx="13709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2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7" grpId="5"/>
      <p:bldP build="whole" bldLvl="1" animBg="1" rev="0" advAuto="0" spid="2389" grpId="6"/>
      <p:bldP build="whole" bldLvl="1" animBg="1" rev="0" advAuto="0" spid="2395" grpId="10"/>
      <p:bldP build="whole" bldLvl="1" animBg="1" rev="0" advAuto="0" spid="2391" grpId="9"/>
      <p:bldP build="whole" bldLvl="1" animBg="1" rev="0" advAuto="0" spid="2393" grpId="13"/>
      <p:bldP build="whole" bldLvl="1" animBg="1" rev="0" advAuto="0" spid="2384" grpId="3"/>
      <p:bldP build="whole" bldLvl="1" animBg="1" rev="0" advAuto="0" spid="2390" grpId="7"/>
      <p:bldP build="whole" bldLvl="1" animBg="1" rev="0" advAuto="0" spid="2388" grpId="8"/>
      <p:bldP build="whole" bldLvl="1" animBg="1" rev="0" advAuto="0" spid="2380" grpId="2"/>
      <p:bldP build="whole" bldLvl="1" animBg="1" rev="0" advAuto="0" spid="2394" grpId="12"/>
      <p:bldP build="whole" bldLvl="1" animBg="1" rev="0" advAuto="0" spid="2378" grpId="1"/>
      <p:bldP build="whole" bldLvl="1" animBg="1" rev="0" advAuto="0" spid="2392" grpId="11"/>
      <p:bldP build="whole" bldLvl="1" animBg="1" rev="0" advAuto="0" spid="2383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9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0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0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1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1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1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1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1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1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1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1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1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2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2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2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2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2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2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32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43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٥٥</a:t>
              </a:r>
            </a:p>
          </p:txBody>
        </p:sp>
      </p:grpSp>
      <p:sp>
        <p:nvSpPr>
          <p:cNvPr id="2433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437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434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435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436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438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2" name="تجميع"/>
          <p:cNvGrpSpPr/>
          <p:nvPr/>
        </p:nvGrpSpPr>
        <p:grpSpPr>
          <a:xfrm>
            <a:off x="2668356" y="705343"/>
            <a:ext cx="3547020" cy="759338"/>
            <a:chOff x="-19050" y="135135"/>
            <a:chExt cx="3547019" cy="759336"/>
          </a:xfrm>
        </p:grpSpPr>
        <p:pic>
          <p:nvPicPr>
            <p:cNvPr id="2439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397955" y="582222"/>
              <a:ext cx="1130015" cy="312250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440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582222"/>
              <a:ext cx="1296369" cy="312250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441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34" t="48279" r="35308" b="43127"/>
            <a:stretch>
              <a:fillRect/>
            </a:stretch>
          </p:blipFill>
          <p:spPr>
            <a:xfrm rot="10800000">
              <a:off x="1186942" y="135135"/>
              <a:ext cx="1314114" cy="54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310" fill="norm" stroke="1" extrusionOk="0">
                  <a:moveTo>
                    <a:pt x="2573" y="1"/>
                  </a:moveTo>
                  <a:cubicBezTo>
                    <a:pt x="2195" y="-33"/>
                    <a:pt x="2221" y="1227"/>
                    <a:pt x="2579" y="3949"/>
                  </a:cubicBezTo>
                  <a:cubicBezTo>
                    <a:pt x="2834" y="5884"/>
                    <a:pt x="2923" y="7472"/>
                    <a:pt x="2794" y="7742"/>
                  </a:cubicBezTo>
                  <a:cubicBezTo>
                    <a:pt x="2671" y="7996"/>
                    <a:pt x="2124" y="8509"/>
                    <a:pt x="1579" y="8887"/>
                  </a:cubicBezTo>
                  <a:cubicBezTo>
                    <a:pt x="1035" y="9266"/>
                    <a:pt x="426" y="9851"/>
                    <a:pt x="222" y="10188"/>
                  </a:cubicBezTo>
                  <a:cubicBezTo>
                    <a:pt x="-99" y="10718"/>
                    <a:pt x="-83" y="10927"/>
                    <a:pt x="346" y="11705"/>
                  </a:cubicBezTo>
                  <a:cubicBezTo>
                    <a:pt x="1894" y="14516"/>
                    <a:pt x="6804" y="19927"/>
                    <a:pt x="8754" y="20978"/>
                  </a:cubicBezTo>
                  <a:cubicBezTo>
                    <a:pt x="9847" y="21567"/>
                    <a:pt x="13533" y="21331"/>
                    <a:pt x="14696" y="20591"/>
                  </a:cubicBezTo>
                  <a:cubicBezTo>
                    <a:pt x="16387" y="19516"/>
                    <a:pt x="17427" y="18147"/>
                    <a:pt x="18988" y="14971"/>
                  </a:cubicBezTo>
                  <a:lnTo>
                    <a:pt x="20319" y="12278"/>
                  </a:lnTo>
                  <a:lnTo>
                    <a:pt x="20910" y="13919"/>
                  </a:lnTo>
                  <a:lnTo>
                    <a:pt x="21501" y="15544"/>
                  </a:lnTo>
                  <a:lnTo>
                    <a:pt x="21501" y="10869"/>
                  </a:lnTo>
                  <a:lnTo>
                    <a:pt x="21501" y="6193"/>
                  </a:lnTo>
                  <a:lnTo>
                    <a:pt x="19988" y="5775"/>
                  </a:lnTo>
                  <a:cubicBezTo>
                    <a:pt x="19157" y="5551"/>
                    <a:pt x="18417" y="5510"/>
                    <a:pt x="18345" y="5682"/>
                  </a:cubicBezTo>
                  <a:cubicBezTo>
                    <a:pt x="18273" y="5855"/>
                    <a:pt x="18403" y="6678"/>
                    <a:pt x="18631" y="7509"/>
                  </a:cubicBezTo>
                  <a:cubicBezTo>
                    <a:pt x="19150" y="9399"/>
                    <a:pt x="19038" y="9820"/>
                    <a:pt x="17592" y="11442"/>
                  </a:cubicBezTo>
                  <a:cubicBezTo>
                    <a:pt x="16086" y="13131"/>
                    <a:pt x="12863" y="13310"/>
                    <a:pt x="10858" y="11813"/>
                  </a:cubicBezTo>
                  <a:cubicBezTo>
                    <a:pt x="9631" y="10897"/>
                    <a:pt x="6639" y="6548"/>
                    <a:pt x="3703" y="1425"/>
                  </a:cubicBezTo>
                  <a:cubicBezTo>
                    <a:pt x="3172" y="500"/>
                    <a:pt x="2799" y="21"/>
                    <a:pt x="2573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2443" name="IMG_1715.png" descr="IMG_1715.png"/>
          <p:cNvPicPr>
            <a:picLocks noChangeAspect="1"/>
          </p:cNvPicPr>
          <p:nvPr/>
        </p:nvPicPr>
        <p:blipFill>
          <a:blip r:embed="rId15">
            <a:extLst/>
          </a:blip>
          <a:srcRect l="6814" t="25160" r="12577" b="55096"/>
          <a:stretch>
            <a:fillRect/>
          </a:stretch>
        </p:blipFill>
        <p:spPr>
          <a:xfrm>
            <a:off x="835290" y="1684200"/>
            <a:ext cx="5272355" cy="968503"/>
          </a:xfrm>
          <a:prstGeom prst="rect">
            <a:avLst/>
          </a:prstGeom>
          <a:ln w="12700">
            <a:miter lim="400000"/>
          </a:ln>
        </p:spPr>
      </p:pic>
      <p:sp>
        <p:nvSpPr>
          <p:cNvPr id="2444" name="خط"/>
          <p:cNvSpPr/>
          <p:nvPr/>
        </p:nvSpPr>
        <p:spPr>
          <a:xfrm flipV="1">
            <a:off x="3947786" y="2414383"/>
            <a:ext cx="1" cy="1768915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445" name="خط"/>
          <p:cNvSpPr/>
          <p:nvPr/>
        </p:nvSpPr>
        <p:spPr>
          <a:xfrm flipV="1">
            <a:off x="2979318" y="2414383"/>
            <a:ext cx="1" cy="1768915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446" name="خط"/>
          <p:cNvSpPr/>
          <p:nvPr/>
        </p:nvSpPr>
        <p:spPr>
          <a:xfrm flipV="1">
            <a:off x="1935440" y="2414383"/>
            <a:ext cx="1" cy="1768915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447" name="IMG_0547.gif" descr="IMG_0547.gif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12160" y="1107159"/>
            <a:ext cx="1060970" cy="795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5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6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6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6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6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6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6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7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7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7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7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7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7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8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7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84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48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٥٦</a:t>
              </a:r>
            </a:p>
          </p:txBody>
        </p:sp>
      </p:grpSp>
      <p:sp>
        <p:nvSpPr>
          <p:cNvPr id="248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486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89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487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488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90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26113" y="3671413"/>
            <a:ext cx="1283002" cy="849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1" name="IMG_1660.jpeg" descr="IMG_1660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5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492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493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494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496" name="IMG_1709.png" descr="IMG_1709.png"/>
          <p:cNvPicPr>
            <a:picLocks noChangeAspect="1"/>
          </p:cNvPicPr>
          <p:nvPr/>
        </p:nvPicPr>
        <p:blipFill>
          <a:blip r:embed="rId14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7" name="IMG_1716.png" descr="IMG_1716.png"/>
          <p:cNvPicPr>
            <a:picLocks noChangeAspect="1"/>
          </p:cNvPicPr>
          <p:nvPr/>
        </p:nvPicPr>
        <p:blipFill>
          <a:blip r:embed="rId15">
            <a:extLst/>
          </a:blip>
          <a:srcRect l="13753" t="36971" r="23793" b="52991"/>
          <a:stretch>
            <a:fillRect/>
          </a:stretch>
        </p:blipFill>
        <p:spPr>
          <a:xfrm>
            <a:off x="840387" y="1680432"/>
            <a:ext cx="5418672" cy="653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0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1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1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1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1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1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1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1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2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2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2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2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2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2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3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2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34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3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٥٥</a:t>
              </a:r>
            </a:p>
          </p:txBody>
        </p:sp>
      </p:grpSp>
      <p:sp>
        <p:nvSpPr>
          <p:cNvPr id="253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539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536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537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538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540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4" name="تجميع"/>
          <p:cNvGrpSpPr/>
          <p:nvPr/>
        </p:nvGrpSpPr>
        <p:grpSpPr>
          <a:xfrm>
            <a:off x="2668356" y="705343"/>
            <a:ext cx="3547020" cy="759338"/>
            <a:chOff x="-19050" y="135135"/>
            <a:chExt cx="3547019" cy="759336"/>
          </a:xfrm>
        </p:grpSpPr>
        <p:pic>
          <p:nvPicPr>
            <p:cNvPr id="2541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397955" y="582222"/>
              <a:ext cx="1130015" cy="312250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542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582222"/>
              <a:ext cx="1296369" cy="312250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543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34" t="48279" r="35308" b="43127"/>
            <a:stretch>
              <a:fillRect/>
            </a:stretch>
          </p:blipFill>
          <p:spPr>
            <a:xfrm rot="10800000">
              <a:off x="1186942" y="135135"/>
              <a:ext cx="1314114" cy="54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310" fill="norm" stroke="1" extrusionOk="0">
                  <a:moveTo>
                    <a:pt x="2573" y="1"/>
                  </a:moveTo>
                  <a:cubicBezTo>
                    <a:pt x="2195" y="-33"/>
                    <a:pt x="2221" y="1227"/>
                    <a:pt x="2579" y="3949"/>
                  </a:cubicBezTo>
                  <a:cubicBezTo>
                    <a:pt x="2834" y="5884"/>
                    <a:pt x="2923" y="7472"/>
                    <a:pt x="2794" y="7742"/>
                  </a:cubicBezTo>
                  <a:cubicBezTo>
                    <a:pt x="2671" y="7996"/>
                    <a:pt x="2124" y="8509"/>
                    <a:pt x="1579" y="8887"/>
                  </a:cubicBezTo>
                  <a:cubicBezTo>
                    <a:pt x="1035" y="9266"/>
                    <a:pt x="426" y="9851"/>
                    <a:pt x="222" y="10188"/>
                  </a:cubicBezTo>
                  <a:cubicBezTo>
                    <a:pt x="-99" y="10718"/>
                    <a:pt x="-83" y="10927"/>
                    <a:pt x="346" y="11705"/>
                  </a:cubicBezTo>
                  <a:cubicBezTo>
                    <a:pt x="1894" y="14516"/>
                    <a:pt x="6804" y="19927"/>
                    <a:pt x="8754" y="20978"/>
                  </a:cubicBezTo>
                  <a:cubicBezTo>
                    <a:pt x="9847" y="21567"/>
                    <a:pt x="13533" y="21331"/>
                    <a:pt x="14696" y="20591"/>
                  </a:cubicBezTo>
                  <a:cubicBezTo>
                    <a:pt x="16387" y="19516"/>
                    <a:pt x="17427" y="18147"/>
                    <a:pt x="18988" y="14971"/>
                  </a:cubicBezTo>
                  <a:lnTo>
                    <a:pt x="20319" y="12278"/>
                  </a:lnTo>
                  <a:lnTo>
                    <a:pt x="20910" y="13919"/>
                  </a:lnTo>
                  <a:lnTo>
                    <a:pt x="21501" y="15544"/>
                  </a:lnTo>
                  <a:lnTo>
                    <a:pt x="21501" y="10869"/>
                  </a:lnTo>
                  <a:lnTo>
                    <a:pt x="21501" y="6193"/>
                  </a:lnTo>
                  <a:lnTo>
                    <a:pt x="19988" y="5775"/>
                  </a:lnTo>
                  <a:cubicBezTo>
                    <a:pt x="19157" y="5551"/>
                    <a:pt x="18417" y="5510"/>
                    <a:pt x="18345" y="5682"/>
                  </a:cubicBezTo>
                  <a:cubicBezTo>
                    <a:pt x="18273" y="5855"/>
                    <a:pt x="18403" y="6678"/>
                    <a:pt x="18631" y="7509"/>
                  </a:cubicBezTo>
                  <a:cubicBezTo>
                    <a:pt x="19150" y="9399"/>
                    <a:pt x="19038" y="9820"/>
                    <a:pt x="17592" y="11442"/>
                  </a:cubicBezTo>
                  <a:cubicBezTo>
                    <a:pt x="16086" y="13131"/>
                    <a:pt x="12863" y="13310"/>
                    <a:pt x="10858" y="11813"/>
                  </a:cubicBezTo>
                  <a:cubicBezTo>
                    <a:pt x="9631" y="10897"/>
                    <a:pt x="6639" y="6548"/>
                    <a:pt x="3703" y="1425"/>
                  </a:cubicBezTo>
                  <a:cubicBezTo>
                    <a:pt x="3172" y="500"/>
                    <a:pt x="2799" y="21"/>
                    <a:pt x="2573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2545" name="IMG_1715.png" descr="IMG_1715.png"/>
          <p:cNvPicPr>
            <a:picLocks noChangeAspect="1"/>
          </p:cNvPicPr>
          <p:nvPr/>
        </p:nvPicPr>
        <p:blipFill>
          <a:blip r:embed="rId15">
            <a:extLst/>
          </a:blip>
          <a:srcRect l="42788" t="25160" r="12577" b="66984"/>
          <a:stretch>
            <a:fillRect/>
          </a:stretch>
        </p:blipFill>
        <p:spPr>
          <a:xfrm>
            <a:off x="3188227" y="1684200"/>
            <a:ext cx="2919418" cy="385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6" name="IMG_0547.gif" descr="IMG_0547.gif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12160" y="1107159"/>
            <a:ext cx="1060970" cy="795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7" name="IMG_1717.png" descr="IMG_1717.png"/>
          <p:cNvPicPr>
            <a:picLocks noChangeAspect="1"/>
          </p:cNvPicPr>
          <p:nvPr/>
        </p:nvPicPr>
        <p:blipFill>
          <a:blip r:embed="rId17">
            <a:extLst/>
          </a:blip>
          <a:srcRect l="8281" t="22675" r="28689" b="45450"/>
          <a:stretch>
            <a:fillRect/>
          </a:stretch>
        </p:blipFill>
        <p:spPr>
          <a:xfrm>
            <a:off x="1474172" y="2213510"/>
            <a:ext cx="4322509" cy="1639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36;p24"/>
          <p:cNvSpPr txBox="1"/>
          <p:nvPr>
            <p:ph type="title"/>
          </p:nvPr>
        </p:nvSpPr>
        <p:spPr>
          <a:xfrm>
            <a:off x="2617929" y="1680432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752" name="تجميع"/>
          <p:cNvGrpSpPr/>
          <p:nvPr/>
        </p:nvGrpSpPr>
        <p:grpSpPr>
          <a:xfrm>
            <a:off x="6040348" y="1675811"/>
            <a:ext cx="2339232" cy="1955972"/>
            <a:chOff x="0" y="0"/>
            <a:chExt cx="2339231" cy="1955971"/>
          </a:xfrm>
        </p:grpSpPr>
        <p:grpSp>
          <p:nvGrpSpPr>
            <p:cNvPr id="1750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746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743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4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5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749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747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8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751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75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8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754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5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6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7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759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2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760" name="Google Shape;181;p29" descr="Google Shape;181;p2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763" name="IMG_0588.jpeg" descr="IMG_058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9543" y="1885632"/>
            <a:ext cx="2299345" cy="17321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764" name="النشيد الوطني بدون موسيقى.mp4" descr="النشيد الوطني بدون موسيقى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040348" y="1806970"/>
            <a:ext cx="2269157" cy="127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7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1764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17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7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64"/>
                  </p:tgtEl>
                </p:cond>
              </p:nextCondLst>
            </p:seq>
          </p:childTnLst>
        </p:cTn>
      </p:par>
    </p:tnLst>
    <p:bldLst>
      <p:bldP build="whole" bldLvl="1" animBg="1" rev="0" advAuto="0" spid="174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5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6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6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6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6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6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6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7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7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7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7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7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7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8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7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84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8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٥٥</a:t>
              </a:r>
            </a:p>
          </p:txBody>
        </p:sp>
      </p:grpSp>
      <p:sp>
        <p:nvSpPr>
          <p:cNvPr id="258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2586" name="IMG_1640.png" descr="IMG_1640.png"/>
          <p:cNvPicPr>
            <a:picLocks noChangeAspect="1"/>
          </p:cNvPicPr>
          <p:nvPr/>
        </p:nvPicPr>
        <p:blipFill>
          <a:blip r:embed="rId11">
            <a:extLst/>
          </a:blip>
          <a:srcRect l="53199" t="32656" r="8475" b="58946"/>
          <a:stretch>
            <a:fillRect/>
          </a:stretch>
        </p:blipFill>
        <p:spPr>
          <a:xfrm>
            <a:off x="3546718" y="1050891"/>
            <a:ext cx="2738700" cy="450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2" h="21547" fill="norm" stroke="1" extrusionOk="0">
                <a:moveTo>
                  <a:pt x="21297" y="56"/>
                </a:moveTo>
                <a:cubicBezTo>
                  <a:pt x="21265" y="-53"/>
                  <a:pt x="21226" y="1"/>
                  <a:pt x="21176" y="189"/>
                </a:cubicBezTo>
                <a:cubicBezTo>
                  <a:pt x="21129" y="367"/>
                  <a:pt x="16484" y="562"/>
                  <a:pt x="10854" y="626"/>
                </a:cubicBezTo>
                <a:lnTo>
                  <a:pt x="620" y="740"/>
                </a:lnTo>
                <a:lnTo>
                  <a:pt x="368" y="1880"/>
                </a:lnTo>
                <a:cubicBezTo>
                  <a:pt x="-185" y="4399"/>
                  <a:pt x="-97" y="10685"/>
                  <a:pt x="517" y="12578"/>
                </a:cubicBezTo>
                <a:cubicBezTo>
                  <a:pt x="809" y="13477"/>
                  <a:pt x="1432" y="13514"/>
                  <a:pt x="10935" y="13319"/>
                </a:cubicBezTo>
                <a:cubicBezTo>
                  <a:pt x="16493" y="13205"/>
                  <a:pt x="21109" y="13022"/>
                  <a:pt x="21195" y="12920"/>
                </a:cubicBezTo>
                <a:cubicBezTo>
                  <a:pt x="21385" y="12693"/>
                  <a:pt x="21365" y="13299"/>
                  <a:pt x="21396" y="6327"/>
                </a:cubicBezTo>
                <a:cubicBezTo>
                  <a:pt x="21415" y="2189"/>
                  <a:pt x="21393" y="383"/>
                  <a:pt x="21297" y="56"/>
                </a:cubicBezTo>
                <a:close/>
                <a:moveTo>
                  <a:pt x="3172" y="21129"/>
                </a:moveTo>
                <a:cubicBezTo>
                  <a:pt x="3129" y="21129"/>
                  <a:pt x="3116" y="21317"/>
                  <a:pt x="3129" y="21547"/>
                </a:cubicBezTo>
                <a:lnTo>
                  <a:pt x="3256" y="21547"/>
                </a:lnTo>
                <a:cubicBezTo>
                  <a:pt x="3245" y="21317"/>
                  <a:pt x="3215" y="21129"/>
                  <a:pt x="3172" y="21129"/>
                </a:cubicBezTo>
                <a:close/>
                <a:moveTo>
                  <a:pt x="11713" y="21452"/>
                </a:moveTo>
                <a:cubicBezTo>
                  <a:pt x="11712" y="21467"/>
                  <a:pt x="11714" y="21528"/>
                  <a:pt x="11713" y="21547"/>
                </a:cubicBezTo>
                <a:lnTo>
                  <a:pt x="11745" y="21547"/>
                </a:lnTo>
                <a:cubicBezTo>
                  <a:pt x="11744" y="21542"/>
                  <a:pt x="11745" y="21533"/>
                  <a:pt x="11745" y="21528"/>
                </a:cubicBezTo>
                <a:cubicBezTo>
                  <a:pt x="11732" y="21341"/>
                  <a:pt x="11722" y="21329"/>
                  <a:pt x="11713" y="2145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90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587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588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589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591" name="IMG_1709.png" descr="IMG_1709.png"/>
          <p:cNvPicPr>
            <a:picLocks noChangeAspect="1"/>
          </p:cNvPicPr>
          <p:nvPr/>
        </p:nvPicPr>
        <p:blipFill>
          <a:blip r:embed="rId12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4" name="تجميع"/>
          <p:cNvGrpSpPr/>
          <p:nvPr/>
        </p:nvGrpSpPr>
        <p:grpSpPr>
          <a:xfrm>
            <a:off x="1466095" y="1517286"/>
            <a:ext cx="4273348" cy="788039"/>
            <a:chOff x="0" y="0"/>
            <a:chExt cx="4273346" cy="788037"/>
          </a:xfrm>
        </p:grpSpPr>
        <p:pic>
          <p:nvPicPr>
            <p:cNvPr id="2592" name="IMG_1717.png" descr="IMG_1717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5879" t="64970" r="28689" b="23858"/>
            <a:stretch>
              <a:fillRect/>
            </a:stretch>
          </p:blipFill>
          <p:spPr>
            <a:xfrm>
              <a:off x="0" y="0"/>
              <a:ext cx="4273347" cy="788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3" name="مستطيل"/>
            <p:cNvSpPr/>
            <p:nvPr/>
          </p:nvSpPr>
          <p:spPr>
            <a:xfrm>
              <a:off x="1283505" y="335228"/>
              <a:ext cx="1448465" cy="4522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9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0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0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1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1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1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1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1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1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2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2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2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2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2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2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2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629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630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31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32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33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637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634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635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636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638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4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5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5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5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5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5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5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6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6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6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6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6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7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6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7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7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674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675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76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77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678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755711" y="1709249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679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682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680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3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683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6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694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9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697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3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700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701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702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704" name="IMG_1709.png" descr="IMG_1709.png"/>
          <p:cNvPicPr>
            <a:picLocks noChangeAspect="1"/>
          </p:cNvPicPr>
          <p:nvPr/>
        </p:nvPicPr>
        <p:blipFill>
          <a:blip r:embed="rId13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0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1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1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2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2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2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2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2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2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3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3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3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3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36" name="جدول التعلم"/>
          <p:cNvSpPr txBox="1"/>
          <p:nvPr/>
        </p:nvSpPr>
        <p:spPr>
          <a:xfrm>
            <a:off x="2671823" y="1611893"/>
            <a:ext cx="1597419" cy="301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73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73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740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2741" name="الجدول"/>
          <p:cNvGraphicFramePr/>
          <p:nvPr/>
        </p:nvGraphicFramePr>
        <p:xfrm>
          <a:off x="5595761" y="2045311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744" name="مستطيل"/>
          <p:cNvGrpSpPr/>
          <p:nvPr/>
        </p:nvGrpSpPr>
        <p:grpSpPr>
          <a:xfrm>
            <a:off x="2583665" y="2682974"/>
            <a:ext cx="1551236" cy="1645230"/>
            <a:chOff x="0" y="0"/>
            <a:chExt cx="1551235" cy="1645229"/>
          </a:xfrm>
        </p:grpSpPr>
        <p:sp>
          <p:nvSpPr>
            <p:cNvPr id="2743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42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747" name="مستطيل"/>
          <p:cNvGrpSpPr/>
          <p:nvPr/>
        </p:nvGrpSpPr>
        <p:grpSpPr>
          <a:xfrm>
            <a:off x="1118670" y="2699952"/>
            <a:ext cx="1476550" cy="1611274"/>
            <a:chOff x="0" y="0"/>
            <a:chExt cx="1476548" cy="1611273"/>
          </a:xfrm>
        </p:grpSpPr>
        <p:sp>
          <p:nvSpPr>
            <p:cNvPr id="2746" name="مستطيل"/>
            <p:cNvSpPr/>
            <p:nvPr/>
          </p:nvSpPr>
          <p:spPr>
            <a:xfrm>
              <a:off x="12700" y="12700"/>
              <a:ext cx="1451149" cy="158587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45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476549" cy="1611274"/>
            </a:xfrm>
            <a:prstGeom prst="rect">
              <a:avLst/>
            </a:prstGeom>
            <a:effectLst/>
          </p:spPr>
        </p:pic>
      </p:grpSp>
      <p:grpSp>
        <p:nvGrpSpPr>
          <p:cNvPr id="2750" name="مستطيل"/>
          <p:cNvGrpSpPr/>
          <p:nvPr/>
        </p:nvGrpSpPr>
        <p:grpSpPr>
          <a:xfrm>
            <a:off x="4061403" y="2682974"/>
            <a:ext cx="1551237" cy="1645230"/>
            <a:chOff x="0" y="0"/>
            <a:chExt cx="1551235" cy="1645229"/>
          </a:xfrm>
        </p:grpSpPr>
        <p:sp>
          <p:nvSpPr>
            <p:cNvPr id="2749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48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754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751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752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753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755" name="IMG_1709.png" descr="IMG_1709.png"/>
          <p:cNvPicPr>
            <a:picLocks noChangeAspect="1"/>
          </p:cNvPicPr>
          <p:nvPr/>
        </p:nvPicPr>
        <p:blipFill>
          <a:blip r:embed="rId13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sp>
        <p:nvSpPr>
          <p:cNvPr id="2756" name="القوى والاسس"/>
          <p:cNvSpPr txBox="1"/>
          <p:nvPr/>
        </p:nvSpPr>
        <p:spPr>
          <a:xfrm>
            <a:off x="4211335" y="3256820"/>
            <a:ext cx="123470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القوى والاسس</a:t>
            </a:r>
          </a:p>
        </p:txBody>
      </p:sp>
      <p:sp>
        <p:nvSpPr>
          <p:cNvPr id="2757" name="🔹كتابة الاعداد…"/>
          <p:cNvSpPr txBox="1"/>
          <p:nvPr/>
        </p:nvSpPr>
        <p:spPr>
          <a:xfrm>
            <a:off x="2888099" y="3082940"/>
            <a:ext cx="103035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🔹كتابة الاعداد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بالصيغة العلمية </a:t>
            </a:r>
          </a:p>
        </p:txBody>
      </p:sp>
      <p:pic>
        <p:nvPicPr>
          <p:cNvPr id="2758" name="IMG_1711.png" descr="IMG_1711.png"/>
          <p:cNvPicPr>
            <a:picLocks noChangeAspect="1"/>
          </p:cNvPicPr>
          <p:nvPr/>
        </p:nvPicPr>
        <p:blipFill>
          <a:blip r:embed="rId14">
            <a:extLst/>
          </a:blip>
          <a:srcRect l="10869" t="72266" r="38524" b="6309"/>
          <a:stretch>
            <a:fillRect/>
          </a:stretch>
        </p:blipFill>
        <p:spPr>
          <a:xfrm>
            <a:off x="1240425" y="3392171"/>
            <a:ext cx="1272378" cy="4039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759" name="الصيغة العلمية الصيغة العلمية" descr="الصيغة العلمية الصيغة العلمية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026323" y="3025768"/>
            <a:ext cx="614310" cy="24710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760" name="الصيغة القياسية الصيغة القياسية " descr="الصيغة القياسية الصيغة القياسية 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10512" y="3020555"/>
            <a:ext cx="687740" cy="23612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761" name="IMG_0382.jpeg" descr="IMG_0382.jpeg"/>
          <p:cNvPicPr>
            <a:picLocks noChangeAspect="1"/>
          </p:cNvPicPr>
          <p:nvPr/>
        </p:nvPicPr>
        <p:blipFill>
          <a:blip r:embed="rId17">
            <a:extLst/>
          </a:blip>
          <a:srcRect l="37533" t="48276" r="35304" b="43122"/>
          <a:stretch>
            <a:fillRect/>
          </a:stretch>
        </p:blipFill>
        <p:spPr>
          <a:xfrm rot="10800000">
            <a:off x="1665415" y="2863724"/>
            <a:ext cx="383060" cy="159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076" fill="norm" stroke="1" extrusionOk="0">
                <a:moveTo>
                  <a:pt x="2388" y="132"/>
                </a:moveTo>
                <a:cubicBezTo>
                  <a:pt x="2213" y="522"/>
                  <a:pt x="2302" y="1760"/>
                  <a:pt x="2589" y="3911"/>
                </a:cubicBezTo>
                <a:cubicBezTo>
                  <a:pt x="2844" y="5824"/>
                  <a:pt x="2920" y="7372"/>
                  <a:pt x="2790" y="7638"/>
                </a:cubicBezTo>
                <a:cubicBezTo>
                  <a:pt x="2667" y="7889"/>
                  <a:pt x="2131" y="8419"/>
                  <a:pt x="1586" y="8793"/>
                </a:cubicBezTo>
                <a:cubicBezTo>
                  <a:pt x="1042" y="9167"/>
                  <a:pt x="431" y="9720"/>
                  <a:pt x="227" y="10052"/>
                </a:cubicBezTo>
                <a:cubicBezTo>
                  <a:pt x="-94" y="10576"/>
                  <a:pt x="-90" y="10806"/>
                  <a:pt x="339" y="11575"/>
                </a:cubicBezTo>
                <a:cubicBezTo>
                  <a:pt x="1887" y="14352"/>
                  <a:pt x="6810" y="19721"/>
                  <a:pt x="8761" y="20760"/>
                </a:cubicBezTo>
                <a:cubicBezTo>
                  <a:pt x="9853" y="21342"/>
                  <a:pt x="13525" y="21071"/>
                  <a:pt x="14688" y="20340"/>
                </a:cubicBezTo>
                <a:cubicBezTo>
                  <a:pt x="16379" y="19278"/>
                  <a:pt x="17427" y="17914"/>
                  <a:pt x="18988" y="14777"/>
                </a:cubicBezTo>
                <a:lnTo>
                  <a:pt x="20325" y="12152"/>
                </a:lnTo>
                <a:lnTo>
                  <a:pt x="20904" y="13779"/>
                </a:lnTo>
                <a:lnTo>
                  <a:pt x="21506" y="15354"/>
                </a:lnTo>
                <a:lnTo>
                  <a:pt x="21506" y="10735"/>
                </a:lnTo>
                <a:lnTo>
                  <a:pt x="21506" y="6116"/>
                </a:lnTo>
                <a:lnTo>
                  <a:pt x="19991" y="5696"/>
                </a:lnTo>
                <a:cubicBezTo>
                  <a:pt x="19160" y="5474"/>
                  <a:pt x="18414" y="5473"/>
                  <a:pt x="18342" y="5643"/>
                </a:cubicBezTo>
                <a:cubicBezTo>
                  <a:pt x="18270" y="5813"/>
                  <a:pt x="18403" y="6607"/>
                  <a:pt x="18632" y="7428"/>
                </a:cubicBezTo>
                <a:cubicBezTo>
                  <a:pt x="19150" y="9295"/>
                  <a:pt x="19031" y="9710"/>
                  <a:pt x="17584" y="11312"/>
                </a:cubicBezTo>
                <a:cubicBezTo>
                  <a:pt x="16078" y="12981"/>
                  <a:pt x="12860" y="13158"/>
                  <a:pt x="10855" y="11680"/>
                </a:cubicBezTo>
                <a:cubicBezTo>
                  <a:pt x="9628" y="10774"/>
                  <a:pt x="6639" y="6506"/>
                  <a:pt x="3703" y="1444"/>
                </a:cubicBezTo>
                <a:cubicBezTo>
                  <a:pt x="2996" y="225"/>
                  <a:pt x="2564" y="-258"/>
                  <a:pt x="2388" y="13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6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7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7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7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7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8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8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8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8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8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8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9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9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9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79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79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9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9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……</a:t>
              </a:r>
            </a:p>
          </p:txBody>
        </p:sp>
      </p:grpSp>
      <p:sp>
        <p:nvSpPr>
          <p:cNvPr id="2800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2801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2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03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707070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707070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804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808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2805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06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807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811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809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22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812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2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82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29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826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827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828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830" name="IMG_1709.png" descr="IMG_1709.png"/>
          <p:cNvPicPr>
            <a:picLocks noChangeAspect="1"/>
          </p:cNvPicPr>
          <p:nvPr/>
        </p:nvPicPr>
        <p:blipFill>
          <a:blip r:embed="rId17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833" name="Google Shape;1730;p23"/>
          <p:cNvSpPr txBox="1"/>
          <p:nvPr/>
        </p:nvSpPr>
        <p:spPr>
          <a:xfrm>
            <a:off x="1989613" y="1483063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402336" rtl="0">
              <a:lnSpc>
                <a:spcPct val="80000"/>
              </a:lnSpc>
              <a:defRPr b="1" sz="374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تابع</a:t>
            </a:r>
          </a:p>
          <a:p>
            <a:pPr algn="ctr" defTabSz="402336" rtl="0">
              <a:lnSpc>
                <a:spcPct val="80000"/>
              </a:lnSpc>
              <a:defRPr b="1" sz="374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١-٩</a:t>
            </a:r>
          </a:p>
          <a:p>
            <a:pPr algn="ctr" defTabSz="402336" rtl="0">
              <a:lnSpc>
                <a:spcPct val="80000"/>
              </a:lnSpc>
              <a:defRPr b="1" sz="374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الصيغة العلمية </a:t>
            </a:r>
          </a:p>
        </p:txBody>
      </p:sp>
      <p:sp>
        <p:nvSpPr>
          <p:cNvPr id="2834" name="وسيلة شرح"/>
          <p:cNvSpPr/>
          <p:nvPr/>
        </p:nvSpPr>
        <p:spPr>
          <a:xfrm>
            <a:off x="1018901" y="1595721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" name="Google Shape;1736;p24"/>
          <p:cNvSpPr txBox="1"/>
          <p:nvPr>
            <p:ph type="title"/>
          </p:nvPr>
        </p:nvSpPr>
        <p:spPr>
          <a:xfrm>
            <a:off x="2680921" y="1518800"/>
            <a:ext cx="3304800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846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2844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2840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2837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38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39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843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2841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42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845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84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7600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8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3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2849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850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851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852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854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57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2855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5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2858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4955" y="1721093"/>
            <a:ext cx="2212375" cy="16666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847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8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47"/>
                  </p:tgtEl>
                </p:cond>
              </p:nextCondLst>
            </p:seq>
          </p:childTnLst>
        </p:cTn>
      </p:par>
    </p:tnLst>
    <p:bldLst>
      <p:bldP build="whole" bldLvl="1" animBg="1" rev="0" advAuto="0" spid="2836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Google Shape;1765;p26"/>
          <p:cNvSpPr/>
          <p:nvPr/>
        </p:nvSpPr>
        <p:spPr>
          <a:xfrm rot="126755">
            <a:off x="2177214" y="1013164"/>
            <a:ext cx="4703897" cy="76652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61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62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868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63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4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5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6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7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69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870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871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872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873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874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875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6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7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878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9" name="تجميع"/>
          <p:cNvGrpSpPr/>
          <p:nvPr/>
        </p:nvGrpSpPr>
        <p:grpSpPr>
          <a:xfrm>
            <a:off x="3198732" y="1871937"/>
            <a:ext cx="3376867" cy="2259251"/>
            <a:chOff x="-25400" y="-24769"/>
            <a:chExt cx="3376866" cy="2259250"/>
          </a:xfrm>
        </p:grpSpPr>
        <p:grpSp>
          <p:nvGrpSpPr>
            <p:cNvPr id="2885" name="تجميع"/>
            <p:cNvGrpSpPr/>
            <p:nvPr/>
          </p:nvGrpSpPr>
          <p:grpSpPr>
            <a:xfrm>
              <a:off x="-25401" y="-24770"/>
              <a:ext cx="3341330" cy="2259251"/>
              <a:chOff x="-25400" y="-24769"/>
              <a:chExt cx="3341328" cy="2259250"/>
            </a:xfrm>
          </p:grpSpPr>
          <p:sp>
            <p:nvSpPr>
              <p:cNvPr id="2879" name="Google Shape;713;p59"/>
              <p:cNvSpPr/>
              <p:nvPr/>
            </p:nvSpPr>
            <p:spPr>
              <a:xfrm rot="10800000">
                <a:off x="2386621" y="733040"/>
                <a:ext cx="929308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0" name="Google Shape;713;p59"/>
              <p:cNvSpPr/>
              <p:nvPr/>
            </p:nvSpPr>
            <p:spPr>
              <a:xfrm rot="10800000">
                <a:off x="2386621" y="0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881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70"/>
                <a:ext cx="2606786" cy="77029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882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711333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883" name="Google Shape;713;p59"/>
              <p:cNvSpPr/>
              <p:nvPr/>
            </p:nvSpPr>
            <p:spPr>
              <a:xfrm rot="10800000">
                <a:off x="2386621" y="1480473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884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64185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886" name="اليوم"/>
            <p:cNvSpPr txBox="1"/>
            <p:nvPr/>
          </p:nvSpPr>
          <p:spPr>
            <a:xfrm>
              <a:off x="2646541" y="176566"/>
              <a:ext cx="70492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887" name="التاريخ"/>
            <p:cNvSpPr txBox="1"/>
            <p:nvPr/>
          </p:nvSpPr>
          <p:spPr>
            <a:xfrm>
              <a:off x="2572695" y="934175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888" name="الحصة"/>
            <p:cNvSpPr txBox="1"/>
            <p:nvPr/>
          </p:nvSpPr>
          <p:spPr>
            <a:xfrm>
              <a:off x="2677020" y="1690720"/>
              <a:ext cx="643968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89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890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9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893" name="Google Shape;1770;p26"/>
          <p:cNvSpPr txBox="1"/>
          <p:nvPr>
            <p:ph type="body" sz="quarter" idx="1"/>
          </p:nvPr>
        </p:nvSpPr>
        <p:spPr>
          <a:xfrm>
            <a:off x="2265671" y="1080964"/>
            <a:ext cx="4490460" cy="949070"/>
          </a:xfrm>
          <a:prstGeom prst="rect">
            <a:avLst/>
          </a:prstGeom>
        </p:spPr>
        <p:txBody>
          <a:bodyPr/>
          <a:lstStyle/>
          <a:p>
            <a:pPr marL="0" indent="0" defTabSz="438911" rtl="0">
              <a:defRPr b="1" sz="1776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علمتني الرياضيات ان الاعداد السالبة كلما زادت قلت قيمتها </a:t>
            </a:r>
          </a:p>
          <a:p>
            <a:pPr marL="0" indent="0" defTabSz="438911" rtl="0">
              <a:defRPr b="1" sz="1776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مثل المتعالين على الناس كلما ازدادوا تعاليا قلت قيمتهم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9" grpId="1"/>
      <p:bldP build="whole" bldLvl="1" animBg="1" rev="0" advAuto="0" spid="2893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9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0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90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90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90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90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90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90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91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91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19" name="تجميع"/>
          <p:cNvGrpSpPr/>
          <p:nvPr/>
        </p:nvGrpSpPr>
        <p:grpSpPr>
          <a:xfrm>
            <a:off x="1904691" y="891729"/>
            <a:ext cx="5156748" cy="3587471"/>
            <a:chOff x="0" y="0"/>
            <a:chExt cx="5156747" cy="3587469"/>
          </a:xfrm>
        </p:grpSpPr>
        <p:grpSp>
          <p:nvGrpSpPr>
            <p:cNvPr id="2916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2914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2915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917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2918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2920" name="Google Shape;1770;p26"/>
          <p:cNvSpPr txBox="1"/>
          <p:nvPr>
            <p:ph type="body" sz="quarter" idx="1"/>
          </p:nvPr>
        </p:nvSpPr>
        <p:spPr>
          <a:xfrm>
            <a:off x="2778313" y="1065664"/>
            <a:ext cx="3295051" cy="553741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923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924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93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2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3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93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93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93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93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93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93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3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3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94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94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944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2945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6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766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7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8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9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70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772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773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774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775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776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777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778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9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80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781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782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790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1787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1785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786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788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89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791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94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95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0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9580" y="997346"/>
            <a:ext cx="2938939" cy="314880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961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8558" y="2120802"/>
            <a:ext cx="355317" cy="3544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2962" name="موضوع الدرس…"/>
          <p:cNvSpPr txBox="1"/>
          <p:nvPr/>
        </p:nvSpPr>
        <p:spPr>
          <a:xfrm>
            <a:off x="4169492" y="1022502"/>
            <a:ext cx="1574367" cy="65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200"/>
            </a:pPr>
            <a:r>
              <a:t>الصيغة العلمية </a:t>
            </a:r>
          </a:p>
        </p:txBody>
      </p:sp>
      <p:sp>
        <p:nvSpPr>
          <p:cNvPr id="2963" name="الأهداف…"/>
          <p:cNvSpPr txBox="1"/>
          <p:nvPr/>
        </p:nvSpPr>
        <p:spPr>
          <a:xfrm>
            <a:off x="3174517" y="2235200"/>
            <a:ext cx="3409064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1900"/>
            </a:pPr>
            <a:r>
              <a:t>🔹كتابة الاعداد بالصيغة العلمية </a:t>
            </a:r>
          </a:p>
        </p:txBody>
      </p:sp>
      <p:sp>
        <p:nvSpPr>
          <p:cNvPr id="2964" name="المفردات…"/>
          <p:cNvSpPr txBox="1"/>
          <p:nvPr/>
        </p:nvSpPr>
        <p:spPr>
          <a:xfrm>
            <a:off x="4358219" y="3235346"/>
            <a:ext cx="1041661" cy="717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1500"/>
            </a:pPr>
            <a:r>
              <a:t>الصيغة العلمية </a:t>
            </a:r>
          </a:p>
          <a:p>
            <a:pPr algn="ctr" rtl="0">
              <a:defRPr b="1" sz="1500"/>
            </a:pPr>
            <a:r>
              <a:t>الصيغة القياسية </a:t>
            </a:r>
          </a:p>
        </p:txBody>
      </p:sp>
      <p:grpSp>
        <p:nvGrpSpPr>
          <p:cNvPr id="296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65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7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6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pic>
        <p:nvPicPr>
          <p:cNvPr id="2971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pic>
        <p:nvPicPr>
          <p:cNvPr id="2973" name="IMG_1709.png" descr="IMG_1709.png"/>
          <p:cNvPicPr>
            <a:picLocks noChangeAspect="1"/>
          </p:cNvPicPr>
          <p:nvPr/>
        </p:nvPicPr>
        <p:blipFill>
          <a:blip r:embed="rId8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97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98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8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8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9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9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9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9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9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9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0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300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0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0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0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00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01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0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3012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3013" name="الجدول"/>
          <p:cNvGraphicFramePr/>
          <p:nvPr/>
        </p:nvGraphicFramePr>
        <p:xfrm>
          <a:off x="5796150" y="1929432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014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3018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015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016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017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019" name="IMG_1709.png" descr="IMG_1709.png"/>
          <p:cNvPicPr>
            <a:picLocks noChangeAspect="1"/>
          </p:cNvPicPr>
          <p:nvPr/>
        </p:nvPicPr>
        <p:blipFill>
          <a:blip r:embed="rId12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02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3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3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3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3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3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4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4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4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4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4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5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4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5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05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05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5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3057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3058" name="الجدول"/>
          <p:cNvGraphicFramePr/>
          <p:nvPr/>
        </p:nvGraphicFramePr>
        <p:xfrm>
          <a:off x="5739248" y="1929432"/>
          <a:ext cx="4485659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061" name="مستطيل"/>
          <p:cNvGrpSpPr/>
          <p:nvPr/>
        </p:nvGrpSpPr>
        <p:grpSpPr>
          <a:xfrm>
            <a:off x="1256952" y="2588390"/>
            <a:ext cx="1501905" cy="1611274"/>
            <a:chOff x="0" y="0"/>
            <a:chExt cx="1501903" cy="1611273"/>
          </a:xfrm>
        </p:grpSpPr>
        <p:sp>
          <p:nvSpPr>
            <p:cNvPr id="3060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059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3062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3071" name="تجميع"/>
          <p:cNvGrpSpPr/>
          <p:nvPr/>
        </p:nvGrpSpPr>
        <p:grpSpPr>
          <a:xfrm>
            <a:off x="2729709" y="2571412"/>
            <a:ext cx="3066830" cy="1645568"/>
            <a:chOff x="-38100" y="-38100"/>
            <a:chExt cx="3066828" cy="1645566"/>
          </a:xfrm>
        </p:grpSpPr>
        <p:grpSp>
          <p:nvGrpSpPr>
            <p:cNvPr id="3065" name="مستطيل"/>
            <p:cNvGrpSpPr/>
            <p:nvPr/>
          </p:nvGrpSpPr>
          <p:grpSpPr>
            <a:xfrm>
              <a:off x="-38100" y="-38101"/>
              <a:ext cx="1551236" cy="1645231"/>
              <a:chOff x="0" y="0"/>
              <a:chExt cx="1551235" cy="1645229"/>
            </a:xfrm>
          </p:grpSpPr>
          <p:sp>
            <p:nvSpPr>
              <p:cNvPr id="3064" name="مستطيل"/>
              <p:cNvSpPr/>
              <p:nvPr/>
            </p:nvSpPr>
            <p:spPr>
              <a:xfrm>
                <a:off x="38100" y="38100"/>
                <a:ext cx="1475036" cy="1569030"/>
              </a:xfrm>
              <a:prstGeom prst="rect">
                <a:avLst/>
              </a:prstGeom>
              <a:solidFill>
                <a:srgbClr val="FEFCDD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063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551236" cy="1645230"/>
              </a:xfrm>
              <a:prstGeom prst="rect">
                <a:avLst/>
              </a:prstGeom>
              <a:effectLst/>
            </p:spPr>
          </p:pic>
        </p:grpSp>
        <p:grpSp>
          <p:nvGrpSpPr>
            <p:cNvPr id="3068" name="مستطيل"/>
            <p:cNvGrpSpPr/>
            <p:nvPr/>
          </p:nvGrpSpPr>
          <p:grpSpPr>
            <a:xfrm>
              <a:off x="1477493" y="-37763"/>
              <a:ext cx="1551236" cy="1645230"/>
              <a:chOff x="0" y="0"/>
              <a:chExt cx="1551235" cy="1645229"/>
            </a:xfrm>
          </p:grpSpPr>
          <p:sp>
            <p:nvSpPr>
              <p:cNvPr id="3067" name="مستطيل"/>
              <p:cNvSpPr/>
              <p:nvPr/>
            </p:nvSpPr>
            <p:spPr>
              <a:xfrm>
                <a:off x="38100" y="38100"/>
                <a:ext cx="1475036" cy="1569030"/>
              </a:xfrm>
              <a:prstGeom prst="rect">
                <a:avLst/>
              </a:prstGeom>
              <a:solidFill>
                <a:srgbClr val="FFDBD8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066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551236" cy="1645230"/>
              </a:xfrm>
              <a:prstGeom prst="rect">
                <a:avLst/>
              </a:prstGeom>
              <a:effectLst/>
            </p:spPr>
          </p:pic>
        </p:grpSp>
        <p:sp>
          <p:nvSpPr>
            <p:cNvPr id="3069" name="🔹كتابة الاعداد…"/>
            <p:cNvSpPr txBox="1"/>
            <p:nvPr/>
          </p:nvSpPr>
          <p:spPr>
            <a:xfrm>
              <a:off x="69208" y="289329"/>
              <a:ext cx="1331505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9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900">
                  <a:solidFill>
                    <a:srgbClr val="B51A00"/>
                  </a:solidFill>
                </a:defRPr>
              </a:pPr>
              <a:r>
                <a:t>بالصيغة العلمية</a:t>
              </a:r>
            </a:p>
          </p:txBody>
        </p:sp>
        <p:sp>
          <p:nvSpPr>
            <p:cNvPr id="3070" name="القوى والاسس"/>
            <p:cNvSpPr txBox="1"/>
            <p:nvPr/>
          </p:nvSpPr>
          <p:spPr>
            <a:xfrm>
              <a:off x="1726550" y="126307"/>
              <a:ext cx="1173604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b="1" sz="19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القوى والاسس</a:t>
              </a:r>
            </a:p>
          </p:txBody>
        </p:sp>
      </p:grpSp>
      <p:grpSp>
        <p:nvGrpSpPr>
          <p:cNvPr id="3075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072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073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074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076" name="IMG_1709.png" descr="IMG_1709.png"/>
          <p:cNvPicPr>
            <a:picLocks noChangeAspect="1"/>
          </p:cNvPicPr>
          <p:nvPr/>
        </p:nvPicPr>
        <p:blipFill>
          <a:blip r:embed="rId13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5789" y="-811142"/>
            <a:ext cx="2770482" cy="27816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07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8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9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9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9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9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9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9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0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0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0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0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0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0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1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10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11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1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٢٤</a:t>
              </a:r>
            </a:p>
          </p:txBody>
        </p:sp>
      </p:grpSp>
      <p:sp>
        <p:nvSpPr>
          <p:cNvPr id="3114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311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90459" y="1296303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9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116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117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118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120" name="IMG_1709.png" descr="IMG_1709.png"/>
          <p:cNvPicPr>
            <a:picLocks noChangeAspect="1"/>
          </p:cNvPicPr>
          <p:nvPr/>
        </p:nvPicPr>
        <p:blipFill>
          <a:blip r:embed="rId12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3" name="مستطيل"/>
          <p:cNvGrpSpPr/>
          <p:nvPr/>
        </p:nvGrpSpPr>
        <p:grpSpPr>
          <a:xfrm>
            <a:off x="652384" y="1514134"/>
            <a:ext cx="5562875" cy="794500"/>
            <a:chOff x="0" y="0"/>
            <a:chExt cx="5562874" cy="794499"/>
          </a:xfrm>
        </p:grpSpPr>
        <p:sp>
          <p:nvSpPr>
            <p:cNvPr id="3122" name="مستطيل"/>
            <p:cNvSpPr/>
            <p:nvPr/>
          </p:nvSpPr>
          <p:spPr>
            <a:xfrm>
              <a:off x="12700" y="12700"/>
              <a:ext cx="5537475" cy="7691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08376"/>
                    <a:satOff val="12221"/>
                    <a:lumOff val="32076"/>
                  </a:schemeClr>
                </a:gs>
                <a:gs pos="35000">
                  <a:srgbClr val="CFE3DD"/>
                </a:gs>
                <a:gs pos="100000">
                  <a:schemeClr val="accent6">
                    <a:hueOff val="-125874"/>
                    <a:satOff val="13376"/>
                    <a:lumOff val="47266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121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5562875" cy="794500"/>
            </a:xfrm>
            <a:prstGeom prst="rect">
              <a:avLst/>
            </a:prstGeom>
            <a:effectLst/>
          </p:spPr>
        </p:pic>
      </p:grpSp>
      <p:pic>
        <p:nvPicPr>
          <p:cNvPr id="3124" name="IMG_1711.png" descr="IMG_1711.png"/>
          <p:cNvPicPr>
            <a:picLocks noChangeAspect="1"/>
          </p:cNvPicPr>
          <p:nvPr/>
        </p:nvPicPr>
        <p:blipFill>
          <a:blip r:embed="rId14">
            <a:extLst/>
          </a:blip>
          <a:srcRect l="9741" t="47195" r="36647" b="43729"/>
          <a:stretch>
            <a:fillRect/>
          </a:stretch>
        </p:blipFill>
        <p:spPr>
          <a:xfrm>
            <a:off x="861398" y="1580082"/>
            <a:ext cx="5218216" cy="662509"/>
          </a:xfrm>
          <a:prstGeom prst="rect">
            <a:avLst/>
          </a:prstGeom>
          <a:ln w="25400" cap="rnd">
            <a:solidFill>
              <a:schemeClr val="accent1">
                <a:lumOff val="9656"/>
              </a:schemeClr>
            </a:solidFill>
            <a:custDash>
              <a:ds d="100000" sp="200000"/>
            </a:custDash>
            <a:miter lim="400000"/>
          </a:ln>
        </p:spPr>
      </p:pic>
      <p:pic>
        <p:nvPicPr>
          <p:cNvPr id="3125" name="IMG_1713.png" descr="IMG_1713.png"/>
          <p:cNvPicPr>
            <a:picLocks noChangeAspect="1"/>
          </p:cNvPicPr>
          <p:nvPr/>
        </p:nvPicPr>
        <p:blipFill>
          <a:blip r:embed="rId15">
            <a:extLst/>
          </a:blip>
          <a:srcRect l="57188" t="71280" r="34013" b="23838"/>
          <a:stretch>
            <a:fillRect/>
          </a:stretch>
        </p:blipFill>
        <p:spPr>
          <a:xfrm>
            <a:off x="4474038" y="3261004"/>
            <a:ext cx="1601328" cy="666330"/>
          </a:xfrm>
          <a:prstGeom prst="rect">
            <a:avLst/>
          </a:prstGeom>
          <a:ln w="12700">
            <a:solidFill>
              <a:srgbClr val="4E7A27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3126" name="IMG_1713.png" descr="IMG_1713.png"/>
          <p:cNvPicPr>
            <a:picLocks noChangeAspect="1"/>
          </p:cNvPicPr>
          <p:nvPr/>
        </p:nvPicPr>
        <p:blipFill>
          <a:blip r:embed="rId15">
            <a:extLst/>
          </a:blip>
          <a:srcRect l="56287" t="84876" r="34013" b="10341"/>
          <a:stretch>
            <a:fillRect/>
          </a:stretch>
        </p:blipFill>
        <p:spPr>
          <a:xfrm>
            <a:off x="1286056" y="3255260"/>
            <a:ext cx="1765361" cy="652790"/>
          </a:xfrm>
          <a:prstGeom prst="rect">
            <a:avLst/>
          </a:prstGeom>
          <a:ln w="12700">
            <a:solidFill>
              <a:srgbClr val="4E7A27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3127" name="مثال"/>
          <p:cNvSpPr/>
          <p:nvPr/>
        </p:nvSpPr>
        <p:spPr>
          <a:xfrm>
            <a:off x="2858852" y="2559706"/>
            <a:ext cx="1905001" cy="46417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/>
            </a:pPr>
            <a:r>
              <a:rPr sz="31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rPr>
              <a:t>مثال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13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4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4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4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4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4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4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5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5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5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5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5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5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5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6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15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164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316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316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3169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166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167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168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170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5" name="تجميع"/>
          <p:cNvGrpSpPr/>
          <p:nvPr/>
        </p:nvGrpSpPr>
        <p:grpSpPr>
          <a:xfrm>
            <a:off x="1008550" y="1656556"/>
            <a:ext cx="5101470" cy="1800329"/>
            <a:chOff x="-19050" y="194696"/>
            <a:chExt cx="5101468" cy="1800327"/>
          </a:xfrm>
        </p:grpSpPr>
        <p:pic>
          <p:nvPicPr>
            <p:cNvPr id="3171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468687" y="848584"/>
              <a:ext cx="1613732" cy="43369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172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848584"/>
              <a:ext cx="1853780" cy="43369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173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33" t="48276" r="35309" b="43124"/>
            <a:stretch>
              <a:fillRect/>
            </a:stretch>
          </p:blipFill>
          <p:spPr>
            <a:xfrm rot="10800000">
              <a:off x="1712858" y="194696"/>
              <a:ext cx="1896281" cy="78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307" fill="norm" stroke="1" extrusionOk="0">
                  <a:moveTo>
                    <a:pt x="2574" y="1"/>
                  </a:moveTo>
                  <a:cubicBezTo>
                    <a:pt x="2197" y="-33"/>
                    <a:pt x="2220" y="1237"/>
                    <a:pt x="2579" y="3956"/>
                  </a:cubicBezTo>
                  <a:cubicBezTo>
                    <a:pt x="2834" y="5890"/>
                    <a:pt x="2925" y="7471"/>
                    <a:pt x="2795" y="7740"/>
                  </a:cubicBezTo>
                  <a:cubicBezTo>
                    <a:pt x="2672" y="7994"/>
                    <a:pt x="2129" y="8509"/>
                    <a:pt x="1585" y="8887"/>
                  </a:cubicBezTo>
                  <a:cubicBezTo>
                    <a:pt x="1040" y="9265"/>
                    <a:pt x="425" y="9848"/>
                    <a:pt x="221" y="10184"/>
                  </a:cubicBezTo>
                  <a:cubicBezTo>
                    <a:pt x="-100" y="10714"/>
                    <a:pt x="-81" y="10919"/>
                    <a:pt x="347" y="11696"/>
                  </a:cubicBezTo>
                  <a:cubicBezTo>
                    <a:pt x="1895" y="14504"/>
                    <a:pt x="6806" y="19928"/>
                    <a:pt x="8757" y="20979"/>
                  </a:cubicBezTo>
                  <a:cubicBezTo>
                    <a:pt x="9849" y="21567"/>
                    <a:pt x="13534" y="21321"/>
                    <a:pt x="14697" y="20582"/>
                  </a:cubicBezTo>
                  <a:cubicBezTo>
                    <a:pt x="16388" y="19508"/>
                    <a:pt x="17428" y="18138"/>
                    <a:pt x="18989" y="14965"/>
                  </a:cubicBezTo>
                  <a:lnTo>
                    <a:pt x="20317" y="12275"/>
                  </a:lnTo>
                  <a:lnTo>
                    <a:pt x="20906" y="13904"/>
                  </a:lnTo>
                  <a:lnTo>
                    <a:pt x="21500" y="15544"/>
                  </a:lnTo>
                  <a:lnTo>
                    <a:pt x="21500" y="10870"/>
                  </a:lnTo>
                  <a:lnTo>
                    <a:pt x="21500" y="6197"/>
                  </a:lnTo>
                  <a:lnTo>
                    <a:pt x="19988" y="5789"/>
                  </a:lnTo>
                  <a:cubicBezTo>
                    <a:pt x="19157" y="5565"/>
                    <a:pt x="18418" y="5521"/>
                    <a:pt x="18346" y="5693"/>
                  </a:cubicBezTo>
                  <a:cubicBezTo>
                    <a:pt x="18274" y="5865"/>
                    <a:pt x="18401" y="6685"/>
                    <a:pt x="18629" y="7515"/>
                  </a:cubicBezTo>
                  <a:cubicBezTo>
                    <a:pt x="19148" y="9403"/>
                    <a:pt x="19036" y="9818"/>
                    <a:pt x="17590" y="11438"/>
                  </a:cubicBezTo>
                  <a:cubicBezTo>
                    <a:pt x="16084" y="13126"/>
                    <a:pt x="12863" y="13309"/>
                    <a:pt x="10858" y="11814"/>
                  </a:cubicBezTo>
                  <a:cubicBezTo>
                    <a:pt x="9631" y="10898"/>
                    <a:pt x="6640" y="6556"/>
                    <a:pt x="3704" y="1437"/>
                  </a:cubicBezTo>
                  <a:cubicBezTo>
                    <a:pt x="3174" y="513"/>
                    <a:pt x="2801" y="21"/>
                    <a:pt x="2574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174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32" t="48276" r="35309" b="43124"/>
            <a:stretch>
              <a:fillRect/>
            </a:stretch>
          </p:blipFill>
          <p:spPr>
            <a:xfrm>
              <a:off x="1709355" y="1203336"/>
              <a:ext cx="1903287" cy="79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307" fill="norm" stroke="1" extrusionOk="0">
                  <a:moveTo>
                    <a:pt x="2577" y="1"/>
                  </a:moveTo>
                  <a:cubicBezTo>
                    <a:pt x="2199" y="-33"/>
                    <a:pt x="2223" y="1234"/>
                    <a:pt x="2581" y="3953"/>
                  </a:cubicBezTo>
                  <a:cubicBezTo>
                    <a:pt x="2837" y="5887"/>
                    <a:pt x="2927" y="7475"/>
                    <a:pt x="2797" y="7745"/>
                  </a:cubicBezTo>
                  <a:cubicBezTo>
                    <a:pt x="2674" y="7999"/>
                    <a:pt x="2126" y="8509"/>
                    <a:pt x="1582" y="8888"/>
                  </a:cubicBezTo>
                  <a:cubicBezTo>
                    <a:pt x="1037" y="9266"/>
                    <a:pt x="427" y="9854"/>
                    <a:pt x="223" y="10191"/>
                  </a:cubicBezTo>
                  <a:cubicBezTo>
                    <a:pt x="-98" y="10720"/>
                    <a:pt x="-84" y="10920"/>
                    <a:pt x="344" y="11697"/>
                  </a:cubicBezTo>
                  <a:cubicBezTo>
                    <a:pt x="1892" y="14505"/>
                    <a:pt x="6809" y="19928"/>
                    <a:pt x="8760" y="20979"/>
                  </a:cubicBezTo>
                  <a:cubicBezTo>
                    <a:pt x="9852" y="21567"/>
                    <a:pt x="13533" y="21322"/>
                    <a:pt x="14696" y="20584"/>
                  </a:cubicBezTo>
                  <a:cubicBezTo>
                    <a:pt x="16387" y="19509"/>
                    <a:pt x="17430" y="18138"/>
                    <a:pt x="18991" y="14965"/>
                  </a:cubicBezTo>
                  <a:lnTo>
                    <a:pt x="20318" y="12274"/>
                  </a:lnTo>
                  <a:lnTo>
                    <a:pt x="20910" y="13908"/>
                  </a:lnTo>
                  <a:lnTo>
                    <a:pt x="21502" y="15542"/>
                  </a:lnTo>
                  <a:lnTo>
                    <a:pt x="21502" y="10874"/>
                  </a:lnTo>
                  <a:lnTo>
                    <a:pt x="21502" y="6196"/>
                  </a:lnTo>
                  <a:lnTo>
                    <a:pt x="19991" y="5790"/>
                  </a:lnTo>
                  <a:cubicBezTo>
                    <a:pt x="19160" y="5566"/>
                    <a:pt x="18418" y="5522"/>
                    <a:pt x="18346" y="5694"/>
                  </a:cubicBezTo>
                  <a:cubicBezTo>
                    <a:pt x="18273" y="5866"/>
                    <a:pt x="18404" y="6679"/>
                    <a:pt x="18633" y="7510"/>
                  </a:cubicBezTo>
                  <a:cubicBezTo>
                    <a:pt x="19151" y="9398"/>
                    <a:pt x="19039" y="9820"/>
                    <a:pt x="17592" y="11440"/>
                  </a:cubicBezTo>
                  <a:cubicBezTo>
                    <a:pt x="16086" y="13128"/>
                    <a:pt x="12867" y="13310"/>
                    <a:pt x="10863" y="11814"/>
                  </a:cubicBezTo>
                  <a:cubicBezTo>
                    <a:pt x="9635" y="10898"/>
                    <a:pt x="6639" y="6551"/>
                    <a:pt x="3702" y="1432"/>
                  </a:cubicBezTo>
                  <a:cubicBezTo>
                    <a:pt x="3172" y="508"/>
                    <a:pt x="2804" y="21"/>
                    <a:pt x="2577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8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17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9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8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8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9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9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9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9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9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9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0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0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0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0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0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0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20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0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21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1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1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٥٤</a:t>
              </a:r>
            </a:p>
          </p:txBody>
        </p:sp>
      </p:grpSp>
      <p:sp>
        <p:nvSpPr>
          <p:cNvPr id="3213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3217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214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215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216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218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2" name="تجميع"/>
          <p:cNvGrpSpPr/>
          <p:nvPr/>
        </p:nvGrpSpPr>
        <p:grpSpPr>
          <a:xfrm>
            <a:off x="1017518" y="1226102"/>
            <a:ext cx="5101470" cy="1234720"/>
            <a:chOff x="-19050" y="-19050"/>
            <a:chExt cx="5101468" cy="1234718"/>
          </a:xfrm>
        </p:grpSpPr>
        <p:pic>
          <p:nvPicPr>
            <p:cNvPr id="3219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468687" y="-19050"/>
              <a:ext cx="1613732" cy="433698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220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-19050"/>
              <a:ext cx="1853780" cy="433698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221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32" t="48276" r="35309" b="43124"/>
            <a:stretch>
              <a:fillRect/>
            </a:stretch>
          </p:blipFill>
          <p:spPr>
            <a:xfrm>
              <a:off x="1599064" y="423980"/>
              <a:ext cx="1903288" cy="79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307" fill="norm" stroke="1" extrusionOk="0">
                  <a:moveTo>
                    <a:pt x="2577" y="1"/>
                  </a:moveTo>
                  <a:cubicBezTo>
                    <a:pt x="2199" y="-33"/>
                    <a:pt x="2223" y="1234"/>
                    <a:pt x="2581" y="3953"/>
                  </a:cubicBezTo>
                  <a:cubicBezTo>
                    <a:pt x="2837" y="5887"/>
                    <a:pt x="2927" y="7475"/>
                    <a:pt x="2797" y="7745"/>
                  </a:cubicBezTo>
                  <a:cubicBezTo>
                    <a:pt x="2674" y="7999"/>
                    <a:pt x="2126" y="8509"/>
                    <a:pt x="1582" y="8888"/>
                  </a:cubicBezTo>
                  <a:cubicBezTo>
                    <a:pt x="1037" y="9266"/>
                    <a:pt x="427" y="9854"/>
                    <a:pt x="223" y="10191"/>
                  </a:cubicBezTo>
                  <a:cubicBezTo>
                    <a:pt x="-98" y="10720"/>
                    <a:pt x="-84" y="10920"/>
                    <a:pt x="344" y="11697"/>
                  </a:cubicBezTo>
                  <a:cubicBezTo>
                    <a:pt x="1892" y="14505"/>
                    <a:pt x="6809" y="19928"/>
                    <a:pt x="8760" y="20979"/>
                  </a:cubicBezTo>
                  <a:cubicBezTo>
                    <a:pt x="9852" y="21567"/>
                    <a:pt x="13533" y="21322"/>
                    <a:pt x="14696" y="20584"/>
                  </a:cubicBezTo>
                  <a:cubicBezTo>
                    <a:pt x="16387" y="19509"/>
                    <a:pt x="17430" y="18138"/>
                    <a:pt x="18991" y="14965"/>
                  </a:cubicBezTo>
                  <a:lnTo>
                    <a:pt x="20318" y="12274"/>
                  </a:lnTo>
                  <a:lnTo>
                    <a:pt x="20910" y="13908"/>
                  </a:lnTo>
                  <a:lnTo>
                    <a:pt x="21502" y="15542"/>
                  </a:lnTo>
                  <a:lnTo>
                    <a:pt x="21502" y="10874"/>
                  </a:lnTo>
                  <a:lnTo>
                    <a:pt x="21502" y="6196"/>
                  </a:lnTo>
                  <a:lnTo>
                    <a:pt x="19991" y="5790"/>
                  </a:lnTo>
                  <a:cubicBezTo>
                    <a:pt x="19160" y="5566"/>
                    <a:pt x="18418" y="5522"/>
                    <a:pt x="18346" y="5694"/>
                  </a:cubicBezTo>
                  <a:cubicBezTo>
                    <a:pt x="18273" y="5866"/>
                    <a:pt x="18404" y="6679"/>
                    <a:pt x="18633" y="7510"/>
                  </a:cubicBezTo>
                  <a:cubicBezTo>
                    <a:pt x="19151" y="9398"/>
                    <a:pt x="19039" y="9820"/>
                    <a:pt x="17592" y="11440"/>
                  </a:cubicBezTo>
                  <a:cubicBezTo>
                    <a:pt x="16086" y="13128"/>
                    <a:pt x="12867" y="13310"/>
                    <a:pt x="10863" y="11814"/>
                  </a:cubicBezTo>
                  <a:cubicBezTo>
                    <a:pt x="9635" y="10898"/>
                    <a:pt x="6639" y="6551"/>
                    <a:pt x="3702" y="1432"/>
                  </a:cubicBezTo>
                  <a:cubicBezTo>
                    <a:pt x="3172" y="508"/>
                    <a:pt x="2804" y="21"/>
                    <a:pt x="2577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223" name="IMG_1712.jpeg" descr="IMG_1712.jpeg"/>
          <p:cNvPicPr>
            <a:picLocks noChangeAspect="1"/>
          </p:cNvPicPr>
          <p:nvPr/>
        </p:nvPicPr>
        <p:blipFill>
          <a:blip r:embed="rId15">
            <a:extLst/>
          </a:blip>
          <a:srcRect l="8207" t="10391" r="11812" b="3159"/>
          <a:stretch>
            <a:fillRect/>
          </a:stretch>
        </p:blipFill>
        <p:spPr>
          <a:xfrm>
            <a:off x="1656250" y="2712233"/>
            <a:ext cx="4097600" cy="1632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23" grpId="2"/>
      <p:bldP build="whole" bldLvl="1" animBg="1" rev="0" advAuto="0" spid="322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22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4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3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3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3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4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4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4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4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4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4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5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5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5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5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25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26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5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5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٥٤</a:t>
              </a:r>
            </a:p>
          </p:txBody>
        </p:sp>
      </p:grpSp>
      <p:sp>
        <p:nvSpPr>
          <p:cNvPr id="326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3265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262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263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264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266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0" name="تجميع"/>
          <p:cNvGrpSpPr/>
          <p:nvPr/>
        </p:nvGrpSpPr>
        <p:grpSpPr>
          <a:xfrm>
            <a:off x="3208183" y="901559"/>
            <a:ext cx="3406389" cy="1308101"/>
            <a:chOff x="-19050" y="-19050"/>
            <a:chExt cx="3406387" cy="1308100"/>
          </a:xfrm>
        </p:grpSpPr>
        <p:pic>
          <p:nvPicPr>
            <p:cNvPr id="3267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079237" y="-19050"/>
              <a:ext cx="1308101" cy="1308100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268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-19050"/>
              <a:ext cx="1077919" cy="1308100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269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29" t="48278" r="35310" b="43126"/>
            <a:stretch>
              <a:fillRect/>
            </a:stretch>
          </p:blipFill>
          <p:spPr>
            <a:xfrm>
              <a:off x="1007692" y="162515"/>
              <a:ext cx="899066" cy="373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093" fill="norm" stroke="1" extrusionOk="0">
                  <a:moveTo>
                    <a:pt x="2396" y="137"/>
                  </a:moveTo>
                  <a:cubicBezTo>
                    <a:pt x="2220" y="528"/>
                    <a:pt x="2298" y="1768"/>
                    <a:pt x="2585" y="3922"/>
                  </a:cubicBezTo>
                  <a:cubicBezTo>
                    <a:pt x="2840" y="5838"/>
                    <a:pt x="2924" y="7396"/>
                    <a:pt x="2794" y="7663"/>
                  </a:cubicBezTo>
                  <a:cubicBezTo>
                    <a:pt x="2671" y="7914"/>
                    <a:pt x="2133" y="8430"/>
                    <a:pt x="1589" y="8805"/>
                  </a:cubicBezTo>
                  <a:cubicBezTo>
                    <a:pt x="1045" y="9179"/>
                    <a:pt x="426" y="9748"/>
                    <a:pt x="222" y="10081"/>
                  </a:cubicBezTo>
                  <a:cubicBezTo>
                    <a:pt x="-99" y="10606"/>
                    <a:pt x="-83" y="10813"/>
                    <a:pt x="345" y="11582"/>
                  </a:cubicBezTo>
                  <a:cubicBezTo>
                    <a:pt x="1893" y="14364"/>
                    <a:pt x="6813" y="19724"/>
                    <a:pt x="8764" y="20764"/>
                  </a:cubicBezTo>
                  <a:cubicBezTo>
                    <a:pt x="9856" y="21347"/>
                    <a:pt x="13533" y="21115"/>
                    <a:pt x="14696" y="20384"/>
                  </a:cubicBezTo>
                  <a:cubicBezTo>
                    <a:pt x="16387" y="19319"/>
                    <a:pt x="17434" y="17972"/>
                    <a:pt x="18995" y="14829"/>
                  </a:cubicBezTo>
                  <a:lnTo>
                    <a:pt x="20315" y="12142"/>
                  </a:lnTo>
                  <a:lnTo>
                    <a:pt x="20913" y="13777"/>
                  </a:lnTo>
                  <a:lnTo>
                    <a:pt x="21501" y="15389"/>
                  </a:lnTo>
                  <a:lnTo>
                    <a:pt x="21501" y="10753"/>
                  </a:lnTo>
                  <a:lnTo>
                    <a:pt x="21501" y="6140"/>
                  </a:lnTo>
                  <a:lnTo>
                    <a:pt x="19992" y="5714"/>
                  </a:lnTo>
                  <a:cubicBezTo>
                    <a:pt x="19161" y="5492"/>
                    <a:pt x="18422" y="5454"/>
                    <a:pt x="18350" y="5625"/>
                  </a:cubicBezTo>
                  <a:cubicBezTo>
                    <a:pt x="18278" y="5795"/>
                    <a:pt x="18407" y="6616"/>
                    <a:pt x="18635" y="7439"/>
                  </a:cubicBezTo>
                  <a:cubicBezTo>
                    <a:pt x="19153" y="9308"/>
                    <a:pt x="19037" y="9731"/>
                    <a:pt x="17591" y="11336"/>
                  </a:cubicBezTo>
                  <a:cubicBezTo>
                    <a:pt x="16085" y="13007"/>
                    <a:pt x="12866" y="13175"/>
                    <a:pt x="10862" y="11694"/>
                  </a:cubicBezTo>
                  <a:cubicBezTo>
                    <a:pt x="9634" y="10787"/>
                    <a:pt x="6641" y="6484"/>
                    <a:pt x="3705" y="1414"/>
                  </a:cubicBezTo>
                  <a:cubicBezTo>
                    <a:pt x="2998" y="193"/>
                    <a:pt x="2571" y="-253"/>
                    <a:pt x="2396" y="13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271" name="IMG_1718.jpeg" descr="IMG_1718.jpeg"/>
          <p:cNvPicPr>
            <a:picLocks noChangeAspect="1"/>
          </p:cNvPicPr>
          <p:nvPr/>
        </p:nvPicPr>
        <p:blipFill>
          <a:blip r:embed="rId15">
            <a:extLst/>
          </a:blip>
          <a:srcRect l="50299" t="0" r="3937" b="89997"/>
          <a:stretch>
            <a:fillRect/>
          </a:stretch>
        </p:blipFill>
        <p:spPr>
          <a:xfrm>
            <a:off x="1315501" y="1680005"/>
            <a:ext cx="3774769" cy="462653"/>
          </a:xfrm>
          <a:prstGeom prst="rect">
            <a:avLst/>
          </a:prstGeom>
          <a:ln w="12700">
            <a:miter lim="400000"/>
          </a:ln>
        </p:spPr>
      </p:pic>
      <p:sp>
        <p:nvSpPr>
          <p:cNvPr id="3272" name="مثال"/>
          <p:cNvSpPr/>
          <p:nvPr/>
        </p:nvSpPr>
        <p:spPr>
          <a:xfrm>
            <a:off x="5080586" y="1784390"/>
            <a:ext cx="1050594" cy="3326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/>
            </a:pPr>
            <a:r>
              <a:rPr sz="24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rPr>
              <a:t>مثال</a:t>
            </a:r>
            <a:r>
              <a:t> </a:t>
            </a:r>
          </a:p>
        </p:txBody>
      </p:sp>
      <p:pic>
        <p:nvPicPr>
          <p:cNvPr id="3273" name="IMG_1718.jpeg" descr="IMG_1718.jpeg"/>
          <p:cNvPicPr>
            <a:picLocks noChangeAspect="1"/>
          </p:cNvPicPr>
          <p:nvPr/>
        </p:nvPicPr>
        <p:blipFill>
          <a:blip r:embed="rId15">
            <a:extLst/>
          </a:blip>
          <a:srcRect l="75793" t="10321" r="3937" b="82255"/>
          <a:stretch>
            <a:fillRect/>
          </a:stretch>
        </p:blipFill>
        <p:spPr>
          <a:xfrm>
            <a:off x="3276267" y="2455901"/>
            <a:ext cx="1536739" cy="315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4" name="IMG_1712.jpeg" descr="IMG_1712.jpeg"/>
          <p:cNvPicPr>
            <a:picLocks noChangeAspect="1"/>
          </p:cNvPicPr>
          <p:nvPr/>
        </p:nvPicPr>
        <p:blipFill>
          <a:blip r:embed="rId16">
            <a:extLst/>
          </a:blip>
          <a:srcRect l="8207" t="10391" r="11812" b="3159"/>
          <a:stretch>
            <a:fillRect/>
          </a:stretch>
        </p:blipFill>
        <p:spPr>
          <a:xfrm>
            <a:off x="6168729" y="3737187"/>
            <a:ext cx="1800784" cy="7173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7" name="الاصفار من جهة اليمين.…"/>
          <p:cNvGrpSpPr/>
          <p:nvPr/>
        </p:nvGrpSpPr>
        <p:grpSpPr>
          <a:xfrm>
            <a:off x="810302" y="2119296"/>
            <a:ext cx="1586603" cy="832385"/>
            <a:chOff x="0" y="0"/>
            <a:chExt cx="1586601" cy="832383"/>
          </a:xfrm>
        </p:grpSpPr>
        <p:sp>
          <p:nvSpPr>
            <p:cNvPr id="3276" name="الاصفار من جهة اليمين.…"/>
            <p:cNvSpPr txBox="1"/>
            <p:nvPr/>
          </p:nvSpPr>
          <p:spPr>
            <a:xfrm>
              <a:off x="6350" y="6350"/>
              <a:ext cx="1573902" cy="8196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hueOff val="-258532"/>
                    <a:satOff val="14213"/>
                    <a:lumOff val="24775"/>
                  </a:schemeClr>
                </a:gs>
                <a:gs pos="35000">
                  <a:srgbClr val="FFF1CD"/>
                </a:gs>
                <a:gs pos="100000">
                  <a:schemeClr val="accent1">
                    <a:hueOff val="-341256"/>
                    <a:satOff val="14213"/>
                    <a:lumOff val="34896"/>
                  </a:schemeClr>
                </a:gs>
              </a:gsLst>
              <a:lin ang="162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>
                  <a:solidFill>
                    <a:srgbClr val="4E7A27"/>
                  </a:solidFill>
                </a:defRPr>
              </a:pPr>
              <a:r>
                <a:t>الاصفار من جهة اليمين.</a:t>
              </a:r>
            </a:p>
            <a:p>
              <a:pPr algn="ctr" rtl="0">
                <a:defRPr b="1">
                  <a:solidFill>
                    <a:srgbClr val="4E7A27"/>
                  </a:solidFill>
                </a:defRPr>
              </a:pPr>
              <a:r>
                <a:t>نحرك الفاصله الى اخر منزله غير صفرية الى اليسار </a:t>
              </a:r>
            </a:p>
          </p:txBody>
        </p:sp>
        <p:pic>
          <p:nvPicPr>
            <p:cNvPr id="3275" name="الاصفار من جهة اليمين.… الاصفار من جهة اليمين.نحرك الفاصله الى اخر منزله غير صفرية الى اليسار " descr="الاصفار من جهة اليمين.… الاصفار من جهة اليمين.نحرك الفاصله الى اخر منزله غير صفرية الى اليسار 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586602" cy="832384"/>
            </a:xfrm>
            <a:prstGeom prst="rect">
              <a:avLst/>
            </a:prstGeom>
            <a:effectLst/>
          </p:spPr>
        </p:pic>
      </p:grpSp>
      <p:sp>
        <p:nvSpPr>
          <p:cNvPr id="3278" name="١٤١٤٠٠٠٠"/>
          <p:cNvSpPr txBox="1"/>
          <p:nvPr/>
        </p:nvSpPr>
        <p:spPr>
          <a:xfrm>
            <a:off x="3486591" y="2903644"/>
            <a:ext cx="111605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800"/>
            </a:lvl1pPr>
          </a:lstStyle>
          <a:p>
            <a:pPr rtl="0">
              <a:defRPr/>
            </a:pPr>
            <a:r>
              <a:t>١٤١٤٠٠٠٠</a:t>
            </a:r>
          </a:p>
        </p:txBody>
      </p:sp>
      <p:sp>
        <p:nvSpPr>
          <p:cNvPr id="3279" name="خط"/>
          <p:cNvSpPr/>
          <p:nvPr/>
        </p:nvSpPr>
        <p:spPr>
          <a:xfrm>
            <a:off x="3583471" y="2863973"/>
            <a:ext cx="922293" cy="1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3282" name="نكتب الرقم بدون اصفار ونكتب الفاصلة بين اخر رقمين من اليسار ثم  المنازل و نضرب في ١٠…"/>
          <p:cNvGrpSpPr/>
          <p:nvPr/>
        </p:nvGrpSpPr>
        <p:grpSpPr>
          <a:xfrm>
            <a:off x="807636" y="2999126"/>
            <a:ext cx="1591934" cy="972500"/>
            <a:chOff x="0" y="0"/>
            <a:chExt cx="1591933" cy="972498"/>
          </a:xfrm>
        </p:grpSpPr>
        <p:sp>
          <p:nvSpPr>
            <p:cNvPr id="3281" name="نكتب الرقم بدون اصفار ونكتب الفاصلة بين اخر رقمين من اليسار ثم  المنازل و نضرب في ١٠…"/>
            <p:cNvSpPr txBox="1"/>
            <p:nvPr/>
          </p:nvSpPr>
          <p:spPr>
            <a:xfrm>
              <a:off x="6350" y="6350"/>
              <a:ext cx="1579234" cy="9597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hueOff val="-258532"/>
                    <a:satOff val="14213"/>
                    <a:lumOff val="24775"/>
                  </a:schemeClr>
                </a:gs>
                <a:gs pos="35000">
                  <a:srgbClr val="FFF1CD"/>
                </a:gs>
                <a:gs pos="100000">
                  <a:schemeClr val="accent1">
                    <a:hueOff val="-341256"/>
                    <a:satOff val="14213"/>
                    <a:lumOff val="34896"/>
                  </a:schemeClr>
                </a:gs>
              </a:gsLst>
              <a:lin ang="162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300">
                  <a:solidFill>
                    <a:srgbClr val="4E7A27"/>
                  </a:solidFill>
                </a:defRPr>
              </a:pPr>
              <a:r>
                <a:t>نكتب الرقم بدون اصفار ونكتب الفاصلة بين اخر رقمين من اليسار ثم  المنازل و نضرب في ١٠ </a:t>
              </a:r>
            </a:p>
            <a:p>
              <a:pPr algn="ctr" rtl="0">
                <a:defRPr b="1" sz="1300">
                  <a:solidFill>
                    <a:srgbClr val="4E7A27"/>
                  </a:solidFill>
                </a:defRPr>
              </a:pPr>
              <a:r>
                <a:t>مرفوعه لقوى موجبه</a:t>
              </a:r>
            </a:p>
          </p:txBody>
        </p:sp>
        <p:pic>
          <p:nvPicPr>
            <p:cNvPr id="3280" name="نكتب الرقم بدون اصفار ونكتب الفاصلة بين اخر رقمين من اليسار ثم  المنازل و نضرب في ١٠… نكتب الرقم بدون اصفار ونكتب الفاصلة بين اخر رقمين من اليسار ثم  المنازل و نضرب في ١٠ مرفوعه لقوى موجبه" descr="نكتب الرقم بدون اصفار ونكتب الفاصلة بين اخر رقمين من اليسار ثم  المنازل و نضرب في ١٠… نكتب الرقم بدون اصفار ونكتب الفاصلة بين اخر رقمين من اليسار ثم  المنازل و نضرب في ١٠ مرفوعه لقوى موجبه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591934" cy="972499"/>
            </a:xfrm>
            <a:prstGeom prst="rect">
              <a:avLst/>
            </a:prstGeom>
            <a:effectLst/>
          </p:spPr>
        </p:pic>
      </p:grpSp>
      <p:sp>
        <p:nvSpPr>
          <p:cNvPr id="3283" name="٫"/>
          <p:cNvSpPr txBox="1"/>
          <p:nvPr/>
        </p:nvSpPr>
        <p:spPr>
          <a:xfrm>
            <a:off x="3585396" y="3671413"/>
            <a:ext cx="208347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٫</a:t>
            </a:r>
          </a:p>
        </p:txBody>
      </p:sp>
      <p:sp>
        <p:nvSpPr>
          <p:cNvPr id="3284" name="٤"/>
          <p:cNvSpPr txBox="1"/>
          <p:nvPr/>
        </p:nvSpPr>
        <p:spPr>
          <a:xfrm>
            <a:off x="3759020" y="3696684"/>
            <a:ext cx="227760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285" name="١"/>
          <p:cNvSpPr txBox="1"/>
          <p:nvPr/>
        </p:nvSpPr>
        <p:spPr>
          <a:xfrm>
            <a:off x="3366359" y="3701220"/>
            <a:ext cx="208347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286" name="١"/>
          <p:cNvSpPr txBox="1"/>
          <p:nvPr/>
        </p:nvSpPr>
        <p:spPr>
          <a:xfrm>
            <a:off x="4016354" y="3701220"/>
            <a:ext cx="247041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287" name="٤"/>
          <p:cNvSpPr txBox="1"/>
          <p:nvPr/>
        </p:nvSpPr>
        <p:spPr>
          <a:xfrm>
            <a:off x="4244430" y="3689096"/>
            <a:ext cx="255121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288" name="="/>
          <p:cNvSpPr txBox="1"/>
          <p:nvPr/>
        </p:nvSpPr>
        <p:spPr>
          <a:xfrm>
            <a:off x="4600306" y="3631582"/>
            <a:ext cx="190609" cy="35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289" name="✖️"/>
          <p:cNvSpPr txBox="1"/>
          <p:nvPr/>
        </p:nvSpPr>
        <p:spPr>
          <a:xfrm>
            <a:off x="3026273" y="3640820"/>
            <a:ext cx="25512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3290" name="١٠"/>
          <p:cNvSpPr txBox="1"/>
          <p:nvPr/>
        </p:nvSpPr>
        <p:spPr>
          <a:xfrm>
            <a:off x="2655212" y="3701220"/>
            <a:ext cx="420608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3291" name="٧"/>
          <p:cNvSpPr txBox="1"/>
          <p:nvPr/>
        </p:nvSpPr>
        <p:spPr>
          <a:xfrm>
            <a:off x="2568980" y="3591290"/>
            <a:ext cx="124404" cy="20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292" name="١ ٢ ٣ ٤ ٥ ٦ ٧"/>
          <p:cNvSpPr txBox="1"/>
          <p:nvPr/>
        </p:nvSpPr>
        <p:spPr>
          <a:xfrm>
            <a:off x="3636541" y="3084543"/>
            <a:ext cx="861943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2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١ ٢ ٣ ٤ ٥ ٦ ٧</a:t>
            </a:r>
          </a:p>
        </p:txBody>
      </p:sp>
      <p:sp>
        <p:nvSpPr>
          <p:cNvPr id="3293" name="مستطيل"/>
          <p:cNvSpPr/>
          <p:nvPr/>
        </p:nvSpPr>
        <p:spPr>
          <a:xfrm>
            <a:off x="2576372" y="3603160"/>
            <a:ext cx="109620" cy="159335"/>
          </a:xfrm>
          <a:prstGeom prst="rect">
            <a:avLst/>
          </a:prstGeom>
          <a:solidFill>
            <a:schemeClr val="accent1">
              <a:lumOff val="19313"/>
              <a:alpha val="27040"/>
            </a:schemeClr>
          </a:solidFill>
          <a:ln w="12700">
            <a:solidFill>
              <a:schemeClr val="accent6">
                <a:lumOff val="-9411"/>
                <a:alpha val="27040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mph" nodeType="clickEffect" presetSubtype="0" presetID="35" grpId="1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3" dur="2000"/>
                                        <p:tgtEl>
                                          <p:spTgt spid="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ntr" nodeType="click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ntr" nodeType="click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0" dur="2000"/>
                                        <p:tgtEl>
                                          <p:spTgt spid="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Class="exit" nodeType="click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04" dur="2000" fill="hold"/>
                                        <p:tgtEl>
                                          <p:spTgt spid="3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Class="exit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09" dur="2000" fill="hold"/>
                                        <p:tgtEl>
                                          <p:spTgt spid="3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0" grpId="15"/>
      <p:bldP build="whole" bldLvl="1" animBg="1" rev="0" advAuto="0" spid="3286" grpId="9"/>
      <p:bldP build="whole" bldLvl="1" animBg="1" rev="0" advAuto="0" spid="3273" grpId="2"/>
      <p:bldP build="whole" bldLvl="1" animBg="1" rev="0" advAuto="0" spid="3283" grpId="11"/>
      <p:bldP build="whole" bldLvl="1" animBg="1" rev="0" advAuto="0" spid="3283" grpId="12"/>
      <p:bldP build="whole" bldLvl="1" animBg="1" rev="0" advAuto="0" spid="3278" grpId="3"/>
      <p:bldP build="whole" bldLvl="1" animBg="1" rev="0" advAuto="0" spid="3289" grpId="14"/>
      <p:bldP build="whole" bldLvl="1" animBg="1" rev="0" advAuto="0" spid="3293" grpId="19"/>
      <p:bldP build="whole" bldLvl="1" animBg="1" rev="0" advAuto="0" spid="3293" grpId="21"/>
      <p:bldP build="whole" bldLvl="1" animBg="1" rev="0" advAuto="0" spid="3292" grpId="16"/>
      <p:bldP build="whole" bldLvl="1" animBg="1" rev="0" advAuto="0" spid="3291" grpId="18"/>
      <p:bldP build="whole" bldLvl="1" animBg="1" rev="0" advAuto="0" spid="3288" grpId="6"/>
      <p:bldP build="whole" bldLvl="1" animBg="1" rev="0" advAuto="0" spid="3271" grpId="1"/>
      <p:bldP build="whole" bldLvl="1" animBg="1" rev="0" advAuto="0" spid="3292" grpId="20"/>
      <p:bldP build="whole" bldLvl="1" animBg="1" rev="0" advAuto="0" spid="3287" grpId="10"/>
      <p:bldP build="whole" bldLvl="1" animBg="1" rev="0" advAuto="0" spid="3282" grpId="13"/>
      <p:bldP build="whole" bldLvl="1" animBg="1" rev="0" advAuto="0" spid="3284" grpId="8"/>
      <p:bldP build="whole" bldLvl="1" animBg="1" rev="0" advAuto="0" spid="3279" grpId="5"/>
      <p:bldP build="whole" bldLvl="1" animBg="1" rev="0" advAuto="0" spid="3277" grpId="4"/>
      <p:bldP build="whole" bldLvl="1" animBg="1" rev="0" advAuto="0" spid="3285" grpId="7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0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29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1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0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0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0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1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1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1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1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1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1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1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1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2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2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2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2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32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33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2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٥٤</a:t>
              </a:r>
            </a:p>
          </p:txBody>
        </p:sp>
      </p:grpSp>
      <p:sp>
        <p:nvSpPr>
          <p:cNvPr id="333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3335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332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333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334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336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0" name="تجميع"/>
          <p:cNvGrpSpPr/>
          <p:nvPr/>
        </p:nvGrpSpPr>
        <p:grpSpPr>
          <a:xfrm>
            <a:off x="3208183" y="901559"/>
            <a:ext cx="3406389" cy="1308101"/>
            <a:chOff x="-19050" y="-19050"/>
            <a:chExt cx="3406387" cy="1308100"/>
          </a:xfrm>
        </p:grpSpPr>
        <p:pic>
          <p:nvPicPr>
            <p:cNvPr id="3337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079237" y="-19050"/>
              <a:ext cx="1308101" cy="1308100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338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-19050"/>
              <a:ext cx="1077919" cy="1308100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339" name="IMG_0382.jpeg" descr="IMG_0382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7529" t="48278" r="35310" b="43126"/>
            <a:stretch>
              <a:fillRect/>
            </a:stretch>
          </p:blipFill>
          <p:spPr>
            <a:xfrm>
              <a:off x="1007692" y="162515"/>
              <a:ext cx="899066" cy="373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093" fill="norm" stroke="1" extrusionOk="0">
                  <a:moveTo>
                    <a:pt x="2396" y="137"/>
                  </a:moveTo>
                  <a:cubicBezTo>
                    <a:pt x="2220" y="528"/>
                    <a:pt x="2298" y="1768"/>
                    <a:pt x="2585" y="3922"/>
                  </a:cubicBezTo>
                  <a:cubicBezTo>
                    <a:pt x="2840" y="5838"/>
                    <a:pt x="2924" y="7396"/>
                    <a:pt x="2794" y="7663"/>
                  </a:cubicBezTo>
                  <a:cubicBezTo>
                    <a:pt x="2671" y="7914"/>
                    <a:pt x="2133" y="8430"/>
                    <a:pt x="1589" y="8805"/>
                  </a:cubicBezTo>
                  <a:cubicBezTo>
                    <a:pt x="1045" y="9179"/>
                    <a:pt x="426" y="9748"/>
                    <a:pt x="222" y="10081"/>
                  </a:cubicBezTo>
                  <a:cubicBezTo>
                    <a:pt x="-99" y="10606"/>
                    <a:pt x="-83" y="10813"/>
                    <a:pt x="345" y="11582"/>
                  </a:cubicBezTo>
                  <a:cubicBezTo>
                    <a:pt x="1893" y="14364"/>
                    <a:pt x="6813" y="19724"/>
                    <a:pt x="8764" y="20764"/>
                  </a:cubicBezTo>
                  <a:cubicBezTo>
                    <a:pt x="9856" y="21347"/>
                    <a:pt x="13533" y="21115"/>
                    <a:pt x="14696" y="20384"/>
                  </a:cubicBezTo>
                  <a:cubicBezTo>
                    <a:pt x="16387" y="19319"/>
                    <a:pt x="17434" y="17972"/>
                    <a:pt x="18995" y="14829"/>
                  </a:cubicBezTo>
                  <a:lnTo>
                    <a:pt x="20315" y="12142"/>
                  </a:lnTo>
                  <a:lnTo>
                    <a:pt x="20913" y="13777"/>
                  </a:lnTo>
                  <a:lnTo>
                    <a:pt x="21501" y="15389"/>
                  </a:lnTo>
                  <a:lnTo>
                    <a:pt x="21501" y="10753"/>
                  </a:lnTo>
                  <a:lnTo>
                    <a:pt x="21501" y="6140"/>
                  </a:lnTo>
                  <a:lnTo>
                    <a:pt x="19992" y="5714"/>
                  </a:lnTo>
                  <a:cubicBezTo>
                    <a:pt x="19161" y="5492"/>
                    <a:pt x="18422" y="5454"/>
                    <a:pt x="18350" y="5625"/>
                  </a:cubicBezTo>
                  <a:cubicBezTo>
                    <a:pt x="18278" y="5795"/>
                    <a:pt x="18407" y="6616"/>
                    <a:pt x="18635" y="7439"/>
                  </a:cubicBezTo>
                  <a:cubicBezTo>
                    <a:pt x="19153" y="9308"/>
                    <a:pt x="19037" y="9731"/>
                    <a:pt x="17591" y="11336"/>
                  </a:cubicBezTo>
                  <a:cubicBezTo>
                    <a:pt x="16085" y="13007"/>
                    <a:pt x="12866" y="13175"/>
                    <a:pt x="10862" y="11694"/>
                  </a:cubicBezTo>
                  <a:cubicBezTo>
                    <a:pt x="9634" y="10787"/>
                    <a:pt x="6641" y="6484"/>
                    <a:pt x="3705" y="1414"/>
                  </a:cubicBezTo>
                  <a:cubicBezTo>
                    <a:pt x="2998" y="193"/>
                    <a:pt x="2571" y="-253"/>
                    <a:pt x="2396" y="13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341" name="IMG_1718.jpeg" descr="IMG_1718.jpeg"/>
          <p:cNvPicPr>
            <a:picLocks noChangeAspect="1"/>
          </p:cNvPicPr>
          <p:nvPr/>
        </p:nvPicPr>
        <p:blipFill>
          <a:blip r:embed="rId15">
            <a:extLst/>
          </a:blip>
          <a:srcRect l="50299" t="0" r="3937" b="89997"/>
          <a:stretch>
            <a:fillRect/>
          </a:stretch>
        </p:blipFill>
        <p:spPr>
          <a:xfrm>
            <a:off x="1315501" y="1680005"/>
            <a:ext cx="3774769" cy="462653"/>
          </a:xfrm>
          <a:prstGeom prst="rect">
            <a:avLst/>
          </a:prstGeom>
          <a:ln w="12700">
            <a:miter lim="400000"/>
          </a:ln>
        </p:spPr>
      </p:pic>
      <p:sp>
        <p:nvSpPr>
          <p:cNvPr id="3342" name="مثال"/>
          <p:cNvSpPr/>
          <p:nvPr/>
        </p:nvSpPr>
        <p:spPr>
          <a:xfrm>
            <a:off x="5080586" y="1784390"/>
            <a:ext cx="1050594" cy="3326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/>
            </a:pPr>
            <a:r>
              <a:rPr sz="24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rPr>
              <a:t>مثال</a:t>
            </a:r>
            <a:r>
              <a:t> </a:t>
            </a:r>
          </a:p>
        </p:txBody>
      </p:sp>
      <p:pic>
        <p:nvPicPr>
          <p:cNvPr id="3343" name="IMG_1718.jpeg" descr="IMG_1718.jpeg"/>
          <p:cNvPicPr>
            <a:picLocks noChangeAspect="1"/>
          </p:cNvPicPr>
          <p:nvPr/>
        </p:nvPicPr>
        <p:blipFill>
          <a:blip r:embed="rId15">
            <a:extLst/>
          </a:blip>
          <a:srcRect l="55193" t="9128" r="24537" b="83448"/>
          <a:stretch>
            <a:fillRect/>
          </a:stretch>
        </p:blipFill>
        <p:spPr>
          <a:xfrm>
            <a:off x="3276267" y="2455901"/>
            <a:ext cx="1536739" cy="315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4" name="IMG_1712.jpeg" descr="IMG_1712.jpeg"/>
          <p:cNvPicPr>
            <a:picLocks noChangeAspect="1"/>
          </p:cNvPicPr>
          <p:nvPr/>
        </p:nvPicPr>
        <p:blipFill>
          <a:blip r:embed="rId16">
            <a:extLst/>
          </a:blip>
          <a:srcRect l="8207" t="10391" r="11812" b="3159"/>
          <a:stretch>
            <a:fillRect/>
          </a:stretch>
        </p:blipFill>
        <p:spPr>
          <a:xfrm>
            <a:off x="6168729" y="3737187"/>
            <a:ext cx="1800784" cy="7173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7" name="الاصفار من جهة اليسار…"/>
          <p:cNvGrpSpPr/>
          <p:nvPr/>
        </p:nvGrpSpPr>
        <p:grpSpPr>
          <a:xfrm>
            <a:off x="810302" y="2119296"/>
            <a:ext cx="1586603" cy="832385"/>
            <a:chOff x="0" y="0"/>
            <a:chExt cx="1586601" cy="832383"/>
          </a:xfrm>
        </p:grpSpPr>
        <p:sp>
          <p:nvSpPr>
            <p:cNvPr id="3346" name="الاصفار من جهة اليسار…"/>
            <p:cNvSpPr txBox="1"/>
            <p:nvPr/>
          </p:nvSpPr>
          <p:spPr>
            <a:xfrm>
              <a:off x="6350" y="6350"/>
              <a:ext cx="1573902" cy="8196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hueOff val="-258532"/>
                    <a:satOff val="14213"/>
                    <a:lumOff val="24775"/>
                  </a:schemeClr>
                </a:gs>
                <a:gs pos="35000">
                  <a:srgbClr val="FFF1CD"/>
                </a:gs>
                <a:gs pos="100000">
                  <a:schemeClr val="accent1">
                    <a:hueOff val="-341256"/>
                    <a:satOff val="14213"/>
                    <a:lumOff val="34896"/>
                  </a:schemeClr>
                </a:gs>
              </a:gsLst>
              <a:lin ang="162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>
                  <a:solidFill>
                    <a:srgbClr val="4E7A27"/>
                  </a:solidFill>
                </a:defRPr>
              </a:pPr>
              <a:r>
                <a:t>الاصفار من جهة اليسار</a:t>
              </a:r>
            </a:p>
            <a:p>
              <a:pPr algn="ctr" rtl="0">
                <a:defRPr b="1">
                  <a:solidFill>
                    <a:srgbClr val="4E7A27"/>
                  </a:solidFill>
                </a:defRPr>
              </a:pPr>
              <a:r>
                <a:t>نحرك الفاصله الى اول منزله غير صفرية الى اليمين </a:t>
              </a:r>
            </a:p>
          </p:txBody>
        </p:sp>
        <p:pic>
          <p:nvPicPr>
            <p:cNvPr id="3345" name="الاصفار من جهة اليسار… الاصفار من جهة اليسارنحرك الفاصله الى اول منزله غير صفرية الى اليمين " descr="الاصفار من جهة اليسار… الاصفار من جهة اليسارنحرك الفاصله الى اول منزله غير صفرية الى اليمين 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586602" cy="832384"/>
            </a:xfrm>
            <a:prstGeom prst="rect">
              <a:avLst/>
            </a:prstGeom>
            <a:effectLst/>
          </p:spPr>
        </p:pic>
      </p:grpSp>
      <p:sp>
        <p:nvSpPr>
          <p:cNvPr id="3348" name="٠٫٠٠٨٧٦"/>
          <p:cNvSpPr txBox="1"/>
          <p:nvPr/>
        </p:nvSpPr>
        <p:spPr>
          <a:xfrm>
            <a:off x="3486591" y="2903644"/>
            <a:ext cx="111605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800"/>
            </a:lvl1pPr>
          </a:lstStyle>
          <a:p>
            <a:pPr rtl="0">
              <a:defRPr/>
            </a:pPr>
            <a:r>
              <a:t>٠٫٠٠٨٧٦</a:t>
            </a:r>
          </a:p>
        </p:txBody>
      </p:sp>
      <p:sp>
        <p:nvSpPr>
          <p:cNvPr id="3349" name="خط"/>
          <p:cNvSpPr/>
          <p:nvPr/>
        </p:nvSpPr>
        <p:spPr>
          <a:xfrm flipH="1">
            <a:off x="3630462" y="2919723"/>
            <a:ext cx="384810" cy="1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3352" name="نكتب الرقم بدون اصفار ونضع الفاصلة بين اخر رقمين من اليسار ثم نعد المنازل و نضرب في ١٠…"/>
          <p:cNvGrpSpPr/>
          <p:nvPr/>
        </p:nvGrpSpPr>
        <p:grpSpPr>
          <a:xfrm>
            <a:off x="807636" y="2999126"/>
            <a:ext cx="1591934" cy="972500"/>
            <a:chOff x="0" y="0"/>
            <a:chExt cx="1591933" cy="972498"/>
          </a:xfrm>
        </p:grpSpPr>
        <p:sp>
          <p:nvSpPr>
            <p:cNvPr id="3351" name="نكتب الرقم بدون اصفار ونضع الفاصلة بين اخر رقمين من اليسار ثم نعد المنازل و نضرب في ١٠…"/>
            <p:cNvSpPr txBox="1"/>
            <p:nvPr/>
          </p:nvSpPr>
          <p:spPr>
            <a:xfrm>
              <a:off x="6350" y="6350"/>
              <a:ext cx="1579234" cy="9597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hueOff val="-258532"/>
                    <a:satOff val="14213"/>
                    <a:lumOff val="24775"/>
                  </a:schemeClr>
                </a:gs>
                <a:gs pos="35000">
                  <a:srgbClr val="FFF1CD"/>
                </a:gs>
                <a:gs pos="100000">
                  <a:schemeClr val="accent1">
                    <a:hueOff val="-341256"/>
                    <a:satOff val="14213"/>
                    <a:lumOff val="34896"/>
                  </a:schemeClr>
                </a:gs>
              </a:gsLst>
              <a:lin ang="162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300">
                  <a:solidFill>
                    <a:srgbClr val="4E7A27"/>
                  </a:solidFill>
                </a:defRPr>
              </a:pPr>
              <a:r>
                <a:t>نكتب الرقم بدون اصفار ونضع الفاصلة بين اخر رقمين من اليسار ثم نعد المنازل و نضرب في ١٠ </a:t>
              </a:r>
            </a:p>
            <a:p>
              <a:pPr algn="ctr" rtl="0">
                <a:defRPr b="1" sz="1300">
                  <a:solidFill>
                    <a:srgbClr val="4E7A27"/>
                  </a:solidFill>
                </a:defRPr>
              </a:pPr>
              <a:r>
                <a:t>مرفوعه لقوى سالبة</a:t>
              </a:r>
            </a:p>
          </p:txBody>
        </p:sp>
        <p:pic>
          <p:nvPicPr>
            <p:cNvPr id="3350" name="نكتب الرقم بدون اصفار ونضع الفاصلة بين اخر رقمين من اليسار ثم نعد المنازل و نضرب في ١٠… نكتب الرقم بدون اصفار ونضع الفاصلة بين اخر رقمين من اليسار ثم نعد المنازل و نضرب في ١٠ مرفوعه لقوى سالبة" descr="نكتب الرقم بدون اصفار ونضع الفاصلة بين اخر رقمين من اليسار ثم نعد المنازل و نضرب في ١٠… نكتب الرقم بدون اصفار ونضع الفاصلة بين اخر رقمين من اليسار ثم نعد المنازل و نضرب في ١٠ مرفوعه لقوى سالبة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591934" cy="972499"/>
            </a:xfrm>
            <a:prstGeom prst="rect">
              <a:avLst/>
            </a:prstGeom>
            <a:effectLst/>
          </p:spPr>
        </p:pic>
      </p:grpSp>
      <p:sp>
        <p:nvSpPr>
          <p:cNvPr id="3353" name="٫"/>
          <p:cNvSpPr txBox="1"/>
          <p:nvPr/>
        </p:nvSpPr>
        <p:spPr>
          <a:xfrm>
            <a:off x="3585396" y="3671413"/>
            <a:ext cx="208347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٫</a:t>
            </a:r>
          </a:p>
        </p:txBody>
      </p:sp>
      <p:sp>
        <p:nvSpPr>
          <p:cNvPr id="3354" name="٧"/>
          <p:cNvSpPr txBox="1"/>
          <p:nvPr/>
        </p:nvSpPr>
        <p:spPr>
          <a:xfrm>
            <a:off x="3759020" y="3696684"/>
            <a:ext cx="227760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355" name="٨"/>
          <p:cNvSpPr txBox="1"/>
          <p:nvPr/>
        </p:nvSpPr>
        <p:spPr>
          <a:xfrm>
            <a:off x="3366359" y="3701220"/>
            <a:ext cx="208347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3356" name="٦"/>
          <p:cNvSpPr txBox="1"/>
          <p:nvPr/>
        </p:nvSpPr>
        <p:spPr>
          <a:xfrm>
            <a:off x="4016354" y="3701220"/>
            <a:ext cx="247041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357" name="="/>
          <p:cNvSpPr txBox="1"/>
          <p:nvPr/>
        </p:nvSpPr>
        <p:spPr>
          <a:xfrm>
            <a:off x="4337029" y="3631582"/>
            <a:ext cx="453886" cy="35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358" name="✖️"/>
          <p:cNvSpPr txBox="1"/>
          <p:nvPr/>
        </p:nvSpPr>
        <p:spPr>
          <a:xfrm>
            <a:off x="3026273" y="3640820"/>
            <a:ext cx="25512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3359" name="١٠"/>
          <p:cNvSpPr txBox="1"/>
          <p:nvPr/>
        </p:nvSpPr>
        <p:spPr>
          <a:xfrm>
            <a:off x="2655212" y="3701220"/>
            <a:ext cx="420608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3360" name="-٣"/>
          <p:cNvSpPr txBox="1"/>
          <p:nvPr/>
        </p:nvSpPr>
        <p:spPr>
          <a:xfrm>
            <a:off x="2460706" y="3591290"/>
            <a:ext cx="232678" cy="20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5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-٣</a:t>
            </a:r>
          </a:p>
        </p:txBody>
      </p:sp>
      <p:sp>
        <p:nvSpPr>
          <p:cNvPr id="3361" name="١٢٣"/>
          <p:cNvSpPr txBox="1"/>
          <p:nvPr/>
        </p:nvSpPr>
        <p:spPr>
          <a:xfrm>
            <a:off x="3706059" y="3136285"/>
            <a:ext cx="333682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2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١٢٣</a:t>
            </a:r>
          </a:p>
        </p:txBody>
      </p:sp>
      <p:sp>
        <p:nvSpPr>
          <p:cNvPr id="3362" name="مستطيل"/>
          <p:cNvSpPr/>
          <p:nvPr/>
        </p:nvSpPr>
        <p:spPr>
          <a:xfrm>
            <a:off x="2414124" y="3603160"/>
            <a:ext cx="299166" cy="164894"/>
          </a:xfrm>
          <a:prstGeom prst="rect">
            <a:avLst/>
          </a:prstGeom>
          <a:solidFill>
            <a:schemeClr val="accent1">
              <a:lumOff val="19313"/>
              <a:alpha val="27040"/>
            </a:schemeClr>
          </a:solidFill>
          <a:ln w="12700">
            <a:solidFill>
              <a:schemeClr val="accent6">
                <a:lumOff val="-9411"/>
                <a:alpha val="27040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mph" nodeType="clickEffect" presetSubtype="0" presetID="35" grpId="1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2000"/>
                                        <p:tgtEl>
                                          <p:spTgt spid="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click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ntr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4" dur="2000"/>
                                        <p:tgtEl>
                                          <p:spTgt spid="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exit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98" dur="2000" fill="hold"/>
                                        <p:tgtEl>
                                          <p:spTgt spid="3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xit" nodeType="click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03" dur="2000" fill="hold"/>
                                        <p:tgtEl>
                                          <p:spTgt spid="3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5" grpId="7"/>
      <p:bldP build="whole" bldLvl="1" animBg="1" rev="0" advAuto="0" spid="3356" grpId="9"/>
      <p:bldP build="whole" bldLvl="1" animBg="1" rev="0" advAuto="0" spid="3354" grpId="8"/>
      <p:bldP build="whole" bldLvl="1" animBg="1" rev="0" advAuto="0" spid="3361" grpId="15"/>
      <p:bldP build="whole" bldLvl="1" animBg="1" rev="0" advAuto="0" spid="3358" grpId="13"/>
      <p:bldP build="whole" bldLvl="1" animBg="1" rev="0" advAuto="0" spid="3349" grpId="5"/>
      <p:bldP build="whole" bldLvl="1" animBg="1" rev="0" advAuto="0" spid="3347" grpId="4"/>
      <p:bldP build="whole" bldLvl="1" animBg="1" rev="0" advAuto="0" spid="3357" grpId="6"/>
      <p:bldP build="whole" bldLvl="1" animBg="1" rev="0" advAuto="0" spid="3361" grpId="19"/>
      <p:bldP build="whole" bldLvl="1" animBg="1" rev="0" advAuto="0" spid="3353" grpId="10"/>
      <p:bldP build="whole" bldLvl="1" animBg="1" rev="0" advAuto="0" spid="3341" grpId="1"/>
      <p:bldP build="whole" bldLvl="1" animBg="1" rev="0" advAuto="0" spid="3343" grpId="2"/>
      <p:bldP build="whole" bldLvl="1" animBg="1" rev="0" advAuto="0" spid="3353" grpId="11"/>
      <p:bldP build="whole" bldLvl="1" animBg="1" rev="0" advAuto="0" spid="3348" grpId="3"/>
      <p:bldP build="whole" bldLvl="1" animBg="1" rev="0" advAuto="0" spid="3359" grpId="14"/>
      <p:bldP build="whole" bldLvl="1" animBg="1" rev="0" advAuto="0" spid="3360" grpId="17"/>
      <p:bldP build="whole" bldLvl="1" animBg="1" rev="0" advAuto="0" spid="3362" grpId="18"/>
      <p:bldP build="whole" bldLvl="1" animBg="1" rev="0" advAuto="0" spid="3352" grpId="12"/>
      <p:bldP build="whole" bldLvl="1" animBg="1" rev="0" advAuto="0" spid="3362" grpId="2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7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36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8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7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7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7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8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8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8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8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8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8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9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9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9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39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39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9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٥٥</a:t>
              </a:r>
            </a:p>
          </p:txBody>
        </p:sp>
      </p:grpSp>
      <p:sp>
        <p:nvSpPr>
          <p:cNvPr id="3400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3401" name="IMG_1645.png" descr="IMG_1645.png"/>
          <p:cNvPicPr>
            <a:picLocks noChangeAspect="1"/>
          </p:cNvPicPr>
          <p:nvPr/>
        </p:nvPicPr>
        <p:blipFill>
          <a:blip r:embed="rId11">
            <a:extLst/>
          </a:blip>
          <a:srcRect l="53338" t="4232" r="8407" b="89482"/>
          <a:stretch>
            <a:fillRect/>
          </a:stretch>
        </p:blipFill>
        <p:spPr>
          <a:xfrm>
            <a:off x="3643431" y="985864"/>
            <a:ext cx="2623477" cy="323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538" fill="norm" stroke="1" extrusionOk="0">
                <a:moveTo>
                  <a:pt x="21053" y="0"/>
                </a:moveTo>
                <a:lnTo>
                  <a:pt x="20830" y="2195"/>
                </a:lnTo>
                <a:lnTo>
                  <a:pt x="20611" y="4390"/>
                </a:lnTo>
                <a:lnTo>
                  <a:pt x="10550" y="4548"/>
                </a:lnTo>
                <a:lnTo>
                  <a:pt x="488" y="4733"/>
                </a:lnTo>
                <a:lnTo>
                  <a:pt x="272" y="6505"/>
                </a:lnTo>
                <a:cubicBezTo>
                  <a:pt x="-151" y="9972"/>
                  <a:pt x="-65" y="17756"/>
                  <a:pt x="424" y="20044"/>
                </a:cubicBezTo>
                <a:cubicBezTo>
                  <a:pt x="569" y="20726"/>
                  <a:pt x="2606" y="20984"/>
                  <a:pt x="10076" y="21287"/>
                </a:cubicBezTo>
                <a:cubicBezTo>
                  <a:pt x="15282" y="21499"/>
                  <a:pt x="19796" y="21600"/>
                  <a:pt x="20108" y="21499"/>
                </a:cubicBezTo>
                <a:cubicBezTo>
                  <a:pt x="20567" y="21350"/>
                  <a:pt x="20712" y="21007"/>
                  <a:pt x="20876" y="19754"/>
                </a:cubicBezTo>
                <a:cubicBezTo>
                  <a:pt x="21304" y="16472"/>
                  <a:pt x="21449" y="10994"/>
                  <a:pt x="21185" y="7907"/>
                </a:cubicBezTo>
                <a:cubicBezTo>
                  <a:pt x="21090" y="6792"/>
                  <a:pt x="21079" y="6091"/>
                  <a:pt x="21143" y="5104"/>
                </a:cubicBezTo>
                <a:cubicBezTo>
                  <a:pt x="21203" y="4184"/>
                  <a:pt x="21202" y="3230"/>
                  <a:pt x="21140" y="1904"/>
                </a:cubicBezTo>
                <a:lnTo>
                  <a:pt x="2105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02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72807" y="939348"/>
            <a:ext cx="935818" cy="7018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6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403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404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405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407" name="IMG_1709.png" descr="IMG_1709.png"/>
          <p:cNvPicPr>
            <a:picLocks noChangeAspect="1"/>
          </p:cNvPicPr>
          <p:nvPr/>
        </p:nvPicPr>
        <p:blipFill>
          <a:blip r:embed="rId13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8" name="IMG_1719.png" descr="IMG_1719.png"/>
          <p:cNvPicPr>
            <a:picLocks noChangeAspect="1"/>
          </p:cNvPicPr>
          <p:nvPr/>
        </p:nvPicPr>
        <p:blipFill>
          <a:blip r:embed="rId14">
            <a:extLst/>
          </a:blip>
          <a:srcRect l="13090" t="46015" r="29666" b="43902"/>
          <a:stretch>
            <a:fillRect/>
          </a:stretch>
        </p:blipFill>
        <p:spPr>
          <a:xfrm>
            <a:off x="727729" y="1440589"/>
            <a:ext cx="5485746" cy="724644"/>
          </a:xfrm>
          <a:prstGeom prst="rect">
            <a:avLst/>
          </a:prstGeom>
          <a:ln w="12700">
            <a:miter lim="400000"/>
          </a:ln>
        </p:spPr>
      </p:pic>
      <p:sp>
        <p:nvSpPr>
          <p:cNvPr id="3409" name="خط"/>
          <p:cNvSpPr/>
          <p:nvPr/>
        </p:nvSpPr>
        <p:spPr>
          <a:xfrm flipV="1">
            <a:off x="4742559" y="1969569"/>
            <a:ext cx="1" cy="2439616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410" name="خط"/>
          <p:cNvSpPr/>
          <p:nvPr/>
        </p:nvSpPr>
        <p:spPr>
          <a:xfrm flipV="1">
            <a:off x="1710651" y="1969569"/>
            <a:ext cx="1" cy="2439616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411" name="خط"/>
          <p:cNvSpPr/>
          <p:nvPr/>
        </p:nvSpPr>
        <p:spPr>
          <a:xfrm flipV="1">
            <a:off x="3226605" y="2002884"/>
            <a:ext cx="1" cy="2439616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41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3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2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2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2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2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3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3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3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3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3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3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43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4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4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4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44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4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44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4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٥٦</a:t>
              </a:r>
            </a:p>
          </p:txBody>
        </p:sp>
      </p:grpSp>
      <p:sp>
        <p:nvSpPr>
          <p:cNvPr id="3449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3450" name="IMG_0547.gif" descr="IMG_0547.gif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2807" y="939348"/>
            <a:ext cx="935818" cy="7018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4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451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452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453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455" name="IMG_1709.png" descr="IMG_1709.png"/>
          <p:cNvPicPr>
            <a:picLocks noChangeAspect="1"/>
          </p:cNvPicPr>
          <p:nvPr/>
        </p:nvPicPr>
        <p:blipFill>
          <a:blip r:embed="rId12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6" name="IMG_1720.png" descr="IMG_1720.png"/>
          <p:cNvPicPr>
            <a:picLocks noChangeAspect="1"/>
          </p:cNvPicPr>
          <p:nvPr/>
        </p:nvPicPr>
        <p:blipFill>
          <a:blip r:embed="rId13">
            <a:extLst/>
          </a:blip>
          <a:srcRect l="52872" t="42842" r="4931" b="7141"/>
          <a:stretch>
            <a:fillRect/>
          </a:stretch>
        </p:blipFill>
        <p:spPr>
          <a:xfrm>
            <a:off x="2626029" y="1034067"/>
            <a:ext cx="3715148" cy="3302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72" y="0"/>
                </a:moveTo>
                <a:cubicBezTo>
                  <a:pt x="20059" y="114"/>
                  <a:pt x="20028" y="226"/>
                  <a:pt x="19996" y="262"/>
                </a:cubicBezTo>
                <a:cubicBezTo>
                  <a:pt x="19951" y="313"/>
                  <a:pt x="18181" y="333"/>
                  <a:pt x="14779" y="319"/>
                </a:cubicBezTo>
                <a:cubicBezTo>
                  <a:pt x="10917" y="304"/>
                  <a:pt x="9512" y="321"/>
                  <a:pt x="9161" y="392"/>
                </a:cubicBezTo>
                <a:cubicBezTo>
                  <a:pt x="8801" y="464"/>
                  <a:pt x="8669" y="466"/>
                  <a:pt x="8595" y="397"/>
                </a:cubicBezTo>
                <a:cubicBezTo>
                  <a:pt x="8518" y="325"/>
                  <a:pt x="8452" y="361"/>
                  <a:pt x="8261" y="576"/>
                </a:cubicBezTo>
                <a:cubicBezTo>
                  <a:pt x="8130" y="724"/>
                  <a:pt x="7977" y="844"/>
                  <a:pt x="7921" y="844"/>
                </a:cubicBezTo>
                <a:cubicBezTo>
                  <a:pt x="7866" y="844"/>
                  <a:pt x="7805" y="921"/>
                  <a:pt x="7783" y="1015"/>
                </a:cubicBezTo>
                <a:cubicBezTo>
                  <a:pt x="7753" y="1144"/>
                  <a:pt x="7723" y="1163"/>
                  <a:pt x="7663" y="1095"/>
                </a:cubicBezTo>
                <a:cubicBezTo>
                  <a:pt x="7603" y="1028"/>
                  <a:pt x="7549" y="1031"/>
                  <a:pt x="7437" y="1113"/>
                </a:cubicBezTo>
                <a:cubicBezTo>
                  <a:pt x="7347" y="1180"/>
                  <a:pt x="4879" y="1205"/>
                  <a:pt x="0" y="1222"/>
                </a:cubicBezTo>
                <a:lnTo>
                  <a:pt x="0" y="21600"/>
                </a:lnTo>
                <a:lnTo>
                  <a:pt x="20262" y="21600"/>
                </a:lnTo>
                <a:cubicBezTo>
                  <a:pt x="20351" y="21535"/>
                  <a:pt x="20421" y="21446"/>
                  <a:pt x="20506" y="21299"/>
                </a:cubicBezTo>
                <a:cubicBezTo>
                  <a:pt x="20633" y="21081"/>
                  <a:pt x="20637" y="20818"/>
                  <a:pt x="20654" y="12622"/>
                </a:cubicBezTo>
                <a:cubicBezTo>
                  <a:pt x="20663" y="7974"/>
                  <a:pt x="20684" y="4155"/>
                  <a:pt x="20700" y="4137"/>
                </a:cubicBezTo>
                <a:cubicBezTo>
                  <a:pt x="20716" y="4119"/>
                  <a:pt x="20713" y="4056"/>
                  <a:pt x="20693" y="3997"/>
                </a:cubicBezTo>
                <a:cubicBezTo>
                  <a:pt x="20641" y="3845"/>
                  <a:pt x="20796" y="3662"/>
                  <a:pt x="20977" y="3662"/>
                </a:cubicBezTo>
                <a:cubicBezTo>
                  <a:pt x="21138" y="3662"/>
                  <a:pt x="21310" y="3492"/>
                  <a:pt x="21235" y="3408"/>
                </a:cubicBezTo>
                <a:cubicBezTo>
                  <a:pt x="21211" y="3381"/>
                  <a:pt x="21273" y="3275"/>
                  <a:pt x="21372" y="3172"/>
                </a:cubicBezTo>
                <a:cubicBezTo>
                  <a:pt x="21518" y="3020"/>
                  <a:pt x="21553" y="2915"/>
                  <a:pt x="21554" y="2619"/>
                </a:cubicBezTo>
                <a:cubicBezTo>
                  <a:pt x="21554" y="2523"/>
                  <a:pt x="21572" y="2378"/>
                  <a:pt x="21600" y="2224"/>
                </a:cubicBezTo>
                <a:lnTo>
                  <a:pt x="21600" y="36"/>
                </a:lnTo>
                <a:cubicBezTo>
                  <a:pt x="21594" y="23"/>
                  <a:pt x="21587" y="13"/>
                  <a:pt x="21582" y="0"/>
                </a:cubicBezTo>
                <a:lnTo>
                  <a:pt x="2007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94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95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801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796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7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8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9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00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02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03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04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05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06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07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08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09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0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11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12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815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816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7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45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7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6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7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7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7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7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7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7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8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8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48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8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8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8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9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48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49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49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9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٥٥</a:t>
              </a:r>
            </a:p>
          </p:txBody>
        </p:sp>
      </p:grpSp>
      <p:sp>
        <p:nvSpPr>
          <p:cNvPr id="3494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3495" name="IMG_1640.png" descr="IMG_1640.png"/>
          <p:cNvPicPr>
            <a:picLocks noChangeAspect="1"/>
          </p:cNvPicPr>
          <p:nvPr/>
        </p:nvPicPr>
        <p:blipFill>
          <a:blip r:embed="rId11">
            <a:extLst/>
          </a:blip>
          <a:srcRect l="53199" t="32656" r="8475" b="58946"/>
          <a:stretch>
            <a:fillRect/>
          </a:stretch>
        </p:blipFill>
        <p:spPr>
          <a:xfrm>
            <a:off x="3546718" y="1050891"/>
            <a:ext cx="2738700" cy="450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2" h="21547" fill="norm" stroke="1" extrusionOk="0">
                <a:moveTo>
                  <a:pt x="21297" y="56"/>
                </a:moveTo>
                <a:cubicBezTo>
                  <a:pt x="21265" y="-53"/>
                  <a:pt x="21226" y="1"/>
                  <a:pt x="21176" y="189"/>
                </a:cubicBezTo>
                <a:cubicBezTo>
                  <a:pt x="21129" y="367"/>
                  <a:pt x="16484" y="562"/>
                  <a:pt x="10854" y="626"/>
                </a:cubicBezTo>
                <a:lnTo>
                  <a:pt x="620" y="740"/>
                </a:lnTo>
                <a:lnTo>
                  <a:pt x="368" y="1880"/>
                </a:lnTo>
                <a:cubicBezTo>
                  <a:pt x="-185" y="4399"/>
                  <a:pt x="-97" y="10685"/>
                  <a:pt x="517" y="12578"/>
                </a:cubicBezTo>
                <a:cubicBezTo>
                  <a:pt x="809" y="13477"/>
                  <a:pt x="1432" y="13514"/>
                  <a:pt x="10935" y="13319"/>
                </a:cubicBezTo>
                <a:cubicBezTo>
                  <a:pt x="16493" y="13205"/>
                  <a:pt x="21109" y="13022"/>
                  <a:pt x="21195" y="12920"/>
                </a:cubicBezTo>
                <a:cubicBezTo>
                  <a:pt x="21385" y="12693"/>
                  <a:pt x="21365" y="13299"/>
                  <a:pt x="21396" y="6327"/>
                </a:cubicBezTo>
                <a:cubicBezTo>
                  <a:pt x="21415" y="2189"/>
                  <a:pt x="21393" y="383"/>
                  <a:pt x="21297" y="56"/>
                </a:cubicBezTo>
                <a:close/>
                <a:moveTo>
                  <a:pt x="3172" y="21129"/>
                </a:moveTo>
                <a:cubicBezTo>
                  <a:pt x="3129" y="21129"/>
                  <a:pt x="3116" y="21317"/>
                  <a:pt x="3129" y="21547"/>
                </a:cubicBezTo>
                <a:lnTo>
                  <a:pt x="3256" y="21547"/>
                </a:lnTo>
                <a:cubicBezTo>
                  <a:pt x="3245" y="21317"/>
                  <a:pt x="3215" y="21129"/>
                  <a:pt x="3172" y="21129"/>
                </a:cubicBezTo>
                <a:close/>
                <a:moveTo>
                  <a:pt x="11713" y="21452"/>
                </a:moveTo>
                <a:cubicBezTo>
                  <a:pt x="11712" y="21467"/>
                  <a:pt x="11714" y="21528"/>
                  <a:pt x="11713" y="21547"/>
                </a:cubicBezTo>
                <a:lnTo>
                  <a:pt x="11745" y="21547"/>
                </a:lnTo>
                <a:cubicBezTo>
                  <a:pt x="11744" y="21542"/>
                  <a:pt x="11745" y="21533"/>
                  <a:pt x="11745" y="21528"/>
                </a:cubicBezTo>
                <a:cubicBezTo>
                  <a:pt x="11732" y="21341"/>
                  <a:pt x="11722" y="21329"/>
                  <a:pt x="11713" y="214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96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27538" y="1027064"/>
            <a:ext cx="1015762" cy="7618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00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497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498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499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501" name="IMG_1709.png" descr="IMG_1709.png"/>
          <p:cNvPicPr>
            <a:picLocks noChangeAspect="1"/>
          </p:cNvPicPr>
          <p:nvPr/>
        </p:nvPicPr>
        <p:blipFill>
          <a:blip r:embed="rId13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04" name="تجميع"/>
          <p:cNvGrpSpPr/>
          <p:nvPr/>
        </p:nvGrpSpPr>
        <p:grpSpPr>
          <a:xfrm>
            <a:off x="982810" y="1748022"/>
            <a:ext cx="5170982" cy="661295"/>
            <a:chOff x="0" y="0"/>
            <a:chExt cx="5170981" cy="661294"/>
          </a:xfrm>
        </p:grpSpPr>
        <p:pic>
          <p:nvPicPr>
            <p:cNvPr id="3502" name="IMG_1717.png" descr="IMG_1717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8840" t="77297" r="28476" b="12014"/>
            <a:stretch>
              <a:fillRect/>
            </a:stretch>
          </p:blipFill>
          <p:spPr>
            <a:xfrm>
              <a:off x="0" y="0"/>
              <a:ext cx="5170982" cy="661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3" name="مستطيل"/>
            <p:cNvSpPr/>
            <p:nvPr/>
          </p:nvSpPr>
          <p:spPr>
            <a:xfrm>
              <a:off x="1642998" y="214413"/>
              <a:ext cx="2493793" cy="44628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505" name="خط"/>
          <p:cNvSpPr/>
          <p:nvPr/>
        </p:nvSpPr>
        <p:spPr>
          <a:xfrm flipV="1">
            <a:off x="3578308" y="2002884"/>
            <a:ext cx="1" cy="2439616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50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1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1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1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1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1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1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1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1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1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2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2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52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2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2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2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3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52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353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532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33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34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35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3539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536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537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538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540" name="IMG_1709.png" descr="IMG_1709.png"/>
          <p:cNvPicPr>
            <a:picLocks noChangeAspect="1"/>
          </p:cNvPicPr>
          <p:nvPr/>
        </p:nvPicPr>
        <p:blipFill>
          <a:blip r:embed="rId12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54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55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6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55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5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5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5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6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6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6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6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6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6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56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7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7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7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57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357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577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78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79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580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755711" y="1709249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581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584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582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5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585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8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596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01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599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00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05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602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603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604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606" name="IMG_1709.png" descr="IMG_1709.png"/>
          <p:cNvPicPr>
            <a:picLocks noChangeAspect="1"/>
          </p:cNvPicPr>
          <p:nvPr/>
        </p:nvPicPr>
        <p:blipFill>
          <a:blip r:embed="rId13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60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2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61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62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2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62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2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62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2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62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2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62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63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63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63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63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63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3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638" name="جدول التعلم"/>
          <p:cNvSpPr txBox="1"/>
          <p:nvPr/>
        </p:nvSpPr>
        <p:spPr>
          <a:xfrm>
            <a:off x="2753045" y="1595320"/>
            <a:ext cx="1414863" cy="33417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364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63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3642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3643" name="الجدول"/>
          <p:cNvGraphicFramePr/>
          <p:nvPr/>
        </p:nvGraphicFramePr>
        <p:xfrm>
          <a:off x="5595761" y="2045311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646" name="مستطيل"/>
          <p:cNvGrpSpPr/>
          <p:nvPr/>
        </p:nvGrpSpPr>
        <p:grpSpPr>
          <a:xfrm>
            <a:off x="1118670" y="2699952"/>
            <a:ext cx="1476550" cy="1611274"/>
            <a:chOff x="0" y="0"/>
            <a:chExt cx="1476548" cy="1611273"/>
          </a:xfrm>
        </p:grpSpPr>
        <p:sp>
          <p:nvSpPr>
            <p:cNvPr id="3645" name="مستطيل"/>
            <p:cNvSpPr/>
            <p:nvPr/>
          </p:nvSpPr>
          <p:spPr>
            <a:xfrm>
              <a:off x="12700" y="12700"/>
              <a:ext cx="1451149" cy="158587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644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476549" cy="1611274"/>
            </a:xfrm>
            <a:prstGeom prst="rect">
              <a:avLst/>
            </a:prstGeom>
            <a:effectLst/>
          </p:spPr>
        </p:pic>
      </p:grpSp>
      <p:grpSp>
        <p:nvGrpSpPr>
          <p:cNvPr id="3653" name="تجميع"/>
          <p:cNvGrpSpPr/>
          <p:nvPr/>
        </p:nvGrpSpPr>
        <p:grpSpPr>
          <a:xfrm>
            <a:off x="2573382" y="2682805"/>
            <a:ext cx="3066830" cy="1645568"/>
            <a:chOff x="-38100" y="-38100"/>
            <a:chExt cx="3066828" cy="1645566"/>
          </a:xfrm>
        </p:grpSpPr>
        <p:grpSp>
          <p:nvGrpSpPr>
            <p:cNvPr id="3649" name="مستطيل"/>
            <p:cNvGrpSpPr/>
            <p:nvPr/>
          </p:nvGrpSpPr>
          <p:grpSpPr>
            <a:xfrm>
              <a:off x="-38100" y="-38101"/>
              <a:ext cx="1551236" cy="1645231"/>
              <a:chOff x="0" y="0"/>
              <a:chExt cx="1551235" cy="1645229"/>
            </a:xfrm>
          </p:grpSpPr>
          <p:sp>
            <p:nvSpPr>
              <p:cNvPr id="3648" name="مستطيل"/>
              <p:cNvSpPr/>
              <p:nvPr/>
            </p:nvSpPr>
            <p:spPr>
              <a:xfrm>
                <a:off x="38100" y="38100"/>
                <a:ext cx="1475036" cy="1569030"/>
              </a:xfrm>
              <a:prstGeom prst="rect">
                <a:avLst/>
              </a:prstGeom>
              <a:solidFill>
                <a:srgbClr val="FEFCDD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647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551236" cy="1645230"/>
              </a:xfrm>
              <a:prstGeom prst="rect">
                <a:avLst/>
              </a:prstGeom>
              <a:effectLst/>
            </p:spPr>
          </p:pic>
        </p:grpSp>
        <p:grpSp>
          <p:nvGrpSpPr>
            <p:cNvPr id="3652" name="مستطيل"/>
            <p:cNvGrpSpPr/>
            <p:nvPr/>
          </p:nvGrpSpPr>
          <p:grpSpPr>
            <a:xfrm>
              <a:off x="1477493" y="-37763"/>
              <a:ext cx="1551236" cy="1645230"/>
              <a:chOff x="0" y="0"/>
              <a:chExt cx="1551235" cy="1645229"/>
            </a:xfrm>
          </p:grpSpPr>
          <p:sp>
            <p:nvSpPr>
              <p:cNvPr id="3651" name="مستطيل"/>
              <p:cNvSpPr/>
              <p:nvPr/>
            </p:nvSpPr>
            <p:spPr>
              <a:xfrm>
                <a:off x="38100" y="38100"/>
                <a:ext cx="1475036" cy="1569030"/>
              </a:xfrm>
              <a:prstGeom prst="rect">
                <a:avLst/>
              </a:prstGeom>
              <a:solidFill>
                <a:srgbClr val="FFDBD8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650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551236" cy="164523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657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654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655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656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658" name="IMG_1709.png" descr="IMG_1709.png"/>
          <p:cNvPicPr>
            <a:picLocks noChangeAspect="1"/>
          </p:cNvPicPr>
          <p:nvPr/>
        </p:nvPicPr>
        <p:blipFill>
          <a:blip r:embed="rId13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sp>
        <p:nvSpPr>
          <p:cNvPr id="3659" name="القوى والاسس"/>
          <p:cNvSpPr txBox="1"/>
          <p:nvPr/>
        </p:nvSpPr>
        <p:spPr>
          <a:xfrm>
            <a:off x="4434297" y="3300096"/>
            <a:ext cx="788244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القوى والاسس </a:t>
            </a:r>
          </a:p>
        </p:txBody>
      </p:sp>
      <p:sp>
        <p:nvSpPr>
          <p:cNvPr id="3660" name="🔹كتابة الاعداد…"/>
          <p:cNvSpPr txBox="1"/>
          <p:nvPr/>
        </p:nvSpPr>
        <p:spPr>
          <a:xfrm>
            <a:off x="2927110" y="3170603"/>
            <a:ext cx="86434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🔹كتابة الاعداد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بالصيغة العلمية </a:t>
            </a:r>
          </a:p>
        </p:txBody>
      </p:sp>
      <p:pic>
        <p:nvPicPr>
          <p:cNvPr id="3661" name="IMG_1712.jpeg" descr="IMG_1712.jpeg"/>
          <p:cNvPicPr>
            <a:picLocks noChangeAspect="1"/>
          </p:cNvPicPr>
          <p:nvPr/>
        </p:nvPicPr>
        <p:blipFill>
          <a:blip r:embed="rId14">
            <a:extLst/>
          </a:blip>
          <a:srcRect l="11029" t="33904" r="15428" b="7265"/>
          <a:stretch>
            <a:fillRect/>
          </a:stretch>
        </p:blipFill>
        <p:spPr>
          <a:xfrm>
            <a:off x="1160032" y="3388599"/>
            <a:ext cx="1393968" cy="410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65" name="تجميع"/>
          <p:cNvGrpSpPr/>
          <p:nvPr/>
        </p:nvGrpSpPr>
        <p:grpSpPr>
          <a:xfrm>
            <a:off x="1123589" y="2748907"/>
            <a:ext cx="2217145" cy="1308101"/>
            <a:chOff x="-19050" y="-19050"/>
            <a:chExt cx="2217143" cy="1308100"/>
          </a:xfrm>
        </p:grpSpPr>
        <p:pic>
          <p:nvPicPr>
            <p:cNvPr id="3662" name="الصيغة العلمية الصيغة العلمية" descr="الصيغة العلمية الصيغة العلمية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89993" y="-19050"/>
              <a:ext cx="1308101" cy="1308100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663" name="الصيغة القياسية الصيغة القياسية " descr="الصيغة القياسية الصيغة القياسية 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19050" y="-19050"/>
              <a:ext cx="698994" cy="1308100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664" name="IMG_0382.jpeg" descr="IMG_0382.jpe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37531" t="48275" r="35310" b="43121"/>
            <a:stretch>
              <a:fillRect/>
            </a:stretch>
          </p:blipFill>
          <p:spPr>
            <a:xfrm>
              <a:off x="460159" y="325065"/>
              <a:ext cx="490283" cy="20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085" fill="norm" stroke="1" extrusionOk="0">
                  <a:moveTo>
                    <a:pt x="2390" y="138"/>
                  </a:moveTo>
                  <a:cubicBezTo>
                    <a:pt x="2214" y="528"/>
                    <a:pt x="2294" y="1760"/>
                    <a:pt x="2581" y="3911"/>
                  </a:cubicBezTo>
                  <a:cubicBezTo>
                    <a:pt x="2836" y="5824"/>
                    <a:pt x="2920" y="7377"/>
                    <a:pt x="2790" y="7643"/>
                  </a:cubicBezTo>
                  <a:cubicBezTo>
                    <a:pt x="2667" y="7894"/>
                    <a:pt x="2134" y="8417"/>
                    <a:pt x="1590" y="8791"/>
                  </a:cubicBezTo>
                  <a:cubicBezTo>
                    <a:pt x="1045" y="9165"/>
                    <a:pt x="419" y="9730"/>
                    <a:pt x="215" y="10062"/>
                  </a:cubicBezTo>
                  <a:cubicBezTo>
                    <a:pt x="-106" y="10586"/>
                    <a:pt x="-74" y="10812"/>
                    <a:pt x="354" y="11580"/>
                  </a:cubicBezTo>
                  <a:cubicBezTo>
                    <a:pt x="1902" y="14358"/>
                    <a:pt x="6808" y="19727"/>
                    <a:pt x="8758" y="20766"/>
                  </a:cubicBezTo>
                  <a:cubicBezTo>
                    <a:pt x="9850" y="21348"/>
                    <a:pt x="13529" y="21087"/>
                    <a:pt x="14691" y="20356"/>
                  </a:cubicBezTo>
                  <a:cubicBezTo>
                    <a:pt x="16382" y="19293"/>
                    <a:pt x="17428" y="17958"/>
                    <a:pt x="18989" y="14820"/>
                  </a:cubicBezTo>
                  <a:lnTo>
                    <a:pt x="20311" y="12154"/>
                  </a:lnTo>
                  <a:lnTo>
                    <a:pt x="20902" y="13753"/>
                  </a:lnTo>
                  <a:lnTo>
                    <a:pt x="21494" y="15394"/>
                  </a:lnTo>
                  <a:lnTo>
                    <a:pt x="21494" y="10760"/>
                  </a:lnTo>
                  <a:lnTo>
                    <a:pt x="21494" y="6125"/>
                  </a:lnTo>
                  <a:lnTo>
                    <a:pt x="19980" y="5715"/>
                  </a:lnTo>
                  <a:cubicBezTo>
                    <a:pt x="19150" y="5494"/>
                    <a:pt x="18417" y="5463"/>
                    <a:pt x="18345" y="5633"/>
                  </a:cubicBezTo>
                  <a:cubicBezTo>
                    <a:pt x="18273" y="5804"/>
                    <a:pt x="18395" y="6616"/>
                    <a:pt x="18623" y="7438"/>
                  </a:cubicBezTo>
                  <a:cubicBezTo>
                    <a:pt x="19142" y="9305"/>
                    <a:pt x="19025" y="9731"/>
                    <a:pt x="17579" y="11334"/>
                  </a:cubicBezTo>
                  <a:cubicBezTo>
                    <a:pt x="16073" y="13003"/>
                    <a:pt x="12867" y="13182"/>
                    <a:pt x="10863" y="11703"/>
                  </a:cubicBezTo>
                  <a:cubicBezTo>
                    <a:pt x="9636" y="10797"/>
                    <a:pt x="6630" y="6472"/>
                    <a:pt x="3695" y="1409"/>
                  </a:cubicBezTo>
                  <a:cubicBezTo>
                    <a:pt x="2988" y="190"/>
                    <a:pt x="2565" y="-252"/>
                    <a:pt x="2390" y="13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7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66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7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6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6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6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6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6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6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69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69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69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6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69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70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69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9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70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70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02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sp>
        <p:nvSpPr>
          <p:cNvPr id="3704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3705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6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07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708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712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3709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710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711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71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71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2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71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29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727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8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33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3730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3731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3732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3734" name="IMG_1709.png" descr="IMG_1709.png"/>
          <p:cNvPicPr>
            <a:picLocks noChangeAspect="1"/>
          </p:cNvPicPr>
          <p:nvPr/>
        </p:nvPicPr>
        <p:blipFill>
          <a:blip r:embed="rId17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5" name="الرسم" descr="الرسم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695509" y="1821309"/>
            <a:ext cx="51932" cy="63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765;p26"/>
          <p:cNvSpPr/>
          <p:nvPr/>
        </p:nvSpPr>
        <p:spPr>
          <a:xfrm rot="126755">
            <a:off x="2299436" y="1050628"/>
            <a:ext cx="4703898" cy="84290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20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21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22" name="Google Shape;1770;p26"/>
          <p:cNvSpPr txBox="1"/>
          <p:nvPr>
            <p:ph type="body" sz="quarter" idx="1"/>
          </p:nvPr>
        </p:nvSpPr>
        <p:spPr>
          <a:xfrm>
            <a:off x="2286482" y="1116769"/>
            <a:ext cx="4490459" cy="949069"/>
          </a:xfrm>
          <a:prstGeom prst="rect">
            <a:avLst/>
          </a:prstGeom>
        </p:spPr>
        <p:txBody>
          <a:bodyPr/>
          <a:lstStyle/>
          <a:p>
            <a:pPr marL="0" indent="0" defTabSz="438911" rtl="0">
              <a:defRPr b="1" sz="1776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علمتني الرياضيات ان الاعداد السالبة كلما زادت قلت قيمتها </a:t>
            </a:r>
          </a:p>
          <a:p>
            <a:pPr marL="0" indent="0" defTabSz="438911" rtl="0">
              <a:defRPr b="1" sz="1776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مثل المتعالين على الناس كلما ازدادوا تعاليا قلت قيمتهم </a:t>
            </a:r>
          </a:p>
        </p:txBody>
      </p:sp>
      <p:grpSp>
        <p:nvGrpSpPr>
          <p:cNvPr id="1828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23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4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5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6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7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29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30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31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32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33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34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35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38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9" name="تجميع"/>
          <p:cNvGrpSpPr/>
          <p:nvPr/>
        </p:nvGrpSpPr>
        <p:grpSpPr>
          <a:xfrm>
            <a:off x="2527417" y="2020009"/>
            <a:ext cx="3376867" cy="2259251"/>
            <a:chOff x="-25400" y="-24769"/>
            <a:chExt cx="3376866" cy="2259250"/>
          </a:xfrm>
        </p:grpSpPr>
        <p:grpSp>
          <p:nvGrpSpPr>
            <p:cNvPr id="1845" name="تجميع"/>
            <p:cNvGrpSpPr/>
            <p:nvPr/>
          </p:nvGrpSpPr>
          <p:grpSpPr>
            <a:xfrm>
              <a:off x="-25401" y="-24770"/>
              <a:ext cx="3341330" cy="2259251"/>
              <a:chOff x="-25400" y="-24769"/>
              <a:chExt cx="3341328" cy="2259250"/>
            </a:xfrm>
          </p:grpSpPr>
          <p:sp>
            <p:nvSpPr>
              <p:cNvPr id="1839" name="Google Shape;713;p59"/>
              <p:cNvSpPr/>
              <p:nvPr/>
            </p:nvSpPr>
            <p:spPr>
              <a:xfrm rot="10800000">
                <a:off x="2386621" y="733040"/>
                <a:ext cx="929308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0" name="Google Shape;713;p59"/>
              <p:cNvSpPr/>
              <p:nvPr/>
            </p:nvSpPr>
            <p:spPr>
              <a:xfrm rot="10800000">
                <a:off x="2386621" y="0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841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70"/>
                <a:ext cx="2606786" cy="77029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842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711333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843" name="Google Shape;713;p59"/>
              <p:cNvSpPr/>
              <p:nvPr/>
            </p:nvSpPr>
            <p:spPr>
              <a:xfrm rot="10800000">
                <a:off x="2386621" y="1480473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844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64185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846" name="اليوم"/>
            <p:cNvSpPr txBox="1"/>
            <p:nvPr/>
          </p:nvSpPr>
          <p:spPr>
            <a:xfrm>
              <a:off x="2646541" y="176566"/>
              <a:ext cx="70492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847" name="التاريخ"/>
            <p:cNvSpPr txBox="1"/>
            <p:nvPr/>
          </p:nvSpPr>
          <p:spPr>
            <a:xfrm>
              <a:off x="2572695" y="934175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848" name="الحصة"/>
            <p:cNvSpPr txBox="1"/>
            <p:nvPr/>
          </p:nvSpPr>
          <p:spPr>
            <a:xfrm>
              <a:off x="2677020" y="1690720"/>
              <a:ext cx="643968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85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50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2" grpId="1"/>
      <p:bldP build="whole" bldLvl="1" animBg="1" rev="0" advAuto="0" spid="184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85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6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6" name="Google Shape;450;p23"/>
          <p:cNvSpPr/>
          <p:nvPr/>
        </p:nvSpPr>
        <p:spPr>
          <a:xfrm>
            <a:off x="2134147" y="1398531"/>
            <a:ext cx="1517682" cy="1360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7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8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9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0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1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2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3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4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5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6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7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8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881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79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88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1885" name="صفحة…"/>
          <p:cNvSpPr txBox="1"/>
          <p:nvPr/>
        </p:nvSpPr>
        <p:spPr>
          <a:xfrm>
            <a:off x="4223885" y="1810437"/>
            <a:ext cx="94345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صفحة</a:t>
            </a:r>
          </a:p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٥٣</a:t>
            </a:r>
          </a:p>
        </p:txBody>
      </p:sp>
      <p:pic>
        <p:nvPicPr>
          <p:cNvPr id="1886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0759" y="1088469"/>
            <a:ext cx="5902461" cy="2709839"/>
          </a:xfrm>
          <a:prstGeom prst="rect">
            <a:avLst/>
          </a:prstGeom>
        </p:spPr>
      </p:pic>
      <p:sp>
        <p:nvSpPr>
          <p:cNvPr id="1888" name="Google Shape;1742;p25"/>
          <p:cNvSpPr txBox="1"/>
          <p:nvPr>
            <p:ph type="title"/>
          </p:nvPr>
        </p:nvSpPr>
        <p:spPr>
          <a:xfrm>
            <a:off x="4048023" y="833904"/>
            <a:ext cx="2883479" cy="677616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89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0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2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9580" y="997346"/>
            <a:ext cx="2938939" cy="314880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903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8558" y="2120802"/>
            <a:ext cx="355317" cy="3544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904" name="موضوع الدرس…"/>
          <p:cNvSpPr txBox="1"/>
          <p:nvPr/>
        </p:nvSpPr>
        <p:spPr>
          <a:xfrm>
            <a:off x="4169492" y="1022502"/>
            <a:ext cx="1574367" cy="65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200"/>
            </a:pPr>
            <a:r>
              <a:t>الصيغة العلمية </a:t>
            </a:r>
          </a:p>
        </p:txBody>
      </p:sp>
      <p:sp>
        <p:nvSpPr>
          <p:cNvPr id="1905" name="الأهداف…"/>
          <p:cNvSpPr txBox="1"/>
          <p:nvPr/>
        </p:nvSpPr>
        <p:spPr>
          <a:xfrm>
            <a:off x="3174517" y="2235200"/>
            <a:ext cx="3409064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1900"/>
            </a:pPr>
            <a:r>
              <a:t>🔹كتابة الاعداد بالصيغة العلمية </a:t>
            </a:r>
          </a:p>
        </p:txBody>
      </p:sp>
      <p:sp>
        <p:nvSpPr>
          <p:cNvPr id="1906" name="المفردات…"/>
          <p:cNvSpPr txBox="1"/>
          <p:nvPr/>
        </p:nvSpPr>
        <p:spPr>
          <a:xfrm>
            <a:off x="4358219" y="3235346"/>
            <a:ext cx="1041661" cy="717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1500"/>
            </a:pPr>
            <a:r>
              <a:t>الصيغة العلمية </a:t>
            </a:r>
          </a:p>
          <a:p>
            <a:pPr algn="ctr" rtl="0">
              <a:defRPr b="1" sz="1500"/>
            </a:pPr>
            <a:r>
              <a:t>الصيغة القياسية </a:t>
            </a:r>
          </a:p>
        </p:txBody>
      </p:sp>
      <p:grpSp>
        <p:nvGrpSpPr>
          <p:cNvPr id="190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07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1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1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1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pic>
        <p:nvPicPr>
          <p:cNvPr id="1913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pic>
        <p:nvPicPr>
          <p:cNvPr id="1915" name="IMG_1709.png" descr="IMG_1709.png"/>
          <p:cNvPicPr>
            <a:picLocks noChangeAspect="1"/>
          </p:cNvPicPr>
          <p:nvPr/>
        </p:nvPicPr>
        <p:blipFill>
          <a:blip r:embed="rId8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1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2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192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3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3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3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3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3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3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4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194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194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94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4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5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194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195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5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5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1954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1958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1955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1956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1957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graphicFrame>
        <p:nvGraphicFramePr>
          <p:cNvPr id="1959" name="الجدول"/>
          <p:cNvGraphicFramePr/>
          <p:nvPr/>
        </p:nvGraphicFramePr>
        <p:xfrm>
          <a:off x="5590397" y="2505149"/>
          <a:ext cx="4485658" cy="138115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A9A9A9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custDash>
                        <a:ds d="200000" sp="200000"/>
                      </a:custDash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60" name="جدول التعلم"/>
          <p:cNvSpPr txBox="1"/>
          <p:nvPr/>
        </p:nvSpPr>
        <p:spPr>
          <a:xfrm>
            <a:off x="2971082" y="1949732"/>
            <a:ext cx="1597419" cy="339130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1961" name="ماهو مرادف كلمة صيغة"/>
          <p:cNvSpPr txBox="1"/>
          <p:nvPr/>
        </p:nvSpPr>
        <p:spPr>
          <a:xfrm>
            <a:off x="4322955" y="960735"/>
            <a:ext cx="1923385" cy="247254"/>
          </a:xfrm>
          <a:prstGeom prst="rect">
            <a:avLst/>
          </a:prstGeom>
          <a:gradFill>
            <a:gsLst>
              <a:gs pos="0">
                <a:schemeClr val="accent6">
                  <a:hueOff val="-108376"/>
                  <a:satOff val="12221"/>
                  <a:lumOff val="32076"/>
                </a:schemeClr>
              </a:gs>
              <a:gs pos="35000">
                <a:srgbClr val="CFE3DD"/>
              </a:gs>
              <a:gs pos="100000">
                <a:schemeClr val="accent6">
                  <a:hueOff val="-125874"/>
                  <a:satOff val="13376"/>
                  <a:lumOff val="47266"/>
                </a:schemeClr>
              </a:gs>
            </a:gsLst>
            <a:lin ang="16200000"/>
          </a:gradFill>
          <a:ln w="38100">
            <a:solidFill>
              <a:schemeClr val="accent1">
                <a:lumOff val="19313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6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ماهو مرادف كلمة </a:t>
            </a:r>
            <a:r>
              <a:rPr>
                <a:solidFill>
                  <a:srgbClr val="B51A00"/>
                </a:solidFill>
              </a:rPr>
              <a:t>صيغة</a:t>
            </a:r>
            <a:r>
              <a:t> </a:t>
            </a:r>
          </a:p>
        </p:txBody>
      </p:sp>
      <p:pic>
        <p:nvPicPr>
          <p:cNvPr id="1962" name="IMG_1709.png" descr="IMG_1709.png"/>
          <p:cNvPicPr>
            <a:picLocks noChangeAspect="1"/>
          </p:cNvPicPr>
          <p:nvPr/>
        </p:nvPicPr>
        <p:blipFill>
          <a:blip r:embed="rId12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6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8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197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7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7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8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8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8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8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8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8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198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199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9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9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9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199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199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9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٥٣</a:t>
              </a:r>
            </a:p>
          </p:txBody>
        </p:sp>
      </p:grpSp>
      <p:sp>
        <p:nvSpPr>
          <p:cNvPr id="2000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004" name="تجميع"/>
          <p:cNvGrpSpPr/>
          <p:nvPr/>
        </p:nvGrpSpPr>
        <p:grpSpPr>
          <a:xfrm>
            <a:off x="6530953" y="888687"/>
            <a:ext cx="970260" cy="2124065"/>
            <a:chOff x="0" y="0"/>
            <a:chExt cx="970259" cy="2124063"/>
          </a:xfrm>
        </p:grpSpPr>
        <p:sp>
          <p:nvSpPr>
            <p:cNvPr id="2001" name="الصيغة العلمية"/>
            <p:cNvSpPr txBox="1"/>
            <p:nvPr/>
          </p:nvSpPr>
          <p:spPr>
            <a:xfrm>
              <a:off x="0" y="0"/>
              <a:ext cx="959992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الصيغة العلمية </a:t>
              </a:r>
            </a:p>
          </p:txBody>
        </p:sp>
        <p:sp>
          <p:nvSpPr>
            <p:cNvPr id="2002" name="🔹كتابة الاعداد…"/>
            <p:cNvSpPr txBox="1"/>
            <p:nvPr/>
          </p:nvSpPr>
          <p:spPr>
            <a:xfrm>
              <a:off x="105915" y="836604"/>
              <a:ext cx="86434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🔹كتابة الاعداد</a:t>
              </a:r>
            </a:p>
            <a:p>
              <a:pPr algn="ctr" rtl="0">
                <a:defRPr b="1" sz="1200">
                  <a:solidFill>
                    <a:srgbClr val="B51A00"/>
                  </a:solidFill>
                </a:defRPr>
              </a:pPr>
              <a:r>
                <a:t> بالصيغة العلمية </a:t>
              </a:r>
            </a:p>
          </p:txBody>
        </p:sp>
        <p:sp>
          <p:nvSpPr>
            <p:cNvPr id="2003" name="الصيغة العلمية…"/>
            <p:cNvSpPr txBox="1"/>
            <p:nvPr/>
          </p:nvSpPr>
          <p:spPr>
            <a:xfrm>
              <a:off x="154451" y="1823834"/>
              <a:ext cx="767272" cy="30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العلمية 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الصيغة القياسية </a:t>
              </a:r>
            </a:p>
          </p:txBody>
        </p:sp>
      </p:grpSp>
      <p:pic>
        <p:nvPicPr>
          <p:cNvPr id="2005" name="IMG_1709.png" descr="IMG_1709.png"/>
          <p:cNvPicPr>
            <a:picLocks noChangeAspect="1"/>
          </p:cNvPicPr>
          <p:nvPr/>
        </p:nvPicPr>
        <p:blipFill>
          <a:blip r:embed="rId11">
            <a:extLst/>
          </a:blip>
          <a:srcRect l="10498" t="5929" r="78621" b="70195"/>
          <a:stretch>
            <a:fillRect/>
          </a:stretch>
        </p:blipFill>
        <p:spPr>
          <a:xfrm>
            <a:off x="1935440" y="-13812"/>
            <a:ext cx="746156" cy="1228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6" name="ماهو مرادف كلمة صيغة… ماهو مرادف كلمة صيغة طريقةاو اسلوب او الهيئة او صورة… " descr="ماهو مرادف كلمة صيغة… ماهو مرادف كلمة صيغة طريقةاو اسلوب او الهيئة او صورة… 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525131" y="1160942"/>
            <a:ext cx="2696619" cy="53935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07" name="الصيغ حولنا… الصيغ حولنا يوجد صيغ كيميائية وصيغ لغوية مثل ( صيغة الجمع او صيغة المبالغة……) صيغ رياضية مثل (الجبر والاحصاء …)" descr="الصيغ حولنا… الصيغ حولنا يوجد صيغ كيميائية وصيغ لغوية مثل ( صيغة الجمع او صيغة المبالغة……) صيغ رياضية مثل (الجبر والاحصاء …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02473" y="1971480"/>
            <a:ext cx="3862113" cy="104735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08" name="وكذلك صاغ الله سبحانه لنا الراحة النفسية في تجنب بعض البشر في قوله تعالى:( وأصبر على مايقولون واهجرهم هجرا جميلا ) وكذلك صاغ الله سبحانه لنا الراحة النفسية في تجنب بعض البشر في قوله تعالى:( وأصبر على مايقولون واهجرهم هجرا جميلا )  " descr="وكذلك صاغ الله سبحانه لنا الراحة النفسية في تجنب بعض البشر في قوله تعالى:( وأصبر على مايقولون واهجرهم هجرا جميلا ) وكذلك صاغ الله سبحانه لنا الراحة النفسية في تجنب بعض البشر في قوله تعالى:( وأصبر على مايقولون واهجرهم هجرا جميلا ) 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17078" y="3443203"/>
            <a:ext cx="4632903" cy="53935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7" grpId="2"/>
      <p:bldP build="whole" bldLvl="1" animBg="1" rev="0" advAuto="0" spid="2008" grpId="3"/>
      <p:bldP build="whole" bldLvl="1" animBg="1" rev="0" advAuto="0" spid="200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