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3" r:id="rId4"/>
  </p:sldMasterIdLst>
  <p:sldIdLst>
    <p:sldId id="257" r:id="rId5"/>
    <p:sldId id="277" r:id="rId6"/>
    <p:sldId id="279" r:id="rId7"/>
    <p:sldId id="262" r:id="rId8"/>
    <p:sldId id="263" r:id="rId9"/>
    <p:sldId id="264" r:id="rId10"/>
    <p:sldId id="272" r:id="rId11"/>
    <p:sldId id="265" r:id="rId12"/>
    <p:sldId id="271" r:id="rId13"/>
    <p:sldId id="273" r:id="rId14"/>
    <p:sldId id="267" r:id="rId15"/>
    <p:sldId id="266" r:id="rId16"/>
    <p:sldId id="268" r:id="rId17"/>
    <p:sldId id="269" r:id="rId18"/>
    <p:sldId id="270" r:id="rId19"/>
    <p:sldId id="274" r:id="rId20"/>
    <p:sldId id="275" r:id="rId21"/>
    <p:sldId id="276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19" autoAdjust="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10/1/2020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10/1/2020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10/1/2020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10/1/2020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10/1/2020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10/1/2020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10/1/2020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10/1/2020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</p:sldLayoutIdLst>
  <p:hf sldNum="0" hdr="0" ft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r" defTabSz="914400" rtl="1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htribune.com/world/north-africa-south-west-asia/1906-saudi-arabia-launching-pr.html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sabeal.wordpress.com/tag/%D8%B1%D8%A4%D9%8A%D8%A9-2030/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Hyperlink-internet-search.svg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domainq.net/business-woman-ol-0006215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domainq.net/business-woman-ol-0006215/" TargetMode="External"/><Relationship Id="rId7" Type="http://schemas.openxmlformats.org/officeDocument/2006/relationships/hyperlink" Target="http://www.debbest.com/2013/02/03/is-your-company-a-good-career-investment-talented-candidates-already-know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hyperlink" Target="http://www.phwa.org/goodcompanyblog/" TargetMode="External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publicdomainq.net/business-woman-ol-0006215/" TargetMode="External"/><Relationship Id="rId7" Type="http://schemas.openxmlformats.org/officeDocument/2006/relationships/hyperlink" Target="https://www.flickr.com/photos/143601516@N03/28011015990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hyperlink" Target="http://www.brights-project.eu/it/" TargetMode="External"/><Relationship Id="rId4" Type="http://schemas.openxmlformats.org/officeDocument/2006/relationships/image" Target="../media/image18.jpg"/><Relationship Id="rId9" Type="http://schemas.openxmlformats.org/officeDocument/2006/relationships/hyperlink" Target="https://pixabay.com/en/volunteer-hands-help-colors-2055015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bluediamondgallery.com/handwriting/t/thank-you.html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audi_Vision_2030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audi_Vision_2030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heconversation.com/not-just-a-number-defining-full-employment-15248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218" t="-1933" r="22500" b="-28"/>
          <a:stretch/>
        </p:blipFill>
        <p:spPr>
          <a:xfrm>
            <a:off x="0" y="-132522"/>
            <a:ext cx="6983896" cy="6990522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86599" y="1820625"/>
            <a:ext cx="5269459" cy="2329843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chemeClr val="tx1"/>
                </a:solidFill>
              </a:rPr>
              <a:t>U 3 READING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37904" y="3904844"/>
            <a:ext cx="5966847" cy="113253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  <a:highlight>
                  <a:srgbClr val="00FFFF"/>
                </a:highlight>
              </a:rPr>
              <a:t>P23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</a:rPr>
              <a:t>Tr. NORA KHALID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84C8E4C4-0D51-432E-A487-E76081765D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5123" t="12687" r="15123" b="17022"/>
          <a:stretch/>
        </p:blipFill>
        <p:spPr>
          <a:xfrm>
            <a:off x="177651" y="11657"/>
            <a:ext cx="2707436" cy="202872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124F1F-E99A-4D11-B224-ED5010B094F1}"/>
              </a:ext>
            </a:extLst>
          </p:cNvPr>
          <p:cNvSpPr/>
          <p:nvPr/>
        </p:nvSpPr>
        <p:spPr>
          <a:xfrm>
            <a:off x="556591" y="516835"/>
            <a:ext cx="11184835" cy="58442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6112ED-9531-47F9-AB6A-5A4AFC0762EE}"/>
              </a:ext>
            </a:extLst>
          </p:cNvPr>
          <p:cNvSpPr txBox="1"/>
          <p:nvPr/>
        </p:nvSpPr>
        <p:spPr>
          <a:xfrm>
            <a:off x="1007165" y="1046922"/>
            <a:ext cx="2332383" cy="6493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D3EB22-B520-4C16-B224-E223AFDE9C56}"/>
              </a:ext>
            </a:extLst>
          </p:cNvPr>
          <p:cNvSpPr txBox="1"/>
          <p:nvPr/>
        </p:nvSpPr>
        <p:spPr>
          <a:xfrm>
            <a:off x="1391478" y="1139687"/>
            <a:ext cx="239864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Culture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69B6BF-390B-42FE-9FDF-566D10027B81}"/>
              </a:ext>
            </a:extLst>
          </p:cNvPr>
          <p:cNvSpPr txBox="1"/>
          <p:nvPr/>
        </p:nvSpPr>
        <p:spPr>
          <a:xfrm>
            <a:off x="1391478" y="2286000"/>
            <a:ext cx="239864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Economy 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332C25-8273-4686-BA7E-4C593B35CC8F}"/>
              </a:ext>
            </a:extLst>
          </p:cNvPr>
          <p:cNvSpPr txBox="1"/>
          <p:nvPr/>
        </p:nvSpPr>
        <p:spPr>
          <a:xfrm>
            <a:off x="1391478" y="3429000"/>
            <a:ext cx="239864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Society 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10B949-E770-424D-AB56-74AFA6CB7040}"/>
              </a:ext>
            </a:extLst>
          </p:cNvPr>
          <p:cNvSpPr txBox="1"/>
          <p:nvPr/>
        </p:nvSpPr>
        <p:spPr>
          <a:xfrm>
            <a:off x="1391478" y="4609260"/>
            <a:ext cx="239864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Assets 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68B3F3-3E85-42E3-B1FE-B9BEE01444C7}"/>
              </a:ext>
            </a:extLst>
          </p:cNvPr>
          <p:cNvSpPr txBox="1"/>
          <p:nvPr/>
        </p:nvSpPr>
        <p:spPr>
          <a:xfrm>
            <a:off x="8951845" y="1139687"/>
            <a:ext cx="239864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Lower 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97525C-AA46-41D7-BABD-CE98D9CA92F9}"/>
              </a:ext>
            </a:extLst>
          </p:cNvPr>
          <p:cNvSpPr txBox="1"/>
          <p:nvPr/>
        </p:nvSpPr>
        <p:spPr>
          <a:xfrm>
            <a:off x="8951845" y="2286000"/>
            <a:ext cx="239864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Increase 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A45CE7-EC8F-4354-917C-AEE9895A0B57}"/>
              </a:ext>
            </a:extLst>
          </p:cNvPr>
          <p:cNvSpPr txBox="1"/>
          <p:nvPr/>
        </p:nvSpPr>
        <p:spPr>
          <a:xfrm>
            <a:off x="8151745" y="3429000"/>
            <a:ext cx="432683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Unemployment 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B54635-0748-4130-8955-3F3BB605A320}"/>
              </a:ext>
            </a:extLst>
          </p:cNvPr>
          <p:cNvSpPr txBox="1"/>
          <p:nvPr/>
        </p:nvSpPr>
        <p:spPr>
          <a:xfrm>
            <a:off x="8880592" y="4609260"/>
            <a:ext cx="35052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Workforce 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ar-SA" dirty="0">
              <a:solidFill>
                <a:schemeClr val="bg1"/>
              </a:solidFill>
            </a:endParaRP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C3B9E515-929C-4EF2-A247-19C7B2BF9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434488" y="1907474"/>
            <a:ext cx="3043052" cy="304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35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C95A5A-273D-44B9-A22B-2D38365E826A}"/>
              </a:ext>
            </a:extLst>
          </p:cNvPr>
          <p:cNvSpPr/>
          <p:nvPr/>
        </p:nvSpPr>
        <p:spPr>
          <a:xfrm>
            <a:off x="556591" y="543339"/>
            <a:ext cx="11184835" cy="58442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2FAADD-5450-4902-BF7E-0DA0CAD46B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40" t="23717" r="44347" b="53818"/>
          <a:stretch/>
        </p:blipFill>
        <p:spPr>
          <a:xfrm>
            <a:off x="1339322" y="1787890"/>
            <a:ext cx="7936347" cy="41918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87FC01-6C1F-4B03-B821-82DA5092053F}"/>
              </a:ext>
            </a:extLst>
          </p:cNvPr>
          <p:cNvSpPr txBox="1"/>
          <p:nvPr/>
        </p:nvSpPr>
        <p:spPr>
          <a:xfrm>
            <a:off x="702365" y="861751"/>
            <a:ext cx="1021742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chemeClr val="accent5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what are the assets of Saudi Arabia? </a:t>
            </a:r>
            <a:endParaRPr lang="ar-SA" sz="3600" b="1" dirty="0">
              <a:solidFill>
                <a:schemeClr val="accent5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89ACF60-C4D6-48A8-AD0A-53C5F4D52349}"/>
              </a:ext>
            </a:extLst>
          </p:cNvPr>
          <p:cNvCxnSpPr>
            <a:cxnSpLocks/>
          </p:cNvCxnSpPr>
          <p:nvPr/>
        </p:nvCxnSpPr>
        <p:spPr>
          <a:xfrm>
            <a:off x="6771861" y="3883819"/>
            <a:ext cx="19745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874334E-D45E-4E16-A28B-9C8637AD1568}"/>
              </a:ext>
            </a:extLst>
          </p:cNvPr>
          <p:cNvCxnSpPr>
            <a:cxnSpLocks/>
          </p:cNvCxnSpPr>
          <p:nvPr/>
        </p:nvCxnSpPr>
        <p:spPr>
          <a:xfrm>
            <a:off x="1398105" y="4552121"/>
            <a:ext cx="26703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02872D1-80C8-4316-8105-C75977641A4C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700592" y="1508082"/>
            <a:ext cx="1789043" cy="179130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A7BD24-6063-4B7C-A4CF-A9BB03789A46}"/>
              </a:ext>
            </a:extLst>
          </p:cNvPr>
          <p:cNvCxnSpPr>
            <a:cxnSpLocks/>
          </p:cNvCxnSpPr>
          <p:nvPr/>
        </p:nvCxnSpPr>
        <p:spPr>
          <a:xfrm>
            <a:off x="4214192" y="4538868"/>
            <a:ext cx="26703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78A4FB-0D0F-43C7-B2F6-34B3CB17FA18}"/>
              </a:ext>
            </a:extLst>
          </p:cNvPr>
          <p:cNvCxnSpPr>
            <a:cxnSpLocks/>
          </p:cNvCxnSpPr>
          <p:nvPr/>
        </p:nvCxnSpPr>
        <p:spPr>
          <a:xfrm>
            <a:off x="1543880" y="5155095"/>
            <a:ext cx="16763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5FA53B-F190-48FF-90F4-06B6D105E9F5}"/>
              </a:ext>
            </a:extLst>
          </p:cNvPr>
          <p:cNvCxnSpPr>
            <a:cxnSpLocks/>
          </p:cNvCxnSpPr>
          <p:nvPr/>
        </p:nvCxnSpPr>
        <p:spPr>
          <a:xfrm>
            <a:off x="7752524" y="4538868"/>
            <a:ext cx="7686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077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C95A5A-273D-44B9-A22B-2D38365E826A}"/>
              </a:ext>
            </a:extLst>
          </p:cNvPr>
          <p:cNvSpPr/>
          <p:nvPr/>
        </p:nvSpPr>
        <p:spPr>
          <a:xfrm>
            <a:off x="556591" y="543339"/>
            <a:ext cx="11184835" cy="58442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87FC01-6C1F-4B03-B821-82DA5092053F}"/>
              </a:ext>
            </a:extLst>
          </p:cNvPr>
          <p:cNvSpPr txBox="1"/>
          <p:nvPr/>
        </p:nvSpPr>
        <p:spPr>
          <a:xfrm>
            <a:off x="821635" y="980661"/>
            <a:ext cx="897172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chemeClr val="accent5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what are the three themes that the vision is built around? </a:t>
            </a:r>
            <a:endParaRPr lang="ar-SA" sz="3600" b="1" dirty="0">
              <a:solidFill>
                <a:schemeClr val="accent5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7DED61-6E33-4973-B0E4-D02BE0685A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52" t="38062" r="60949" b="51885"/>
          <a:stretch/>
        </p:blipFill>
        <p:spPr>
          <a:xfrm>
            <a:off x="1610139" y="2510861"/>
            <a:ext cx="8971721" cy="216715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89ACF60-C4D6-48A8-AD0A-53C5F4D52349}"/>
              </a:ext>
            </a:extLst>
          </p:cNvPr>
          <p:cNvCxnSpPr/>
          <p:nvPr/>
        </p:nvCxnSpPr>
        <p:spPr>
          <a:xfrm>
            <a:off x="8547652" y="3856383"/>
            <a:ext cx="137822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874334E-D45E-4E16-A28B-9C8637AD1568}"/>
              </a:ext>
            </a:extLst>
          </p:cNvPr>
          <p:cNvCxnSpPr>
            <a:cxnSpLocks/>
          </p:cNvCxnSpPr>
          <p:nvPr/>
        </p:nvCxnSpPr>
        <p:spPr>
          <a:xfrm>
            <a:off x="1888435" y="4419600"/>
            <a:ext cx="83952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994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0E30DF-2E18-4C47-8744-FC5EF920DD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96" t="32455" r="31087" b="10124"/>
          <a:stretch/>
        </p:blipFill>
        <p:spPr>
          <a:xfrm>
            <a:off x="478485" y="417443"/>
            <a:ext cx="11235030" cy="60231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7A022D-05E0-4185-A9BB-F713A1583FC1}"/>
              </a:ext>
            </a:extLst>
          </p:cNvPr>
          <p:cNvSpPr txBox="1"/>
          <p:nvPr/>
        </p:nvSpPr>
        <p:spPr>
          <a:xfrm>
            <a:off x="0" y="0"/>
            <a:ext cx="2584174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highlight>
                  <a:srgbClr val="FFFF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Listen &amp; read</a:t>
            </a:r>
            <a:endParaRPr lang="ar-SA" sz="3200" b="1" dirty="0">
              <a:solidFill>
                <a:schemeClr val="bg1"/>
              </a:solidFill>
              <a:highlight>
                <a:srgbClr val="FFFF00"/>
              </a:highligh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417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95B839-63F8-478E-A0D8-40C9FFF7D4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62" t="37943" r="35385" b="32877"/>
          <a:stretch/>
        </p:blipFill>
        <p:spPr>
          <a:xfrm>
            <a:off x="486372" y="648900"/>
            <a:ext cx="11219256" cy="56326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8DB5C0-F349-4228-83A6-C7C8BFBAC135}"/>
              </a:ext>
            </a:extLst>
          </p:cNvPr>
          <p:cNvSpPr/>
          <p:nvPr/>
        </p:nvSpPr>
        <p:spPr>
          <a:xfrm>
            <a:off x="1596085" y="2604197"/>
            <a:ext cx="93826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>
                <a:solidFill>
                  <a:srgbClr val="00B050"/>
                </a:solidFill>
              </a:rPr>
              <a:t>Has a ‘Job Creation Team’ to help people find jobs. </a:t>
            </a:r>
            <a:endParaRPr lang="ar-SA" sz="2800" b="1" dirty="0">
              <a:solidFill>
                <a:srgbClr val="00B05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64E7E6-341D-4E6A-A697-6C7DBFCF63B5}"/>
              </a:ext>
            </a:extLst>
          </p:cNvPr>
          <p:cNvSpPr/>
          <p:nvPr/>
        </p:nvSpPr>
        <p:spPr>
          <a:xfrm>
            <a:off x="1688850" y="3375830"/>
            <a:ext cx="101425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Assists new businesses that give people jobs and training.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B59706-F7E6-4260-A545-E04F49CE5924}"/>
              </a:ext>
            </a:extLst>
          </p:cNvPr>
          <p:cNvSpPr/>
          <p:nvPr/>
        </p:nvSpPr>
        <p:spPr>
          <a:xfrm>
            <a:off x="1596085" y="4096615"/>
            <a:ext cx="112192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Improves technology and digital systems to support</a:t>
            </a:r>
          </a:p>
          <a:p>
            <a:r>
              <a:rPr lang="en-US" sz="2800" b="1" dirty="0">
                <a:solidFill>
                  <a:srgbClr val="00B050"/>
                </a:solidFill>
              </a:rPr>
              <a:t> businesses.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8655-1362-456B-B4DD-2C1F4FA0863B}"/>
              </a:ext>
            </a:extLst>
          </p:cNvPr>
          <p:cNvSpPr/>
          <p:nvPr/>
        </p:nvSpPr>
        <p:spPr>
          <a:xfrm>
            <a:off x="3175406" y="5445852"/>
            <a:ext cx="14173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800" b="1" dirty="0">
                <a:solidFill>
                  <a:srgbClr val="0070C0"/>
                </a:solidFill>
              </a:rPr>
              <a:t>50%</a:t>
            </a:r>
            <a:endParaRPr lang="ar-SA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93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95B839-63F8-478E-A0D8-40C9FFF7D4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62" t="66200" r="35021" b="24910"/>
          <a:stretch/>
        </p:blipFill>
        <p:spPr>
          <a:xfrm>
            <a:off x="468612" y="694442"/>
            <a:ext cx="11254776" cy="13969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8DB5C0-F349-4228-83A6-C7C8BFBAC135}"/>
              </a:ext>
            </a:extLst>
          </p:cNvPr>
          <p:cNvSpPr/>
          <p:nvPr/>
        </p:nvSpPr>
        <p:spPr>
          <a:xfrm>
            <a:off x="848523" y="2451976"/>
            <a:ext cx="101825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 3- A culture of determination and achieving goals. </a:t>
            </a:r>
            <a:endParaRPr lang="ar-SA" sz="2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64E7E6-341D-4E6A-A697-6C7DBFCF63B5}"/>
              </a:ext>
            </a:extLst>
          </p:cNvPr>
          <p:cNvSpPr/>
          <p:nvPr/>
        </p:nvSpPr>
        <p:spPr>
          <a:xfrm>
            <a:off x="656430" y="3561065"/>
            <a:ext cx="11112336" cy="1968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4- To lower the rate of unemployment from 11.6% to 7%</a:t>
            </a:r>
          </a:p>
          <a:p>
            <a:pPr marL="457200" indent="-457200" algn="ctr">
              <a:lnSpc>
                <a:spcPct val="150000"/>
              </a:lnSpc>
              <a:buFontTx/>
              <a:buChar char="-"/>
            </a:pPr>
            <a:r>
              <a:rPr lang="en-US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To increase women’s participation in the workforce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from 22% to 30%</a:t>
            </a:r>
          </a:p>
        </p:txBody>
      </p:sp>
    </p:spTree>
    <p:extLst>
      <p:ext uri="{BB962C8B-B14F-4D97-AF65-F5344CB8AC3E}">
        <p14:creationId xmlns:p14="http://schemas.microsoft.com/office/powerpoint/2010/main" val="352156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1F34A5-E1D2-4C31-AD8E-63CC4E0301FA}"/>
              </a:ext>
            </a:extLst>
          </p:cNvPr>
          <p:cNvSpPr/>
          <p:nvPr/>
        </p:nvSpPr>
        <p:spPr>
          <a:xfrm>
            <a:off x="556591" y="543339"/>
            <a:ext cx="11184835" cy="58442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38DA79B0-D573-40EB-97E6-2DFD3661B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56591" y="2186609"/>
            <a:ext cx="4055166" cy="42009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B6067E-A04A-4161-98A5-32A610D3859E}"/>
              </a:ext>
            </a:extLst>
          </p:cNvPr>
          <p:cNvSpPr txBox="1"/>
          <p:nvPr/>
        </p:nvSpPr>
        <p:spPr>
          <a:xfrm>
            <a:off x="1577009" y="1532213"/>
            <a:ext cx="9475304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b="1" dirty="0">
                <a:solidFill>
                  <a:schemeClr val="accent5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what would you like to be in the future? </a:t>
            </a:r>
            <a:endParaRPr lang="ar-SA" sz="5400" b="1" dirty="0">
              <a:solidFill>
                <a:schemeClr val="accent5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317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1F34A5-E1D2-4C31-AD8E-63CC4E0301FA}"/>
              </a:ext>
            </a:extLst>
          </p:cNvPr>
          <p:cNvSpPr/>
          <p:nvPr/>
        </p:nvSpPr>
        <p:spPr>
          <a:xfrm>
            <a:off x="556591" y="530087"/>
            <a:ext cx="11184835" cy="58442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38DA79B0-D573-40EB-97E6-2DFD3661B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56591" y="2186609"/>
            <a:ext cx="4055166" cy="42009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B6067E-A04A-4161-98A5-32A610D3859E}"/>
              </a:ext>
            </a:extLst>
          </p:cNvPr>
          <p:cNvSpPr txBox="1"/>
          <p:nvPr/>
        </p:nvSpPr>
        <p:spPr>
          <a:xfrm>
            <a:off x="1630017" y="750335"/>
            <a:ext cx="9475304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b="1" dirty="0">
                <a:solidFill>
                  <a:schemeClr val="accent5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Is it more important to have a job you enjoy, or a job that pays a lot of money?</a:t>
            </a:r>
            <a:endParaRPr lang="ar-SA" sz="4400" b="1" dirty="0">
              <a:solidFill>
                <a:schemeClr val="accent5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550E0A9-7622-4F83-9FAC-6163B7E0D2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209846" y="3339340"/>
            <a:ext cx="1895476" cy="18954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 descr="A close up of an object&#10;&#10;Description automatically generated">
            <a:extLst>
              <a:ext uri="{FF2B5EF4-FFF2-40B4-BE49-F238E27FC236}">
                <a16:creationId xmlns:a16="http://schemas.microsoft.com/office/drawing/2014/main" id="{2B75D3E0-FE24-43BF-A74C-943B9BF730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228853" y="4212189"/>
            <a:ext cx="1895476" cy="18954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01627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1F34A5-E1D2-4C31-AD8E-63CC4E0301FA}"/>
              </a:ext>
            </a:extLst>
          </p:cNvPr>
          <p:cNvSpPr/>
          <p:nvPr/>
        </p:nvSpPr>
        <p:spPr>
          <a:xfrm>
            <a:off x="556591" y="543339"/>
            <a:ext cx="11184835" cy="58442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38DA79B0-D573-40EB-97E6-2DFD3661B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56591" y="2186609"/>
            <a:ext cx="4055166" cy="42009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B6067E-A04A-4161-98A5-32A610D3859E}"/>
              </a:ext>
            </a:extLst>
          </p:cNvPr>
          <p:cNvSpPr txBox="1"/>
          <p:nvPr/>
        </p:nvSpPr>
        <p:spPr>
          <a:xfrm>
            <a:off x="1358348" y="684074"/>
            <a:ext cx="9475304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800" b="1" dirty="0">
                <a:solidFill>
                  <a:schemeClr val="accent5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How could you help someone who doesn’t have a job?</a:t>
            </a:r>
            <a:endParaRPr lang="ar-SA" sz="4800" b="1" dirty="0">
              <a:solidFill>
                <a:schemeClr val="accent5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835E03-58D5-4255-A2D9-BBF0104E8E80}"/>
              </a:ext>
            </a:extLst>
          </p:cNvPr>
          <p:cNvGrpSpPr/>
          <p:nvPr/>
        </p:nvGrpSpPr>
        <p:grpSpPr>
          <a:xfrm>
            <a:off x="4611757" y="3093592"/>
            <a:ext cx="6542505" cy="3221069"/>
            <a:chOff x="4803913" y="2992398"/>
            <a:chExt cx="6542505" cy="322106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EFB17-760A-4140-B675-D5F688DE7782}"/>
                </a:ext>
              </a:extLst>
            </p:cNvPr>
            <p:cNvSpPr txBox="1"/>
            <p:nvPr/>
          </p:nvSpPr>
          <p:spPr>
            <a:xfrm>
              <a:off x="4803913" y="3166479"/>
              <a:ext cx="6029739" cy="304698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3200" b="1" dirty="0">
                  <a:solidFill>
                    <a:schemeClr val="accent1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Training </a:t>
              </a:r>
            </a:p>
            <a:p>
              <a:endParaRPr lang="en-US" sz="3200" b="1" dirty="0">
                <a:solidFill>
                  <a:schemeClr val="accent1"/>
                </a:solidFill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r>
                <a:rPr lang="en-US" sz="3200" b="1" dirty="0">
                  <a:solidFill>
                    <a:schemeClr val="accent1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Marketing himself on social media </a:t>
              </a:r>
            </a:p>
            <a:p>
              <a:endParaRPr lang="en-US" sz="3200" b="1" dirty="0">
                <a:solidFill>
                  <a:schemeClr val="accent1"/>
                </a:solidFill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r>
                <a:rPr lang="en-US" sz="3200" b="1" dirty="0">
                  <a:solidFill>
                    <a:schemeClr val="accent1"/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Volunteering </a:t>
              </a:r>
              <a:endParaRPr lang="ar-SA" sz="3200" b="1" dirty="0">
                <a:solidFill>
                  <a:schemeClr val="accent1"/>
                </a:solidFill>
                <a:latin typeface="Cavolini" panose="03000502040302020204" pitchFamily="66" charset="0"/>
                <a:cs typeface="Cavolini" panose="03000502040302020204" pitchFamily="66" charset="0"/>
              </a:endParaRPr>
            </a:p>
          </p:txBody>
        </p: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2776B03D-9FFE-4B48-8152-80412FF06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7103995" y="2992398"/>
              <a:ext cx="952500" cy="952500"/>
            </a:xfrm>
            <a:prstGeom prst="rect">
              <a:avLst/>
            </a:prstGeom>
          </p:spPr>
        </p:pic>
        <p:pic>
          <p:nvPicPr>
            <p:cNvPr id="11" name="Picture 10" descr="Logo, company name&#10;&#10;Description automatically generated">
              <a:extLst>
                <a:ext uri="{FF2B5EF4-FFF2-40B4-BE49-F238E27FC236}">
                  <a16:creationId xmlns:a16="http://schemas.microsoft.com/office/drawing/2014/main" id="{8E6A39B3-84D5-4F24-8E69-AA6CB18F1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 rot="3907257">
              <a:off x="9478272" y="3787122"/>
              <a:ext cx="2034738" cy="1526053"/>
            </a:xfrm>
            <a:prstGeom prst="rect">
              <a:avLst/>
            </a:prstGeom>
          </p:spPr>
        </p:pic>
        <p:pic>
          <p:nvPicPr>
            <p:cNvPr id="14" name="Picture 1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29AF8F09-89B4-49E0-9BE6-B83F14112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8064163" y="4861024"/>
              <a:ext cx="3282255" cy="13129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037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B05D0D4A-00BE-4B75-A265-321C781527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53217" y="369277"/>
            <a:ext cx="11676185" cy="611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07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EE277B-52DB-43C7-9A65-A1F17CA9855F}"/>
              </a:ext>
            </a:extLst>
          </p:cNvPr>
          <p:cNvSpPr/>
          <p:nvPr/>
        </p:nvSpPr>
        <p:spPr>
          <a:xfrm>
            <a:off x="503582" y="506895"/>
            <a:ext cx="11184835" cy="58442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Graphic 3" descr="Bullseye">
            <a:extLst>
              <a:ext uri="{FF2B5EF4-FFF2-40B4-BE49-F238E27FC236}">
                <a16:creationId xmlns:a16="http://schemas.microsoft.com/office/drawing/2014/main" id="{63428289-7A2A-40BE-8FD4-389070C11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521" y="771938"/>
            <a:ext cx="1331843" cy="13318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16B695-57C9-489A-B09B-0A855C1E0C8D}"/>
              </a:ext>
            </a:extLst>
          </p:cNvPr>
          <p:cNvSpPr txBox="1"/>
          <p:nvPr/>
        </p:nvSpPr>
        <p:spPr>
          <a:xfrm>
            <a:off x="1967949" y="1992634"/>
            <a:ext cx="9329530" cy="40934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 read the text for comprehension.</a:t>
            </a:r>
          </a:p>
          <a:p>
            <a:endParaRPr lang="en-US" sz="2800" b="1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 know some new vocabularies related to the topic “jobs and employment. </a:t>
            </a:r>
          </a:p>
          <a:p>
            <a:endParaRPr lang="en-US" sz="2800" b="1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 discuss questions related to the topic.</a:t>
            </a:r>
          </a:p>
          <a:p>
            <a:endParaRPr lang="en-US" sz="2800" b="1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 suggest some advice to unemployed people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ar-S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020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EE277B-52DB-43C7-9A65-A1F17CA9855F}"/>
              </a:ext>
            </a:extLst>
          </p:cNvPr>
          <p:cNvSpPr/>
          <p:nvPr/>
        </p:nvSpPr>
        <p:spPr>
          <a:xfrm>
            <a:off x="503582" y="506895"/>
            <a:ext cx="11184835" cy="58442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أعيش بين شعب جبار وعظيم,,">
            <a:hlinkClick r:id="" action="ppaction://media"/>
            <a:extLst>
              <a:ext uri="{FF2B5EF4-FFF2-40B4-BE49-F238E27FC236}">
                <a16:creationId xmlns:a16="http://schemas.microsoft.com/office/drawing/2014/main" id="{532DDFF0-E2A1-4C0E-AFD2-BF22070D77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28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E2F2292E-BD85-46F4-83A3-402F8EAA19D6}"/>
              </a:ext>
            </a:extLst>
          </p:cNvPr>
          <p:cNvSpPr/>
          <p:nvPr/>
        </p:nvSpPr>
        <p:spPr>
          <a:xfrm>
            <a:off x="755374" y="710704"/>
            <a:ext cx="7421217" cy="3313044"/>
          </a:xfrm>
          <a:prstGeom prst="wedgeRoundRectCallout">
            <a:avLst>
              <a:gd name="adj1" fmla="val -45297"/>
              <a:gd name="adj2" fmla="val 72500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What does this picture refer to ? </a:t>
            </a:r>
            <a:endParaRPr lang="ar-SA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159F5DE-FCEE-4F2E-9C88-5539B2DCE83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64557" y="3823904"/>
            <a:ext cx="3472069" cy="23233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2175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E2F2292E-BD85-46F4-83A3-402F8EAA19D6}"/>
              </a:ext>
            </a:extLst>
          </p:cNvPr>
          <p:cNvSpPr/>
          <p:nvPr/>
        </p:nvSpPr>
        <p:spPr>
          <a:xfrm>
            <a:off x="755374" y="710704"/>
            <a:ext cx="7421217" cy="3313044"/>
          </a:xfrm>
          <a:prstGeom prst="wedgeRoundRectCallout">
            <a:avLst>
              <a:gd name="adj1" fmla="val -45297"/>
              <a:gd name="adj2" fmla="val 72500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What do you know about Saudi vision 2030? </a:t>
            </a:r>
            <a:endParaRPr lang="ar-SA" sz="4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7AB158D-2E8A-47DB-BC65-3B3D62A6133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64557" y="3823904"/>
            <a:ext cx="3472069" cy="23233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8400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0D3BAE-AE95-4CEA-AF7B-4F576E909A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96" t="32455" r="31087" b="10124"/>
          <a:stretch/>
        </p:blipFill>
        <p:spPr>
          <a:xfrm>
            <a:off x="478485" y="417443"/>
            <a:ext cx="11235030" cy="60231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E77EF5-4294-4E59-8950-CBA31CBB048A}"/>
              </a:ext>
            </a:extLst>
          </p:cNvPr>
          <p:cNvSpPr/>
          <p:nvPr/>
        </p:nvSpPr>
        <p:spPr>
          <a:xfrm>
            <a:off x="5711687" y="3760304"/>
            <a:ext cx="6359637" cy="732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What is the title of this article? </a:t>
            </a:r>
            <a:endParaRPr lang="ar-SA" sz="2800" b="1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99260EA-E771-4F65-BF46-AB27ADA3030D}"/>
              </a:ext>
            </a:extLst>
          </p:cNvPr>
          <p:cNvSpPr/>
          <p:nvPr/>
        </p:nvSpPr>
        <p:spPr>
          <a:xfrm>
            <a:off x="1570381" y="543340"/>
            <a:ext cx="5572541" cy="8481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" name="Picture 9" descr="A picture containing whiteboard&#10;&#10;Description automatically generated">
            <a:extLst>
              <a:ext uri="{FF2B5EF4-FFF2-40B4-BE49-F238E27FC236}">
                <a16:creationId xmlns:a16="http://schemas.microsoft.com/office/drawing/2014/main" id="{64D21B26-8F66-4B7D-9324-1BDDCB7EF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077968" y="2749296"/>
            <a:ext cx="2036064" cy="135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8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0D3BAE-AE95-4CEA-AF7B-4F576E909A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96" t="32455" r="31087" b="10124"/>
          <a:stretch/>
        </p:blipFill>
        <p:spPr>
          <a:xfrm>
            <a:off x="478485" y="417443"/>
            <a:ext cx="11235030" cy="60231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DC3A5DC-74BF-487E-B6C5-B7C8656AA781}"/>
              </a:ext>
            </a:extLst>
          </p:cNvPr>
          <p:cNvSpPr/>
          <p:nvPr/>
        </p:nvSpPr>
        <p:spPr>
          <a:xfrm>
            <a:off x="5832363" y="3753679"/>
            <a:ext cx="6359637" cy="732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How many subtitles are there? </a:t>
            </a:r>
            <a:endParaRPr lang="ar-SA" sz="2800" b="1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F58225F-8953-4785-92A2-A66E441738EF}"/>
              </a:ext>
            </a:extLst>
          </p:cNvPr>
          <p:cNvSpPr/>
          <p:nvPr/>
        </p:nvSpPr>
        <p:spPr>
          <a:xfrm>
            <a:off x="2597425" y="1343439"/>
            <a:ext cx="3670853" cy="37106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A0BCB83-1A84-4CF4-9A32-14EB733F7E2F}"/>
              </a:ext>
            </a:extLst>
          </p:cNvPr>
          <p:cNvSpPr/>
          <p:nvPr/>
        </p:nvSpPr>
        <p:spPr>
          <a:xfrm>
            <a:off x="1318590" y="2927074"/>
            <a:ext cx="3670853" cy="37106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99260EA-E771-4F65-BF46-AB27ADA3030D}"/>
              </a:ext>
            </a:extLst>
          </p:cNvPr>
          <p:cNvSpPr/>
          <p:nvPr/>
        </p:nvSpPr>
        <p:spPr>
          <a:xfrm>
            <a:off x="1080051" y="3891997"/>
            <a:ext cx="3670853" cy="37106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088D988-38A0-4CFF-B8F8-E6BE777364C5}"/>
              </a:ext>
            </a:extLst>
          </p:cNvPr>
          <p:cNvSpPr/>
          <p:nvPr/>
        </p:nvSpPr>
        <p:spPr>
          <a:xfrm>
            <a:off x="5726346" y="1949725"/>
            <a:ext cx="3670853" cy="37106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57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0E30DF-2E18-4C47-8744-FC5EF920DD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96" t="32455" r="31087" b="10124"/>
          <a:stretch/>
        </p:blipFill>
        <p:spPr>
          <a:xfrm>
            <a:off x="478485" y="417443"/>
            <a:ext cx="11235030" cy="60231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7A022D-05E0-4185-A9BB-F713A1583FC1}"/>
              </a:ext>
            </a:extLst>
          </p:cNvPr>
          <p:cNvSpPr txBox="1"/>
          <p:nvPr/>
        </p:nvSpPr>
        <p:spPr>
          <a:xfrm>
            <a:off x="0" y="0"/>
            <a:ext cx="2584174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highlight>
                  <a:srgbClr val="FFFF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Listen &amp; read</a:t>
            </a:r>
            <a:endParaRPr lang="ar-SA" sz="3200" b="1" dirty="0">
              <a:solidFill>
                <a:schemeClr val="bg1"/>
              </a:solidFill>
              <a:highlight>
                <a:srgbClr val="FFFF00"/>
              </a:highligh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858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0E30DF-2E18-4C47-8744-FC5EF920DD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96" t="32455" r="31087" b="10124"/>
          <a:stretch/>
        </p:blipFill>
        <p:spPr>
          <a:xfrm>
            <a:off x="478485" y="417443"/>
            <a:ext cx="11235030" cy="60231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7A022D-05E0-4185-A9BB-F713A1583FC1}"/>
              </a:ext>
            </a:extLst>
          </p:cNvPr>
          <p:cNvSpPr txBox="1"/>
          <p:nvPr/>
        </p:nvSpPr>
        <p:spPr>
          <a:xfrm>
            <a:off x="0" y="0"/>
            <a:ext cx="2584174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highlight>
                  <a:srgbClr val="FFFF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Listen &amp; read</a:t>
            </a:r>
            <a:endParaRPr lang="ar-SA" sz="3200" b="1" dirty="0">
              <a:solidFill>
                <a:schemeClr val="bg1"/>
              </a:solidFill>
              <a:highlight>
                <a:srgbClr val="FFFF00"/>
              </a:highligh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EF1F965-AE67-4389-AE2C-D50AE28AFDFF}"/>
              </a:ext>
            </a:extLst>
          </p:cNvPr>
          <p:cNvCxnSpPr/>
          <p:nvPr/>
        </p:nvCxnSpPr>
        <p:spPr>
          <a:xfrm>
            <a:off x="3617844" y="1643270"/>
            <a:ext cx="7288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40A7AA-8732-416B-A10B-081477F19A71}"/>
              </a:ext>
            </a:extLst>
          </p:cNvPr>
          <p:cNvCxnSpPr/>
          <p:nvPr/>
        </p:nvCxnSpPr>
        <p:spPr>
          <a:xfrm>
            <a:off x="4472610" y="2392018"/>
            <a:ext cx="7288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EDEB839-30D9-4CAC-ABF7-004A9897DEF5}"/>
              </a:ext>
            </a:extLst>
          </p:cNvPr>
          <p:cNvCxnSpPr/>
          <p:nvPr/>
        </p:nvCxnSpPr>
        <p:spPr>
          <a:xfrm>
            <a:off x="1855305" y="3823252"/>
            <a:ext cx="7288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B69731-CD00-4650-B9AF-76D2B32CCA9D}"/>
              </a:ext>
            </a:extLst>
          </p:cNvPr>
          <p:cNvCxnSpPr/>
          <p:nvPr/>
        </p:nvCxnSpPr>
        <p:spPr>
          <a:xfrm>
            <a:off x="7944679" y="1636644"/>
            <a:ext cx="7288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8F5094-BD5B-4828-9ED1-49CD7B948C52}"/>
              </a:ext>
            </a:extLst>
          </p:cNvPr>
          <p:cNvCxnSpPr/>
          <p:nvPr/>
        </p:nvCxnSpPr>
        <p:spPr>
          <a:xfrm>
            <a:off x="8309113" y="2537791"/>
            <a:ext cx="7288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28162F-FBA7-46B7-97AE-621CF4599809}"/>
              </a:ext>
            </a:extLst>
          </p:cNvPr>
          <p:cNvCxnSpPr>
            <a:cxnSpLocks/>
          </p:cNvCxnSpPr>
          <p:nvPr/>
        </p:nvCxnSpPr>
        <p:spPr>
          <a:xfrm>
            <a:off x="6096000" y="2776331"/>
            <a:ext cx="17360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79D145-7E0F-4997-83D3-B1B6756B0530}"/>
              </a:ext>
            </a:extLst>
          </p:cNvPr>
          <p:cNvCxnSpPr/>
          <p:nvPr/>
        </p:nvCxnSpPr>
        <p:spPr>
          <a:xfrm>
            <a:off x="9037982" y="2756453"/>
            <a:ext cx="7288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A53E33-7BCF-4AA1-B5F9-FDD720174AE4}"/>
              </a:ext>
            </a:extLst>
          </p:cNvPr>
          <p:cNvCxnSpPr/>
          <p:nvPr/>
        </p:nvCxnSpPr>
        <p:spPr>
          <a:xfrm>
            <a:off x="8527774" y="3001618"/>
            <a:ext cx="7288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6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4">
      <a:dk1>
        <a:srgbClr val="FFFFFF"/>
      </a:dk1>
      <a:lt1>
        <a:srgbClr val="004C4C"/>
      </a:lt1>
      <a:dk2>
        <a:srgbClr val="FFFFFF"/>
      </a:dk2>
      <a:lt2>
        <a:srgbClr val="FFFFFF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FFF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al 5_01_Win32" id="{77344C68-A3F1-476B-8680-97D7F429B46B}" vid="{89780073-58E8-4DFF-BF29-BA99F8052841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C961882-1406-4B2C-9467-F91C32B22261}">
  <we:reference id="wa104380121" version="2.0.0.0" store="ar-SA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37651BA-F45C-4845-9AB3-E0A65B39F5E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CDB58277-F8DF-46FF-84EC-EF41B835E6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276E62-80A3-44DD-9BCC-97ED2B99B5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{B077966F-A2C3-4105-9725-80BFE0EF97B5}tf78438558_win32</Template>
  <TotalTime>0</TotalTime>
  <Words>232</Words>
  <Application>Microsoft Office PowerPoint</Application>
  <PresentationFormat>Widescreen</PresentationFormat>
  <Paragraphs>44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Cavolini</vt:lpstr>
      <vt:lpstr>Century Gothic</vt:lpstr>
      <vt:lpstr>Garamond</vt:lpstr>
      <vt:lpstr>SavonVTI</vt:lpstr>
      <vt:lpstr>U 3 READING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2020-10-01T10:42:30Z</dcterms:created>
  <dcterms:modified xsi:type="dcterms:W3CDTF">2020-10-01T12:31:52Z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