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83" r:id="rId2"/>
    <p:sldId id="305" r:id="rId3"/>
    <p:sldId id="301" r:id="rId4"/>
    <p:sldId id="320" r:id="rId5"/>
    <p:sldId id="302" r:id="rId6"/>
    <p:sldId id="303" r:id="rId7"/>
    <p:sldId id="304" r:id="rId8"/>
    <p:sldId id="306" r:id="rId9"/>
    <p:sldId id="307" r:id="rId10"/>
    <p:sldId id="308" r:id="rId11"/>
    <p:sldId id="309" r:id="rId12"/>
    <p:sldId id="311" r:id="rId13"/>
    <p:sldId id="314" r:id="rId14"/>
    <p:sldId id="313" r:id="rId15"/>
    <p:sldId id="317" r:id="rId16"/>
    <p:sldId id="318" r:id="rId17"/>
    <p:sldId id="319" r:id="rId18"/>
  </p:sldIdLst>
  <p:sldSz cx="12192000" cy="6858000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KuuhWiucRr7VaXerCNoN7g==" hashData="3M0MdE4lugnqKECuYSMzm99VlNiOLIsCuPgZMOPafkYs5ivKsVWPzlkZQhKTd3q9gpMGmWXIfQ7Yfdjfz0LF6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C1B0"/>
    <a:srgbClr val="990099"/>
    <a:srgbClr val="FF0066"/>
    <a:srgbClr val="9900FF"/>
    <a:srgbClr val="00FFFF"/>
    <a:srgbClr val="00FF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04" autoAdjust="0"/>
    <p:restoredTop sz="94660"/>
  </p:normalViewPr>
  <p:slideViewPr>
    <p:cSldViewPr>
      <p:cViewPr varScale="1">
        <p:scale>
          <a:sx n="80" d="100"/>
          <a:sy n="80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A8681B-9E27-4F35-8E20-2506EFCC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737254-4D94-4274-BA20-DF8FCFB44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48EDD5-076D-4775-A246-081DB15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D94904-DD78-4944-8594-98BB1382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1D9C44-3B3F-40FD-9C6B-2F39B7A3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4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86D02D-E258-4179-B7CD-3A9EED16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E4E1F9-3849-4078-85A4-23A1ED063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92508D-ED12-443C-98AB-5E486F5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B71FD6-7B4E-40A7-8D8D-CF9F719E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2D6436-99EE-4459-ACEB-E23F81ED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3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300C021-1885-4559-9132-BE7D2A15C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AEA585-C8FE-4797-A5CA-7BD44B881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3778A-DCDE-4A80-9EF2-BB90D881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47D92D-C29F-46F5-BA6C-8573050E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F1816A-2A59-4E0B-BF57-EE00FA25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6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92191A-26BB-4707-B492-CA60A338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D02625-409C-4DBC-A03D-911918BE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E21C28-A0D0-4836-98CE-58681812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2E6C65-7A63-42ED-ACD2-05522212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56628C-1EFE-4CD8-A6DE-FACC14D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775870-AECA-43B7-93BA-A532FE2C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41379E-B5BE-4150-88DC-B13766A3D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7BE1E1-3257-4776-81D1-A6B12AF5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CBA934-ACAD-4FF8-97E5-0C47BACF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164FA1-0927-4633-9734-EF504494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8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BC183C-B140-4E07-97D7-05627B6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EE8359-6B68-47EF-AD3B-8814B59BD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78A774-4C65-4DEF-8F8C-41AF5876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4345DB-5B39-4BFD-B7FE-C824A3E6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9E356F-0F91-49E3-AC63-087184C3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11E21D-B3C4-4BAC-AF59-4085FF77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8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6F2845-BFF7-4A7F-8C88-917B01E7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5A94C0-79AD-42B2-8775-9007C24BE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C9750B7-7C97-4EB7-A188-ADC763412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972C1D-15E4-4BAA-8773-61A6DA660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73D33D-71C6-497E-966B-9D53A5354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6BC6BA-B73F-438E-B5F6-FBA914EE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8035C5-B39C-4A6C-93F7-E90783E7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171C305-8D83-413B-8B58-EDF2C456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2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55213-70CD-4C36-AEBF-4D003901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4F6B107-0AC4-4EB4-8767-1F38720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201902-AF0F-4278-A90B-13E40F62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C3B1044-AD1A-4458-95E6-8429EF28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4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3D3BCA0-C545-457B-95C0-771DDB6D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D3A5FC7-B8D7-4E48-81F1-BAD5D6AF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DFB645-9062-4834-A9AF-DBD8AB9C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3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A1742F-7E98-4B24-A0A0-952B164E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D07BCA-65BC-4A3D-9FFE-A0601C41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CDE7B6-B8CC-48BB-9190-FE0283F7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6E133B-AD31-46AB-AC8F-6FEEF011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AB53EA-8731-4D0C-8F40-32644F80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A18BB1-8041-4C49-ADE3-0141C1BF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17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27FEBF-4FB9-4D39-BCBA-261D383D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8C9D375-0EB6-45D9-AA45-B843BA91A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EB0879-C999-49BE-A009-0D4F0E49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1931F2-703C-4CDE-A22A-E49A9022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762780F-0E5D-4669-8FCB-165B0FB2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6A1A1-D41A-4490-97C3-549BFB1E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5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964AB1-5448-409C-AEE6-8576A5FC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A56289-3EE4-47DF-BDDA-E39C1BA98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BD4EB4-B816-4EB0-89AE-58DB569D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4A75-1D41-4E3C-B82B-1F8A419E0C7A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E64A21-36A0-49AF-8864-E22AFD51D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107F92-27AC-44D1-95B9-C2194E853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F2C5-89C7-420E-AB5D-BEED1DA399B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94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t.me/Presentationyose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D56549-DA39-4AFB-A010-3E7AB77C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642729"/>
            <a:ext cx="11233248" cy="1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7824192" y="869479"/>
            <a:ext cx="3565360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>
                <a:solidFill>
                  <a:srgbClr val="00B0F0"/>
                </a:solidFill>
              </a:rPr>
              <a:t>مَا النَّتائِجُ الَّتي أَتَوَصَّلُ إِلَيْهَا؟</a:t>
            </a:r>
            <a:endParaRPr lang="ar-SA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9381974" y="1649558"/>
            <a:ext cx="1999144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أُسجِّلُ النَّتائِجَ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40291-23C7-4AED-9369-2CA7639DBAC2}"/>
              </a:ext>
            </a:extLst>
          </p:cNvPr>
          <p:cNvSpPr txBox="1"/>
          <p:nvPr/>
        </p:nvSpPr>
        <p:spPr>
          <a:xfrm>
            <a:off x="2567608" y="1668474"/>
            <a:ext cx="6617535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>
                <a:solidFill>
                  <a:srgbClr val="00B050"/>
                </a:solidFill>
              </a:rPr>
              <a:t>رَسَمَ خَالِدٌ جَدْوَلْاً يُبَيِّنُ فيهِ المَسافَةَ الَّتي يَقْفِزُها كُلُّ ضِفْدَعٍ.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E9874D-CE41-45F2-8BD6-D24298C3E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281606"/>
            <a:ext cx="6767147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9048328" y="933894"/>
            <a:ext cx="2262791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أُعيدُ تَنْفيذَ الخُطَّةِ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5807967" y="1661241"/>
            <a:ext cx="5233753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جَرَّبَ خَالدِ أنَ يَقْفِزَ كُلُّ ضِفْدَع ثَلاثَ مَرّاتٍ،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3109322" y="2419842"/>
            <a:ext cx="7932398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وَسَاعَدَه ذَلكِ عَلى مَعْرِفَةِ مَا إذِا كَانَتِ النَّتائِجُ الَّتي تَوَصَّلَ إِلَيْهَا صَحِيحَة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67E6A5-0217-4D95-A579-037729F01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7" b="96442" l="7706" r="89957">
                        <a14:foregroundMark x1="87619" y1="78464" x2="87619" y2="78464"/>
                        <a14:foregroundMark x1="87186" y1="73970" x2="87186" y2="73970"/>
                        <a14:foregroundMark x1="74719" y1="68914" x2="69351" y2="59551"/>
                        <a14:foregroundMark x1="83723" y1="79775" x2="77835" y2="92884"/>
                        <a14:foregroundMark x1="75152" y1="96629" x2="24242" y2="79401"/>
                        <a14:foregroundMark x1="23983" y1="82022" x2="20346" y2="81273"/>
                        <a14:foregroundMark x1="51688" y1="32772" x2="60173" y2="54120"/>
                        <a14:foregroundMark x1="56537" y1="52434" x2="57316" y2="41573"/>
                        <a14:foregroundMark x1="62944" y1="68727" x2="56883" y2="50562"/>
                        <a14:foregroundMark x1="67359" y1="53933" x2="66320" y2="57491"/>
                        <a14:foregroundMark x1="69351" y1="59551" x2="64675" y2="55431"/>
                        <a14:foregroundMark x1="67273" y1="53558" x2="71082" y2="56367"/>
                        <a14:foregroundMark x1="23723" y1="13483" x2="7706" y2="8427"/>
                        <a14:foregroundMark x1="9091" y1="15169" x2="9957" y2="22285"/>
                        <a14:foregroundMark x1="10649" y1="24157" x2="12900" y2="14419"/>
                        <a14:foregroundMark x1="11688" y1="19850" x2="16017" y2="15543"/>
                        <a14:foregroundMark x1="12035" y1="20412" x2="24502" y2="20225"/>
                        <a14:foregroundMark x1="24502" y1="20225" x2="26320" y2="20225"/>
                        <a14:foregroundMark x1="47619" y1="27903" x2="48571" y2="34270"/>
                        <a14:foregroundMark x1="46147" y1="38015" x2="47965" y2="28652"/>
                      </a14:backgroundRemoval>
                    </a14:imgEffect>
                  </a14:imgLayer>
                </a14:imgProps>
              </a:ext>
            </a:extLst>
          </a:blip>
          <a:srcRect l="3259" r="-1"/>
          <a:stretch/>
        </p:blipFill>
        <p:spPr>
          <a:xfrm rot="21260095">
            <a:off x="841604" y="2951550"/>
            <a:ext cx="10946148" cy="35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8544272" y="933894"/>
            <a:ext cx="2766847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أستَخْلِصُ النَّتائِجَ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8237607" y="1669582"/>
            <a:ext cx="3073512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F0"/>
                </a:solidFill>
              </a:rPr>
              <a:t>فَسَّرَ خَالِدٌ نَتائِجَ تَجْرِبَتِهِ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4962897" y="2477045"/>
            <a:ext cx="6348222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ناقَشَ خَالِدٌ النَّتائِجَ الَّتي تَوَصَّلَ إلَيْهَا مَعَ زُمَلائِهِ فِي الصَّفِّ.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66D47-8A7E-41B4-9551-54EC73EA3C63}"/>
              </a:ext>
            </a:extLst>
          </p:cNvPr>
          <p:cNvSpPr txBox="1"/>
          <p:nvPr/>
        </p:nvSpPr>
        <p:spPr>
          <a:xfrm>
            <a:off x="4962897" y="3199833"/>
            <a:ext cx="6348222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F0"/>
                </a:solidFill>
              </a:rPr>
              <a:t>يُؤَدِّي هَذا إِلَى التَّفْكِيرِ فِي سُؤَالٍ جَدِيدٍ وَتَنْفِيذِ اسْتِقْصَاءٍ جدِيدٍ.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B3F147-522C-45F9-BD61-CF8EDDA3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9" b="95745" l="1103" r="99632">
                        <a14:foregroundMark x1="93750" y1="21277" x2="82169" y2="83245"/>
                        <a14:foregroundMark x1="82169" y1="83245" x2="65441" y2="95745"/>
                        <a14:foregroundMark x1="65441" y1="95745" x2="15993" y2="95479"/>
                        <a14:foregroundMark x1="10846" y1="91489" x2="14522" y2="81117"/>
                        <a14:foregroundMark x1="39522" y1="34574" x2="20037" y2="56649"/>
                        <a14:foregroundMark x1="20037" y1="56649" x2="20037" y2="59309"/>
                        <a14:foregroundMark x1="22243" y1="55053" x2="43199" y2="23404"/>
                        <a14:foregroundMark x1="23346" y1="28989" x2="23346" y2="28989"/>
                        <a14:foregroundMark x1="41176" y1="20213" x2="11397" y2="59309"/>
                        <a14:foregroundMark x1="11397" y1="59309" x2="11029" y2="60106"/>
                        <a14:foregroundMark x1="81434" y1="6915" x2="55147" y2="6915"/>
                        <a14:foregroundMark x1="55147" y1="6915" x2="44118" y2="13830"/>
                        <a14:foregroundMark x1="68750" y1="6117" x2="83088" y2="5585"/>
                        <a14:foregroundMark x1="83088" y1="5585" x2="83088" y2="5585"/>
                        <a14:foregroundMark x1="69301" y1="4787" x2="48346" y2="9840"/>
                        <a14:foregroundMark x1="96875" y1="21809" x2="82353" y2="51330"/>
                        <a14:foregroundMark x1="99816" y1="24202" x2="98897" y2="36436"/>
                        <a14:foregroundMark x1="99449" y1="22340" x2="94118" y2="79255"/>
                        <a14:foregroundMark x1="93750" y1="85372" x2="9926" y2="89096"/>
                        <a14:foregroundMark x1="1103" y1="92021" x2="15993" y2="74468"/>
                        <a14:foregroundMark x1="81801" y1="94415" x2="95221" y2="80053"/>
                        <a14:foregroundMark x1="94118" y1="49202" x2="93750" y2="86436"/>
                        <a14:foregroundMark x1="93750" y1="86436" x2="94301" y2="88830"/>
                        <a14:foregroundMark x1="95588" y1="92819" x2="93750" y2="93351"/>
                        <a14:foregroundMark x1="82537" y1="5585" x2="82904" y2="56649"/>
                        <a14:foregroundMark x1="28860" y1="37500" x2="9007" y2="78723"/>
                        <a14:foregroundMark x1="22059" y1="46809" x2="8456" y2="80319"/>
                        <a14:foregroundMark x1="17647" y1="49202" x2="6434" y2="75532"/>
                        <a14:foregroundMark x1="97610" y1="57181" x2="99449" y2="64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558" y="3401052"/>
            <a:ext cx="3708652" cy="25633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E4B973-B0C0-482F-A5CD-748DD7AD9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90" y="886225"/>
            <a:ext cx="4743099" cy="2883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4C34D-1FEB-4849-B8F1-2131BB846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112" y="4869160"/>
            <a:ext cx="2492547" cy="17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2121F-A2AD-4FA3-950A-557B9798A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124745"/>
            <a:ext cx="38164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588EE712-D051-4B07-8DDF-619CA1B679F1}"/>
              </a:ext>
            </a:extLst>
          </p:cNvPr>
          <p:cNvSpPr txBox="1"/>
          <p:nvPr/>
        </p:nvSpPr>
        <p:spPr>
          <a:xfrm>
            <a:off x="1590006" y="2585868"/>
            <a:ext cx="9822424" cy="1027240"/>
          </a:xfrm>
          <a:prstGeom prst="roundRect">
            <a:avLst>
              <a:gd name="adj" fmla="val 18660"/>
            </a:avLst>
          </a:prstGeom>
          <a:noFill/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80000" tIns="108000" rIns="180000" bIns="72000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00B050"/>
                </a:solidFill>
                <a:latin typeface="Times New Roman" pitchFamily="18" charset="0"/>
              </a:rPr>
              <a:t>الخطة مهمة للعلماء الآخرين لاتباعها ومعرفة هل سيحصلون على النتائج نفسها، وتغييرها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rgbClr val="00B050"/>
                </a:solidFill>
                <a:latin typeface="Times New Roman" pitchFamily="18" charset="0"/>
              </a:rPr>
              <a:t>إذا لم تحقق الهدف، كما أنها مهمة للآخرين ليعرفوا كيف حصل العلماء على النتائج</a:t>
            </a:r>
            <a:endParaRPr lang="ar-EG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D6E80BDB-F816-43BF-98A1-33635227D025}"/>
              </a:ext>
            </a:extLst>
          </p:cNvPr>
          <p:cNvSpPr txBox="1"/>
          <p:nvPr/>
        </p:nvSpPr>
        <p:spPr>
          <a:xfrm>
            <a:off x="3935760" y="1922321"/>
            <a:ext cx="7446160" cy="559541"/>
          </a:xfrm>
          <a:prstGeom prst="roundRect">
            <a:avLst>
              <a:gd name="adj" fmla="val 14263"/>
            </a:avLst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72000" rIns="0" bIns="72000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</a:rPr>
              <a:t>1. مَا أَهَمِّيَّةُ أَنْ يَضَعَ العُلَمَاءُ خُطَّةً؟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503E91E0-3DC3-4DA4-925C-8604118A97BC}"/>
              </a:ext>
            </a:extLst>
          </p:cNvPr>
          <p:cNvSpPr txBox="1"/>
          <p:nvPr/>
        </p:nvSpPr>
        <p:spPr>
          <a:xfrm>
            <a:off x="3071664" y="4341303"/>
            <a:ext cx="8310256" cy="615046"/>
          </a:xfrm>
          <a:prstGeom prst="roundRect">
            <a:avLst>
              <a:gd name="adj" fmla="val 18660"/>
            </a:avLst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80000" tIns="108000" rIns="180000" bIns="72000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C00000"/>
                </a:solidFill>
                <a:latin typeface="Times New Roman" pitchFamily="18" charset="0"/>
              </a:rPr>
              <a:t>2. أَكْتُبُ. لِمَاذَا يُسَجِّلُ العُلَمَاءُ خُطَطَهُمْ؟</a:t>
            </a:r>
            <a:endParaRPr lang="ar-EG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48D4D-F28A-4078-93B3-5677023C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" b="88462" l="9883" r="98492">
                        <a14:foregroundMark x1="72697" y1="12500" x2="72697" y2="12500"/>
                        <a14:foregroundMark x1="84925" y1="38462" x2="84925" y2="38462"/>
                        <a14:foregroundMark x1="89615" y1="7692" x2="95477" y2="55769"/>
                        <a14:foregroundMark x1="98492" y1="52885" x2="98492" y2="52885"/>
                      </a14:backgroundRemoval>
                    </a14:imgEffect>
                  </a14:imgLayer>
                </a14:imgProps>
              </a:ext>
            </a:extLst>
          </a:blip>
          <a:srcRect l="13997"/>
          <a:stretch/>
        </p:blipFill>
        <p:spPr>
          <a:xfrm>
            <a:off x="8184232" y="1002964"/>
            <a:ext cx="3355518" cy="854709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210C5DB6-459B-4C4C-A499-5F9DB035F94F}"/>
              </a:ext>
            </a:extLst>
          </p:cNvPr>
          <p:cNvSpPr txBox="1"/>
          <p:nvPr/>
        </p:nvSpPr>
        <p:spPr>
          <a:xfrm>
            <a:off x="3071664" y="5069498"/>
            <a:ext cx="8310256" cy="615046"/>
          </a:xfrm>
          <a:prstGeom prst="roundRect">
            <a:avLst>
              <a:gd name="adj" fmla="val 18660"/>
            </a:avLst>
          </a:prstGeom>
          <a:noFill/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80000" tIns="108000" rIns="180000" bIns="72000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0070C0"/>
                </a:solidFill>
                <a:latin typeface="Times New Roman" pitchFamily="18" charset="0"/>
              </a:rPr>
              <a:t>يكتب العلماء خططهم لئلا ينسوا</a:t>
            </a:r>
            <a:r>
              <a:rPr lang="ar-SA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ar-EG" sz="2400" b="1" dirty="0">
                <a:solidFill>
                  <a:srgbClr val="0070C0"/>
                </a:solidFill>
                <a:latin typeface="Times New Roman" pitchFamily="18" charset="0"/>
              </a:rPr>
              <a:t>الخطوات التي سيتخذونها، ولكي يتبعها الآخرون</a:t>
            </a:r>
            <a:endParaRPr lang="ar-EG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9174D-C938-4763-9EBC-CFC6E788B1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9" b="97611" l="3555" r="96209">
                        <a14:foregroundMark x1="3555" y1="43345" x2="3555" y2="43345"/>
                        <a14:foregroundMark x1="65403" y1="7509" x2="66351" y2="7509"/>
                        <a14:foregroundMark x1="90284" y1="59727" x2="90284" y2="59727"/>
                        <a14:foregroundMark x1="49763" y1="87372" x2="49763" y2="87372"/>
                        <a14:foregroundMark x1="52844" y1="87031" x2="52844" y2="87031"/>
                        <a14:foregroundMark x1="44787" y1="97611" x2="44787" y2="97611"/>
                        <a14:foregroundMark x1="50237" y1="92833" x2="50237" y2="92833"/>
                        <a14:foregroundMark x1="50711" y1="92833" x2="50711" y2="92833"/>
                        <a14:foregroundMark x1="53791" y1="81229" x2="53791" y2="81229"/>
                        <a14:foregroundMark x1="54502" y1="81229" x2="54502" y2="81229"/>
                        <a14:foregroundMark x1="57583" y1="88055" x2="57583" y2="88055"/>
                        <a14:foregroundMark x1="57820" y1="89078" x2="57820" y2="89078"/>
                        <a14:foregroundMark x1="58294" y1="91468" x2="58294" y2="91468"/>
                        <a14:foregroundMark x1="96209" y1="63481" x2="96209" y2="63481"/>
                        <a14:foregroundMark x1="87678" y1="68601" x2="87678" y2="686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704" y="3784872"/>
            <a:ext cx="2107776" cy="14634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3732A-065C-45B1-8276-6F7A65D0923F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</p:spTree>
    <p:extLst>
      <p:ext uri="{BB962C8B-B14F-4D97-AF65-F5344CB8AC3E}">
        <p14:creationId xmlns:p14="http://schemas.microsoft.com/office/powerpoint/2010/main" val="2562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1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3048000" y="285293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انتهى الجزء الثاني   </a:t>
            </a:r>
          </a:p>
        </p:txBody>
      </p:sp>
    </p:spTree>
    <p:extLst>
      <p:ext uri="{BB962C8B-B14F-4D97-AF65-F5344CB8AC3E}">
        <p14:creationId xmlns:p14="http://schemas.microsoft.com/office/powerpoint/2010/main" val="38250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3048000" y="285293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اعداد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D22B2-F116-40C1-A588-77F7EB69CA2C}"/>
              </a:ext>
            </a:extLst>
          </p:cNvPr>
          <p:cNvSpPr txBox="1"/>
          <p:nvPr/>
        </p:nvSpPr>
        <p:spPr>
          <a:xfrm>
            <a:off x="2855640" y="377626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0000FF"/>
                </a:solidFill>
              </a:rPr>
              <a:t>أ. يوسف البلوي </a:t>
            </a:r>
          </a:p>
        </p:txBody>
      </p:sp>
    </p:spTree>
    <p:extLst>
      <p:ext uri="{BB962C8B-B14F-4D97-AF65-F5344CB8AC3E}">
        <p14:creationId xmlns:p14="http://schemas.microsoft.com/office/powerpoint/2010/main" val="15221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D56549-DA39-4AFB-A010-3E7AB77C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642729"/>
            <a:ext cx="11233248" cy="1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11732-EAE8-482B-8635-590030DB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926" y="1283579"/>
            <a:ext cx="3812146" cy="208820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D90933DF-3166-474B-ABF7-3AA7758E3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16536"/>
          <a:stretch/>
        </p:blipFill>
        <p:spPr bwMode="auto">
          <a:xfrm>
            <a:off x="1991544" y="2708920"/>
            <a:ext cx="7876439" cy="1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BC1709-509F-4A4C-A281-38CFA41FC2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824" y="5280281"/>
            <a:ext cx="3571703" cy="6540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F9099-6E67-4347-A34D-EB394F425D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1359" y="4146392"/>
            <a:ext cx="5969279" cy="1301463"/>
          </a:xfrm>
          <a:prstGeom prst="rect">
            <a:avLst/>
          </a:prstGeom>
        </p:spPr>
      </p:pic>
      <p:grpSp>
        <p:nvGrpSpPr>
          <p:cNvPr id="6" name="مجموعة 262">
            <a:extLst>
              <a:ext uri="{FF2B5EF4-FFF2-40B4-BE49-F238E27FC236}">
                <a16:creationId xmlns:a16="http://schemas.microsoft.com/office/drawing/2014/main" id="{E64DBD8F-5382-4567-9E4E-E3D48AD9BBFB}"/>
              </a:ext>
            </a:extLst>
          </p:cNvPr>
          <p:cNvGrpSpPr/>
          <p:nvPr/>
        </p:nvGrpSpPr>
        <p:grpSpPr>
          <a:xfrm>
            <a:off x="839416" y="6237312"/>
            <a:ext cx="1700020" cy="267122"/>
            <a:chOff x="6168111" y="3395991"/>
            <a:chExt cx="3065508" cy="174039"/>
          </a:xfrm>
        </p:grpSpPr>
        <p:grpSp>
          <p:nvGrpSpPr>
            <p:cNvPr id="7" name="!!مجموعة 19">
              <a:extLst>
                <a:ext uri="{FF2B5EF4-FFF2-40B4-BE49-F238E27FC236}">
                  <a16:creationId xmlns:a16="http://schemas.microsoft.com/office/drawing/2014/main" id="{4CFE0DC1-96EC-46DC-9EC5-01E0F05F6FAF}"/>
                </a:ext>
              </a:extLst>
            </p:cNvPr>
            <p:cNvGrpSpPr/>
            <p:nvPr/>
          </p:nvGrpSpPr>
          <p:grpSpPr>
            <a:xfrm>
              <a:off x="7980626" y="3395991"/>
              <a:ext cx="1252993" cy="174039"/>
              <a:chOff x="6435539" y="9546905"/>
              <a:chExt cx="169006" cy="5834"/>
            </a:xfrm>
          </p:grpSpPr>
          <p:pic>
            <p:nvPicPr>
              <p:cNvPr id="11" name="!!مجموعة 99">
                <a:extLst>
                  <a:ext uri="{FF2B5EF4-FFF2-40B4-BE49-F238E27FC236}">
                    <a16:creationId xmlns:a16="http://schemas.microsoft.com/office/drawing/2014/main" id="{F5A9895D-C4ED-4667-9D04-36E797688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74502" y="9546905"/>
                <a:ext cx="91079" cy="5834"/>
              </a:xfrm>
              <a:prstGeom prst="rect">
                <a:avLst/>
              </a:prstGeom>
            </p:spPr>
          </p:pic>
          <p:sp>
            <p:nvSpPr>
              <p:cNvPr id="12" name="مربع نص 268">
                <a:extLst>
                  <a:ext uri="{FF2B5EF4-FFF2-40B4-BE49-F238E27FC236}">
                    <a16:creationId xmlns:a16="http://schemas.microsoft.com/office/drawing/2014/main" id="{1341E9F1-CFEA-46F8-BA37-8B5BA0EDF71E}"/>
                  </a:ext>
                </a:extLst>
              </p:cNvPr>
              <p:cNvSpPr txBox="1"/>
              <p:nvPr/>
            </p:nvSpPr>
            <p:spPr>
              <a:xfrm>
                <a:off x="6435539" y="9547726"/>
                <a:ext cx="169006" cy="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presentation</a:t>
                </a:r>
                <a:endParaRPr lang="ar-SA" sz="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15" descr="شعار Telegram png">
              <a:extLst>
                <a:ext uri="{FF2B5EF4-FFF2-40B4-BE49-F238E27FC236}">
                  <a16:creationId xmlns:a16="http://schemas.microsoft.com/office/drawing/2014/main" id="{2E2FC3F6-94D6-4C9F-8815-5853B5D74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67" b="98056" l="4167" r="99167">
                          <a14:foregroundMark x1="61389" y1="17222" x2="30833" y2="34722"/>
                          <a14:foregroundMark x1="30833" y1="34722" x2="58333" y2="63056"/>
                          <a14:foregroundMark x1="58333" y1="63056" x2="44167" y2="78056"/>
                          <a14:foregroundMark x1="44167" y1="78056" x2="19722" y2="56389"/>
                          <a14:foregroundMark x1="19722" y1="56389" x2="24444" y2="16667"/>
                          <a14:foregroundMark x1="24444" y1="16667" x2="49444" y2="6667"/>
                          <a14:foregroundMark x1="49444" y1="6667" x2="79444" y2="30556"/>
                          <a14:foregroundMark x1="79444" y1="30556" x2="85278" y2="53611"/>
                          <a14:foregroundMark x1="85278" y1="53611" x2="61944" y2="87778"/>
                          <a14:foregroundMark x1="61944" y1="87778" x2="55278" y2="92222"/>
                          <a14:foregroundMark x1="62500" y1="38889" x2="62500" y2="38889"/>
                          <a14:foregroundMark x1="64444" y1="20556" x2="64444" y2="20556"/>
                          <a14:foregroundMark x1="69444" y1="38333" x2="69444" y2="38333"/>
                          <a14:foregroundMark x1="74167" y1="17222" x2="74167" y2="17222"/>
                          <a14:foregroundMark x1="94722" y1="41389" x2="94722" y2="41389"/>
                          <a14:foregroundMark x1="51111" y1="98056" x2="51111" y2="98056"/>
                          <a14:foregroundMark x1="4722" y1="63056" x2="4722" y2="63056"/>
                          <a14:foregroundMark x1="38611" y1="5278" x2="38611" y2="5278"/>
                          <a14:foregroundMark x1="55833" y1="1667" x2="55833" y2="1667"/>
                          <a14:foregroundMark x1="99167" y1="50556" x2="99167" y2="50556"/>
                          <a14:foregroundMark x1="57500" y1="46389" x2="57500" y2="46389"/>
                          <a14:foregroundMark x1="69444" y1="29722" x2="61389" y2="62500"/>
                          <a14:foregroundMark x1="68889" y1="69444" x2="38889" y2="48611"/>
                          <a14:foregroundMark x1="38889" y1="48611" x2="34444" y2="48056"/>
                          <a14:foregroundMark x1="27778" y1="52222" x2="27778" y2="52222"/>
                          <a14:foregroundMark x1="27778" y1="52222" x2="35278" y2="49444"/>
                          <a14:foregroundMark x1="44167" y1="44722" x2="55833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111" y="3425485"/>
              <a:ext cx="325490" cy="13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مربع نص 265">
              <a:extLst>
                <a:ext uri="{FF2B5EF4-FFF2-40B4-BE49-F238E27FC236}">
                  <a16:creationId xmlns:a16="http://schemas.microsoft.com/office/drawing/2014/main" id="{93064397-AC0A-4649-9D5B-7E957F587F7E}"/>
                </a:ext>
              </a:extLst>
            </p:cNvPr>
            <p:cNvSpPr txBox="1"/>
            <p:nvPr/>
          </p:nvSpPr>
          <p:spPr>
            <a:xfrm>
              <a:off x="6493601" y="3482608"/>
              <a:ext cx="1753117" cy="501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ar-SA" sz="500" b="1" dirty="0">
                  <a:solidFill>
                    <a:srgbClr val="23A7F9"/>
                  </a:solidFill>
                  <a:latin typeface="Calibri" panose="020F0502020204030204" pitchFamily="34" charset="0"/>
                  <a:cs typeface="PT Bold Heading" panose="02010400000000000000" pitchFamily="2" charset="-78"/>
                </a:rPr>
                <a:t>برزنتيشن العلوم للمرحلة الابتدائية </a:t>
              </a:r>
            </a:p>
          </p:txBody>
        </p:sp>
        <p:sp>
          <p:nvSpPr>
            <p:cNvPr id="10" name="مربع نص 266">
              <a:extLst>
                <a:ext uri="{FF2B5EF4-FFF2-40B4-BE49-F238E27FC236}">
                  <a16:creationId xmlns:a16="http://schemas.microsoft.com/office/drawing/2014/main" id="{A5B24BF8-3121-4C2B-99FE-85171BCEB07A}"/>
                </a:ext>
              </a:extLst>
            </p:cNvPr>
            <p:cNvSpPr txBox="1"/>
            <p:nvPr/>
          </p:nvSpPr>
          <p:spPr>
            <a:xfrm>
              <a:off x="6427807" y="3425485"/>
              <a:ext cx="1984622" cy="50132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sz="500" b="1" u="sng" dirty="0">
                  <a:solidFill>
                    <a:srgbClr val="23A7F9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https://t.me/Presentationyosef</a:t>
              </a:r>
              <a:r>
                <a:rPr lang="en-US" sz="500" b="1" u="sng" dirty="0">
                  <a:solidFill>
                    <a:srgbClr val="23A7F9"/>
                  </a:solidFill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3059832" y="2779811"/>
            <a:ext cx="6072336" cy="129837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الطريقة العلمية </a:t>
            </a:r>
          </a:p>
        </p:txBody>
      </p:sp>
    </p:spTree>
    <p:extLst>
      <p:ext uri="{BB962C8B-B14F-4D97-AF65-F5344CB8AC3E}">
        <p14:creationId xmlns:p14="http://schemas.microsoft.com/office/powerpoint/2010/main" val="31492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8904312" y="1227658"/>
            <a:ext cx="2687960" cy="82230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الأهداف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5687C-B3C6-4311-90DA-EEB6D234D71F}"/>
              </a:ext>
            </a:extLst>
          </p:cNvPr>
          <p:cNvSpPr txBox="1"/>
          <p:nvPr/>
        </p:nvSpPr>
        <p:spPr>
          <a:xfrm>
            <a:off x="1775520" y="2852937"/>
            <a:ext cx="7778055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ar-SA" sz="2800" b="1" dirty="0"/>
              <a:t>توضيح الخطوات التي يستخدمها العلماء لاستقصاء الأسئلة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484B7A8-FBB5-49F4-A406-CF0C9797A2A6}"/>
              </a:ext>
            </a:extLst>
          </p:cNvPr>
          <p:cNvSpPr/>
          <p:nvPr/>
        </p:nvSpPr>
        <p:spPr>
          <a:xfrm>
            <a:off x="8832304" y="2852938"/>
            <a:ext cx="721271" cy="73574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CE5B0-828A-4A02-82D5-7004A8A16C54}"/>
              </a:ext>
            </a:extLst>
          </p:cNvPr>
          <p:cNvSpPr txBox="1"/>
          <p:nvPr/>
        </p:nvSpPr>
        <p:spPr>
          <a:xfrm>
            <a:off x="4223792" y="332656"/>
            <a:ext cx="3285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الطريقة العلمية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D68FFF0-588A-46E9-92E2-D42DDB82A3E6}"/>
              </a:ext>
            </a:extLst>
          </p:cNvPr>
          <p:cNvCxnSpPr>
            <a:stCxn id="11" idx="2"/>
            <a:endCxn id="4" idx="6"/>
          </p:cNvCxnSpPr>
          <p:nvPr/>
        </p:nvCxnSpPr>
        <p:spPr>
          <a:xfrm rot="5400000">
            <a:off x="9315510" y="2288029"/>
            <a:ext cx="1170848" cy="6947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7248128" y="1268838"/>
            <a:ext cx="2615952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B0F0"/>
                </a:solidFill>
              </a:rPr>
              <a:t>أنظر و اتساءل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5663952" y="2378237"/>
            <a:ext cx="6094844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هذا الضفدع يستطيع السباحة ! تُرى كيف يتحرك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40291-23C7-4AED-9369-2CA7639DBAC2}"/>
              </a:ext>
            </a:extLst>
          </p:cNvPr>
          <p:cNvSpPr txBox="1"/>
          <p:nvPr/>
        </p:nvSpPr>
        <p:spPr>
          <a:xfrm>
            <a:off x="6888088" y="3313193"/>
            <a:ext cx="4704184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B0F0"/>
                </a:solidFill>
              </a:rPr>
              <a:t>يسأل العلماء مثل هذا السؤال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C6F84C-30AA-4E7D-B467-69ABA07DF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6" t="25850"/>
          <a:stretch/>
        </p:blipFill>
        <p:spPr>
          <a:xfrm>
            <a:off x="542655" y="2132856"/>
            <a:ext cx="5019249" cy="40887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6888088" y="4177211"/>
            <a:ext cx="4704184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rgbClr val="00B0F0"/>
                </a:solidFill>
              </a:rPr>
              <a:t>ثم يتبعون الخطوات ليعرفوا الإجابة</a:t>
            </a:r>
            <a:endParaRPr lang="ar-SA" sz="2800" b="1" dirty="0">
              <a:solidFill>
                <a:srgbClr val="00B0F0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B11D46E-03F6-4D85-80AA-84CFAAE9D0AF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3052280" y="1636712"/>
            <a:ext cx="4195848" cy="496144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7A6C76-44D8-42DF-A3EE-4D61E8B5B2C9}"/>
              </a:ext>
            </a:extLst>
          </p:cNvPr>
          <p:cNvSpPr txBox="1"/>
          <p:nvPr/>
        </p:nvSpPr>
        <p:spPr>
          <a:xfrm>
            <a:off x="5783796" y="5373216"/>
            <a:ext cx="5544616" cy="73574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يتحرك الضفدع بإستخدام قوائمه الخلفية </a:t>
            </a:r>
          </a:p>
        </p:txBody>
      </p:sp>
    </p:spTree>
    <p:extLst>
      <p:ext uri="{BB962C8B-B14F-4D97-AF65-F5344CB8AC3E}">
        <p14:creationId xmlns:p14="http://schemas.microsoft.com/office/powerpoint/2010/main" val="7897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6481876" y="1328779"/>
            <a:ext cx="5014724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>
                <a:solidFill>
                  <a:srgbClr val="00B0F0"/>
                </a:solidFill>
              </a:rPr>
              <a:t>مَا المَسافَةُ الَّتي يُمْكِنُ أَنْ يَقْفِزَها الضِّفْدَعُ؟</a:t>
            </a:r>
            <a:endParaRPr lang="ar-SA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5735960" y="2266205"/>
            <a:ext cx="5570603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يَقُومُ العُلَماءُ بالْاسْتِقْصاءِ مُتَّبِعِينَ خُطُواتٍ مُعَيَّنَةً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40291-23C7-4AED-9369-2CA7639DBAC2}"/>
              </a:ext>
            </a:extLst>
          </p:cNvPr>
          <p:cNvSpPr txBox="1"/>
          <p:nvPr/>
        </p:nvSpPr>
        <p:spPr>
          <a:xfrm>
            <a:off x="5735960" y="3005736"/>
            <a:ext cx="5570603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هَذا ما يُعْرَفُ بِالطَّريقَةِ العِلْمِيَّةِ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4856017" y="4141056"/>
            <a:ext cx="6576392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وفيما يَلِي خُطُواتُ الطَّرِيقَةِ العِلْمِيَّةِ الَّتي اتَّبَعَها أَحَدُ الطُّلابِ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18D484-DC3D-4828-8557-DC62BD5A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4813" y="1102440"/>
            <a:ext cx="3182976" cy="46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9139708" y="1000919"/>
            <a:ext cx="1800200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أسأَلُ سؤالًا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9408368" y="1809938"/>
            <a:ext cx="1607262" cy="56263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سُؤالُ خَالِدٍ هُوَ: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40291-23C7-4AED-9369-2CA7639DBAC2}"/>
              </a:ext>
            </a:extLst>
          </p:cNvPr>
          <p:cNvSpPr txBox="1"/>
          <p:nvPr/>
        </p:nvSpPr>
        <p:spPr>
          <a:xfrm>
            <a:off x="3870953" y="2336860"/>
            <a:ext cx="5616624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هَلْ يُؤَثِّرُحَجْمُ الضفْدَعِ في المسافَةِ الّتي يَقْفِزُها؟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9510919" y="3100080"/>
            <a:ext cx="1999143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 أتَوَقَعَّ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47590A-9BB9-4611-B398-D3C0F8463A11}"/>
              </a:ext>
            </a:extLst>
          </p:cNvPr>
          <p:cNvSpPr txBox="1"/>
          <p:nvPr/>
        </p:nvSpPr>
        <p:spPr>
          <a:xfrm>
            <a:off x="5087888" y="3894620"/>
            <a:ext cx="6422174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F0"/>
                </a:solidFill>
              </a:rPr>
              <a:t>تَوَقَّعَ خَالِدٌ أَنَّ الإِجَابَةَ عَنْ هَذا السُّؤَالِ هيَ "نَعَمْ"،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56276-65F9-45C8-9D1D-8E60D164565B}"/>
              </a:ext>
            </a:extLst>
          </p:cNvPr>
          <p:cNvSpPr txBox="1"/>
          <p:nvPr/>
        </p:nvSpPr>
        <p:spPr>
          <a:xfrm>
            <a:off x="5231904" y="4670278"/>
            <a:ext cx="6278158" cy="56263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B0F0"/>
                </a:solidFill>
              </a:rPr>
              <a:t>الضِّفْدَعَ الكَبيرَ يَقْفِزُ مَسافَةً أَطْوَلَ مِنَ الضِّفْدَعِ الصَّغيرِ؛ لِأَنَّ أَرْجُلَهُ أَطْوَلُ</a:t>
            </a:r>
          </a:p>
        </p:txBody>
      </p:sp>
      <p:pic>
        <p:nvPicPr>
          <p:cNvPr id="5127" name="Picture 7" descr="القفز الضفدع GIF - تحميل ومشاركة علىPHONEKY">
            <a:extLst>
              <a:ext uri="{FF2B5EF4-FFF2-40B4-BE49-F238E27FC236}">
                <a16:creationId xmlns:a16="http://schemas.microsoft.com/office/drawing/2014/main" id="{699EF583-3617-4A77-97C5-E58C112DE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79" y="1196751"/>
            <a:ext cx="1999143" cy="19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Jumping GIF - Find on GIFER">
            <a:extLst>
              <a:ext uri="{FF2B5EF4-FFF2-40B4-BE49-F238E27FC236}">
                <a16:creationId xmlns:a16="http://schemas.microsoft.com/office/drawing/2014/main" id="{4AE3C08C-71B9-470F-8220-18EACE5DDC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8" y="3207867"/>
            <a:ext cx="7511868" cy="36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9696400" y="870306"/>
            <a:ext cx="1800200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أضعُ خُطَّةً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3647728" y="1203019"/>
            <a:ext cx="5872816" cy="56263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كَتَبَ خَالِدٌ خُطَّتَه لِيخْتَبِرَ فِكْرَتَه، ولِيَسْتَطِيعَ الآخَرونَ اتِّباعَها.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F5E19-EC38-4C56-9CDF-FC66E4C32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05" t="5776" r="28346" b="85416"/>
          <a:stretch/>
        </p:blipFill>
        <p:spPr>
          <a:xfrm>
            <a:off x="9048328" y="1573650"/>
            <a:ext cx="2702567" cy="504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534842-A2CA-44BD-B531-419829980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38" b="22568" l="24446" r="95232">
                        <a14:foregroundMark x1="95232" y1="14105" x2="92948" y2="19553"/>
                        <a14:foregroundMark x1="94627" y1="22082" x2="89523" y2="22568"/>
                        <a14:foregroundMark x1="91605" y1="19066" x2="91605" y2="15564"/>
                        <a14:foregroundMark x1="92411" y1="14981" x2="93418" y2="13813"/>
                        <a14:foregroundMark x1="87105" y1="20914" x2="28005" y2="17218"/>
                      </a14:backgroundRemoval>
                    </a14:imgEffect>
                  </a14:imgLayer>
                </a14:imgProps>
              </a:ext>
            </a:extLst>
          </a:blip>
          <a:srcRect l="16314" t="11890" r="1301" b="76426"/>
          <a:stretch/>
        </p:blipFill>
        <p:spPr>
          <a:xfrm>
            <a:off x="5951984" y="2075224"/>
            <a:ext cx="5316613" cy="574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4A3C5-BFFC-4AFC-BF58-6268DF714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89" t="23574" r="1612" b="63651"/>
          <a:stretch/>
        </p:blipFill>
        <p:spPr>
          <a:xfrm>
            <a:off x="1856061" y="2121396"/>
            <a:ext cx="4636255" cy="6272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42F082-8B3E-444E-81B5-D78D8F43FC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9" t="35941" r="819" b="52178"/>
          <a:stretch/>
        </p:blipFill>
        <p:spPr>
          <a:xfrm>
            <a:off x="4091877" y="2875564"/>
            <a:ext cx="7200800" cy="551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DD43E4-9261-4466-B783-F0098C816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84" t="47822" r="1639" b="40297"/>
          <a:stretch/>
        </p:blipFill>
        <p:spPr>
          <a:xfrm>
            <a:off x="6447596" y="3540143"/>
            <a:ext cx="4812557" cy="6267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DAF9E3-AF0D-49D9-814B-C713A7C899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92" t="59785" r="1426" b="28170"/>
          <a:stretch/>
        </p:blipFill>
        <p:spPr>
          <a:xfrm>
            <a:off x="1142316" y="3558232"/>
            <a:ext cx="5364868" cy="5687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5690DD-7AAC-458D-B3CE-EA5F3374E4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45" t="71299" r="3125" b="1667"/>
          <a:stretch/>
        </p:blipFill>
        <p:spPr>
          <a:xfrm>
            <a:off x="1559496" y="4297762"/>
            <a:ext cx="9621875" cy="22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B61096-B0D2-439E-9937-8CB601BCF542}"/>
              </a:ext>
            </a:extLst>
          </p:cNvPr>
          <p:cNvSpPr txBox="1"/>
          <p:nvPr/>
        </p:nvSpPr>
        <p:spPr>
          <a:xfrm>
            <a:off x="9510919" y="933894"/>
            <a:ext cx="1800200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أُنَفِّذُ الْخُطَّةَ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29AD1-180A-40C8-87BA-0871C3D2033A}"/>
              </a:ext>
            </a:extLst>
          </p:cNvPr>
          <p:cNvSpPr txBox="1"/>
          <p:nvPr/>
        </p:nvSpPr>
        <p:spPr>
          <a:xfrm>
            <a:off x="4249883" y="1661241"/>
            <a:ext cx="6791838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يَتَّبِعُ خَالِدٌ خُطَّتَهُ، وَقَدْ يُغَيِّرُ بَعْضَ خُطُوَاتِهَا إذَا لَمْ يَصِلْ إِلَى نَتِيجَةٍ.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40291-23C7-4AED-9369-2CA7639DBAC2}"/>
              </a:ext>
            </a:extLst>
          </p:cNvPr>
          <p:cNvSpPr txBox="1"/>
          <p:nvPr/>
        </p:nvSpPr>
        <p:spPr>
          <a:xfrm>
            <a:off x="9912423" y="2558679"/>
            <a:ext cx="1398695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أُلإحِظُ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B7255-6074-4FC8-AD61-9A46C6CCB950}"/>
              </a:ext>
            </a:extLst>
          </p:cNvPr>
          <p:cNvSpPr txBox="1"/>
          <p:nvPr/>
        </p:nvSpPr>
        <p:spPr>
          <a:xfrm>
            <a:off x="4546198" y="332656"/>
            <a:ext cx="3099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/>
              <a:t>الطريقة العلمية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2D81C-F451-4385-90F0-40B3CFF7F7D2}"/>
              </a:ext>
            </a:extLst>
          </p:cNvPr>
          <p:cNvSpPr txBox="1"/>
          <p:nvPr/>
        </p:nvSpPr>
        <p:spPr>
          <a:xfrm>
            <a:off x="1847528" y="2558679"/>
            <a:ext cx="7932398" cy="6491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يَسْتَعْمِلُ خَالِدُ مَهَارَاتِهِ العِلْمِيَّةَ لِيُلَاحِظَ  َحرَكَةَ وَقَفَزِ الضَّفَادِعَ فِي الحَوْضِ.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67E6A5-0217-4D95-A579-037729F01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7" b="96442" l="7706" r="89957">
                        <a14:foregroundMark x1="87619" y1="78464" x2="87619" y2="78464"/>
                        <a14:foregroundMark x1="87186" y1="73970" x2="87186" y2="73970"/>
                        <a14:foregroundMark x1="74719" y1="68914" x2="69351" y2="59551"/>
                        <a14:foregroundMark x1="83723" y1="79775" x2="77835" y2="92884"/>
                        <a14:foregroundMark x1="75152" y1="96629" x2="24242" y2="79401"/>
                        <a14:foregroundMark x1="23983" y1="82022" x2="20346" y2="81273"/>
                        <a14:foregroundMark x1="51688" y1="32772" x2="60173" y2="54120"/>
                        <a14:foregroundMark x1="56537" y1="52434" x2="57316" y2="41573"/>
                        <a14:foregroundMark x1="62944" y1="68727" x2="56883" y2="50562"/>
                        <a14:foregroundMark x1="67359" y1="53933" x2="66320" y2="57491"/>
                        <a14:foregroundMark x1="69351" y1="59551" x2="64675" y2="55431"/>
                        <a14:foregroundMark x1="67273" y1="53558" x2="71082" y2="56367"/>
                        <a14:foregroundMark x1="23723" y1="13483" x2="7706" y2="8427"/>
                        <a14:foregroundMark x1="9091" y1="15169" x2="9957" y2="22285"/>
                        <a14:foregroundMark x1="10649" y1="24157" x2="12900" y2="14419"/>
                        <a14:foregroundMark x1="11688" y1="19850" x2="16017" y2="15543"/>
                        <a14:foregroundMark x1="12035" y1="20412" x2="24502" y2="20225"/>
                        <a14:foregroundMark x1="24502" y1="20225" x2="26320" y2="20225"/>
                        <a14:foregroundMark x1="47619" y1="27903" x2="48571" y2="34270"/>
                        <a14:foregroundMark x1="46147" y1="38015" x2="47965" y2="28652"/>
                      </a14:backgroundRemoval>
                    </a14:imgEffect>
                  </a14:imgLayer>
                </a14:imgProps>
              </a:ext>
            </a:extLst>
          </a:blip>
          <a:srcRect l="3259" r="-1"/>
          <a:stretch/>
        </p:blipFill>
        <p:spPr>
          <a:xfrm rot="21260095">
            <a:off x="1071817" y="3312637"/>
            <a:ext cx="10946148" cy="35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5" grpId="0" animBg="1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314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برزنتيشن علوم المرحلة الابتدائية</dc:creator>
  <cp:keywords>برزنتيشن علوم المرحلة الابتدائية</cp:keywords>
  <cp:lastModifiedBy>star</cp:lastModifiedBy>
  <cp:revision>75</cp:revision>
  <dcterms:created xsi:type="dcterms:W3CDTF">2010-06-08T20:30:00Z</dcterms:created>
  <dcterms:modified xsi:type="dcterms:W3CDTF">2023-08-18T11:08:46Z</dcterms:modified>
</cp:coreProperties>
</file>