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6" r:id="rId6"/>
    <p:sldId id="265" r:id="rId7"/>
    <p:sldId id="268" r:id="rId8"/>
    <p:sldId id="269" r:id="rId9"/>
    <p:sldId id="270" r:id="rId10"/>
    <p:sldId id="271" r:id="rId11"/>
    <p:sldId id="267" r:id="rId12"/>
    <p:sldId id="272" r:id="rId13"/>
    <p:sldId id="261" r:id="rId14"/>
    <p:sldId id="274" r:id="rId15"/>
    <p:sldId id="259" r:id="rId16"/>
    <p:sldId id="262" r:id="rId17"/>
    <p:sldId id="263" r:id="rId18"/>
    <p:sldId id="273" r:id="rId19"/>
    <p:sldId id="275" r:id="rId20"/>
    <p:sldId id="276" r:id="rId21"/>
    <p:sldId id="277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79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39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260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78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6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594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46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15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239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160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02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4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69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A7D6E-19BF-4EC9-A4AF-250C6B72D670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1BAF-FA01-483D-8F67-90D079D7AA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3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2.mp4"/><Relationship Id="rId41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3.mp4"/><Relationship Id="rId41" Type="http://schemas.openxmlformats.org/officeDocument/2006/relationships/image" Target="../media/image12.png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9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hyperlink" Target="https://wordwall.net/ar/resource/8067101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6.xml"/><Relationship Id="rId7" Type="http://schemas.openxmlformats.org/officeDocument/2006/relationships/slide" Target="slide2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5.xml"/><Relationship Id="rId5" Type="http://schemas.openxmlformats.org/officeDocument/2006/relationships/slide" Target="slide27.xml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9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9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2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38" Type="http://schemas.openxmlformats.org/officeDocument/2006/relationships/hyperlink" Target="http://www.pngall.com/note-png" TargetMode="External"/><Relationship Id="rId2" Type="http://schemas.openxmlformats.org/officeDocument/2006/relationships/video" Target="../media/media1.mp4"/><Relationship Id="rId41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4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9.jp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32.jpe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الاثنين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04472" y="2502642"/>
            <a:ext cx="197823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التاريخ:1443/1/22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511836" y="2290893"/>
            <a:ext cx="3016408" cy="10658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الطريقة العلمية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8259" y="2480859"/>
            <a:ext cx="2228628" cy="2038943"/>
            <a:chOff x="8941323" y="3304582"/>
            <a:chExt cx="1888874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41323" y="3448759"/>
              <a:ext cx="1888874" cy="221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b="1" dirty="0" smtClean="0"/>
                <a:t>حكمة اليوم :</a:t>
              </a:r>
              <a:endParaRPr lang="ar-SA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188" y="2745905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390640" y="2972557"/>
            <a:ext cx="20056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7170" name="Picture 2" descr="التقييم البديل للصف الثالث اديسون - موقع المعلمة - رونيت رباح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32" y="2422439"/>
            <a:ext cx="3462434" cy="27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696367" y="1550353"/>
            <a:ext cx="2082158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5- أستنتج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776318" y="2574654"/>
            <a:ext cx="545053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أحدد ما إذا كانت البيانات التي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توصلت إليها تدعم فرضيتي 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</a:t>
            </a:r>
            <a:r>
              <a:rPr lang="ar-SA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لا تدعمها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4D5E8CD7-2D80-41E5-A529-1D49056D09E3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9307" t="11162" r="6540" b="8333"/>
          <a:stretch/>
        </p:blipFill>
        <p:spPr>
          <a:xfrm>
            <a:off x="4375468" y="1206501"/>
            <a:ext cx="4298632" cy="433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28" y="2300669"/>
            <a:ext cx="3412972" cy="43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4927109" y="1632634"/>
            <a:ext cx="485092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ما المقصود بالطريقة العلمية ؟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319016" y="2612286"/>
            <a:ext cx="6069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مجموعة من العمليات يقوم بها العلماء </a:t>
            </a:r>
          </a:p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للإجابة عن الأسئلة التي تساعدهم على تفسير الظواهر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والمعالم الطبيعية 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5" y="2933700"/>
            <a:ext cx="2694435" cy="38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ائق العلمية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Picture 17">
            <a:extLst>
              <a:ext uri="{FF2B5EF4-FFF2-40B4-BE49-F238E27FC236}">
                <a16:creationId xmlns:a16="http://schemas.microsoft.com/office/drawing/2014/main" xmlns="" id="{34F8D9BE-0564-4646-BB5A-C6E7F5192B6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658183" y="1363729"/>
            <a:ext cx="6899614" cy="4227651"/>
          </a:xfrm>
          <a:prstGeom prst="rect">
            <a:avLst/>
          </a:prstGeom>
        </p:spPr>
      </p:pic>
      <p:sp>
        <p:nvSpPr>
          <p:cNvPr id="49" name="Rectangle 18">
            <a:extLst>
              <a:ext uri="{FF2B5EF4-FFF2-40B4-BE49-F238E27FC236}">
                <a16:creationId xmlns:a16="http://schemas.microsoft.com/office/drawing/2014/main" xmlns="" id="{F46C2817-8629-0040-A3C5-8445108434F4}"/>
              </a:ext>
            </a:extLst>
          </p:cNvPr>
          <p:cNvSpPr/>
          <p:nvPr/>
        </p:nvSpPr>
        <p:spPr>
          <a:xfrm>
            <a:off x="4004853" y="996471"/>
            <a:ext cx="4349435" cy="3672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b="1" dirty="0"/>
              <a:t>الكتاب المدرسي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ستطيل 18">
            <a:extLst>
              <a:ext uri="{FF2B5EF4-FFF2-40B4-BE49-F238E27FC236}">
                <a16:creationId xmlns:a16="http://schemas.microsoft.com/office/drawing/2014/main" xmlns="" id="{956D019A-139E-EB41-8711-E2D2F97B4644}"/>
              </a:ext>
            </a:extLst>
          </p:cNvPr>
          <p:cNvSpPr/>
          <p:nvPr/>
        </p:nvSpPr>
        <p:spPr>
          <a:xfrm>
            <a:off x="7126671" y="1635154"/>
            <a:ext cx="2523728" cy="908864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التمهيد</a:t>
            </a:r>
            <a:endParaRPr lang="ar-SA" sz="700" kern="0" dirty="0">
              <a:solidFill>
                <a:sysClr val="windowText" lastClr="000000"/>
              </a:solidFill>
            </a:endParaRPr>
          </a:p>
        </p:txBody>
      </p:sp>
      <p:sp>
        <p:nvSpPr>
          <p:cNvPr id="46" name="مستطيل 18">
            <a:extLst>
              <a:ext uri="{FF2B5EF4-FFF2-40B4-BE49-F238E27FC236}">
                <a16:creationId xmlns:a16="http://schemas.microsoft.com/office/drawing/2014/main" xmlns="" id="{215A7334-13FB-6F4E-B751-C73656129700}"/>
              </a:ext>
            </a:extLst>
          </p:cNvPr>
          <p:cNvSpPr/>
          <p:nvPr/>
        </p:nvSpPr>
        <p:spPr>
          <a:xfrm>
            <a:off x="3110190" y="2879836"/>
            <a:ext cx="6724616" cy="908864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كيف تحدث البراكين هل لديك فكرة ؟</a:t>
            </a:r>
            <a:endParaRPr lang="ar-SA" sz="7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9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5" y="2933700"/>
            <a:ext cx="2694435" cy="38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البراكين درس تعليمي للأطفال  لماذا تحدث البراكين" descr="البراكين درس تعليمي للأطفال  لماذا تحدث البراكين">
            <a:hlinkClick r:id="" action="ppaction://media"/>
            <a:extLst>
              <a:ext uri="{FF2B5EF4-FFF2-40B4-BE49-F238E27FC236}">
                <a16:creationId xmlns:a16="http://schemas.microsoft.com/office/drawing/2014/main" xmlns="" id="{F22D1DA8-4648-CE40-A6AD-05028D8CB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1" y="1206501"/>
            <a:ext cx="83846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F2CE13DF-FA04-D444-A5AC-1E05C4B3A05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592673" y="1291477"/>
            <a:ext cx="6997700" cy="2060295"/>
          </a:xfrm>
          <a:prstGeom prst="rect">
            <a:avLst/>
          </a:prstGeom>
        </p:spPr>
      </p:pic>
      <p:pic>
        <p:nvPicPr>
          <p:cNvPr id="46" name="Picture 19">
            <a:extLst>
              <a:ext uri="{FF2B5EF4-FFF2-40B4-BE49-F238E27FC236}">
                <a16:creationId xmlns:a16="http://schemas.microsoft.com/office/drawing/2014/main" xmlns="" id="{983C66A1-6411-F349-9B1C-9AF1DECF5B9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87013" y="4014786"/>
            <a:ext cx="8409020" cy="13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6530" t="32835" r="38723" b="11783"/>
          <a:stretch/>
        </p:blipFill>
        <p:spPr>
          <a:xfrm>
            <a:off x="3057707" y="1217589"/>
            <a:ext cx="6243254" cy="43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xmlns="" id="{77C61FA0-58A1-7E4E-95E9-1F4200838B9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625225" y="1212199"/>
            <a:ext cx="6965530" cy="44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7679095" y="1418633"/>
            <a:ext cx="2369137" cy="54815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الأهداف :</a:t>
            </a:r>
            <a:r>
              <a:rPr lang="ar-SA" sz="2800" b="1" dirty="0" smtClean="0"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46" name="Shape 128">
            <a:extLst>
              <a:ext uri="{FF2B5EF4-FFF2-40B4-BE49-F238E27FC236}">
                <a16:creationId xmlns:a16="http://schemas.microsoft.com/office/drawing/2014/main" xmlns="" id="{C6FC140F-3FBB-814B-9C73-6D098098FAB3}"/>
              </a:ext>
            </a:extLst>
          </p:cNvPr>
          <p:cNvSpPr/>
          <p:nvPr/>
        </p:nvSpPr>
        <p:spPr>
          <a:xfrm>
            <a:off x="2734295" y="2259811"/>
            <a:ext cx="70275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F3729"/>
                </a:solidFill>
              </a:defRPr>
            </a:lvl1pPr>
          </a:lstStyle>
          <a:p>
            <a:pPr rtl="0">
              <a:defRPr/>
            </a:pPr>
            <a:r>
              <a:rPr lang="ar-SA" sz="2800" b="1" dirty="0" smtClean="0"/>
              <a:t>يتوقع منك جميلتي في نهاية الدرس أن تكوني قادرة على </a:t>
            </a:r>
            <a:r>
              <a:rPr lang="ar-SA" sz="2800" b="1" dirty="0" smtClean="0"/>
              <a:t> : </a:t>
            </a:r>
            <a:endParaRPr sz="2800" b="1" dirty="0"/>
          </a:p>
        </p:txBody>
      </p:sp>
      <p:sp>
        <p:nvSpPr>
          <p:cNvPr id="2" name="مستطيل 1"/>
          <p:cNvSpPr/>
          <p:nvPr/>
        </p:nvSpPr>
        <p:spPr>
          <a:xfrm>
            <a:off x="3767616" y="2713361"/>
            <a:ext cx="652935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توضيح المقصود بالطريقة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تعددي خطوات الطريقة العلمية .</a:t>
            </a:r>
          </a:p>
          <a:p>
            <a:pPr marL="685800" indent="-685800">
              <a:buFontTx/>
              <a:buChar char="-"/>
            </a:pPr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تطبقي خطوات الطريقة العلمية في</a:t>
            </a:r>
          </a:p>
          <a:p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حل المشكلات الحياتية .</a:t>
            </a:r>
            <a:endParaRPr lang="ar-SA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hand pointer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08" y="2799561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2E8F66D7-D68E-A040-9122-09DB1DE95E7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613235" y="1195083"/>
            <a:ext cx="6965530" cy="44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CE96FD61-CE35-0A47-BC90-BBBF468F7D6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613235" y="1169370"/>
            <a:ext cx="6965530" cy="44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52541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46" name="مستطيل 18">
            <a:extLst>
              <a:ext uri="{FF2B5EF4-FFF2-40B4-BE49-F238E27FC236}">
                <a16:creationId xmlns:a16="http://schemas.microsoft.com/office/drawing/2014/main" xmlns="" id="{956D019A-139E-EB41-8711-E2D2F97B4644}"/>
              </a:ext>
            </a:extLst>
          </p:cNvPr>
          <p:cNvSpPr/>
          <p:nvPr/>
        </p:nvSpPr>
        <p:spPr>
          <a:xfrm>
            <a:off x="7231235" y="3471963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ورقة عمل 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xmlns="" id="{460A053A-B3EA-EC4C-9B11-4CD092CB3991}"/>
              </a:ext>
            </a:extLst>
          </p:cNvPr>
          <p:cNvSpPr txBox="1"/>
          <p:nvPr/>
        </p:nvSpPr>
        <p:spPr>
          <a:xfrm>
            <a:off x="2346478" y="4461710"/>
            <a:ext cx="728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https://www.liveworksheets.com/rc2267218dq</a:t>
            </a:r>
            <a:endParaRPr lang="x-non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مستطيل 18">
            <a:extLst>
              <a:ext uri="{FF2B5EF4-FFF2-40B4-BE49-F238E27FC236}">
                <a16:creationId xmlns:a16="http://schemas.microsoft.com/office/drawing/2014/main" xmlns="" id="{956D019A-139E-EB41-8711-E2D2F97B4644}"/>
              </a:ext>
            </a:extLst>
          </p:cNvPr>
          <p:cNvSpPr/>
          <p:nvPr/>
        </p:nvSpPr>
        <p:spPr>
          <a:xfrm>
            <a:off x="7367130" y="1360409"/>
            <a:ext cx="2767104" cy="735747"/>
          </a:xfrm>
          <a:prstGeom prst="flowChartTermina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kern="0" dirty="0" smtClean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لعبة </a:t>
            </a:r>
            <a:r>
              <a:rPr lang="ar-SA" sz="2800" b="1" kern="0" dirty="0" smtClean="0"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itchFamily="18" charset="0"/>
              </a:rPr>
              <a:t>تفاعلية</a:t>
            </a:r>
            <a:endParaRPr lang="ar-SA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51" name="مربع نص 1">
            <a:extLst>
              <a:ext uri="{FF2B5EF4-FFF2-40B4-BE49-F238E27FC236}">
                <a16:creationId xmlns:a16="http://schemas.microsoft.com/office/drawing/2014/main" xmlns="" id="{7FD41908-85ED-0E48-A7C8-068BEC753B5E}"/>
              </a:ext>
            </a:extLst>
          </p:cNvPr>
          <p:cNvSpPr txBox="1">
            <a:spLocks/>
          </p:cNvSpPr>
          <p:nvPr/>
        </p:nvSpPr>
        <p:spPr>
          <a:xfrm>
            <a:off x="3281469" y="2337429"/>
            <a:ext cx="5653041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  <a:cs typeface="+mj-cs"/>
                <a:hlinkClick r:id="rId45"/>
              </a:rPr>
              <a:t>https://wordwall.net/ar/resource/8067101</a:t>
            </a:r>
            <a:endParaRPr lang="ar-SA" sz="24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ctr"/>
            <a:endParaRPr lang="ar-SA" sz="2800" dirty="0">
              <a:solidFill>
                <a:schemeClr val="accent2">
                  <a:lumMod val="75000"/>
                </a:schemeClr>
              </a:solidFill>
              <a:uFillTx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4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8D0A0D-2505-D147-AD8B-F62672B6D4EC}"/>
              </a:ext>
            </a:extLst>
          </p:cNvPr>
          <p:cNvSpPr txBox="1"/>
          <p:nvPr/>
        </p:nvSpPr>
        <p:spPr>
          <a:xfrm>
            <a:off x="2567609" y="4869161"/>
            <a:ext cx="7571303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AE" sz="80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مسابقةالنجوم</a:t>
            </a:r>
          </a:p>
        </p:txBody>
      </p:sp>
      <p:pic>
        <p:nvPicPr>
          <p:cNvPr id="8" name="Picture 10" descr="Stars Glitters GIF | Gfycat">
            <a:extLst>
              <a:ext uri="{FF2B5EF4-FFF2-40B4-BE49-F238E27FC236}">
                <a16:creationId xmlns:a16="http://schemas.microsoft.com/office/drawing/2014/main" xmlns="" id="{A9E43AC7-6F14-644B-8D55-B6AAE3AA6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509">
            <a:off x="4586405" y="1263982"/>
            <a:ext cx="2445638" cy="23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xmlns="" id="{32B1C571-B71D-2F40-8D2B-333A05CC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Picture 2" descr="Jumping Star | Timeline by Michal on Dribbble">
            <a:hlinkClick r:id="rId3" action="ppaction://hlinksldjump"/>
            <a:extLst>
              <a:ext uri="{FF2B5EF4-FFF2-40B4-BE49-F238E27FC236}">
                <a16:creationId xmlns:a16="http://schemas.microsoft.com/office/drawing/2014/main" xmlns="" id="{FA627BEA-EDDD-2444-8804-6D82A1AEB5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44" y="674603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mping Star | Timeline by Michal on Dribbble">
            <a:hlinkClick r:id="rId5" action="ppaction://hlinksldjump"/>
            <a:extLst>
              <a:ext uri="{FF2B5EF4-FFF2-40B4-BE49-F238E27FC236}">
                <a16:creationId xmlns:a16="http://schemas.microsoft.com/office/drawing/2014/main" xmlns="" id="{B5F08FF3-89A9-4E45-926F-7898D4E44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088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Jumping Star | Timeline by Michal on Dribbble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24A5E5-64A4-BF4A-892D-01188611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40" y="709262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Jumping Star | Timeline by Michal on Dribbble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F09327-057A-CB46-B925-BC6EBED86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0" y="494116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Jumping Star | Timeline by Michal on Dribbble">
            <a:hlinkClick r:id="rId8" action="ppaction://hlinksldjump"/>
            <a:extLst>
              <a:ext uri="{FF2B5EF4-FFF2-40B4-BE49-F238E27FC236}">
                <a16:creationId xmlns:a16="http://schemas.microsoft.com/office/drawing/2014/main" xmlns="" id="{729042A7-02F5-454C-A62D-EB48BAB79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6" y="4849728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xmlns="" id="{23D5867E-EFF0-9C47-A550-D3367D2AA420}"/>
              </a:ext>
            </a:extLst>
          </p:cNvPr>
          <p:cNvSpPr/>
          <p:nvPr/>
        </p:nvSpPr>
        <p:spPr>
          <a:xfrm>
            <a:off x="9468232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١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hlinkClick r:id="" action="ppaction://noaction"/>
            <a:extLst>
              <a:ext uri="{FF2B5EF4-FFF2-40B4-BE49-F238E27FC236}">
                <a16:creationId xmlns:a16="http://schemas.microsoft.com/office/drawing/2014/main" xmlns="" id="{34D861BE-CEE1-BE44-A554-1360D4468BE3}"/>
              </a:ext>
            </a:extLst>
          </p:cNvPr>
          <p:cNvSpPr/>
          <p:nvPr/>
        </p:nvSpPr>
        <p:spPr>
          <a:xfrm>
            <a:off x="5105108" y="136827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٢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:a16="http://schemas.microsoft.com/office/drawing/2014/main" xmlns="" id="{A3A9082A-3854-9840-923A-B306A33FCB45}"/>
              </a:ext>
            </a:extLst>
          </p:cNvPr>
          <p:cNvSpPr/>
          <p:nvPr/>
        </p:nvSpPr>
        <p:spPr>
          <a:xfrm>
            <a:off x="9611594" y="5626193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٣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" action="ppaction://noaction"/>
            <a:extLst>
              <a:ext uri="{FF2B5EF4-FFF2-40B4-BE49-F238E27FC236}">
                <a16:creationId xmlns:a16="http://schemas.microsoft.com/office/drawing/2014/main" xmlns="" id="{1D346CDD-5F6C-AE45-B98F-0C30F4B095A0}"/>
              </a:ext>
            </a:extLst>
          </p:cNvPr>
          <p:cNvSpPr/>
          <p:nvPr/>
        </p:nvSpPr>
        <p:spPr>
          <a:xfrm>
            <a:off x="6856501" y="5637144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٤</a:t>
            </a:r>
            <a:endParaRPr lang="ar-AE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" action="ppaction://noaction"/>
            <a:extLst>
              <a:ext uri="{FF2B5EF4-FFF2-40B4-BE49-F238E27FC236}">
                <a16:creationId xmlns:a16="http://schemas.microsoft.com/office/drawing/2014/main" xmlns="" id="{7655ABCE-7748-714F-9BE1-054B140830D1}"/>
              </a:ext>
            </a:extLst>
          </p:cNvPr>
          <p:cNvSpPr/>
          <p:nvPr/>
        </p:nvSpPr>
        <p:spPr>
          <a:xfrm>
            <a:off x="3731342" y="5509365"/>
            <a:ext cx="799784" cy="73487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</a:rPr>
              <a:t>٥</a:t>
            </a:r>
            <a:endParaRPr lang="ar-AE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88083" y="434863"/>
            <a:ext cx="84708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</a:rPr>
              <a:t>الطريقة العلمية </a:t>
            </a:r>
            <a:endParaRPr lang="ar-AE" sz="40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096000" y="1572606"/>
            <a:ext cx="4977609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مجموعة من </a:t>
            </a:r>
            <a:r>
              <a:rPr lang="ar-SA" sz="4400" dirty="0" smtClean="0">
                <a:solidFill>
                  <a:schemeClr val="tx1"/>
                </a:solidFill>
              </a:rPr>
              <a:t>العمليات </a:t>
            </a:r>
            <a:r>
              <a:rPr lang="ar-SA" sz="4400" dirty="0">
                <a:solidFill>
                  <a:schemeClr val="tx1"/>
                </a:solidFill>
              </a:rPr>
              <a:t>يقوم بها العلماء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لا يوجد </a:t>
            </a:r>
            <a:r>
              <a:rPr lang="ar-SA" sz="4400" dirty="0">
                <a:solidFill>
                  <a:schemeClr val="tx1"/>
                </a:solidFill>
              </a:rPr>
              <a:t>أي </a:t>
            </a:r>
            <a:r>
              <a:rPr lang="ar-SA" sz="4400" dirty="0" smtClean="0">
                <a:solidFill>
                  <a:schemeClr val="tx1"/>
                </a:solidFill>
              </a:rPr>
              <a:t>عمليات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الفرضية هي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103609" y="1577610"/>
            <a:ext cx="5118286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جملة يمكن اختيارها للإجابة عن سؤال ما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طرح أي سؤال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العلماء يستخدمون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مهارات متعددة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لا يستخدمون أي مهارة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FD21B-E5E9-FA44-85F0-7D08BAEF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AC20F9-5BB9-7340-B715-5BCFC2276F54}"/>
              </a:ext>
            </a:extLst>
          </p:cNvPr>
          <p:cNvSpPr txBox="1"/>
          <p:nvPr/>
        </p:nvSpPr>
        <p:spPr>
          <a:xfrm>
            <a:off x="2999657" y="188641"/>
            <a:ext cx="75191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</a:rPr>
              <a:t>من بنود مهارة التصميم</a:t>
            </a:r>
            <a:endParaRPr lang="ar-AE" sz="72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38094A2-9A6B-8E47-8EF4-40F702A2567A}"/>
              </a:ext>
            </a:extLst>
          </p:cNvPr>
          <p:cNvSpPr/>
          <p:nvPr/>
        </p:nvSpPr>
        <p:spPr>
          <a:xfrm>
            <a:off x="6768914" y="1577610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اختبر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3230075-8B3C-2446-9E45-F63FD36A87A6}"/>
              </a:ext>
            </a:extLst>
          </p:cNvPr>
          <p:cNvSpPr/>
          <p:nvPr/>
        </p:nvSpPr>
        <p:spPr>
          <a:xfrm>
            <a:off x="5159897" y="3717033"/>
            <a:ext cx="3502855" cy="142083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عدم حل النموذج</a:t>
            </a:r>
            <a:endParaRPr lang="ar-A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الطريقة العلمية ( من اقتلع النبتة؟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5032" y="120650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71868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68BD6981-3F55-4DE2-9E68-A95CF9AB0AEF}"/>
              </a:ext>
            </a:extLst>
          </p:cNvPr>
          <p:cNvSpPr txBox="1"/>
          <p:nvPr/>
        </p:nvSpPr>
        <p:spPr>
          <a:xfrm>
            <a:off x="6107990" y="1511912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51BA6175-6E68-406F-A81D-4D3342CA2BDA}"/>
              </a:ext>
            </a:extLst>
          </p:cNvPr>
          <p:cNvSpPr txBox="1"/>
          <p:nvPr/>
        </p:nvSpPr>
        <p:spPr>
          <a:xfrm>
            <a:off x="2346478" y="2059293"/>
            <a:ext cx="3563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سوف نعمل مثل العلماء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:a16="http://schemas.microsoft.com/office/drawing/2014/main" xmlns="" id="{179DA272-2A79-4711-90B9-DB293C66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803769"/>
            <a:ext cx="3489093" cy="258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516077B1-C293-45D0-98BE-A53516D76340}"/>
              </a:ext>
            </a:extLst>
          </p:cNvPr>
          <p:cNvSpPr txBox="1"/>
          <p:nvPr/>
        </p:nvSpPr>
        <p:spPr>
          <a:xfrm>
            <a:off x="6598601" y="3397250"/>
            <a:ext cx="316566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من هم العلماء ؟</a:t>
            </a:r>
            <a:endParaRPr kumimoji="0" lang="ar-SA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22F86AF2-B530-4879-A38B-6EE0FF9249CB}"/>
              </a:ext>
            </a:extLst>
          </p:cNvPr>
          <p:cNvSpPr txBox="1"/>
          <p:nvPr/>
        </p:nvSpPr>
        <p:spPr>
          <a:xfrm>
            <a:off x="4758496" y="2813651"/>
            <a:ext cx="5462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</a:rPr>
              <a:t>ان اول خطوة لنا في الطريقة العلمية </a:t>
            </a:r>
            <a:r>
              <a:rPr lang="ar-SA" sz="3200" b="1" dirty="0" smtClean="0">
                <a:solidFill>
                  <a:srgbClr val="C00000"/>
                </a:solidFill>
              </a:rPr>
              <a:t>تُبنى </a:t>
            </a:r>
            <a:r>
              <a:rPr lang="ar-SA" sz="3200" b="1" dirty="0">
                <a:solidFill>
                  <a:srgbClr val="C00000"/>
                </a:solidFill>
              </a:rPr>
              <a:t>على حواسنا الخمس 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Picture 2" descr="مشاهدة صورة المصدر">
            <a:extLst>
              <a:ext uri="{FF2B5EF4-FFF2-40B4-BE49-F238E27FC236}">
                <a16:creationId xmlns:a16="http://schemas.microsoft.com/office/drawing/2014/main" xmlns="" id="{023294F7-CBF7-4896-95F1-91F6C4C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01" y="2480860"/>
            <a:ext cx="3466099" cy="27387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1- أُلاحظ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xmlns="" id="{F4660691-48CD-4485-AE79-220631B8AFF6}"/>
              </a:ext>
            </a:extLst>
          </p:cNvPr>
          <p:cNvSpPr txBox="1"/>
          <p:nvPr/>
        </p:nvSpPr>
        <p:spPr>
          <a:xfrm>
            <a:off x="5718687" y="2937593"/>
            <a:ext cx="4139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فيم نستخدم حواسنا الخمس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Picture 2" descr="مشاهدة صورة المصدر">
            <a:extLst>
              <a:ext uri="{FF2B5EF4-FFF2-40B4-BE49-F238E27FC236}">
                <a16:creationId xmlns:a16="http://schemas.microsoft.com/office/drawing/2014/main" xmlns="" id="{0C4945C6-DE9E-4AF9-A58F-CFCA59B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43" y="1700092"/>
            <a:ext cx="3594044" cy="2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DA310B60-DF41-413B-A763-CCFD914E059C}"/>
              </a:ext>
            </a:extLst>
          </p:cNvPr>
          <p:cNvSpPr txBox="1"/>
          <p:nvPr/>
        </p:nvSpPr>
        <p:spPr>
          <a:xfrm>
            <a:off x="3857131" y="4460754"/>
            <a:ext cx="64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7030A0"/>
                </a:solidFill>
              </a:rPr>
              <a:t>في السمع والبصر والتذوق واللمس والشم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7834374" y="1550353"/>
            <a:ext cx="194415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أسأل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تساؤلات علمية (@ebda37) | تويتر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69" y="3596425"/>
            <a:ext cx="1916807" cy="18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665635" y="2566253"/>
            <a:ext cx="42354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أفكر وأطرح الأسئلة </a:t>
            </a:r>
            <a:endParaRPr lang="ar-SA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utoShape 4" descr="كيف,لماذا,متى وأين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74" y="1880625"/>
            <a:ext cx="3184417" cy="33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3- أكون فرضية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999066" y="2412879"/>
            <a:ext cx="42110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أتوقع وأضع عبارة يمكن اختبارها</a:t>
            </a:r>
          </a:p>
          <a:p>
            <a:pPr algn="ctr"/>
            <a:r>
              <a:rPr lang="ar-SA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للإجابة عن السؤال .</a:t>
            </a:r>
            <a:endParaRPr lang="ar-SA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4" name="Picture 4" descr="سؤال البحث (Research Question) | European Scientific Research and  Publication Center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7" y="1969270"/>
            <a:ext cx="3804134" cy="31043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33CC333F-94A2-4144-BAAF-E73BFB8612EB}"/>
              </a:ext>
            </a:extLst>
          </p:cNvPr>
          <p:cNvSpPr txBox="1"/>
          <p:nvPr/>
        </p:nvSpPr>
        <p:spPr>
          <a:xfrm>
            <a:off x="6575236" y="1550353"/>
            <a:ext cx="32032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- أختبر الفرضية :</a:t>
            </a:r>
            <a:r>
              <a:rPr lang="ar-SA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ar-S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309958" y="2423956"/>
            <a:ext cx="51691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من خلال البحث والاستقصاء 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وجمع المعلومات وتفسير البيانات وإجراء التجارب .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جوجل ليس الوحيد.. أفضل 5 محركات بحث بديلة على الانترنت | دنيا الوطن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1" y="3518761"/>
            <a:ext cx="2910266" cy="1911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p-ao.shortpixel.ai/client/q_glossy,ret_img,w_626,h_475/https:/zedni.com/files/wp-content/uploads/2018/07/close-up-of-students-holding-flasks-with-liquids_1098-3370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97" y="1328810"/>
            <a:ext cx="3369699" cy="2190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613</Words>
  <Application>Microsoft Office PowerPoint</Application>
  <PresentationFormat>ملء الشاشة</PresentationFormat>
  <Paragraphs>342</Paragraphs>
  <Slides>29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7" baseType="lpstr">
      <vt:lpstr>Arabic Typesetting</vt:lpstr>
      <vt:lpstr>Arial</vt:lpstr>
      <vt:lpstr>Calibri</vt:lpstr>
      <vt:lpstr>Calibri Light</vt:lpstr>
      <vt:lpstr>Courier New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17</cp:revision>
  <dcterms:created xsi:type="dcterms:W3CDTF">2021-08-30T03:23:23Z</dcterms:created>
  <dcterms:modified xsi:type="dcterms:W3CDTF">2021-08-30T06:40:59Z</dcterms:modified>
</cp:coreProperties>
</file>