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60" r:id="rId4"/>
    <p:sldId id="264" r:id="rId5"/>
    <p:sldId id="266" r:id="rId6"/>
    <p:sldId id="265" r:id="rId7"/>
    <p:sldId id="268" r:id="rId8"/>
    <p:sldId id="269" r:id="rId9"/>
    <p:sldId id="270" r:id="rId10"/>
    <p:sldId id="271" r:id="rId11"/>
    <p:sldId id="267" r:id="rId12"/>
    <p:sldId id="272" r:id="rId13"/>
    <p:sldId id="261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78" r:id="rId26"/>
    <p:sldId id="282" r:id="rId27"/>
    <p:sldId id="283" r:id="rId28"/>
    <p:sldId id="284" r:id="rId29"/>
    <p:sldId id="285" r:id="rId30"/>
    <p:sldId id="286" r:id="rId31"/>
    <p:sldId id="287" r:id="rId32"/>
    <p:sldId id="279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639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260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78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6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594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446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157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239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160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023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74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69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A7D6E-19BF-4EC9-A4AF-250C6B72D670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430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9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42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38" Type="http://schemas.openxmlformats.org/officeDocument/2006/relationships/hyperlink" Target="http://www.pngall.com/note-png" TargetMode="External"/><Relationship Id="rId2" Type="http://schemas.openxmlformats.org/officeDocument/2006/relationships/video" Target="../media/media2.mp4"/><Relationship Id="rId41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4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hyperlink" Target="https://wordwall.net/ar/resource/8067101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9.xml"/><Relationship Id="rId7" Type="http://schemas.openxmlformats.org/officeDocument/2006/relationships/slide" Target="slide3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5" Type="http://schemas.openxmlformats.org/officeDocument/2006/relationships/slide" Target="slide30.xml"/><Relationship Id="rId4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9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42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38" Type="http://schemas.openxmlformats.org/officeDocument/2006/relationships/hyperlink" Target="http://www.pngall.com/note-png" TargetMode="External"/><Relationship Id="rId2" Type="http://schemas.openxmlformats.org/officeDocument/2006/relationships/video" Target="../media/media1.mp4"/><Relationship Id="rId41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40" Type="http://schemas.openxmlformats.org/officeDocument/2006/relationships/image" Target="../media/image11.png"/><Relationship Id="rId45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4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4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57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9.jp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32.jpe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xmlns="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xmlns="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الثلاثاء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B85AF374-B2DF-4D6F-800D-C84DC918EE04}"/>
              </a:ext>
            </a:extLst>
          </p:cNvPr>
          <p:cNvSpPr txBox="1"/>
          <p:nvPr/>
        </p:nvSpPr>
        <p:spPr>
          <a:xfrm>
            <a:off x="8004472" y="2502642"/>
            <a:ext cx="197823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التاريخ:1443/1/23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4511836" y="2290893"/>
            <a:ext cx="3016408" cy="106587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الطريقة العلمية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xmlns="" id="{42284A5A-3FD4-424F-8A61-F2A5776E2EEB}"/>
              </a:ext>
            </a:extLst>
          </p:cNvPr>
          <p:cNvGrpSpPr/>
          <p:nvPr/>
        </p:nvGrpSpPr>
        <p:grpSpPr>
          <a:xfrm>
            <a:off x="2278259" y="2480859"/>
            <a:ext cx="2228628" cy="2038943"/>
            <a:chOff x="8941323" y="3304582"/>
            <a:chExt cx="1888874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xmlns="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xmlns="" id="{FC9004A6-A82E-474E-82F6-AAE0303936D9}"/>
                </a:ext>
              </a:extLst>
            </p:cNvPr>
            <p:cNvSpPr txBox="1"/>
            <p:nvPr/>
          </p:nvSpPr>
          <p:spPr>
            <a:xfrm>
              <a:off x="8941323" y="3448759"/>
              <a:ext cx="1888874" cy="221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b="1" dirty="0" smtClean="0"/>
                <a:t>حكمة اليوم :</a:t>
              </a:r>
              <a:endParaRPr lang="ar-SA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xmlns="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1188" y="2745905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390640" y="2972557"/>
            <a:ext cx="20056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7170" name="Picture 2" descr="التقييم البديل للصف الثالث اديسون - موقع المعلمة - رونيت رباح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32" y="2422439"/>
            <a:ext cx="3462434" cy="27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مربع نص 45">
            <a:extLst>
              <a:ext uri="{FF2B5EF4-FFF2-40B4-BE49-F238E27FC236}">
                <a16:creationId xmlns=""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7696367" y="1550353"/>
            <a:ext cx="2082158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5- أستنتج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776318" y="2574654"/>
            <a:ext cx="545053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أحدد ما إذا كانت البيانات التي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توصلت إليها تدعم فرضيتي 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</a:t>
            </a:r>
            <a:r>
              <a:rPr lang="ar-SA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لا تدعمها .</a:t>
            </a:r>
            <a:endParaRPr lang="ar-SA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4D5E8CD7-2D80-41E5-A529-1D49056D09E3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9307" t="11162" r="6540" b="8333"/>
          <a:stretch/>
        </p:blipFill>
        <p:spPr>
          <a:xfrm>
            <a:off x="4375468" y="1206501"/>
            <a:ext cx="4298632" cy="433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128" y="2300669"/>
            <a:ext cx="3412972" cy="43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1868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4927109" y="1632634"/>
            <a:ext cx="485092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ما المقصود بالطريقة العلمية ؟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319016" y="2612286"/>
            <a:ext cx="60690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مجموعة من العمليات يقوم بها العلماء </a:t>
            </a:r>
          </a:p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للإجابة عن الأسئلة التي تساعدهم على تفسير الظواهر </a:t>
            </a:r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والمعالم الطبيعية 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25" y="2933700"/>
            <a:ext cx="2694435" cy="38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الطرائق العلمية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8A6EBB-AD44-4EAB-911B-1A19BBB22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2" r="11350" b="2"/>
          <a:stretch/>
        </p:blipFill>
        <p:spPr>
          <a:xfrm>
            <a:off x="4435928" y="-3"/>
            <a:ext cx="6232072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23999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xmlns="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xmlns="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xmlns="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xmlns="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xmlns="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BD6105-5934-4487-83EB-CE186E33C161}"/>
              </a:ext>
            </a:extLst>
          </p:cNvPr>
          <p:cNvSpPr txBox="1"/>
          <p:nvPr/>
        </p:nvSpPr>
        <p:spPr>
          <a:xfrm>
            <a:off x="1214550" y="2459496"/>
            <a:ext cx="374559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Akhbar MT" pitchFamily="2" charset="-78"/>
              </a:rPr>
              <a:t>ما الطريقة العلمية؟ </a:t>
            </a:r>
          </a:p>
          <a:p>
            <a:pPr algn="ctr"/>
            <a:r>
              <a:rPr lang="ar-SA" sz="4000" b="1" dirty="0">
                <a:solidFill>
                  <a:srgbClr val="FF0000"/>
                </a:solidFill>
                <a:cs typeface="Akhbar MT" pitchFamily="2" charset="-78"/>
              </a:rPr>
              <a:t>لماذا يستخدم العلماء الطريقة العلمية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26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irst International Dark Sky Place Status In Austria Awarded |  International Dark-Sky Association">
            <a:extLst>
              <a:ext uri="{FF2B5EF4-FFF2-40B4-BE49-F238E27FC236}">
                <a16:creationId xmlns:a16="http://schemas.microsoft.com/office/drawing/2014/main" xmlns="" id="{271D534B-674C-4DBF-A9C3-2C4E12C4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449" y="277869"/>
            <a:ext cx="8870529" cy="463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FBD067-8AB9-4417-A021-E726F736D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462" y="4982964"/>
            <a:ext cx="6286500" cy="1704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990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F6E9F-745A-49FD-8CD9-9F353DEF2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147" y="6444371"/>
            <a:ext cx="1800225" cy="29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73CC7D-627F-4239-B469-344ACB5B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422" y="1323976"/>
            <a:ext cx="7695283" cy="483828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B701C50-DE69-4795-B6F3-90DB8E9FB2B7}"/>
              </a:ext>
            </a:extLst>
          </p:cNvPr>
          <p:cNvSpPr/>
          <p:nvPr/>
        </p:nvSpPr>
        <p:spPr>
          <a:xfrm>
            <a:off x="4591453" y="229850"/>
            <a:ext cx="3269974" cy="8647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cs typeface="Akhbar MT" pitchFamily="2" charset="-78"/>
              </a:rPr>
              <a:t>الطريقة العلمية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733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F6E9F-745A-49FD-8CD9-9F353DEF2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147" y="6444371"/>
            <a:ext cx="1800225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BA266D-4032-4744-BD43-72BABF5DCB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33076" y="250521"/>
            <a:ext cx="8725275" cy="1674286"/>
          </a:xfrm>
          <a:prstGeom prst="rect">
            <a:avLst/>
          </a:prstGeom>
        </p:spPr>
      </p:pic>
      <p:pic>
        <p:nvPicPr>
          <p:cNvPr id="11" name="Graphic 10" descr="Telescope with solid fill">
            <a:extLst>
              <a:ext uri="{FF2B5EF4-FFF2-40B4-BE49-F238E27FC236}">
                <a16:creationId xmlns:a16="http://schemas.microsoft.com/office/drawing/2014/main" xmlns="" id="{02BD08C2-C9E4-41CC-A6C1-2D28F953A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902259" y="4339868"/>
            <a:ext cx="1510748" cy="1510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59721B-BF2C-4048-87E4-8BBFD267D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205" y="2071019"/>
            <a:ext cx="6448111" cy="4536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53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F6E9F-745A-49FD-8CD9-9F353DEF2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147" y="6444371"/>
            <a:ext cx="1800225" cy="295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CE1DE2-9AB2-4FF4-9D04-18D99C668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107" y="2044"/>
            <a:ext cx="9146320" cy="6855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1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241883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2192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9056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541482" y="1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506258" y="6115502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96AEF17-B845-46F8-9D21-DA108FE4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618" y="963911"/>
            <a:ext cx="8764764" cy="493017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227061" y="6453144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007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7679095" y="1418633"/>
            <a:ext cx="2369137" cy="54815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latin typeface="Lemonada Regular"/>
                <a:ea typeface="Lemonada Regular"/>
                <a:sym typeface="Lemonada Regular"/>
              </a:rPr>
              <a:t>الأهداف :</a:t>
            </a:r>
            <a:r>
              <a:rPr lang="ar-SA" sz="2800" b="1" dirty="0" smtClean="0"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46" name="Shape 128">
            <a:extLst>
              <a:ext uri="{FF2B5EF4-FFF2-40B4-BE49-F238E27FC236}">
                <a16:creationId xmlns="" xmlns:a16="http://schemas.microsoft.com/office/drawing/2014/main" id="{C6FC140F-3FBB-814B-9C73-6D098098FAB3}"/>
              </a:ext>
            </a:extLst>
          </p:cNvPr>
          <p:cNvSpPr/>
          <p:nvPr/>
        </p:nvSpPr>
        <p:spPr>
          <a:xfrm>
            <a:off x="2734295" y="2259811"/>
            <a:ext cx="702756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F3729"/>
                </a:solidFill>
              </a:defRPr>
            </a:lvl1pPr>
          </a:lstStyle>
          <a:p>
            <a:pPr rtl="0">
              <a:defRPr/>
            </a:pPr>
            <a:r>
              <a:rPr lang="ar-SA" sz="2800" b="1" dirty="0" smtClean="0"/>
              <a:t>يتوقع منك جميلتي في نهاية الدرس أن تكوني قادرة على  : </a:t>
            </a:r>
            <a:endParaRPr sz="2800" b="1" dirty="0"/>
          </a:p>
        </p:txBody>
      </p:sp>
      <p:sp>
        <p:nvSpPr>
          <p:cNvPr id="2" name="مستطيل 1"/>
          <p:cNvSpPr/>
          <p:nvPr/>
        </p:nvSpPr>
        <p:spPr>
          <a:xfrm>
            <a:off x="3767616" y="2713361"/>
            <a:ext cx="652935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توضيح المقصود بالطريقة العلمية .</a:t>
            </a:r>
          </a:p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تعداد </a:t>
            </a: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خطوات الطريقة العلمية .</a:t>
            </a:r>
          </a:p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تطبيق </a:t>
            </a: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خطوات الطريقة العلمية في</a:t>
            </a:r>
          </a:p>
          <a:p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حل المشكلات الحياتية .</a:t>
            </a:r>
            <a:endParaRPr lang="ar-SA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08" y="2799561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241883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2192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9056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541482" y="1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506258" y="6115502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DCFE9738-6C46-4E9D-B806-CC86E6929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882" y="1302511"/>
            <a:ext cx="8608237" cy="447628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227061" y="6453144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806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241883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2192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9056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541482" y="1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506258" y="6115502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C6D7A1-38EF-44F8-93EC-A37481F76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547" y="920190"/>
            <a:ext cx="8780670" cy="471961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227061" y="6453144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703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241883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2192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9056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541482" y="1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506258" y="6115502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16EC47AC-C743-40DE-A14C-707C18DF7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1" y="1128714"/>
            <a:ext cx="8178799" cy="4600573"/>
          </a:xfrm>
          <a:prstGeom prst="rect">
            <a:avLst/>
          </a:prstGeom>
          <a:ln>
            <a:noFill/>
          </a:ln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227061" y="6453144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452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241883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2192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9056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541482" y="1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506258" y="6115502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52E138F6-16AD-4D9D-B6A8-ACE5D9F29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1" y="1179830"/>
            <a:ext cx="8178799" cy="4498338"/>
          </a:xfrm>
          <a:prstGeom prst="rect">
            <a:avLst/>
          </a:prstGeom>
          <a:ln>
            <a:noFill/>
          </a:ln>
        </p:spPr>
      </p:pic>
      <p:sp>
        <p:nvSpPr>
          <p:cNvPr id="54" name="Isosceles Triangle 53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227061" y="6453144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727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241883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2192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9056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541482" y="1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506258" y="6115502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2E9A1-654E-4C0E-A418-37BE7383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858" y="1135719"/>
            <a:ext cx="8638284" cy="4643077"/>
          </a:xfrm>
          <a:prstGeom prst="rect">
            <a:avLst/>
          </a:prstGeom>
          <a:ln>
            <a:noFill/>
          </a:ln>
        </p:spPr>
      </p:pic>
      <p:sp>
        <p:nvSpPr>
          <p:cNvPr id="71" name="Isosceles Triangle 7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227061" y="6453144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8152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52541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46" name="مستطيل 18">
            <a:extLst>
              <a:ext uri="{FF2B5EF4-FFF2-40B4-BE49-F238E27FC236}">
                <a16:creationId xmlns="" xmlns:a16="http://schemas.microsoft.com/office/drawing/2014/main" id="{956D019A-139E-EB41-8711-E2D2F97B4644}"/>
              </a:ext>
            </a:extLst>
          </p:cNvPr>
          <p:cNvSpPr/>
          <p:nvPr/>
        </p:nvSpPr>
        <p:spPr>
          <a:xfrm>
            <a:off x="7231235" y="3471963"/>
            <a:ext cx="2767104" cy="735747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kern="0" dirty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ورقة عمل تفاعلية</a:t>
            </a:r>
            <a:endParaRPr lang="ar-SA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49" name="TextBox 2">
            <a:extLst>
              <a:ext uri="{FF2B5EF4-FFF2-40B4-BE49-F238E27FC236}">
                <a16:creationId xmlns="" xmlns:a16="http://schemas.microsoft.com/office/drawing/2014/main" id="{460A053A-B3EA-EC4C-9B11-4CD092CB3991}"/>
              </a:ext>
            </a:extLst>
          </p:cNvPr>
          <p:cNvSpPr txBox="1"/>
          <p:nvPr/>
        </p:nvSpPr>
        <p:spPr>
          <a:xfrm>
            <a:off x="2346478" y="4461710"/>
            <a:ext cx="7287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https://www.liveworksheets.com/rc2267218dq</a:t>
            </a:r>
            <a:endParaRPr lang="x-none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مستطيل 18">
            <a:extLst>
              <a:ext uri="{FF2B5EF4-FFF2-40B4-BE49-F238E27FC236}">
                <a16:creationId xmlns="" xmlns:a16="http://schemas.microsoft.com/office/drawing/2014/main" id="{956D019A-139E-EB41-8711-E2D2F97B4644}"/>
              </a:ext>
            </a:extLst>
          </p:cNvPr>
          <p:cNvSpPr/>
          <p:nvPr/>
        </p:nvSpPr>
        <p:spPr>
          <a:xfrm>
            <a:off x="7367130" y="1360409"/>
            <a:ext cx="2767104" cy="735747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kern="0" dirty="0" smtClean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لعبة تفاعلية</a:t>
            </a:r>
            <a:endParaRPr lang="ar-SA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51" name="مربع نص 1">
            <a:extLst>
              <a:ext uri="{FF2B5EF4-FFF2-40B4-BE49-F238E27FC236}">
                <a16:creationId xmlns="" xmlns:a16="http://schemas.microsoft.com/office/drawing/2014/main" id="{7FD41908-85ED-0E48-A7C8-068BEC753B5E}"/>
              </a:ext>
            </a:extLst>
          </p:cNvPr>
          <p:cNvSpPr txBox="1">
            <a:spLocks/>
          </p:cNvSpPr>
          <p:nvPr/>
        </p:nvSpPr>
        <p:spPr>
          <a:xfrm>
            <a:off x="3281469" y="2337429"/>
            <a:ext cx="5653041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  <a:cs typeface="+mj-cs"/>
                <a:hlinkClick r:id="rId45"/>
              </a:rPr>
              <a:t>https://wordwall.net/ar/resource/8067101</a:t>
            </a:r>
            <a:endParaRPr lang="ar-SA" sz="2400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 algn="ctr"/>
            <a:endParaRPr lang="ar-SA" sz="2800" dirty="0">
              <a:solidFill>
                <a:schemeClr val="accent2">
                  <a:lumMod val="75000"/>
                </a:schemeClr>
              </a:solidFill>
              <a:uFillTx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41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B1C571-B71D-2F40-8D2B-333A05CC4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8D0A0D-2505-D147-AD8B-F62672B6D4EC}"/>
              </a:ext>
            </a:extLst>
          </p:cNvPr>
          <p:cNvSpPr txBox="1"/>
          <p:nvPr/>
        </p:nvSpPr>
        <p:spPr>
          <a:xfrm>
            <a:off x="2567609" y="4869161"/>
            <a:ext cx="7571303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AE" sz="80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مسابقةالنجوم</a:t>
            </a:r>
          </a:p>
        </p:txBody>
      </p:sp>
      <p:pic>
        <p:nvPicPr>
          <p:cNvPr id="8" name="Picture 10" descr="Stars Glitters GIF | Gfycat">
            <a:extLst>
              <a:ext uri="{FF2B5EF4-FFF2-40B4-BE49-F238E27FC236}">
                <a16:creationId xmlns="" xmlns:a16="http://schemas.microsoft.com/office/drawing/2014/main" id="{A9E43AC7-6F14-644B-8D55-B6AAE3AA69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509">
            <a:off x="4586405" y="1263982"/>
            <a:ext cx="2445638" cy="234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noaction"/>
            <a:extLst>
              <a:ext uri="{FF2B5EF4-FFF2-40B4-BE49-F238E27FC236}">
                <a16:creationId xmlns="" xmlns:a16="http://schemas.microsoft.com/office/drawing/2014/main" id="{32B1C571-B71D-2F40-8D2B-333A05CC4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Picture 2" descr="Jumping Star | Timeline by Michal on Dribbble">
            <a:hlinkClick r:id="rId3" action="ppaction://hlinksldjump"/>
            <a:extLst>
              <a:ext uri="{FF2B5EF4-FFF2-40B4-BE49-F238E27FC236}">
                <a16:creationId xmlns="" xmlns:a16="http://schemas.microsoft.com/office/drawing/2014/main" id="{FA627BEA-EDDD-2444-8804-6D82A1AEB5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44" y="674603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umping Star | Timeline by Michal on Dribbble">
            <a:hlinkClick r:id="rId5" action="ppaction://hlinksldjump"/>
            <a:extLst>
              <a:ext uri="{FF2B5EF4-FFF2-40B4-BE49-F238E27FC236}">
                <a16:creationId xmlns="" xmlns:a16="http://schemas.microsoft.com/office/drawing/2014/main" id="{B5F08FF3-89A9-4E45-926F-7898D4E44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088" y="494116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Jumping Star | Timeline by Michal on Dribbble">
            <a:hlinkClick r:id="rId6" action="ppaction://hlinksldjump"/>
            <a:extLst>
              <a:ext uri="{FF2B5EF4-FFF2-40B4-BE49-F238E27FC236}">
                <a16:creationId xmlns="" xmlns:a16="http://schemas.microsoft.com/office/drawing/2014/main" id="{D124A5E5-64A4-BF4A-892D-01188611F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40" y="709262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umping Star | Timeline by Michal on Dribbble">
            <a:hlinkClick r:id="rId7" action="ppaction://hlinksldjump"/>
            <a:extLst>
              <a:ext uri="{FF2B5EF4-FFF2-40B4-BE49-F238E27FC236}">
                <a16:creationId xmlns="" xmlns:a16="http://schemas.microsoft.com/office/drawing/2014/main" id="{03F09327-057A-CB46-B925-BC6EBED86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80" y="494116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Jumping Star | Timeline by Michal on Dribbble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9042A7-02F5-454C-A62D-EB48BAB79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06" y="484972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hlinkClick r:id="" action="ppaction://noaction"/>
            <a:extLst>
              <a:ext uri="{FF2B5EF4-FFF2-40B4-BE49-F238E27FC236}">
                <a16:creationId xmlns="" xmlns:a16="http://schemas.microsoft.com/office/drawing/2014/main" id="{23D5867E-EFF0-9C47-A550-D3367D2AA420}"/>
              </a:ext>
            </a:extLst>
          </p:cNvPr>
          <p:cNvSpPr/>
          <p:nvPr/>
        </p:nvSpPr>
        <p:spPr>
          <a:xfrm>
            <a:off x="9468232" y="136827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١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hlinkClick r:id="" action="ppaction://noaction"/>
            <a:extLst>
              <a:ext uri="{FF2B5EF4-FFF2-40B4-BE49-F238E27FC236}">
                <a16:creationId xmlns="" xmlns:a16="http://schemas.microsoft.com/office/drawing/2014/main" id="{34D861BE-CEE1-BE44-A554-1360D4468BE3}"/>
              </a:ext>
            </a:extLst>
          </p:cNvPr>
          <p:cNvSpPr/>
          <p:nvPr/>
        </p:nvSpPr>
        <p:spPr>
          <a:xfrm>
            <a:off x="5105108" y="136827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٢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="" xmlns:a16="http://schemas.microsoft.com/office/drawing/2014/main" id="{A3A9082A-3854-9840-923A-B306A33FCB45}"/>
              </a:ext>
            </a:extLst>
          </p:cNvPr>
          <p:cNvSpPr/>
          <p:nvPr/>
        </p:nvSpPr>
        <p:spPr>
          <a:xfrm>
            <a:off x="9611594" y="562619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٣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hlinkClick r:id="" action="ppaction://noaction"/>
            <a:extLst>
              <a:ext uri="{FF2B5EF4-FFF2-40B4-BE49-F238E27FC236}">
                <a16:creationId xmlns="" xmlns:a16="http://schemas.microsoft.com/office/drawing/2014/main" id="{1D346CDD-5F6C-AE45-B98F-0C30F4B095A0}"/>
              </a:ext>
            </a:extLst>
          </p:cNvPr>
          <p:cNvSpPr/>
          <p:nvPr/>
        </p:nvSpPr>
        <p:spPr>
          <a:xfrm>
            <a:off x="6856501" y="5637144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٤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hlinkClick r:id="" action="ppaction://noaction"/>
            <a:extLst>
              <a:ext uri="{FF2B5EF4-FFF2-40B4-BE49-F238E27FC236}">
                <a16:creationId xmlns="" xmlns:a16="http://schemas.microsoft.com/office/drawing/2014/main" id="{7655ABCE-7748-714F-9BE1-054B140830D1}"/>
              </a:ext>
            </a:extLst>
          </p:cNvPr>
          <p:cNvSpPr/>
          <p:nvPr/>
        </p:nvSpPr>
        <p:spPr>
          <a:xfrm>
            <a:off x="3731342" y="5509365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٥</a:t>
            </a:r>
            <a:endParaRPr lang="ar-AE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AC20F9-5BB9-7340-B715-5BCFC2276F54}"/>
              </a:ext>
            </a:extLst>
          </p:cNvPr>
          <p:cNvSpPr txBox="1"/>
          <p:nvPr/>
        </p:nvSpPr>
        <p:spPr>
          <a:xfrm>
            <a:off x="2988083" y="434863"/>
            <a:ext cx="84708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الطريقة العلمية </a:t>
            </a:r>
            <a:endParaRPr lang="ar-AE" sz="40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038094A2-9A6B-8E47-8EF4-40F702A2567A}"/>
              </a:ext>
            </a:extLst>
          </p:cNvPr>
          <p:cNvSpPr/>
          <p:nvPr/>
        </p:nvSpPr>
        <p:spPr>
          <a:xfrm>
            <a:off x="6096000" y="1572606"/>
            <a:ext cx="4977609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مجموعة من </a:t>
            </a:r>
            <a:r>
              <a:rPr lang="ar-SA" sz="4400" dirty="0" smtClean="0">
                <a:solidFill>
                  <a:schemeClr val="tx1"/>
                </a:solidFill>
              </a:rPr>
              <a:t>العمليات </a:t>
            </a:r>
            <a:r>
              <a:rPr lang="ar-SA" sz="4400" dirty="0">
                <a:solidFill>
                  <a:schemeClr val="tx1"/>
                </a:solidFill>
              </a:rPr>
              <a:t>يقوم بها العلماء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لا يوجد </a:t>
            </a:r>
            <a:r>
              <a:rPr lang="ar-SA" sz="4400" dirty="0">
                <a:solidFill>
                  <a:schemeClr val="tx1"/>
                </a:solidFill>
              </a:rPr>
              <a:t>أي </a:t>
            </a:r>
            <a:r>
              <a:rPr lang="ar-SA" sz="4400" dirty="0" smtClean="0">
                <a:solidFill>
                  <a:schemeClr val="tx1"/>
                </a:solidFill>
              </a:rPr>
              <a:t>عمليات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الفرضية هي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038094A2-9A6B-8E47-8EF4-40F702A2567A}"/>
              </a:ext>
            </a:extLst>
          </p:cNvPr>
          <p:cNvSpPr/>
          <p:nvPr/>
        </p:nvSpPr>
        <p:spPr>
          <a:xfrm>
            <a:off x="6103609" y="1577610"/>
            <a:ext cx="5118286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جملة يمكن اختيارها للإجابة عن سؤال ما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عدم طرح أي سؤال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الطريقة العلمية ( من اقتلع النبتة؟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895032" y="1206501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العلماء يستخدمون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038094A2-9A6B-8E47-8EF4-40F702A2567A}"/>
              </a:ext>
            </a:extLst>
          </p:cNvPr>
          <p:cNvSpPr/>
          <p:nvPr/>
        </p:nvSpPr>
        <p:spPr>
          <a:xfrm>
            <a:off x="6768914" y="1577610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مهارات متعددة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لا يستخدمون أي مهارة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من بنود مهارة التصميم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038094A2-9A6B-8E47-8EF4-40F702A2567A}"/>
              </a:ext>
            </a:extLst>
          </p:cNvPr>
          <p:cNvSpPr/>
          <p:nvPr/>
        </p:nvSpPr>
        <p:spPr>
          <a:xfrm>
            <a:off x="6768914" y="1577610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اختبر النموذج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عدم حل النموذج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1868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68BD6981-3F55-4DE2-9E68-A95CF9AB0AEF}"/>
              </a:ext>
            </a:extLst>
          </p:cNvPr>
          <p:cNvSpPr txBox="1"/>
          <p:nvPr/>
        </p:nvSpPr>
        <p:spPr>
          <a:xfrm>
            <a:off x="6107990" y="1511912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="" xmlns:a16="http://schemas.microsoft.com/office/drawing/2014/main" id="{51BA6175-6E68-406F-A81D-4D3342CA2BDA}"/>
              </a:ext>
            </a:extLst>
          </p:cNvPr>
          <p:cNvSpPr txBox="1"/>
          <p:nvPr/>
        </p:nvSpPr>
        <p:spPr>
          <a:xfrm>
            <a:off x="2346478" y="2059293"/>
            <a:ext cx="3563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سوف نعمل مثل العلماء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Picture 2" descr="مشاهدة صورة المصدر">
            <a:extLst>
              <a:ext uri="{FF2B5EF4-FFF2-40B4-BE49-F238E27FC236}">
                <a16:creationId xmlns="" xmlns:a16="http://schemas.microsoft.com/office/drawing/2014/main" id="{179DA272-2A79-4711-90B9-DB293C66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803769"/>
            <a:ext cx="3489093" cy="2581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516077B1-C293-45D0-98BE-A53516D76340}"/>
              </a:ext>
            </a:extLst>
          </p:cNvPr>
          <p:cNvSpPr txBox="1"/>
          <p:nvPr/>
        </p:nvSpPr>
        <p:spPr>
          <a:xfrm>
            <a:off x="6598601" y="3397250"/>
            <a:ext cx="3165663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من هم العلماء ؟</a:t>
            </a:r>
            <a:endParaRPr kumimoji="0" lang="ar-SA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22F86AF2-B530-4879-A38B-6EE0FF9249CB}"/>
              </a:ext>
            </a:extLst>
          </p:cNvPr>
          <p:cNvSpPr txBox="1"/>
          <p:nvPr/>
        </p:nvSpPr>
        <p:spPr>
          <a:xfrm>
            <a:off x="4758496" y="2813651"/>
            <a:ext cx="5462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C00000"/>
                </a:solidFill>
              </a:rPr>
              <a:t>ان اول خطوة لنا في الطريقة العلمية </a:t>
            </a:r>
            <a:r>
              <a:rPr lang="ar-SA" sz="3200" b="1" dirty="0" smtClean="0">
                <a:solidFill>
                  <a:srgbClr val="C00000"/>
                </a:solidFill>
              </a:rPr>
              <a:t>تُبنى </a:t>
            </a:r>
            <a:r>
              <a:rPr lang="ar-SA" sz="3200" b="1" dirty="0">
                <a:solidFill>
                  <a:srgbClr val="C00000"/>
                </a:solidFill>
              </a:rPr>
              <a:t>على حواسنا الخمس .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6" name="Picture 2" descr="مشاهدة صورة المصدر">
            <a:extLst>
              <a:ext uri="{FF2B5EF4-FFF2-40B4-BE49-F238E27FC236}">
                <a16:creationId xmlns="" xmlns:a16="http://schemas.microsoft.com/office/drawing/2014/main" id="{023294F7-CBF7-4896-95F1-91F6C4CA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01" y="2480860"/>
            <a:ext cx="3466099" cy="27387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1- أُلاحظ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1- أُلاحظ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="" xmlns:a16="http://schemas.microsoft.com/office/drawing/2014/main" id="{F4660691-48CD-4485-AE79-220631B8AFF6}"/>
              </a:ext>
            </a:extLst>
          </p:cNvPr>
          <p:cNvSpPr txBox="1"/>
          <p:nvPr/>
        </p:nvSpPr>
        <p:spPr>
          <a:xfrm>
            <a:off x="5718687" y="2937593"/>
            <a:ext cx="41396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فيم نستخدم حواسنا الخمس ؟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Picture 2" descr="مشاهدة صورة المصدر">
            <a:extLst>
              <a:ext uri="{FF2B5EF4-FFF2-40B4-BE49-F238E27FC236}">
                <a16:creationId xmlns="" xmlns:a16="http://schemas.microsoft.com/office/drawing/2014/main" id="{0C4945C6-DE9E-4AF9-A58F-CFCA59BE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43" y="1700092"/>
            <a:ext cx="3594044" cy="2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DA310B60-DF41-413B-A763-CCFD914E059C}"/>
              </a:ext>
            </a:extLst>
          </p:cNvPr>
          <p:cNvSpPr txBox="1"/>
          <p:nvPr/>
        </p:nvSpPr>
        <p:spPr>
          <a:xfrm>
            <a:off x="3857131" y="4460754"/>
            <a:ext cx="64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7030A0"/>
                </a:solidFill>
              </a:rPr>
              <a:t>في السمع والبصر والتذوق واللمس والشم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- أسأل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تساؤلات علمية (@ebda37) | تويتر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69" y="3596425"/>
            <a:ext cx="1916807" cy="182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665635" y="2566253"/>
            <a:ext cx="42354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أفكر وأطرح الأسئلة </a:t>
            </a:r>
            <a:endParaRPr lang="ar-SA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utoShape 4" descr="كيف,لماذا,متى وأين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74" y="1880625"/>
            <a:ext cx="3184417" cy="33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6575236" y="1550353"/>
            <a:ext cx="320328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3- أكون فرضية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999066" y="2412879"/>
            <a:ext cx="42110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أتوقع وأضع عبارة يمكن اختبارها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للإجابة عن السؤال .</a:t>
            </a:r>
            <a:endParaRPr lang="ar-SA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4" name="Picture 4" descr="سؤال البحث (Research Question) | European Scientific Research and  Publication Center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47" y="1969270"/>
            <a:ext cx="3804134" cy="31043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6575236" y="1550353"/>
            <a:ext cx="320328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- أختبر الفرضية :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309958" y="2423956"/>
            <a:ext cx="51691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من خلال البحث والاستقصاء </a:t>
            </a:r>
          </a:p>
          <a:p>
            <a:pPr algn="ctr"/>
            <a:r>
              <a:rPr lang="ar-SA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وجمع المعلومات وتفسير البيانات وإجراء التجارب .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 descr="جوجل ليس الوحيد.. أفضل 5 محركات بحث بديلة على الانترنت | دنيا الوطن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11" y="3518761"/>
            <a:ext cx="2910266" cy="1911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p-ao.shortpixel.ai/client/q_glossy,ret_img,w_626,h_475/https:/zedni.com/files/wp-content/uploads/2018/07/close-up-of-students-holding-flasks-with-liquids_1098-3370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97" y="1328810"/>
            <a:ext cx="3369699" cy="2190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487</Words>
  <Application>Microsoft Office PowerPoint</Application>
  <PresentationFormat>ملء الشاشة</PresentationFormat>
  <Paragraphs>246</Paragraphs>
  <Slides>32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1" baseType="lpstr">
      <vt:lpstr>Akhbar MT</vt:lpstr>
      <vt:lpstr>Arabic Typesetting</vt:lpstr>
      <vt:lpstr>Arial</vt:lpstr>
      <vt:lpstr>Calibri</vt:lpstr>
      <vt:lpstr>Calibri Light</vt:lpstr>
      <vt:lpstr>Courier New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18</cp:revision>
  <dcterms:created xsi:type="dcterms:W3CDTF">2021-08-30T03:23:23Z</dcterms:created>
  <dcterms:modified xsi:type="dcterms:W3CDTF">2021-08-30T21:24:34Z</dcterms:modified>
</cp:coreProperties>
</file>