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19"/>
  </p:notesMasterIdLst>
  <p:sldIdLst>
    <p:sldId id="258" r:id="rId3"/>
    <p:sldId id="303" r:id="rId4"/>
    <p:sldId id="325" r:id="rId5"/>
    <p:sldId id="326" r:id="rId6"/>
    <p:sldId id="327" r:id="rId7"/>
    <p:sldId id="330" r:id="rId8"/>
    <p:sldId id="328" r:id="rId9"/>
    <p:sldId id="256" r:id="rId10"/>
    <p:sldId id="324" r:id="rId11"/>
    <p:sldId id="331" r:id="rId12"/>
    <p:sldId id="332" r:id="rId13"/>
    <p:sldId id="333" r:id="rId14"/>
    <p:sldId id="329" r:id="rId15"/>
    <p:sldId id="320" r:id="rId16"/>
    <p:sldId id="334" r:id="rId17"/>
    <p:sldId id="261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6CC"/>
    <a:srgbClr val="008000"/>
    <a:srgbClr val="FFCCFF"/>
    <a:srgbClr val="FF99FF"/>
    <a:srgbClr val="9999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b2db3138c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b2db3138c3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فارغ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3245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487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3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2528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110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1302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1335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6291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52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7982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4625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844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19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1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r" defTabSz="6858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video" Target="../media/media2.mp4"/><Relationship Id="rId7" Type="http://schemas.openxmlformats.org/officeDocument/2006/relationships/image" Target="../media/image33.jpeg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Relationship Id="rId6" Type="http://schemas.openxmlformats.org/officeDocument/2006/relationships/image" Target="../media/image34.jpeg"/><Relationship Id="rId5" Type="http://schemas.openxmlformats.org/officeDocument/2006/relationships/image" Target="../media/image39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5" Type="http://schemas.openxmlformats.org/officeDocument/2006/relationships/image" Target="../media/image24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6174" y="423385"/>
            <a:ext cx="6171950" cy="407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1879001" cy="16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09518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4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6244" y="2242950"/>
            <a:ext cx="1337500" cy="1003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8146" y="486871"/>
            <a:ext cx="1000053" cy="80422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88328" y="760770"/>
            <a:ext cx="572822" cy="30777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6761781" y="1070639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rgbClr val="C00000"/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6817420" y="1333021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rgbClr val="C00000"/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6817420" y="1628474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rgbClr val="C00000"/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5717219" y="1131458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29 / 1/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6415285" y="1390247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6451452" y="1658495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3FF04BB-6D1C-4EAD-9BE9-C359AE9862E6}"/>
              </a:ext>
            </a:extLst>
          </p:cNvPr>
          <p:cNvSpPr txBox="1"/>
          <p:nvPr/>
        </p:nvSpPr>
        <p:spPr>
          <a:xfrm>
            <a:off x="3458387" y="696018"/>
            <a:ext cx="24668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rgbClr val="C00000"/>
                </a:solidFill>
                <a:latin typeface="Aldhabi" panose="01000000000000000000" pitchFamily="2" charset="-78"/>
                <a:cs typeface="+mn-cs"/>
              </a:rPr>
              <a:t>بسم الله الرحمن الرحيم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334C9E88-5E42-42E7-8F87-AEE23A53C578}"/>
              </a:ext>
            </a:extLst>
          </p:cNvPr>
          <p:cNvSpPr txBox="1"/>
          <p:nvPr/>
        </p:nvSpPr>
        <p:spPr>
          <a:xfrm>
            <a:off x="3246409" y="1925958"/>
            <a:ext cx="3088500" cy="519351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800" b="1">
                <a:solidFill>
                  <a:schemeClr val="bg2">
                    <a:lumMod val="75000"/>
                  </a:schemeClr>
                </a:solidFill>
              </a:rPr>
              <a:t>المخلوقات الحية وحاجاتها</a:t>
            </a:r>
            <a:endParaRPr lang="ar-EG" sz="1800" b="1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dvAuto="0"/>
      <p:bldP spid="16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4" name="مربع نص 3"/>
          <p:cNvSpPr txBox="1"/>
          <p:nvPr/>
        </p:nvSpPr>
        <p:spPr>
          <a:xfrm>
            <a:off x="2666933" y="348118"/>
            <a:ext cx="3268028" cy="562630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>
                <a:solidFill>
                  <a:schemeClr val="bg1"/>
                </a:solidFill>
              </a:rPr>
              <a:t>خصائص المخلوقات الحية</a:t>
            </a:r>
            <a:r>
              <a:rPr lang="ar-EG" sz="20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3203341" y="1559585"/>
            <a:ext cx="2234756" cy="919401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المخلوقات الحية تنمو</a:t>
            </a:r>
            <a:r>
              <a:rPr lang="ar-EG" sz="2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</p:txBody>
      </p:sp>
      <p:cxnSp>
        <p:nvCxnSpPr>
          <p:cNvPr id="24" name="رابط كسهم مستقيم 23"/>
          <p:cNvCxnSpPr>
            <a:cxnSpLocks/>
          </p:cNvCxnSpPr>
          <p:nvPr/>
        </p:nvCxnSpPr>
        <p:spPr>
          <a:xfrm>
            <a:off x="4320719" y="1026873"/>
            <a:ext cx="0" cy="44492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مربع نص 29"/>
          <p:cNvSpPr txBox="1"/>
          <p:nvPr/>
        </p:nvSpPr>
        <p:spPr>
          <a:xfrm>
            <a:off x="6395304" y="1324949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7413190" y="77295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7087836" y="252698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28</a:t>
            </a:r>
          </a:p>
        </p:txBody>
      </p:sp>
      <p:pic>
        <p:nvPicPr>
          <p:cNvPr id="5124" name="Picture 4" descr="مشاهدة صورة المصدر">
            <a:extLst>
              <a:ext uri="{FF2B5EF4-FFF2-40B4-BE49-F238E27FC236}">
                <a16:creationId xmlns:a16="http://schemas.microsoft.com/office/drawing/2014/main" id="{9D8E4E10-4E00-4FC9-83F4-C816C9D00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90" y="2659803"/>
            <a:ext cx="2431586" cy="131619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مشاهدة صورة المصدر">
            <a:extLst>
              <a:ext uri="{FF2B5EF4-FFF2-40B4-BE49-F238E27FC236}">
                <a16:creationId xmlns:a16="http://schemas.microsoft.com/office/drawing/2014/main" id="{3861601B-EC6B-4206-B4EC-4FC5D74B1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929" y="3081569"/>
            <a:ext cx="2423082" cy="1332068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73637F17-E551-4158-96C6-B917C174E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t="32298" r="12425" b="29526"/>
          <a:stretch/>
        </p:blipFill>
        <p:spPr bwMode="auto">
          <a:xfrm flipH="1">
            <a:off x="426268" y="2655550"/>
            <a:ext cx="2423082" cy="117985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93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>
            <a:off x="2781132" y="372806"/>
            <a:ext cx="3268028" cy="562630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chemeClr val="bg1"/>
                </a:solidFill>
              </a:rPr>
              <a:t>خصائص المخلوقات الحية</a:t>
            </a:r>
            <a:r>
              <a:rPr lang="ar-EG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3367505" y="1562062"/>
            <a:ext cx="2234756" cy="919401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المخلوقات الحية تستجيب</a:t>
            </a:r>
            <a:r>
              <a:rPr lang="ar-EG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</p:txBody>
      </p:sp>
      <p:cxnSp>
        <p:nvCxnSpPr>
          <p:cNvPr id="24" name="رابط كسهم مستقيم 23"/>
          <p:cNvCxnSpPr>
            <a:cxnSpLocks/>
          </p:cNvCxnSpPr>
          <p:nvPr/>
        </p:nvCxnSpPr>
        <p:spPr>
          <a:xfrm>
            <a:off x="4471005" y="1034588"/>
            <a:ext cx="0" cy="44492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مربع نص 29"/>
          <p:cNvSpPr txBox="1"/>
          <p:nvPr/>
        </p:nvSpPr>
        <p:spPr>
          <a:xfrm>
            <a:off x="6395304" y="1324949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7413190" y="77295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7087836" y="252698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28</a:t>
            </a:r>
          </a:p>
        </p:txBody>
      </p:sp>
      <p:pic>
        <p:nvPicPr>
          <p:cNvPr id="2" name="تجربة توضح تأثير الضوء على النبات .. شيء لا يعقل سبحان الله">
            <a:hlinkClick r:id="" action="ppaction://media"/>
            <a:extLst>
              <a:ext uri="{FF2B5EF4-FFF2-40B4-BE49-F238E27FC236}">
                <a16:creationId xmlns:a16="http://schemas.microsoft.com/office/drawing/2014/main" id="{C4A57C1B-9A3E-430C-87CE-8CF901878A0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49160" y="2370695"/>
            <a:ext cx="2535619" cy="1702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مشاهدة صورة المصدر">
            <a:extLst>
              <a:ext uri="{FF2B5EF4-FFF2-40B4-BE49-F238E27FC236}">
                <a16:creationId xmlns:a16="http://schemas.microsoft.com/office/drawing/2014/main" id="{E9EC8BA4-9E1C-4592-A58F-34E8CEC59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0" y="2481463"/>
            <a:ext cx="2668574" cy="1514318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2F323D8C-C2D2-4783-925C-F4455E4C7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664" y="2832026"/>
            <a:ext cx="2738438" cy="1565564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8600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72533"/>
            <a:ext cx="10270180" cy="6881112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/>
          <p:cNvSpPr txBox="1"/>
          <p:nvPr/>
        </p:nvSpPr>
        <p:spPr>
          <a:xfrm>
            <a:off x="2666933" y="449713"/>
            <a:ext cx="3268028" cy="562630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>
                <a:solidFill>
                  <a:schemeClr val="bg1"/>
                </a:solidFill>
              </a:rPr>
              <a:t>خصائص المخلوقات الحية</a:t>
            </a:r>
            <a:r>
              <a:rPr lang="ar-EG" sz="20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3203341" y="1559585"/>
            <a:ext cx="2234756" cy="919401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المخلوقات الحية تتكاثر</a:t>
            </a:r>
            <a:r>
              <a:rPr lang="ar-EG" sz="2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</p:txBody>
      </p:sp>
      <p:cxnSp>
        <p:nvCxnSpPr>
          <p:cNvPr id="24" name="رابط كسهم مستقيم 23"/>
          <p:cNvCxnSpPr>
            <a:cxnSpLocks/>
          </p:cNvCxnSpPr>
          <p:nvPr/>
        </p:nvCxnSpPr>
        <p:spPr>
          <a:xfrm>
            <a:off x="4300947" y="1059808"/>
            <a:ext cx="0" cy="44492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مربع نص 29"/>
          <p:cNvSpPr txBox="1"/>
          <p:nvPr/>
        </p:nvSpPr>
        <p:spPr>
          <a:xfrm>
            <a:off x="6395304" y="1324949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7413190" y="77295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7087836" y="252698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29</a:t>
            </a:r>
          </a:p>
        </p:txBody>
      </p:sp>
      <p:pic>
        <p:nvPicPr>
          <p:cNvPr id="14" name="Picture 6" descr="مشاهدة صورة المصدر">
            <a:extLst>
              <a:ext uri="{FF2B5EF4-FFF2-40B4-BE49-F238E27FC236}">
                <a16:creationId xmlns:a16="http://schemas.microsoft.com/office/drawing/2014/main" id="{5CD6BE6B-2DD3-4278-ADD6-6B635A4F1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33" y="2984932"/>
            <a:ext cx="1936518" cy="1515623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مشاهدة صورة المصدر">
            <a:extLst>
              <a:ext uri="{FF2B5EF4-FFF2-40B4-BE49-F238E27FC236}">
                <a16:creationId xmlns:a16="http://schemas.microsoft.com/office/drawing/2014/main" id="{319E4A05-8A02-4F14-8116-5EB3AB87A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29" y="2984932"/>
            <a:ext cx="1936518" cy="1523891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9C383C88-A8C1-435B-AF84-658324FE2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0" y="2710809"/>
            <a:ext cx="1936518" cy="1523891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مشاهدة صورة المصدر">
            <a:extLst>
              <a:ext uri="{FF2B5EF4-FFF2-40B4-BE49-F238E27FC236}">
                <a16:creationId xmlns:a16="http://schemas.microsoft.com/office/drawing/2014/main" id="{416D63DC-2D2D-40A1-8F8A-7CD58057A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982" y="2710809"/>
            <a:ext cx="1936518" cy="1515623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مشاهدة صورة المصدر">
            <a:extLst>
              <a:ext uri="{FF2B5EF4-FFF2-40B4-BE49-F238E27FC236}">
                <a16:creationId xmlns:a16="http://schemas.microsoft.com/office/drawing/2014/main" id="{52356EBB-2259-4734-B4FE-17D3E9A73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33" y="1151497"/>
            <a:ext cx="2430664" cy="1419721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894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>
            <a:off x="2170069" y="375550"/>
            <a:ext cx="3268028" cy="562630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>
                <a:solidFill>
                  <a:schemeClr val="bg1"/>
                </a:solidFill>
              </a:rPr>
              <a:t>خصائص المخلوقات الحية</a:t>
            </a:r>
            <a:r>
              <a:rPr lang="ar-EG" sz="20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6715521" y="1618559"/>
            <a:ext cx="1690916" cy="783193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المخلوقات الحية تنمو</a:t>
            </a:r>
            <a:r>
              <a:rPr lang="ar-EG" sz="2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3236265" y="1532369"/>
            <a:ext cx="1690915" cy="783193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المخلوقات الحية تستجيب</a:t>
            </a:r>
            <a:endParaRPr lang="ar-EG" sz="2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cxnSp>
        <p:nvCxnSpPr>
          <p:cNvPr id="20" name="رابط مستقيم 19"/>
          <p:cNvCxnSpPr>
            <a:cxnSpLocks/>
          </p:cNvCxnSpPr>
          <p:nvPr/>
        </p:nvCxnSpPr>
        <p:spPr>
          <a:xfrm>
            <a:off x="4141250" y="1022795"/>
            <a:ext cx="0" cy="2595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رابط مستقيم 20"/>
          <p:cNvCxnSpPr>
            <a:cxnSpLocks/>
          </p:cNvCxnSpPr>
          <p:nvPr/>
        </p:nvCxnSpPr>
        <p:spPr>
          <a:xfrm flipH="1">
            <a:off x="1190865" y="1276082"/>
            <a:ext cx="6588035" cy="48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رابط كسهم مستقيم 21"/>
          <p:cNvCxnSpPr>
            <a:cxnSpLocks/>
          </p:cNvCxnSpPr>
          <p:nvPr/>
        </p:nvCxnSpPr>
        <p:spPr>
          <a:xfrm flipH="1">
            <a:off x="7780093" y="1259679"/>
            <a:ext cx="1" cy="3297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رابط كسهم مستقيم 22"/>
          <p:cNvCxnSpPr>
            <a:cxnSpLocks/>
          </p:cNvCxnSpPr>
          <p:nvPr/>
        </p:nvCxnSpPr>
        <p:spPr>
          <a:xfrm flipH="1">
            <a:off x="1190865" y="1266835"/>
            <a:ext cx="2" cy="2895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رابط كسهم مستقيم 23"/>
          <p:cNvCxnSpPr>
            <a:cxnSpLocks/>
          </p:cNvCxnSpPr>
          <p:nvPr/>
        </p:nvCxnSpPr>
        <p:spPr>
          <a:xfrm flipH="1">
            <a:off x="4140057" y="1246736"/>
            <a:ext cx="1192" cy="2837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مربع نص 29"/>
          <p:cNvSpPr txBox="1"/>
          <p:nvPr/>
        </p:nvSpPr>
        <p:spPr>
          <a:xfrm>
            <a:off x="6603866" y="614172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73370" y="214676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7659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28 - 29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6C55BD3E-8944-4EE3-876F-B8C4B0E3740B}"/>
              </a:ext>
            </a:extLst>
          </p:cNvPr>
          <p:cNvSpPr txBox="1"/>
          <p:nvPr/>
        </p:nvSpPr>
        <p:spPr>
          <a:xfrm>
            <a:off x="482954" y="1611850"/>
            <a:ext cx="1783011" cy="783193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المخلوقات الحية تتكاثر</a:t>
            </a:r>
            <a:endParaRPr lang="ar-EG" sz="2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5" name="Picture 8" descr="مشاهدة صورة المصدر">
            <a:extLst>
              <a:ext uri="{FF2B5EF4-FFF2-40B4-BE49-F238E27FC236}">
                <a16:creationId xmlns:a16="http://schemas.microsoft.com/office/drawing/2014/main" id="{97B51CFB-B659-4C41-84C1-1F3CA0A5B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382" y="2741445"/>
            <a:ext cx="2430664" cy="142599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B00FDD60-43DA-4778-86EB-D072456F9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54" y="2785655"/>
            <a:ext cx="2430664" cy="1419721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مشاهدة صورة المصدر">
            <a:extLst>
              <a:ext uri="{FF2B5EF4-FFF2-40B4-BE49-F238E27FC236}">
                <a16:creationId xmlns:a16="http://schemas.microsoft.com/office/drawing/2014/main" id="{4554F078-C898-4C3D-975F-570914CD2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664" y="2827939"/>
            <a:ext cx="2738438" cy="1565564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2931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8" y="-361685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>
            <a:off x="2909339" y="375550"/>
            <a:ext cx="2528757" cy="562630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2000" b="1">
                <a:solidFill>
                  <a:schemeClr val="bg1"/>
                </a:solidFill>
              </a:rPr>
              <a:t>حاجات المخلوقات الحية 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7232640" y="1618822"/>
            <a:ext cx="1017992" cy="510778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2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الغذاء</a:t>
            </a:r>
            <a:r>
              <a:rPr lang="ar-EG" sz="240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5215929" y="1594731"/>
            <a:ext cx="964413" cy="510778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2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الماء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602618" y="1629613"/>
            <a:ext cx="1285884" cy="510778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2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المكان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2808069" y="1571050"/>
            <a:ext cx="1393041" cy="510778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الغازات</a:t>
            </a:r>
            <a:r>
              <a:rPr lang="ar-SA" sz="2400">
                <a:solidFill>
                  <a:srgbClr val="FF0000"/>
                </a:solidFill>
              </a:rPr>
              <a:t> </a:t>
            </a:r>
            <a:endParaRPr lang="ar-EG" sz="2400">
              <a:solidFill>
                <a:srgbClr val="FF0000"/>
              </a:solidFill>
            </a:endParaRPr>
          </a:p>
        </p:txBody>
      </p:sp>
      <p:cxnSp>
        <p:nvCxnSpPr>
          <p:cNvPr id="20" name="رابط مستقيم 19"/>
          <p:cNvCxnSpPr>
            <a:cxnSpLocks/>
          </p:cNvCxnSpPr>
          <p:nvPr/>
        </p:nvCxnSpPr>
        <p:spPr>
          <a:xfrm>
            <a:off x="4141250" y="1022795"/>
            <a:ext cx="0" cy="2595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رابط مستقيم 20"/>
          <p:cNvCxnSpPr>
            <a:cxnSpLocks/>
          </p:cNvCxnSpPr>
          <p:nvPr/>
        </p:nvCxnSpPr>
        <p:spPr>
          <a:xfrm flipH="1">
            <a:off x="1190865" y="1276082"/>
            <a:ext cx="6588035" cy="48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رابط كسهم مستقيم 21"/>
          <p:cNvCxnSpPr>
            <a:cxnSpLocks/>
          </p:cNvCxnSpPr>
          <p:nvPr/>
        </p:nvCxnSpPr>
        <p:spPr>
          <a:xfrm flipH="1">
            <a:off x="7780093" y="1259679"/>
            <a:ext cx="1" cy="3297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رابط كسهم مستقيم 22"/>
          <p:cNvCxnSpPr>
            <a:cxnSpLocks/>
          </p:cNvCxnSpPr>
          <p:nvPr/>
        </p:nvCxnSpPr>
        <p:spPr>
          <a:xfrm flipH="1">
            <a:off x="1190865" y="1266835"/>
            <a:ext cx="2" cy="2895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رابط كسهم مستقيم 23"/>
          <p:cNvCxnSpPr>
            <a:cxnSpLocks/>
          </p:cNvCxnSpPr>
          <p:nvPr/>
        </p:nvCxnSpPr>
        <p:spPr>
          <a:xfrm flipH="1">
            <a:off x="3560115" y="1266835"/>
            <a:ext cx="1192" cy="2837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رابط كسهم مستقيم 24"/>
          <p:cNvCxnSpPr>
            <a:cxnSpLocks/>
          </p:cNvCxnSpPr>
          <p:nvPr/>
        </p:nvCxnSpPr>
        <p:spPr>
          <a:xfrm>
            <a:off x="5698136" y="1256349"/>
            <a:ext cx="0" cy="3372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مربع نص 30"/>
          <p:cNvSpPr txBox="1">
            <a:spLocks noChangeArrowheads="1"/>
          </p:cNvSpPr>
          <p:nvPr/>
        </p:nvSpPr>
        <p:spPr bwMode="auto">
          <a:xfrm>
            <a:off x="7086089" y="2131231"/>
            <a:ext cx="139303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ar-EG" sz="1600" b="1">
                <a:solidFill>
                  <a:srgbClr val="00B050"/>
                </a:solidFill>
                <a:cs typeface="+mn-cs"/>
              </a:rPr>
              <a:t>تحتاج المخلوقات الحية إلى الطاقة التي تحصل عليها من الغذاء لكي تعيش وتنمو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651" y="2239242"/>
            <a:ext cx="1443514" cy="1071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مربع نص 36"/>
          <p:cNvSpPr txBox="1">
            <a:spLocks noChangeArrowheads="1"/>
          </p:cNvSpPr>
          <p:nvPr/>
        </p:nvSpPr>
        <p:spPr bwMode="auto">
          <a:xfrm>
            <a:off x="5111820" y="3079824"/>
            <a:ext cx="142828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ar-EG" b="1">
                <a:solidFill>
                  <a:srgbClr val="0070C0"/>
                </a:solidFill>
                <a:cs typeface="+mn-cs"/>
              </a:rPr>
              <a:t>يدخل الماء في تركيب أجسام جميع المخلوقات الحية ؛ فهي تستخدمه  لتفكيك الطعام ونقله عبر أجسامنا والتخلص من الفضلات </a:t>
            </a:r>
          </a:p>
        </p:txBody>
      </p:sp>
      <p:sp>
        <p:nvSpPr>
          <p:cNvPr id="39" name="مربع نص 38"/>
          <p:cNvSpPr txBox="1">
            <a:spLocks noChangeArrowheads="1"/>
          </p:cNvSpPr>
          <p:nvPr/>
        </p:nvSpPr>
        <p:spPr bwMode="auto">
          <a:xfrm>
            <a:off x="2580682" y="2119646"/>
            <a:ext cx="1821656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ar-EG" b="1">
                <a:solidFill>
                  <a:schemeClr val="accent2">
                    <a:lumMod val="50000"/>
                  </a:schemeClr>
                </a:solidFill>
                <a:cs typeface="+mn-cs"/>
              </a:rPr>
              <a:t>تحتاج معظم المخلوقات الحية الأكسجين الموجود في الهواء والماء من الحيوانات من يحصل على الأكسجين من الهواء بينما الأسماك تحصل عليه من الماء من خلال الخياشيم </a:t>
            </a:r>
          </a:p>
        </p:txBody>
      </p:sp>
      <p:sp>
        <p:nvSpPr>
          <p:cNvPr id="41" name="مربع نص 40"/>
          <p:cNvSpPr txBox="1">
            <a:spLocks noChangeArrowheads="1"/>
          </p:cNvSpPr>
          <p:nvPr/>
        </p:nvSpPr>
        <p:spPr bwMode="auto">
          <a:xfrm>
            <a:off x="552309" y="3409656"/>
            <a:ext cx="138650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ar-EG" b="1">
                <a:solidFill>
                  <a:srgbClr val="7030A0"/>
                </a:solidFill>
                <a:cs typeface="+mn-cs"/>
              </a:rPr>
              <a:t>تحتاج المخلوقات الحية إلى أماكن تحصل منها على حاجاتها لكي تعيش وتنمو .</a:t>
            </a:r>
          </a:p>
        </p:txBody>
      </p:sp>
      <p:sp>
        <p:nvSpPr>
          <p:cNvPr id="30" name="مربع نص 29"/>
          <p:cNvSpPr txBox="1"/>
          <p:nvPr/>
        </p:nvSpPr>
        <p:spPr>
          <a:xfrm>
            <a:off x="6603866" y="614172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73370" y="214676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صـ30 - 31</a:t>
            </a:r>
          </a:p>
        </p:txBody>
      </p:sp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E49BA20E-6221-4388-BFAA-10845A18B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820" y="2198471"/>
            <a:ext cx="1320601" cy="88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83FCF2DC-E681-4CA7-BDD0-C05A70D52D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9045"/>
          <a:stretch/>
        </p:blipFill>
        <p:spPr bwMode="auto">
          <a:xfrm>
            <a:off x="2808069" y="3720084"/>
            <a:ext cx="1461451" cy="837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شاهدة صورة المصدر">
            <a:extLst>
              <a:ext uri="{FF2B5EF4-FFF2-40B4-BE49-F238E27FC236}">
                <a16:creationId xmlns:a16="http://schemas.microsoft.com/office/drawing/2014/main" id="{33D51558-8292-4A71-ADE5-C3A00DA4F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038" y="3537828"/>
            <a:ext cx="1270082" cy="913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23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4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/>
      <p:bldP spid="39" grpId="0"/>
      <p:bldP spid="41" grpId="0"/>
      <p:bldP spid="42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8" y="-361685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>
            <a:off x="2909339" y="375550"/>
            <a:ext cx="2528757" cy="562630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2000" b="1">
                <a:solidFill>
                  <a:schemeClr val="bg1"/>
                </a:solidFill>
              </a:rPr>
              <a:t>حاجات المخلوقات الحية </a:t>
            </a:r>
          </a:p>
        </p:txBody>
      </p:sp>
      <p:sp>
        <p:nvSpPr>
          <p:cNvPr id="30" name="مربع نص 29"/>
          <p:cNvSpPr txBox="1"/>
          <p:nvPr/>
        </p:nvSpPr>
        <p:spPr>
          <a:xfrm>
            <a:off x="6536133" y="817049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25959" y="335821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953191" y="22561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صـ32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E4ECC7A-22DD-44BB-BD1B-B2FA5D8F8F83}"/>
              </a:ext>
            </a:extLst>
          </p:cNvPr>
          <p:cNvSpPr txBox="1"/>
          <p:nvPr/>
        </p:nvSpPr>
        <p:spPr>
          <a:xfrm>
            <a:off x="4257863" y="1520150"/>
            <a:ext cx="43585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000" b="1">
                <a:solidFill>
                  <a:srgbClr val="C00000"/>
                </a:solidFill>
              </a:rPr>
              <a:t>المنزل مكون من قوالب </a:t>
            </a:r>
            <a:r>
              <a:rPr lang="ar-SA" sz="2000" b="1">
                <a:solidFill>
                  <a:srgbClr val="C00000"/>
                </a:solidFill>
              </a:rPr>
              <a:t>بلوكات</a:t>
            </a:r>
            <a:r>
              <a:rPr lang="ar-EG" sz="2000" b="1">
                <a:solidFill>
                  <a:srgbClr val="C00000"/>
                </a:solidFill>
              </a:rPr>
              <a:t> صغيرة ، كذلك فإن أجسامنا مكونة من أجزاء صغيرة تسمى خلايا . </a:t>
            </a:r>
            <a:endParaRPr lang="en-US" sz="2000" b="1">
              <a:solidFill>
                <a:srgbClr val="C00000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0996ECA-9F36-4B9F-AAC1-777556770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97" y="2571750"/>
            <a:ext cx="2783621" cy="1939256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7A476E98-0C6D-4878-867F-376485E12336}"/>
              </a:ext>
            </a:extLst>
          </p:cNvPr>
          <p:cNvSpPr txBox="1"/>
          <p:nvPr/>
        </p:nvSpPr>
        <p:spPr>
          <a:xfrm>
            <a:off x="4239993" y="2500485"/>
            <a:ext cx="47007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ar-EG" sz="1400" b="1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ar-EG" sz="1400" b="1"/>
          </a:p>
          <a:p>
            <a:pPr algn="ctr">
              <a:defRPr/>
            </a:pPr>
            <a:r>
              <a:rPr lang="ar-SA" sz="1800" b="1"/>
              <a:t>الخلايا :</a:t>
            </a:r>
            <a:r>
              <a:rPr lang="ar-EG" sz="1800" b="1"/>
              <a:t> هي الوحدات البنائية التي تكون أجسام جميع المخلوقات الحية . وهي صغيرة جدا ، لا يمكن أن أ</a:t>
            </a:r>
            <a:r>
              <a:rPr lang="ar-SA" sz="1800" b="1"/>
              <a:t>را</a:t>
            </a:r>
            <a:r>
              <a:rPr lang="ar-EG" sz="1800" b="1"/>
              <a:t>ها بالعين المجردة فالنملة الصغيرة مكونة من ملايين </a:t>
            </a:r>
            <a:r>
              <a:rPr lang="ar-EG" sz="2000" b="1"/>
              <a:t>الخلايا</a:t>
            </a:r>
            <a:r>
              <a:rPr lang="ar-EG" sz="1800" b="1"/>
              <a:t> ، ولكي أِشاهد هذه الخلايا فإنني أحتاج إلى أداة تسمي المجهر تجعل الأشياء الصغيرة تبدو كبيرة . </a:t>
            </a:r>
            <a:endParaRPr lang="en-US" sz="1800" b="1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F4F3AB6F-C020-42B2-AF5C-94E02DE855A5}"/>
              </a:ext>
            </a:extLst>
          </p:cNvPr>
          <p:cNvSpPr txBox="1"/>
          <p:nvPr/>
        </p:nvSpPr>
        <p:spPr>
          <a:xfrm>
            <a:off x="7087758" y="2267125"/>
            <a:ext cx="1299676" cy="51077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2400" b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الخلايا</a:t>
            </a:r>
            <a:r>
              <a:rPr lang="ar-EG" sz="2400" b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6148" name="Picture 4" descr="مشاهدة صورة المصدر">
            <a:extLst>
              <a:ext uri="{FF2B5EF4-FFF2-40B4-BE49-F238E27FC236}">
                <a16:creationId xmlns:a16="http://schemas.microsoft.com/office/drawing/2014/main" id="{602AEF4C-1B44-4DD5-AC33-6C3231EBF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70" y="1421157"/>
            <a:ext cx="1683983" cy="1042466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مشاهدة صورة المصدر">
            <a:extLst>
              <a:ext uri="{FF2B5EF4-FFF2-40B4-BE49-F238E27FC236}">
                <a16:creationId xmlns:a16="http://schemas.microsoft.com/office/drawing/2014/main" id="{6638D425-32B9-4459-8EA9-57CA75519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61"/>
          <a:stretch/>
        </p:blipFill>
        <p:spPr bwMode="auto">
          <a:xfrm>
            <a:off x="491715" y="1421157"/>
            <a:ext cx="1683983" cy="1042466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12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9" grpId="0" animBg="1"/>
      <p:bldP spid="27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6175" y="406700"/>
            <a:ext cx="6171950" cy="407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1879001" cy="16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7325" y="2242950"/>
            <a:ext cx="1337500" cy="1003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227C937-5A47-4BF3-B103-7E565EF8E8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85" t="21695" r="11019" b="14282"/>
          <a:stretch/>
        </p:blipFill>
        <p:spPr>
          <a:xfrm>
            <a:off x="393701" y="221456"/>
            <a:ext cx="8750299" cy="4922043"/>
          </a:xfrm>
          <a:prstGeom prst="rect">
            <a:avLst/>
          </a:prstGeom>
        </p:spPr>
      </p:pic>
      <p:sp>
        <p:nvSpPr>
          <p:cNvPr id="9" name="مربع نص 2">
            <a:extLst>
              <a:ext uri="{FF2B5EF4-FFF2-40B4-BE49-F238E27FC236}">
                <a16:creationId xmlns:a16="http://schemas.microsoft.com/office/drawing/2014/main" id="{CD7F99C0-3B90-4CC1-9B17-1FBA370C6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4732" y="818046"/>
            <a:ext cx="22995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85800" rtl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ar-SA" altLang="ar-SA" sz="2700" b="1" kern="1200">
                <a:solidFill>
                  <a:srgbClr val="FF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قوانين التعلم عن بعد</a:t>
            </a:r>
          </a:p>
        </p:txBody>
      </p:sp>
      <p:pic>
        <p:nvPicPr>
          <p:cNvPr id="12" name="Picture 11" descr="Picture 11">
            <a:extLst>
              <a:ext uri="{FF2B5EF4-FFF2-40B4-BE49-F238E27FC236}">
                <a16:creationId xmlns:a16="http://schemas.microsoft.com/office/drawing/2014/main" id="{C2D31635-D15B-4AB0-A6B3-F55B9BA8D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513" y="1363891"/>
            <a:ext cx="332411" cy="36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C206C469-4208-473B-A3FB-5284B802E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1748" y="1860893"/>
            <a:ext cx="779279" cy="62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247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اغلاق</a:t>
            </a:r>
          </a:p>
          <a:p>
            <a:pPr algn="ctr" defTabSz="457200" rtl="0">
              <a:lnSpc>
                <a:spcPts val="247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 المايك</a:t>
            </a:r>
          </a:p>
        </p:txBody>
      </p:sp>
      <p:pic>
        <p:nvPicPr>
          <p:cNvPr id="14" name="Picture 12" descr="Picture 12">
            <a:extLst>
              <a:ext uri="{FF2B5EF4-FFF2-40B4-BE49-F238E27FC236}">
                <a16:creationId xmlns:a16="http://schemas.microsoft.com/office/drawing/2014/main" id="{3892ACCC-E441-4E71-808B-9819D565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124" y="1314780"/>
            <a:ext cx="309071" cy="40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E5847788-DF95-4937-B4BA-105069957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1238" y="1855985"/>
            <a:ext cx="821311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913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رفع اليد</a:t>
            </a:r>
          </a:p>
          <a:p>
            <a:pPr algn="ctr" defTabSz="457200" rtl="0">
              <a:lnSpc>
                <a:spcPts val="1913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للمشاركة</a:t>
            </a:r>
          </a:p>
        </p:txBody>
      </p:sp>
      <p:pic>
        <p:nvPicPr>
          <p:cNvPr id="16" name="Picture 14" descr="Picture 14">
            <a:extLst>
              <a:ext uri="{FF2B5EF4-FFF2-40B4-BE49-F238E27FC236}">
                <a16:creationId xmlns:a16="http://schemas.microsoft.com/office/drawing/2014/main" id="{7878B38C-6F46-4A6B-B8F2-9EFF62B10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09" y="2633821"/>
            <a:ext cx="502460" cy="40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7" name="TextBox 19">
            <a:extLst>
              <a:ext uri="{FF2B5EF4-FFF2-40B4-BE49-F238E27FC236}">
                <a16:creationId xmlns:a16="http://schemas.microsoft.com/office/drawing/2014/main" id="{E5604B23-77AF-436B-BE03-80D9894B0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849" y="3207854"/>
            <a:ext cx="9465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202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الالتزام </a:t>
            </a:r>
          </a:p>
          <a:p>
            <a:pPr algn="ctr" defTabSz="457200" rtl="0">
              <a:lnSpc>
                <a:spcPts val="202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بوقت الحصة</a:t>
            </a:r>
          </a:p>
        </p:txBody>
      </p:sp>
      <p:pic>
        <p:nvPicPr>
          <p:cNvPr id="18" name="Picture 13" descr="Picture 13">
            <a:extLst>
              <a:ext uri="{FF2B5EF4-FFF2-40B4-BE49-F238E27FC236}">
                <a16:creationId xmlns:a16="http://schemas.microsoft.com/office/drawing/2014/main" id="{EC9FEBCD-8B86-427F-B0FE-C9A2A40CA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062" y="2534656"/>
            <a:ext cx="517841" cy="53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E4D1C8-0AC1-4482-B5F5-8F43C93C3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815" y="3269014"/>
            <a:ext cx="1024010" cy="72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350"/>
              </a:lnSpc>
              <a:spcBef>
                <a:spcPct val="0"/>
              </a:spcBef>
              <a:buClrTx/>
              <a:buNone/>
            </a:pPr>
            <a:r>
              <a:rPr lang="ar-SA" altLang="ar-SA" sz="15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تسليم الواجب</a:t>
            </a:r>
          </a:p>
          <a:p>
            <a:pPr algn="ctr" defTabSz="457200" rtl="0">
              <a:lnSpc>
                <a:spcPts val="1350"/>
              </a:lnSpc>
              <a:spcBef>
                <a:spcPct val="0"/>
              </a:spcBef>
              <a:buClrTx/>
              <a:buNone/>
            </a:pPr>
            <a:r>
              <a:rPr lang="ar-SA" altLang="ar-SA" sz="15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قبل</a:t>
            </a:r>
          </a:p>
          <a:p>
            <a:pPr algn="ctr" defTabSz="457200" rtl="0">
              <a:lnSpc>
                <a:spcPts val="1350"/>
              </a:lnSpc>
              <a:spcBef>
                <a:spcPct val="0"/>
              </a:spcBef>
              <a:buClrTx/>
              <a:buNone/>
            </a:pPr>
            <a:r>
              <a:rPr lang="ar-SA" altLang="ar-SA" sz="15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تاريخ الاستحقاق</a:t>
            </a:r>
          </a:p>
        </p:txBody>
      </p:sp>
      <p:sp>
        <p:nvSpPr>
          <p:cNvPr id="21" name="مربع نص 4">
            <a:extLst>
              <a:ext uri="{FF2B5EF4-FFF2-40B4-BE49-F238E27FC236}">
                <a16:creationId xmlns:a16="http://schemas.microsoft.com/office/drawing/2014/main" id="{878C1E2D-52A2-4DE7-A789-E245C0231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064" y="840890"/>
            <a:ext cx="244065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85800" rtl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ar-SA" altLang="ar-SA" sz="2700" b="1" kern="1200">
                <a:solidFill>
                  <a:srgbClr val="00B05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كيف أكون مميزة؟</a:t>
            </a:r>
          </a:p>
        </p:txBody>
      </p:sp>
      <p:pic>
        <p:nvPicPr>
          <p:cNvPr id="22" name="Picture 6" descr="Picture 6">
            <a:extLst>
              <a:ext uri="{FF2B5EF4-FFF2-40B4-BE49-F238E27FC236}">
                <a16:creationId xmlns:a16="http://schemas.microsoft.com/office/drawing/2014/main" id="{86E030B8-8E2B-44B8-ABCB-ADA1ACCC9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19" y="1507986"/>
            <a:ext cx="249521" cy="49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3" name="TextBox 9">
            <a:extLst>
              <a:ext uri="{FF2B5EF4-FFF2-40B4-BE49-F238E27FC236}">
                <a16:creationId xmlns:a16="http://schemas.microsoft.com/office/drawing/2014/main" id="{0E9BFAD0-1057-42EE-ABC4-19B9936B5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844" y="2159992"/>
            <a:ext cx="1155533" cy="27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01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جهز</a:t>
            </a:r>
          </a:p>
          <a:p>
            <a:pPr algn="ctr" defTabSz="457200" rtl="0">
              <a:lnSpc>
                <a:spcPts val="101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أدواتك المدرسية</a:t>
            </a:r>
          </a:p>
        </p:txBody>
      </p:sp>
      <p:pic>
        <p:nvPicPr>
          <p:cNvPr id="24" name="Picture 5" descr="Picture 5">
            <a:extLst>
              <a:ext uri="{FF2B5EF4-FFF2-40B4-BE49-F238E27FC236}">
                <a16:creationId xmlns:a16="http://schemas.microsoft.com/office/drawing/2014/main" id="{4367F1DD-AF46-467E-AF83-FA83AF8DD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63" y="1519454"/>
            <a:ext cx="330700" cy="54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B0CD15EA-9866-45E4-816B-B010F1C31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810" y="2181789"/>
            <a:ext cx="1466927" cy="31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181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كتابك </a:t>
            </a:r>
          </a:p>
          <a:p>
            <a:pPr algn="ctr" defTabSz="457200" rtl="0">
              <a:lnSpc>
                <a:spcPts val="1181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المدرسي</a:t>
            </a:r>
          </a:p>
        </p:txBody>
      </p:sp>
      <p:pic>
        <p:nvPicPr>
          <p:cNvPr id="26" name="Picture 7" descr="Picture 7">
            <a:extLst>
              <a:ext uri="{FF2B5EF4-FFF2-40B4-BE49-F238E27FC236}">
                <a16:creationId xmlns:a16="http://schemas.microsoft.com/office/drawing/2014/main" id="{B408217D-1AA8-4E6C-98BA-4338AAE9E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46" y="2711580"/>
            <a:ext cx="528094" cy="54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C66DAC44-5D6D-4E02-9585-7BD7F1277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334" y="3387822"/>
            <a:ext cx="681765" cy="46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238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دون ملاحظاتك</a:t>
            </a:r>
          </a:p>
          <a:p>
            <a:pPr algn="ctr" defTabSz="457200" rtl="0">
              <a:lnSpc>
                <a:spcPts val="1238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 err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المهمه</a:t>
            </a:r>
            <a:endParaRPr lang="ar-SA" altLang="ar-SA" sz="1350" b="1" kern="1200">
              <a:solidFill>
                <a:prstClr val="black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</p:txBody>
      </p:sp>
      <p:pic>
        <p:nvPicPr>
          <p:cNvPr id="28" name="Picture 4" descr="Picture 4">
            <a:extLst>
              <a:ext uri="{FF2B5EF4-FFF2-40B4-BE49-F238E27FC236}">
                <a16:creationId xmlns:a16="http://schemas.microsoft.com/office/drawing/2014/main" id="{CA7724AF-DF32-40C4-B3CF-82E4C8B34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63" y="2820182"/>
            <a:ext cx="424698" cy="37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" name="TextBox 12">
            <a:extLst>
              <a:ext uri="{FF2B5EF4-FFF2-40B4-BE49-F238E27FC236}">
                <a16:creationId xmlns:a16="http://schemas.microsoft.com/office/drawing/2014/main" id="{361B8A7F-FB3C-4311-B3DF-C3EB97963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216" y="3450599"/>
            <a:ext cx="872591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46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انتبه جيدا </a:t>
            </a:r>
          </a:p>
          <a:p>
            <a:pPr algn="ctr" defTabSz="457200" rtl="0">
              <a:lnSpc>
                <a:spcPts val="146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للشرح</a:t>
            </a:r>
          </a:p>
        </p:txBody>
      </p:sp>
    </p:spTree>
    <p:extLst>
      <p:ext uri="{BB962C8B-B14F-4D97-AF65-F5344CB8AC3E}">
        <p14:creationId xmlns:p14="http://schemas.microsoft.com/office/powerpoint/2010/main" val="1263042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>
            <a:off x="5013036" y="2054882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>
                <a:solidFill>
                  <a:schemeClr val="bg1"/>
                </a:solidFill>
              </a:rPr>
              <a:t>المخلوقات الحية وحاجاتها</a:t>
            </a:r>
            <a:endParaRPr lang="ar-EG" sz="2400" b="1">
              <a:solidFill>
                <a:schemeClr val="bg1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603866" y="643636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26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>
                <a:solidFill>
                  <a:schemeClr val="tx1"/>
                </a:solidFill>
              </a:rPr>
              <a:t>الدرس الأول</a:t>
            </a:r>
          </a:p>
        </p:txBody>
      </p:sp>
      <p:pic>
        <p:nvPicPr>
          <p:cNvPr id="17" name="صورة 16" descr="صورة تحتوي على نص, الثدييات&#10;&#10;تم إنشاء الوصف تلقائياً">
            <a:extLst>
              <a:ext uri="{FF2B5EF4-FFF2-40B4-BE49-F238E27FC236}">
                <a16:creationId xmlns:a16="http://schemas.microsoft.com/office/drawing/2014/main" id="{A4225559-34E5-4B43-B8CD-2CD04DBA3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892" y="282028"/>
            <a:ext cx="3505890" cy="4280355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B98A34C-3AC3-4AF8-AAB8-87346C6146FE}"/>
              </a:ext>
            </a:extLst>
          </p:cNvPr>
          <p:cNvSpPr txBox="1"/>
          <p:nvPr/>
        </p:nvSpPr>
        <p:spPr>
          <a:xfrm>
            <a:off x="5428126" y="2991604"/>
            <a:ext cx="3050132" cy="715089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>
                <a:ln/>
                <a:solidFill>
                  <a:schemeClr val="tx1"/>
                </a:solidFill>
              </a:rPr>
              <a:t>السؤال الأساسي : في ما تتشابه المخلوقات الحية وفي ما تختلف ؟</a:t>
            </a:r>
            <a:endParaRPr lang="ar-EG" sz="1800" b="1">
              <a:ln/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075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603866" y="643636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ص27 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>
                <a:solidFill>
                  <a:schemeClr val="tx1"/>
                </a:solidFill>
              </a:rPr>
              <a:t>الدرس الأول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25FB9DA-39D3-4F8C-8EAD-38915C785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701" y="162520"/>
            <a:ext cx="3397097" cy="4422393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46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>
            <a:off x="2033503" y="229788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>
                <a:solidFill>
                  <a:schemeClr val="bg1"/>
                </a:solidFill>
              </a:rPr>
              <a:t>المخلوقات الحية وحاجاتها</a:t>
            </a:r>
            <a:endParaRPr lang="ar-EG" sz="2400" b="1">
              <a:solidFill>
                <a:schemeClr val="bg1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610590" y="1168075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28082" y="686216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959916" y="627723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28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90520" y="1688790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>
                <a:solidFill>
                  <a:schemeClr val="tx1"/>
                </a:solidFill>
              </a:rPr>
              <a:t>الدرس الأول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5FF5775E-C178-407C-B974-BDCFE781DB80}"/>
              </a:ext>
            </a:extLst>
          </p:cNvPr>
          <p:cNvSpPr/>
          <p:nvPr/>
        </p:nvSpPr>
        <p:spPr>
          <a:xfrm>
            <a:off x="5372434" y="3207542"/>
            <a:ext cx="3284984" cy="985228"/>
          </a:xfrm>
          <a:prstGeom prst="plaqu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النباتات والحيوانات مخلوقات حية </a:t>
            </a:r>
            <a:r>
              <a:rPr lang="ar-SA" sz="1800" b="1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ماالخصائص</a:t>
            </a:r>
            <a:r>
              <a:rPr lang="ar-SA" sz="1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التي تشترك فيها كل المخلوقات الحية ؟</a:t>
            </a:r>
          </a:p>
        </p:txBody>
      </p:sp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B97E7FD1-25CD-46FF-85E9-76C877D8E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0" y="1333628"/>
            <a:ext cx="4774577" cy="2898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دبوس زينة 11">
            <a:extLst>
              <a:ext uri="{FF2B5EF4-FFF2-40B4-BE49-F238E27FC236}">
                <a16:creationId xmlns:a16="http://schemas.microsoft.com/office/drawing/2014/main" id="{9D96DEF5-263C-487F-A7D8-15542E2526B2}"/>
              </a:ext>
            </a:extLst>
          </p:cNvPr>
          <p:cNvSpPr/>
          <p:nvPr/>
        </p:nvSpPr>
        <p:spPr>
          <a:xfrm>
            <a:off x="5369139" y="2199967"/>
            <a:ext cx="3279370" cy="896222"/>
          </a:xfrm>
          <a:prstGeom prst="plaqu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ماهي المخلوقات الحية و </a:t>
            </a:r>
            <a:r>
              <a:rPr lang="ar-SA" sz="2400" b="1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غيرالحية</a:t>
            </a:r>
            <a:r>
              <a:rPr lang="ar-SA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في الصورة ؟</a:t>
            </a:r>
          </a:p>
        </p:txBody>
      </p:sp>
      <p:pic>
        <p:nvPicPr>
          <p:cNvPr id="13" name="Picture 4" descr="مشاهدة صورة المصدر">
            <a:extLst>
              <a:ext uri="{FF2B5EF4-FFF2-40B4-BE49-F238E27FC236}">
                <a16:creationId xmlns:a16="http://schemas.microsoft.com/office/drawing/2014/main" id="{DEF2E43D-54C9-4F4A-B064-DC4C32C36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712"/>
          <a:stretch/>
        </p:blipFill>
        <p:spPr bwMode="auto">
          <a:xfrm>
            <a:off x="5480182" y="1403415"/>
            <a:ext cx="1093021" cy="7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716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17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>
            <a:off x="2033503" y="229788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>
                <a:solidFill>
                  <a:schemeClr val="bg1"/>
                </a:solidFill>
              </a:rPr>
              <a:t>المخلوقات الحية وحاجاتها</a:t>
            </a:r>
            <a:endParaRPr lang="ar-EG" sz="2400" b="1">
              <a:solidFill>
                <a:schemeClr val="bg1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603866" y="880705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12217" y="392449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340353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28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401420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>
                <a:solidFill>
                  <a:schemeClr val="tx1"/>
                </a:solidFill>
              </a:rPr>
              <a:t>الدرس الأول</a:t>
            </a:r>
          </a:p>
        </p:txBody>
      </p:sp>
      <p:sp>
        <p:nvSpPr>
          <p:cNvPr id="2" name="دبوس زينة 1">
            <a:extLst>
              <a:ext uri="{FF2B5EF4-FFF2-40B4-BE49-F238E27FC236}">
                <a16:creationId xmlns:a16="http://schemas.microsoft.com/office/drawing/2014/main" id="{D26569A9-7AD4-4564-9D6D-A23D4E7F541C}"/>
              </a:ext>
            </a:extLst>
          </p:cNvPr>
          <p:cNvSpPr/>
          <p:nvPr/>
        </p:nvSpPr>
        <p:spPr>
          <a:xfrm>
            <a:off x="5490909" y="1964826"/>
            <a:ext cx="3279370" cy="896222"/>
          </a:xfrm>
          <a:prstGeom prst="plaqu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ماهي المخلوقات الحية و </a:t>
            </a:r>
            <a:r>
              <a:rPr lang="ar-SA" sz="2400" b="1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غيرالحية</a:t>
            </a:r>
            <a:r>
              <a:rPr lang="ar-SA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في الصورة ؟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5FF5775E-C178-407C-B974-BDCFE781DB80}"/>
              </a:ext>
            </a:extLst>
          </p:cNvPr>
          <p:cNvSpPr/>
          <p:nvPr/>
        </p:nvSpPr>
        <p:spPr>
          <a:xfrm>
            <a:off x="5389861" y="3049503"/>
            <a:ext cx="3481467" cy="1128812"/>
          </a:xfrm>
          <a:prstGeom prst="plaqu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النباتات والحيوانات مخلوقات حية </a:t>
            </a:r>
            <a:r>
              <a:rPr lang="ar-SA" sz="1800" b="1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ماالخصائص</a:t>
            </a:r>
            <a:r>
              <a:rPr lang="ar-SA" sz="1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التي تشترك فيها كل المخلوقات الحية ؟</a:t>
            </a:r>
          </a:p>
        </p:txBody>
      </p:sp>
      <p:pic>
        <p:nvPicPr>
          <p:cNvPr id="3074" name="Picture 2" descr="مشاهدة صورة المصدر">
            <a:extLst>
              <a:ext uri="{FF2B5EF4-FFF2-40B4-BE49-F238E27FC236}">
                <a16:creationId xmlns:a16="http://schemas.microsoft.com/office/drawing/2014/main" id="{ABBC5739-FD38-4737-A248-9538F139F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7365" r="7233" b="16572"/>
          <a:stretch/>
        </p:blipFill>
        <p:spPr bwMode="auto">
          <a:xfrm>
            <a:off x="408199" y="1164351"/>
            <a:ext cx="4564345" cy="3226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مشاهدة صورة المصدر">
            <a:extLst>
              <a:ext uri="{FF2B5EF4-FFF2-40B4-BE49-F238E27FC236}">
                <a16:creationId xmlns:a16="http://schemas.microsoft.com/office/drawing/2014/main" id="{1A086EAD-865D-4EC2-9CD1-071D142E7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712"/>
          <a:stretch/>
        </p:blipFill>
        <p:spPr bwMode="auto">
          <a:xfrm>
            <a:off x="5473458" y="878976"/>
            <a:ext cx="1093021" cy="7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76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2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>
            <a:off x="2033503" y="229788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>
                <a:solidFill>
                  <a:schemeClr val="bg1"/>
                </a:solidFill>
              </a:rPr>
              <a:t>المخلوقات الحية وحاجاتها</a:t>
            </a:r>
            <a:endParaRPr lang="ar-EG" sz="2400" b="1">
              <a:solidFill>
                <a:schemeClr val="bg1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603866" y="1087393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605534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547041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28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608108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>
                <a:solidFill>
                  <a:schemeClr val="tx1"/>
                </a:solidFill>
              </a:rPr>
              <a:t>الدرس الأول</a:t>
            </a:r>
          </a:p>
        </p:txBody>
      </p:sp>
      <p:sp>
        <p:nvSpPr>
          <p:cNvPr id="2" name="دبوس زينة 1">
            <a:extLst>
              <a:ext uri="{FF2B5EF4-FFF2-40B4-BE49-F238E27FC236}">
                <a16:creationId xmlns:a16="http://schemas.microsoft.com/office/drawing/2014/main" id="{D26569A9-7AD4-4564-9D6D-A23D4E7F541C}"/>
              </a:ext>
            </a:extLst>
          </p:cNvPr>
          <p:cNvSpPr/>
          <p:nvPr/>
        </p:nvSpPr>
        <p:spPr>
          <a:xfrm>
            <a:off x="5426184" y="2117639"/>
            <a:ext cx="3384928" cy="474202"/>
          </a:xfrm>
          <a:prstGeom prst="plaqu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ماالمخلوقات</a:t>
            </a:r>
            <a:r>
              <a:rPr lang="ar-SA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الحية ؟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5FF5775E-C178-407C-B974-BDCFE781DB80}"/>
              </a:ext>
            </a:extLst>
          </p:cNvPr>
          <p:cNvSpPr/>
          <p:nvPr/>
        </p:nvSpPr>
        <p:spPr>
          <a:xfrm>
            <a:off x="5377914" y="3013861"/>
            <a:ext cx="3481467" cy="1128812"/>
          </a:xfrm>
          <a:prstGeom prst="plaqu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النباتات والحيوانات مخلوقات حية </a:t>
            </a:r>
            <a:r>
              <a:rPr lang="ar-SA" sz="1800" b="1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ماالخصائص</a:t>
            </a:r>
            <a:r>
              <a:rPr lang="ar-SA" sz="1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التي تشترك فيها كل المخلوقات الحية ؟</a:t>
            </a:r>
          </a:p>
        </p:txBody>
      </p:sp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CD90F10D-BA5A-493D-A083-A4CC403E1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332888" y="940118"/>
            <a:ext cx="4859452" cy="361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71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2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7325" y="-83900"/>
            <a:ext cx="8095575" cy="4587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7">
            <a:alphaModFix/>
          </a:blip>
          <a:srcRect r="15554"/>
          <a:stretch/>
        </p:blipFill>
        <p:spPr>
          <a:xfrm>
            <a:off x="118407" y="574125"/>
            <a:ext cx="1044350" cy="676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141050" y="3449414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867261" y="3688073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DF5B0A32-F770-4084-84C1-B485CBE25C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5900" y="184029"/>
            <a:ext cx="6850775" cy="3158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>
            <a:off x="2033503" y="229788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>
                <a:solidFill>
                  <a:schemeClr val="bg1"/>
                </a:solidFill>
              </a:rPr>
              <a:t>المخلوقات الحية وحاجاتها</a:t>
            </a:r>
            <a:endParaRPr lang="ar-EG" sz="2400" b="1">
              <a:solidFill>
                <a:schemeClr val="bg1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603866" y="643636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28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>
                <a:solidFill>
                  <a:schemeClr val="tx1"/>
                </a:solidFill>
              </a:rPr>
              <a:t>الدرس الأول</a:t>
            </a:r>
          </a:p>
        </p:txBody>
      </p:sp>
      <p:sp>
        <p:nvSpPr>
          <p:cNvPr id="2" name="دبوس زينة 1">
            <a:extLst>
              <a:ext uri="{FF2B5EF4-FFF2-40B4-BE49-F238E27FC236}">
                <a16:creationId xmlns:a16="http://schemas.microsoft.com/office/drawing/2014/main" id="{D26569A9-7AD4-4564-9D6D-A23D4E7F541C}"/>
              </a:ext>
            </a:extLst>
          </p:cNvPr>
          <p:cNvSpPr/>
          <p:nvPr/>
        </p:nvSpPr>
        <p:spPr>
          <a:xfrm>
            <a:off x="3319717" y="1502905"/>
            <a:ext cx="1645900" cy="963462"/>
          </a:xfrm>
          <a:prstGeom prst="plaqu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المفردات</a:t>
            </a:r>
          </a:p>
        </p:txBody>
      </p:sp>
      <p:sp>
        <p:nvSpPr>
          <p:cNvPr id="5" name="نجمة: 6 نقاط 4">
            <a:extLst>
              <a:ext uri="{FF2B5EF4-FFF2-40B4-BE49-F238E27FC236}">
                <a16:creationId xmlns:a16="http://schemas.microsoft.com/office/drawing/2014/main" id="{374BFC74-FA0B-4A9D-989C-EA12A190DF33}"/>
              </a:ext>
            </a:extLst>
          </p:cNvPr>
          <p:cNvSpPr/>
          <p:nvPr/>
        </p:nvSpPr>
        <p:spPr>
          <a:xfrm>
            <a:off x="4798277" y="2859661"/>
            <a:ext cx="1645900" cy="1244664"/>
          </a:xfrm>
          <a:prstGeom prst="star6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التكاثر</a:t>
            </a:r>
          </a:p>
        </p:txBody>
      </p:sp>
      <p:sp>
        <p:nvSpPr>
          <p:cNvPr id="14" name="نجمة: 6 نقاط 13">
            <a:extLst>
              <a:ext uri="{FF2B5EF4-FFF2-40B4-BE49-F238E27FC236}">
                <a16:creationId xmlns:a16="http://schemas.microsoft.com/office/drawing/2014/main" id="{05168B06-E0AE-4925-992F-DAB6CA75C690}"/>
              </a:ext>
            </a:extLst>
          </p:cNvPr>
          <p:cNvSpPr/>
          <p:nvPr/>
        </p:nvSpPr>
        <p:spPr>
          <a:xfrm>
            <a:off x="869486" y="2826280"/>
            <a:ext cx="1645900" cy="1244664"/>
          </a:xfrm>
          <a:prstGeom prst="star6">
            <a:avLst/>
          </a:prstGeom>
          <a:blipFill>
            <a:blip r:embed="rId4"/>
            <a:tile tx="0" ty="0" sx="100000" sy="100000" flip="none" algn="tl"/>
          </a:blip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البيئة</a:t>
            </a:r>
          </a:p>
        </p:txBody>
      </p:sp>
      <p:sp>
        <p:nvSpPr>
          <p:cNvPr id="15" name="نجمة: 6 نقاط 14">
            <a:extLst>
              <a:ext uri="{FF2B5EF4-FFF2-40B4-BE49-F238E27FC236}">
                <a16:creationId xmlns:a16="http://schemas.microsoft.com/office/drawing/2014/main" id="{C241064E-17D1-4176-B059-326FDB46A38D}"/>
              </a:ext>
            </a:extLst>
          </p:cNvPr>
          <p:cNvSpPr/>
          <p:nvPr/>
        </p:nvSpPr>
        <p:spPr>
          <a:xfrm>
            <a:off x="6759797" y="2859661"/>
            <a:ext cx="1645900" cy="1244664"/>
          </a:xfrm>
          <a:prstGeom prst="star6">
            <a:avLst/>
          </a:prstGeom>
          <a:gradFill flip="none" rotWithShape="1">
            <a:gsLst>
              <a:gs pos="0">
                <a:srgbClr val="0066CC">
                  <a:tint val="66000"/>
                  <a:satMod val="160000"/>
                </a:srgbClr>
              </a:gs>
              <a:gs pos="50000">
                <a:srgbClr val="0066CC">
                  <a:tint val="44500"/>
                  <a:satMod val="160000"/>
                </a:srgbClr>
              </a:gs>
              <a:gs pos="100000">
                <a:srgbClr val="0066CC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الاستجابة</a:t>
            </a:r>
          </a:p>
        </p:txBody>
      </p:sp>
      <p:sp>
        <p:nvSpPr>
          <p:cNvPr id="16" name="نجمة: 6 نقاط 15">
            <a:extLst>
              <a:ext uri="{FF2B5EF4-FFF2-40B4-BE49-F238E27FC236}">
                <a16:creationId xmlns:a16="http://schemas.microsoft.com/office/drawing/2014/main" id="{A34B70E7-D497-422B-859A-E75947C909DD}"/>
              </a:ext>
            </a:extLst>
          </p:cNvPr>
          <p:cNvSpPr/>
          <p:nvPr/>
        </p:nvSpPr>
        <p:spPr>
          <a:xfrm>
            <a:off x="2804869" y="2846577"/>
            <a:ext cx="1645900" cy="1244664"/>
          </a:xfrm>
          <a:prstGeom prst="star6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الخلايا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72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2" grpId="0" animBg="1"/>
      <p:bldP spid="5" grpId="0" animBg="1"/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الطريقة العلمية كاملة</Template>
  <Application>Microsoft Office PowerPoint</Application>
  <PresentationFormat>عرض على الشاشة (16:9)</PresentationFormat>
  <Slides>16</Slides>
  <Notes>3</Notes>
  <HiddenSlides>0</HiddenSlide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16</vt:i4>
      </vt:variant>
    </vt:vector>
  </HeadingPairs>
  <TitlesOfParts>
    <vt:vector size="18" baseType="lpstr">
      <vt:lpstr>Simple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classic 2012</dc:creator>
  <cp:lastModifiedBy>عبير الثقفي</cp:lastModifiedBy>
  <cp:revision>3</cp:revision>
  <dcterms:created xsi:type="dcterms:W3CDTF">2021-09-01T11:29:47Z</dcterms:created>
  <dcterms:modified xsi:type="dcterms:W3CDTF">2021-09-09T03:46:13Z</dcterms:modified>
</cp:coreProperties>
</file>