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CBF0FF"/>
    <a:srgbClr val="51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emf"/><Relationship Id="rId5" Type="http://schemas.openxmlformats.org/officeDocument/2006/relationships/image" Target="../media/image4.jpeg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13.emf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6.jpe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emf"/><Relationship Id="rId5" Type="http://schemas.openxmlformats.org/officeDocument/2006/relationships/image" Target="../media/image4.jpeg"/><Relationship Id="rId10" Type="http://schemas.openxmlformats.org/officeDocument/2006/relationships/image" Target="../media/image26.emf"/><Relationship Id="rId4" Type="http://schemas.openxmlformats.org/officeDocument/2006/relationships/image" Target="../media/image2.png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العدد </a:t>
            </a:r>
            <a:r>
              <a:rPr lang="ku-Arab-IQ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٤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786607" y="2000035"/>
            <a:ext cx="8377532" cy="3613638"/>
          </a:xfrm>
          <a:prstGeom prst="rect">
            <a:avLst/>
          </a:prstGeom>
        </p:spPr>
      </p:pic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8770" y="6280952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9797210" y="1593238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912578" y="1537421"/>
            <a:ext cx="58140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تحمل شاحنة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سيارات ، فإذا كان للسيارة الواحدة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عجلات ، فكم عجلة للسيارات الخمس ؟ 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64" y="1508030"/>
            <a:ext cx="3482587" cy="864079"/>
          </a:xfrm>
          <a:prstGeom prst="rect">
            <a:avLst/>
          </a:prstGeom>
        </p:spPr>
      </p:pic>
      <p:sp>
        <p:nvSpPr>
          <p:cNvPr id="87" name="مربع نص 86"/>
          <p:cNvSpPr txBox="1"/>
          <p:nvPr/>
        </p:nvSpPr>
        <p:spPr>
          <a:xfrm>
            <a:off x="6855755" y="2638254"/>
            <a:ext cx="43926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</a:t>
            </a:r>
            <a:r>
              <a:rPr lang="ar-SA" sz="2000" b="1" dirty="0" smtClean="0">
                <a:solidFill>
                  <a:srgbClr val="C00000"/>
                </a:solidFill>
              </a:rPr>
              <a:t>الأولى : </a:t>
            </a:r>
            <a:r>
              <a:rPr lang="ar-SA" sz="2000" b="1" dirty="0" smtClean="0"/>
              <a:t>أعمل نموذجاً باستعمال قطع العد 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00" b="68133" l="30933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54" t="24102" r="22222" b="37709"/>
          <a:stretch/>
        </p:blipFill>
        <p:spPr>
          <a:xfrm>
            <a:off x="11174310" y="2509502"/>
            <a:ext cx="466705" cy="40793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8392786" y="3779313"/>
            <a:ext cx="1173246" cy="11554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905157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8598203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9051572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8586753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7007326" y="3779313"/>
            <a:ext cx="1173246" cy="11554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2" name="شكل بيضاوي 91"/>
          <p:cNvSpPr/>
          <p:nvPr/>
        </p:nvSpPr>
        <p:spPr>
          <a:xfrm>
            <a:off x="766611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7212743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7666112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/>
          <p:cNvSpPr/>
          <p:nvPr/>
        </p:nvSpPr>
        <p:spPr>
          <a:xfrm>
            <a:off x="7201293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/>
          <p:cNvSpPr/>
          <p:nvPr/>
        </p:nvSpPr>
        <p:spPr>
          <a:xfrm>
            <a:off x="5621866" y="3779313"/>
            <a:ext cx="1173246" cy="11554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7" name="شكل بيضاوي 96"/>
          <p:cNvSpPr/>
          <p:nvPr/>
        </p:nvSpPr>
        <p:spPr>
          <a:xfrm>
            <a:off x="628065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/>
          <p:cNvSpPr/>
          <p:nvPr/>
        </p:nvSpPr>
        <p:spPr>
          <a:xfrm>
            <a:off x="5827283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/>
          <p:cNvSpPr/>
          <p:nvPr/>
        </p:nvSpPr>
        <p:spPr>
          <a:xfrm>
            <a:off x="6280652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شكل بيضاوي 99"/>
          <p:cNvSpPr/>
          <p:nvPr/>
        </p:nvSpPr>
        <p:spPr>
          <a:xfrm>
            <a:off x="5815833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/>
          <p:cNvSpPr/>
          <p:nvPr/>
        </p:nvSpPr>
        <p:spPr>
          <a:xfrm>
            <a:off x="4236406" y="3779313"/>
            <a:ext cx="1173246" cy="11554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2" name="شكل بيضاوي 101"/>
          <p:cNvSpPr/>
          <p:nvPr/>
        </p:nvSpPr>
        <p:spPr>
          <a:xfrm>
            <a:off x="489519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شكل بيضاوي 102"/>
          <p:cNvSpPr/>
          <p:nvPr/>
        </p:nvSpPr>
        <p:spPr>
          <a:xfrm>
            <a:off x="4441823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4895192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4430373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شكل بيضاوي 105"/>
          <p:cNvSpPr/>
          <p:nvPr/>
        </p:nvSpPr>
        <p:spPr>
          <a:xfrm>
            <a:off x="2850946" y="3779313"/>
            <a:ext cx="1173246" cy="115546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7" name="شكل بيضاوي 106"/>
          <p:cNvSpPr/>
          <p:nvPr/>
        </p:nvSpPr>
        <p:spPr>
          <a:xfrm>
            <a:off x="3509732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8" name="شكل بيضاوي 107"/>
          <p:cNvSpPr/>
          <p:nvPr/>
        </p:nvSpPr>
        <p:spPr>
          <a:xfrm>
            <a:off x="3056363" y="397091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/>
          <p:cNvSpPr/>
          <p:nvPr/>
        </p:nvSpPr>
        <p:spPr>
          <a:xfrm>
            <a:off x="3509732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شكل بيضاوي 109"/>
          <p:cNvSpPr/>
          <p:nvPr/>
        </p:nvSpPr>
        <p:spPr>
          <a:xfrm>
            <a:off x="3044913" y="4384108"/>
            <a:ext cx="302246" cy="3233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275833" y="3100415"/>
            <a:ext cx="4636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أعمل نموذجا لخمس مجموعات في كل منها أربع قطع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618224" y="5392553"/>
            <a:ext cx="8697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القطع في خمس مجموعات ، كل مجموعة منها تحوي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يساوي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8613439" y="2637509"/>
            <a:ext cx="26349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000" b="1" dirty="0" smtClean="0"/>
              <a:t>أرسم صورة</a:t>
            </a:r>
            <a:endParaRPr lang="ar-SA" sz="20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792" y="3638576"/>
            <a:ext cx="7190418" cy="1068920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>
            <a:off x="5262544" y="3116593"/>
            <a:ext cx="46362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أستعمل الجمع المتكرر لأجد ناتج ضرب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023667" y="4959988"/>
            <a:ext cx="7278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       +       ٤        +     ٤      +     ٤      +      ٤     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641318" y="5664002"/>
            <a:ext cx="4674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عدد العجلات = </a:t>
            </a:r>
            <a:r>
              <a:rPr lang="ku-Arab-IQ" sz="2400" b="1" dirty="0" smtClean="0">
                <a:solidFill>
                  <a:srgbClr val="C00000"/>
                </a:solidFill>
              </a:rPr>
              <a:t>٥ </a:t>
            </a:r>
            <a:r>
              <a:rPr lang="ar-SA" sz="2400" b="1" dirty="0" smtClean="0">
                <a:solidFill>
                  <a:srgbClr val="C00000"/>
                </a:solidFill>
              </a:rPr>
              <a:t>× </a:t>
            </a:r>
            <a:r>
              <a:rPr lang="ku-Arab-IQ" sz="2400" b="1" dirty="0" smtClean="0">
                <a:solidFill>
                  <a:srgbClr val="C00000"/>
                </a:solidFill>
              </a:rPr>
              <a:t>٤ = ٢٠ </a:t>
            </a:r>
            <a:r>
              <a:rPr lang="ar-SA" sz="2400" b="1" dirty="0" smtClean="0">
                <a:solidFill>
                  <a:srgbClr val="C00000"/>
                </a:solidFill>
              </a:rPr>
              <a:t>عجلة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4" grpId="0" animBg="1"/>
      <p:bldP spid="4" grpId="1" animBg="1"/>
      <p:bldP spid="7" grpId="0" animBg="1"/>
      <p:bldP spid="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8" grpId="0"/>
      <p:bldP spid="8" grpId="1"/>
      <p:bldP spid="111" grpId="0"/>
      <p:bldP spid="111" grpId="1"/>
      <p:bldP spid="112" grpId="0"/>
      <p:bldP spid="1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3174023" y="1407369"/>
            <a:ext cx="71476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أتــأكــد</a:t>
            </a:r>
            <a:r>
              <a:rPr lang="ar-SA" sz="2000" b="1" dirty="0" smtClean="0"/>
              <a:t>: أجد </a:t>
            </a:r>
            <a:r>
              <a:rPr lang="ar-SA" sz="2000" b="1" dirty="0"/>
              <a:t>ناتج الضرب مستعملاً الشبكة أو الرسم إذا لزم الأمر:</a:t>
            </a:r>
          </a:p>
          <a:p>
            <a:endParaRPr lang="ar-SA" sz="2400" b="1" dirty="0"/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161" y="2143890"/>
            <a:ext cx="1161000" cy="8342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110" y="2134304"/>
            <a:ext cx="1161000" cy="7695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225" y="2134303"/>
            <a:ext cx="1393200" cy="47853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7376" y="2140657"/>
            <a:ext cx="1341600" cy="42033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3960" y="3908034"/>
            <a:ext cx="4489201" cy="95706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b="20625"/>
          <a:stretch/>
        </p:blipFill>
        <p:spPr>
          <a:xfrm>
            <a:off x="8355875" y="2079505"/>
            <a:ext cx="1270649" cy="1353736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10119946" y="2816577"/>
            <a:ext cx="480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15360" r="11961" b="29484"/>
          <a:stretch/>
        </p:blipFill>
        <p:spPr>
          <a:xfrm>
            <a:off x="5663049" y="2060081"/>
            <a:ext cx="1420789" cy="1148842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7186039" y="2808813"/>
            <a:ext cx="5275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18341" r="2035" b="18949"/>
          <a:stretch/>
        </p:blipFill>
        <p:spPr>
          <a:xfrm rot="5400000">
            <a:off x="1236296" y="2760031"/>
            <a:ext cx="3331118" cy="1332448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323126" y="2140657"/>
            <a:ext cx="9972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٤٠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6" t="2185" r="12374" b="2183"/>
          <a:stretch/>
        </p:blipFill>
        <p:spPr>
          <a:xfrm>
            <a:off x="177135" y="1951305"/>
            <a:ext cx="1257976" cy="1883927"/>
          </a:xfrm>
          <a:prstGeom prst="rect">
            <a:avLst/>
          </a:prstGeom>
        </p:spPr>
      </p:pic>
      <p:sp>
        <p:nvSpPr>
          <p:cNvPr id="47" name="مربع نص 46"/>
          <p:cNvSpPr txBox="1"/>
          <p:nvPr/>
        </p:nvSpPr>
        <p:spPr>
          <a:xfrm>
            <a:off x="1177937" y="2134303"/>
            <a:ext cx="9972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٢٤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23" y="5738048"/>
            <a:ext cx="886337" cy="609357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2" y="5206110"/>
            <a:ext cx="886337" cy="609357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55" y="5768797"/>
            <a:ext cx="886337" cy="609357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48" y="5251361"/>
            <a:ext cx="886337" cy="609357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88" y="5845585"/>
            <a:ext cx="886337" cy="609357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85" y="5251360"/>
            <a:ext cx="886337" cy="609357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7" y="5839301"/>
            <a:ext cx="886337" cy="609357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64" y="5251360"/>
            <a:ext cx="886337" cy="609357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9861055" y="5227334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10061491" y="5765955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8794621" y="5293149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9096199" y="5810585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7784620" y="5293149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8079571" y="5872537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6774619" y="5293149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7002790" y="5872537"/>
            <a:ext cx="4233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>
                <a:solidFill>
                  <a:schemeClr val="bg1"/>
                </a:solidFill>
              </a:rPr>
              <a:t>٤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713611" y="4792587"/>
            <a:ext cx="19576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٣٢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فصل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747942" y="4076111"/>
            <a:ext cx="1516092" cy="1051652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1135768" y="5192697"/>
            <a:ext cx="32341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كيف أجد ناتج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٤ </a:t>
            </a:r>
          </a:p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بمعرفة ناتج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/>
      <p:bldP spid="20" grpId="0"/>
      <p:bldP spid="47" grpId="0"/>
      <p:bldP spid="37" grpId="0"/>
      <p:bldP spid="64" grpId="0"/>
      <p:bldP spid="67" grpId="0"/>
      <p:bldP spid="68" grpId="0"/>
      <p:bldP spid="69" grpId="0"/>
      <p:bldP spid="70" grpId="0"/>
      <p:bldP spid="71" grpId="0"/>
      <p:bldP spid="72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3288323" y="1357287"/>
            <a:ext cx="72265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u="sng" dirty="0" smtClean="0">
                <a:solidFill>
                  <a:srgbClr val="002060"/>
                </a:solidFill>
              </a:rPr>
              <a:t>: </a:t>
            </a:r>
            <a:r>
              <a:rPr lang="ar-SA" sz="2000" b="1" dirty="0"/>
              <a:t>أجد ناتج الضرب مستعملاً الشبكة أو الرسم إذا 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128" y="2016755"/>
            <a:ext cx="1014276" cy="71324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283" y="2016755"/>
            <a:ext cx="1042479" cy="37519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905" y="2016755"/>
            <a:ext cx="1199253" cy="67807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2987" y="2016755"/>
            <a:ext cx="1185793" cy="362456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722761" y="3143819"/>
            <a:ext cx="52929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جملة الضرب مستعملاً النماذج أو الرسم إذا لزم الأمر: </a:t>
            </a:r>
            <a:endParaRPr lang="ar-SA" sz="2000" b="1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6054" y="3695826"/>
            <a:ext cx="7557721" cy="84118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4311" y="4874210"/>
            <a:ext cx="6839464" cy="536155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9972772" y="2629700"/>
            <a:ext cx="571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984844" y="2526556"/>
            <a:ext cx="571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019376" y="1948846"/>
            <a:ext cx="8422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٣٢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513769" y="1942980"/>
            <a:ext cx="8422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٣٦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44266" y="3602170"/>
            <a:ext cx="340023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٣٦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٤٨ – ٣٦ = ١٢</a:t>
            </a:r>
          </a:p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طالباً لا يمكنهم ركوب الحافلة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901599" y="5410365"/>
            <a:ext cx="25227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= ٢٨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،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٧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علب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/>
      <p:bldP spid="19" grpId="0"/>
      <p:bldP spid="54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950" y="2430022"/>
            <a:ext cx="7268195" cy="189365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t="3306"/>
          <a:stretch/>
        </p:blipFill>
        <p:spPr>
          <a:xfrm>
            <a:off x="1909680" y="1403952"/>
            <a:ext cx="7688465" cy="64744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78" b="90000" l="10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20" y="2167256"/>
            <a:ext cx="2419185" cy="241918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6680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9" b="5378"/>
          <a:stretch/>
        </p:blipFill>
        <p:spPr>
          <a:xfrm>
            <a:off x="10124847" y="1425831"/>
            <a:ext cx="1128655" cy="1004191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1939800" y="4414088"/>
            <a:ext cx="63128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محمد إجابته صحيحة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زيد إجابته خاطئة لأنه جمع العاملين بدلاً من ضربهما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</a:t>
            </a:r>
            <a:r>
              <a:rPr lang="ku-Arab-IQ" sz="2000" b="1" dirty="0" smtClean="0">
                <a:solidFill>
                  <a:schemeClr val="bg1"/>
                </a:solidFill>
              </a:rPr>
              <a:t>٣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٤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239" y="1661016"/>
            <a:ext cx="8491048" cy="379679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20" b="89920" l="9904" r="92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283075"/>
            <a:ext cx="2909878" cy="2905230"/>
          </a:xfrm>
          <a:prstGeom prst="rect">
            <a:avLst/>
          </a:prstGeom>
        </p:spPr>
      </p:pic>
      <p:sp>
        <p:nvSpPr>
          <p:cNvPr id="6" name="مخطط انسيابي: محطة طرفية 5"/>
          <p:cNvSpPr/>
          <p:nvPr/>
        </p:nvSpPr>
        <p:spPr>
          <a:xfrm>
            <a:off x="7095392" y="4770748"/>
            <a:ext cx="1475893" cy="381543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5686421" y="3700522"/>
            <a:ext cx="838365" cy="381543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/>
          <p:cNvSpPr txBox="1"/>
          <p:nvPr/>
        </p:nvSpPr>
        <p:spPr>
          <a:xfrm>
            <a:off x="489978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٢٣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280</Words>
  <Application>Microsoft Office PowerPoint</Application>
  <PresentationFormat>شاشة عريضة</PresentationFormat>
  <Paragraphs>63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78</cp:revision>
  <dcterms:created xsi:type="dcterms:W3CDTF">2022-12-02T21:48:32Z</dcterms:created>
  <dcterms:modified xsi:type="dcterms:W3CDTF">2022-12-05T23:31:56Z</dcterms:modified>
</cp:coreProperties>
</file>