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5"/>
  </p:notesMasterIdLst>
  <p:sldIdLst>
    <p:sldId id="283" r:id="rId2"/>
    <p:sldId id="286" r:id="rId3"/>
    <p:sldId id="287" r:id="rId4"/>
    <p:sldId id="288" r:id="rId5"/>
    <p:sldId id="289" r:id="rId6"/>
    <p:sldId id="304" r:id="rId7"/>
    <p:sldId id="303" r:id="rId8"/>
    <p:sldId id="291" r:id="rId9"/>
    <p:sldId id="315" r:id="rId10"/>
    <p:sldId id="314" r:id="rId11"/>
    <p:sldId id="320" r:id="rId12"/>
    <p:sldId id="318" r:id="rId13"/>
    <p:sldId id="319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FF"/>
    <a:srgbClr val="CC00FF"/>
    <a:srgbClr val="005392"/>
    <a:srgbClr val="0066FF"/>
    <a:srgbClr val="FFFF00"/>
    <a:srgbClr val="C50B7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08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20/02/45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35770271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85714" y="0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9" y="457200"/>
            <a:ext cx="7924800" cy="52578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18" y="1668168"/>
            <a:ext cx="4289123" cy="5489390"/>
          </a:xfrm>
          <a:prstGeom prst="rect">
            <a:avLst/>
          </a:prstGeom>
        </p:spPr>
      </p:pic>
      <p:sp>
        <p:nvSpPr>
          <p:cNvPr id="10" name="سهم إلى اليسار 9"/>
          <p:cNvSpPr/>
          <p:nvPr/>
        </p:nvSpPr>
        <p:spPr bwMode="auto">
          <a:xfrm>
            <a:off x="5638800" y="519740"/>
            <a:ext cx="1510238" cy="482620"/>
          </a:xfrm>
          <a:prstGeom prst="leftArrow">
            <a:avLst>
              <a:gd name="adj1" fmla="val 69942"/>
              <a:gd name="adj2" fmla="val 5000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600" b="1" dirty="0">
                <a:solidFill>
                  <a:srgbClr val="FF0000"/>
                </a:solidFill>
              </a:rPr>
              <a:t>ارسم فراشة</a:t>
            </a:r>
            <a:endParaRPr lang="ar-SA" sz="1600" b="1" dirty="0">
              <a:solidFill>
                <a:srgbClr val="FF0000"/>
              </a:solidFill>
            </a:endParaRPr>
          </a:p>
        </p:txBody>
      </p:sp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76379" y="739112"/>
            <a:ext cx="1524000" cy="1524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مستطيل مستدير الزوايا 11"/>
          <p:cNvSpPr/>
          <p:nvPr/>
        </p:nvSpPr>
        <p:spPr>
          <a:xfrm>
            <a:off x="3318621" y="546777"/>
            <a:ext cx="7620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</a:rPr>
              <a:t>1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367681" y="546777"/>
            <a:ext cx="7620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</a:rPr>
              <a:t>1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612418" y="573157"/>
            <a:ext cx="7620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</a:rPr>
              <a:t>1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73140" y="546777"/>
            <a:ext cx="7620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</a:rPr>
              <a:t>1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6" name="مجسم مشطوف الحواف 15"/>
          <p:cNvSpPr/>
          <p:nvPr/>
        </p:nvSpPr>
        <p:spPr>
          <a:xfrm>
            <a:off x="883051" y="1411357"/>
            <a:ext cx="2514600" cy="762000"/>
          </a:xfrm>
          <a:prstGeom prst="bevel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واحِدٌ</a:t>
            </a:r>
            <a:endParaRPr lang="ar-SA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سهم إلى اليسار 16"/>
          <p:cNvSpPr/>
          <p:nvPr/>
        </p:nvSpPr>
        <p:spPr bwMode="auto">
          <a:xfrm>
            <a:off x="5507890" y="2086288"/>
            <a:ext cx="1772057" cy="482620"/>
          </a:xfrm>
          <a:prstGeom prst="leftArrow">
            <a:avLst>
              <a:gd name="adj1" fmla="val 69942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600" b="1" dirty="0">
                <a:solidFill>
                  <a:schemeClr val="tx1"/>
                </a:solidFill>
              </a:rPr>
              <a:t>ارسم كرتين</a:t>
            </a:r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18" name="صورة 17" descr="Clipart-Cartoon-Design-04 copy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42705" y="2893681"/>
            <a:ext cx="730250" cy="730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 descr="Clipart-Cartoon-Design-04 copy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70397" y="2893681"/>
            <a:ext cx="730250" cy="730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مستطيل مستدير الزوايا 19"/>
          <p:cNvSpPr/>
          <p:nvPr/>
        </p:nvSpPr>
        <p:spPr>
          <a:xfrm>
            <a:off x="3221175" y="2312380"/>
            <a:ext cx="9144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404161" y="2359682"/>
            <a:ext cx="9144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1503992" y="2366956"/>
            <a:ext cx="9144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696940" y="2353080"/>
            <a:ext cx="914400" cy="11430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rgbClr val="008E40"/>
                  </a:solidFill>
                  <a:prstDash val="solid"/>
                </a:ln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ar-EG" sz="7200" dirty="0">
              <a:ln>
                <a:solidFill>
                  <a:srgbClr val="008E40"/>
                </a:solidFill>
                <a:prstDash val="solid"/>
              </a:ln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7" name="مجسم مشطوف الحواف 26"/>
          <p:cNvSpPr/>
          <p:nvPr/>
        </p:nvSpPr>
        <p:spPr>
          <a:xfrm>
            <a:off x="920545" y="3213403"/>
            <a:ext cx="2514600" cy="762000"/>
          </a:xfrm>
          <a:prstGeom prst="bevel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اثْنانِ</a:t>
            </a:r>
            <a:endParaRPr lang="ar-SA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سهم إلى اليسار 27"/>
          <p:cNvSpPr/>
          <p:nvPr/>
        </p:nvSpPr>
        <p:spPr bwMode="auto">
          <a:xfrm>
            <a:off x="5400647" y="3754456"/>
            <a:ext cx="1866846" cy="482620"/>
          </a:xfrm>
          <a:prstGeom prst="leftArrow">
            <a:avLst>
              <a:gd name="adj1" fmla="val 69942"/>
              <a:gd name="adj2" fmla="val 50000"/>
            </a:avLst>
          </a:prstGeom>
          <a:ln>
            <a:solidFill>
              <a:srgbClr val="008E4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600" b="1" dirty="0">
                <a:solidFill>
                  <a:schemeClr val="accent4">
                    <a:lumMod val="50000"/>
                  </a:schemeClr>
                </a:solidFill>
              </a:rPr>
              <a:t>ارسم ثلاث زهرات</a:t>
            </a:r>
            <a:endParaRPr lang="ar-SA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9" name="صورة 28" descr="Clipart-Cartoon-Design-04 copy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03305" y="4373713"/>
            <a:ext cx="724724" cy="9445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صورة 29" descr="Clipart-Cartoon-Design-04 copy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8590" y="4388862"/>
            <a:ext cx="724724" cy="9445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صورة 30" descr="Clipart-Cartoon-Design-04 copy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76379" y="4373713"/>
            <a:ext cx="724724" cy="9445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مستطيل مستدير الزوايا 31"/>
          <p:cNvSpPr/>
          <p:nvPr/>
        </p:nvSpPr>
        <p:spPr>
          <a:xfrm>
            <a:off x="3013821" y="3841915"/>
            <a:ext cx="1371600" cy="14478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rgbClr val="F3219E"/>
                </a:solidFill>
              </a:rPr>
              <a:t>3</a:t>
            </a:r>
            <a:endParaRPr lang="ar-EG" sz="7200" dirty="0" smtClean="0">
              <a:ln>
                <a:solidFill>
                  <a:schemeClr val="tx1"/>
                </a:solidFill>
                <a:prstDash val="dash"/>
              </a:ln>
              <a:solidFill>
                <a:srgbClr val="F3219E"/>
              </a:solidFill>
            </a:endParaRPr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2128807" y="3908659"/>
            <a:ext cx="1371600" cy="14478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rgbClr val="F3219E"/>
                </a:solidFill>
              </a:rPr>
              <a:t>3</a:t>
            </a:r>
            <a:endParaRPr lang="ar-EG" sz="7200" dirty="0" smtClean="0">
              <a:ln>
                <a:solidFill>
                  <a:schemeClr val="tx1"/>
                </a:solidFill>
                <a:prstDash val="dash"/>
              </a:ln>
              <a:solidFill>
                <a:srgbClr val="F3219E"/>
              </a:solidFill>
            </a:endParaRPr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1312795" y="3901385"/>
            <a:ext cx="1371600" cy="14478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rgbClr val="F3219E"/>
                </a:solidFill>
              </a:rPr>
              <a:t>3</a:t>
            </a:r>
            <a:endParaRPr lang="ar-EG" sz="7200" dirty="0" smtClean="0">
              <a:ln>
                <a:solidFill>
                  <a:schemeClr val="tx1"/>
                </a:solidFill>
                <a:prstDash val="dash"/>
              </a:ln>
              <a:solidFill>
                <a:srgbClr val="F3219E"/>
              </a:solidFill>
            </a:endParaRP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461814" y="3931255"/>
            <a:ext cx="1371600" cy="14478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72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rgbClr val="F3219E"/>
                </a:solidFill>
              </a:rPr>
              <a:t>3</a:t>
            </a:r>
            <a:endParaRPr lang="ar-EG" sz="7200" dirty="0" smtClean="0">
              <a:ln>
                <a:solidFill>
                  <a:schemeClr val="tx1"/>
                </a:solidFill>
                <a:prstDash val="dash"/>
              </a:ln>
              <a:solidFill>
                <a:srgbClr val="F3219E"/>
              </a:solidFill>
            </a:endParaRPr>
          </a:p>
        </p:txBody>
      </p:sp>
      <p:sp>
        <p:nvSpPr>
          <p:cNvPr id="36" name="مجسم مشطوف الحواف 35"/>
          <p:cNvSpPr/>
          <p:nvPr/>
        </p:nvSpPr>
        <p:spPr>
          <a:xfrm>
            <a:off x="981149" y="4959938"/>
            <a:ext cx="2514600" cy="762000"/>
          </a:xfrm>
          <a:prstGeom prst="bevel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ثَلاثَةٌ</a:t>
            </a:r>
            <a:endParaRPr lang="ar-SA" sz="4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8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2 - طيور الصب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2 - طيور الصب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2 - طيور الصب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85714" y="0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04913"/>
            <a:ext cx="43926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619672" y="743585"/>
            <a:ext cx="131799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نشاط</a:t>
            </a:r>
          </a:p>
        </p:txBody>
      </p:sp>
      <p:pic>
        <p:nvPicPr>
          <p:cNvPr id="22532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465388"/>
            <a:ext cx="51641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hlinkClick r:id="rId5"/>
          </p:cNvPr>
          <p:cNvSpPr/>
          <p:nvPr/>
        </p:nvSpPr>
        <p:spPr>
          <a:xfrm>
            <a:off x="857605" y="4587503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https://wordwall.net/resource/35770271</a:t>
            </a:r>
          </a:p>
        </p:txBody>
      </p:sp>
    </p:spTree>
    <p:extLst>
      <p:ext uri="{BB962C8B-B14F-4D97-AF65-F5344CB8AC3E}">
        <p14:creationId xmlns:p14="http://schemas.microsoft.com/office/powerpoint/2010/main" val="33413796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85714" y="0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6172200" cy="622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6477000" y="990600"/>
            <a:ext cx="242726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الواجب</a:t>
            </a:r>
          </a:p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إلى جانب </a:t>
            </a:r>
          </a:p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النشاط</a:t>
            </a:r>
          </a:p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المنزلي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6893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-85714" y="0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مجموعة 8"/>
          <p:cNvGrpSpPr/>
          <p:nvPr/>
        </p:nvGrpSpPr>
        <p:grpSpPr>
          <a:xfrm>
            <a:off x="762000" y="1905000"/>
            <a:ext cx="7543800" cy="4267200"/>
            <a:chOff x="1143000" y="1219200"/>
            <a:chExt cx="7543800" cy="4724400"/>
          </a:xfrm>
        </p:grpSpPr>
        <p:sp>
          <p:nvSpPr>
            <p:cNvPr id="7" name="شكل بيضاوي 6"/>
            <p:cNvSpPr/>
            <p:nvPr/>
          </p:nvSpPr>
          <p:spPr>
            <a:xfrm>
              <a:off x="1524000" y="1219200"/>
              <a:ext cx="6553200" cy="4724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شكل بيضاوي 5"/>
            <p:cNvSpPr/>
            <p:nvPr/>
          </p:nvSpPr>
          <p:spPr>
            <a:xfrm>
              <a:off x="1143000" y="1905000"/>
              <a:ext cx="7543800" cy="32004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مخطط انسيابي: عرض 4"/>
          <p:cNvSpPr/>
          <p:nvPr/>
        </p:nvSpPr>
        <p:spPr bwMode="auto">
          <a:xfrm>
            <a:off x="3962400" y="304800"/>
            <a:ext cx="4114800" cy="707886"/>
          </a:xfrm>
          <a:prstGeom prst="flowChartDisplay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chemeClr val="accent6">
                    <a:lumMod val="50000"/>
                  </a:schemeClr>
                </a:solidFill>
              </a:rPr>
              <a:t>نشاط منزلي</a:t>
            </a:r>
            <a:endParaRPr lang="ar-SA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مجسم مشطوف الحواف 19"/>
          <p:cNvSpPr/>
          <p:nvPr/>
        </p:nvSpPr>
        <p:spPr>
          <a:xfrm rot="21373445">
            <a:off x="686960" y="2733475"/>
            <a:ext cx="7323307" cy="2590800"/>
          </a:xfrm>
          <a:prstGeom prst="bevel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solidFill>
                  <a:srgbClr val="002060"/>
                </a:solidFill>
              </a:rPr>
              <a:t>كون ثلاث مجموعات إحداها (3 ملاعق) والأخرى (كوبان)، والثالثة (طبق واحد)، ثم اطلب إلى طفلك أن يعدها، ثم يكتب العدد.</a:t>
            </a:r>
            <a:endParaRPr lang="ar-S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301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r_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611936" y="103633"/>
            <a:ext cx="38074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درسنا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HLJZE33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667465"/>
            <a:ext cx="7886700" cy="47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4455" y="933457"/>
            <a:ext cx="4572000" cy="289925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الأحد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22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قراءة </a:t>
            </a:r>
            <a:r>
              <a:rPr lang="ar-SA" sz="24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1, 2 , 3 </a:t>
            </a:r>
            <a:r>
              <a:rPr lang="ar-SA" sz="2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و كتابتها</a:t>
            </a:r>
            <a:endParaRPr lang="ar-SA" sz="2400" b="1" dirty="0">
              <a:solidFill>
                <a:srgbClr val="0070C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cs typeface="Akhbar MT" pitchFamily="2" charset="-78"/>
              </a:rPr>
              <a:t>فكرة الدرس والهدف منه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  <a:latin typeface="Traditional Arabic" pitchFamily="18" charset="-78"/>
                <a:cs typeface="Akhbar MT" pitchFamily="2" charset="-78"/>
              </a:rPr>
              <a:t>أقرأ</a:t>
            </a:r>
            <a:r>
              <a:rPr lang="ar-EG" sz="2400" b="1" dirty="0">
                <a:solidFill>
                  <a:srgbClr val="0070C0"/>
                </a:solidFill>
                <a:latin typeface="Traditional Arabic" pitchFamily="18" charset="-78"/>
                <a:cs typeface="Akhbar MT" pitchFamily="2" charset="-78"/>
              </a:rPr>
              <a:t> الأعداد 1، 2، 3 </a:t>
            </a:r>
            <a:r>
              <a:rPr lang="ar-SA" sz="2400" b="1" dirty="0">
                <a:solidFill>
                  <a:srgbClr val="0070C0"/>
                </a:solidFill>
                <a:latin typeface="Traditional Arabic" pitchFamily="18" charset="-78"/>
                <a:cs typeface="Akhbar MT" pitchFamily="2" charset="-78"/>
              </a:rPr>
              <a:t>و أكتبها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  <a:latin typeface="Traditional Arabic" pitchFamily="18" charset="-78"/>
                <a:cs typeface="Akhbar MT" pitchFamily="2" charset="-78"/>
              </a:rPr>
              <a:t>والتعرف على مفردة العدد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5964" y="427407"/>
            <a:ext cx="6229654" cy="3847519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1471258" y="413759"/>
            <a:ext cx="1348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 / 2</a:t>
            </a:r>
            <a:endParaRPr lang="ar-S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326613" y="3351596"/>
            <a:ext cx="1891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 30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4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6877</TotalTime>
  <Words>122</Words>
  <Application>Microsoft Office PowerPoint</Application>
  <PresentationFormat>عرض على الشاشة (4:3)</PresentationFormat>
  <Paragraphs>38</Paragraphs>
  <Slides>13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1" baseType="lpstr">
      <vt:lpstr>Akhbar MT</vt:lpstr>
      <vt:lpstr>Andalus</vt:lpstr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250</cp:revision>
  <dcterms:created xsi:type="dcterms:W3CDTF">2009-07-10T10:51:31Z</dcterms:created>
  <dcterms:modified xsi:type="dcterms:W3CDTF">2023-09-05T19:18:40Z</dcterms:modified>
</cp:coreProperties>
</file>