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22"/>
  </p:notesMasterIdLst>
  <p:sldIdLst>
    <p:sldId id="283" r:id="rId2"/>
    <p:sldId id="286" r:id="rId3"/>
    <p:sldId id="287" r:id="rId4"/>
    <p:sldId id="288" r:id="rId5"/>
    <p:sldId id="289" r:id="rId6"/>
    <p:sldId id="304" r:id="rId7"/>
    <p:sldId id="334" r:id="rId8"/>
    <p:sldId id="335" r:id="rId9"/>
    <p:sldId id="336" r:id="rId10"/>
    <p:sldId id="337" r:id="rId11"/>
    <p:sldId id="338" r:id="rId12"/>
    <p:sldId id="339" r:id="rId13"/>
    <p:sldId id="329" r:id="rId14"/>
    <p:sldId id="291" r:id="rId15"/>
    <p:sldId id="321" r:id="rId16"/>
    <p:sldId id="330" r:id="rId17"/>
    <p:sldId id="331" r:id="rId18"/>
    <p:sldId id="328" r:id="rId19"/>
    <p:sldId id="342" r:id="rId20"/>
    <p:sldId id="333" r:id="rId21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5392"/>
    <a:srgbClr val="FF9900"/>
    <a:srgbClr val="FFCCFF"/>
    <a:srgbClr val="CC00FF"/>
    <a:srgbClr val="FFFF00"/>
    <a:srgbClr val="C50B7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5" d="100"/>
          <a:sy n="65" d="100"/>
        </p:scale>
        <p:origin x="15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20/02/45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D3C65-7CFE-4A83-806E-2CFCA9A991F4}" type="slidenum">
              <a:rPr lang="ar-AE" smtClean="0"/>
              <a:t>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6261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8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616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713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4307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D4E409-2DEE-41D0-8C89-944FB843A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729A2-818C-4800-84D6-5626A80A0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A69AA-8A8C-4217-B3C5-CA34D055C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26"/>
          <a:stretch/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697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2762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39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5423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85623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530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010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623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0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40.png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NULL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slide" Target="slide8.xml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hyperlink" Target="https://wordwall.net/ar/resource/4776728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19" Type="http://schemas.openxmlformats.org/officeDocument/2006/relationships/image" Target="../media/image50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NULL"/><Relationship Id="rId9" Type="http://schemas.openxmlformats.org/officeDocument/2006/relationships/image" Target="../media/image31.png"/><Relationship Id="rId1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1" Type="http://schemas.openxmlformats.org/officeDocument/2006/relationships/slide" Target="slide8.xml"/><Relationship Id="rId5" Type="http://schemas.openxmlformats.org/officeDocument/2006/relationships/image" Target="../media/image35.png"/><Relationship Id="rId10" Type="http://schemas.openxmlformats.org/officeDocument/2006/relationships/image" Target="NULL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E9B95-B43C-4F83-ACEC-AF25B122A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98" y="2745044"/>
            <a:ext cx="2482844" cy="313449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B9C711A-61D3-4210-8DDE-94DD7DA24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9075" y="3452066"/>
            <a:ext cx="396619" cy="410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933703-6660-4227-ACF5-4946F0A987D9}"/>
              </a:ext>
            </a:extLst>
          </p:cNvPr>
          <p:cNvSpPr txBox="1"/>
          <p:nvPr/>
        </p:nvSpPr>
        <p:spPr>
          <a:xfrm>
            <a:off x="3907341" y="3186609"/>
            <a:ext cx="2620923" cy="10156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حسب حجمها وشكلها ولونها</a:t>
            </a:r>
            <a:endParaRPr lang="ar-AE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45A0C-36AB-46D1-B299-B005B070F900}"/>
              </a:ext>
            </a:extLst>
          </p:cNvPr>
          <p:cNvSpPr txBox="1"/>
          <p:nvPr/>
        </p:nvSpPr>
        <p:spPr>
          <a:xfrm>
            <a:off x="3907342" y="2387634"/>
            <a:ext cx="2620922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حسب شكلها</a:t>
            </a:r>
            <a:endParaRPr lang="ar-AE" sz="3000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BB4CEDA-CDA3-4036-BA10-7D81FAC6E7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001" y="258609"/>
            <a:ext cx="1956123" cy="56483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7390331-622E-4123-B389-3610A4A057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83199" y="875494"/>
            <a:ext cx="1956124" cy="56483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581400" y="292191"/>
            <a:ext cx="4764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الخواص التي أصنف الأشياء</a:t>
            </a:r>
          </a:p>
          <a:p>
            <a:pPr algn="ctr"/>
            <a:r>
              <a:rPr lang="ar-SA" sz="3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على أساسها ؟ </a:t>
            </a:r>
            <a:endParaRPr lang="ar-SA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2" descr="Cupcake Icon #392365 - Free Icons Library">
            <a:hlinkClick r:id="rId9" action="ppaction://hlinksldjump"/>
            <a:extLst>
              <a:ext uri="{FF2B5EF4-FFF2-40B4-BE49-F238E27FC236}">
                <a16:creationId xmlns:a16="http://schemas.microsoft.com/office/drawing/2014/main" id="{93E53A94-69B1-42C7-AE7C-02D0C9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" y="1593017"/>
            <a:ext cx="730659" cy="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70919" y="2309946"/>
            <a:ext cx="6158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للعودة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77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17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65885 0.178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ECC887-9698-41F7-86F4-EE3C293B2614}"/>
              </a:ext>
            </a:extLst>
          </p:cNvPr>
          <p:cNvGrpSpPr/>
          <p:nvPr/>
        </p:nvGrpSpPr>
        <p:grpSpPr>
          <a:xfrm>
            <a:off x="6885237" y="2541085"/>
            <a:ext cx="1951318" cy="2883792"/>
            <a:chOff x="9332684" y="2375591"/>
            <a:chExt cx="2601757" cy="38450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0EB028-1C56-41EE-8E83-BE94BC0A5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684" y="2878845"/>
              <a:ext cx="1876200" cy="3341802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47593285-EC68-4F8F-90AB-C57078DC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226245">
              <a:off x="10288927" y="2375591"/>
              <a:ext cx="1645514" cy="2754841"/>
            </a:xfrm>
            <a:prstGeom prst="rect">
              <a:avLst/>
            </a:prstGeom>
          </p:spPr>
        </p:pic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05A3198C-C0F0-4B04-BAAA-66E5C7452A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9075" y="3452066"/>
            <a:ext cx="396619" cy="410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0462F-2912-4004-B10A-103598798387}"/>
              </a:ext>
            </a:extLst>
          </p:cNvPr>
          <p:cNvSpPr txBox="1"/>
          <p:nvPr/>
        </p:nvSpPr>
        <p:spPr>
          <a:xfrm>
            <a:off x="3907341" y="3186609"/>
            <a:ext cx="2620923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4</a:t>
            </a:r>
            <a:endParaRPr lang="ar-AE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A65DD-DC46-430D-9987-B64717D9668A}"/>
              </a:ext>
            </a:extLst>
          </p:cNvPr>
          <p:cNvSpPr txBox="1"/>
          <p:nvPr/>
        </p:nvSpPr>
        <p:spPr>
          <a:xfrm>
            <a:off x="3907342" y="2387634"/>
            <a:ext cx="2620922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5</a:t>
            </a:r>
            <a:endParaRPr lang="ar-AE" sz="300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5678393-BB6B-4525-A258-562439CF2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846" y="310664"/>
            <a:ext cx="1956123" cy="56483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49962C3-F4B7-48E3-B115-B2AE1C4680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83199" y="875494"/>
            <a:ext cx="1956124" cy="56483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3540" y="1143000"/>
            <a:ext cx="2748523" cy="999108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3907341" y="207967"/>
            <a:ext cx="4480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عدد الكور التي تشاهديها ؟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2" descr="Cupcake Icon #392365 - Free Icons Library">
            <a:hlinkClick r:id="rId12" action="ppaction://hlinksldjump"/>
            <a:extLst>
              <a:ext uri="{FF2B5EF4-FFF2-40B4-BE49-F238E27FC236}">
                <a16:creationId xmlns:a16="http://schemas.microsoft.com/office/drawing/2014/main" id="{93E53A94-69B1-42C7-AE7C-02D0C9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" y="1593017"/>
            <a:ext cx="730659" cy="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70919" y="2309946"/>
            <a:ext cx="6158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للعودة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58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17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61094 0.1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47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D6FD2-C6D8-48C9-9FC7-952A465FD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98" y="2745044"/>
            <a:ext cx="2482844" cy="313449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D1494DB-0422-4B9D-9D60-D739BF103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9075" y="3452066"/>
            <a:ext cx="396619" cy="41081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FE28719-F4C3-4AF4-9BA8-43E0ABF8D4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001" y="857251"/>
            <a:ext cx="1956123" cy="564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FF194-15EF-44EE-900C-5D70EFF255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83199" y="875494"/>
            <a:ext cx="1956124" cy="564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C3069-D575-4402-B6A0-7393232C26B9}"/>
              </a:ext>
            </a:extLst>
          </p:cNvPr>
          <p:cNvSpPr txBox="1"/>
          <p:nvPr/>
        </p:nvSpPr>
        <p:spPr>
          <a:xfrm>
            <a:off x="3900238" y="2583132"/>
            <a:ext cx="2620923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نعم</a:t>
            </a:r>
            <a:endParaRPr lang="ar-AE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03A03-CF1C-493B-8C22-B023A8C8DF4D}"/>
              </a:ext>
            </a:extLst>
          </p:cNvPr>
          <p:cNvSpPr txBox="1"/>
          <p:nvPr/>
        </p:nvSpPr>
        <p:spPr>
          <a:xfrm>
            <a:off x="3900238" y="3298900"/>
            <a:ext cx="2620922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لا</a:t>
            </a:r>
            <a:endParaRPr lang="ar-AE" sz="3000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200" y="970318"/>
            <a:ext cx="3667125" cy="149542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364937" y="123918"/>
            <a:ext cx="56284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المجموعتان متساويتان في العدد ؟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2" descr="Cupcake Icon #392365 - Free Icons Library">
            <a:hlinkClick r:id="rId10" action="ppaction://hlinksldjump"/>
            <a:extLst>
              <a:ext uri="{FF2B5EF4-FFF2-40B4-BE49-F238E27FC236}">
                <a16:creationId xmlns:a16="http://schemas.microsoft.com/office/drawing/2014/main" id="{93E53A94-69B1-42C7-AE7C-02D0C9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" y="1593017"/>
            <a:ext cx="730659" cy="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70919" y="2309946"/>
            <a:ext cx="6158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للعودة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9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17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65273 0.1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0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7275" y="36394"/>
            <a:ext cx="5105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GSDZE71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625" y="2413475"/>
            <a:ext cx="7886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70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35769" y="564125"/>
            <a:ext cx="4572000" cy="32685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الأحد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29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الثاني : الأعداد حتى 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cap="all" dirty="0">
                <a:ln w="0"/>
                <a:solidFill>
                  <a:srgbClr val="0066FF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قراءة العددين 4 ، 5 </a:t>
            </a:r>
            <a:r>
              <a:rPr lang="ar-SA" sz="2400" b="1" cap="all" dirty="0" smtClean="0">
                <a:ln w="0"/>
                <a:solidFill>
                  <a:srgbClr val="0066FF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وكتابتهما</a:t>
            </a:r>
            <a:endParaRPr lang="ar-SA" sz="2400" b="1" dirty="0">
              <a:solidFill>
                <a:srgbClr val="0066FF"/>
              </a:solidFill>
              <a:cs typeface="Akhbar MT" pitchFamily="2" charset="-78"/>
            </a:endParaRPr>
          </a:p>
          <a:p>
            <a:pPr>
              <a:defRPr/>
            </a:pPr>
            <a:endParaRPr lang="ar-SA" sz="2400" b="1" dirty="0" smtClean="0">
              <a:solidFill>
                <a:srgbClr val="FFFF00"/>
              </a:solidFill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 smtClean="0">
                <a:solidFill>
                  <a:srgbClr val="FF0000"/>
                </a:solidFill>
                <a:cs typeface="Akhbar MT" pitchFamily="2" charset="-78"/>
              </a:rPr>
              <a:t>فكرة </a:t>
            </a: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الدرس والهدف منه : </a:t>
            </a:r>
          </a:p>
          <a:p>
            <a:pPr>
              <a:defRPr/>
            </a:pPr>
            <a:endParaRPr lang="ar-SA" sz="2400" b="1" dirty="0">
              <a:solidFill>
                <a:srgbClr val="FFFF00"/>
              </a:solidFill>
              <a:cs typeface="Akhbar M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aditional Arabic" pitchFamily="18" charset="-78"/>
                <a:cs typeface="Traditional Arabic" pitchFamily="18" charset="-78"/>
              </a:rPr>
              <a:t>أقرأ العددين 4 ، 5 و</a:t>
            </a:r>
            <a:r>
              <a:rPr lang="ar-SA" sz="24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aditional Arabic" pitchFamily="18" charset="-78"/>
                <a:cs typeface="Traditional Arabic" pitchFamily="18" charset="-78"/>
              </a:rPr>
              <a:t>أ</a:t>
            </a:r>
            <a:r>
              <a:rPr lang="ar-EG" sz="24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aditional Arabic" pitchFamily="18" charset="-78"/>
                <a:cs typeface="Traditional Arabic" pitchFamily="18" charset="-78"/>
              </a:rPr>
              <a:t>كتبهما</a:t>
            </a:r>
            <a:endParaRPr lang="ar-S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66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34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87657"/>
            <a:ext cx="8382001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6096000" y="6099498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صفحة 34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دبوس زينة 4"/>
          <p:cNvSpPr/>
          <p:nvPr/>
        </p:nvSpPr>
        <p:spPr bwMode="auto">
          <a:xfrm>
            <a:off x="5867399" y="4268914"/>
            <a:ext cx="2074085" cy="600075"/>
          </a:xfrm>
          <a:prstGeom prst="plaqu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8E4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ارسم أربعة  </a:t>
            </a:r>
            <a:endParaRPr lang="ar-S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6" name="صورة 5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2352" y="4268914"/>
            <a:ext cx="568259" cy="5800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8489" y="5452844"/>
            <a:ext cx="568259" cy="5800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صورة 8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0772" y="5281344"/>
            <a:ext cx="568259" cy="5800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صورة 9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5367" y="5272194"/>
            <a:ext cx="568259" cy="5800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8390" y="5519400"/>
            <a:ext cx="568259" cy="5800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دبوس زينة 11"/>
          <p:cNvSpPr/>
          <p:nvPr/>
        </p:nvSpPr>
        <p:spPr bwMode="auto">
          <a:xfrm>
            <a:off x="709458" y="4309012"/>
            <a:ext cx="4409257" cy="600075"/>
          </a:xfrm>
          <a:prstGeom prst="plaqu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8E4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مرر القلم على العدد </a:t>
            </a:r>
            <a:r>
              <a:rPr lang="ar-EG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المنقط</a:t>
            </a:r>
            <a:r>
              <a:rPr lang="ar-S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وأكتب العدد</a:t>
            </a:r>
            <a:endParaRPr lang="ar-S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94602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94190"/>
            <a:ext cx="8000999" cy="3771900"/>
          </a:xfrm>
          <a:prstGeom prst="rect">
            <a:avLst/>
          </a:prstGeom>
        </p:spPr>
      </p:pic>
      <p:sp>
        <p:nvSpPr>
          <p:cNvPr id="4" name="دبوس زينة 3"/>
          <p:cNvSpPr/>
          <p:nvPr/>
        </p:nvSpPr>
        <p:spPr bwMode="auto">
          <a:xfrm>
            <a:off x="5715000" y="457200"/>
            <a:ext cx="2799296" cy="680085"/>
          </a:xfrm>
          <a:prstGeom prst="plaque">
            <a:avLst/>
          </a:prstGeom>
          <a:gradFill flip="none" rotWithShape="1">
            <a:gsLst>
              <a:gs pos="0">
                <a:srgbClr val="66FF33">
                  <a:tint val="66000"/>
                  <a:satMod val="160000"/>
                </a:srgbClr>
              </a:gs>
              <a:gs pos="50000">
                <a:srgbClr val="66FF33">
                  <a:tint val="44500"/>
                  <a:satMod val="160000"/>
                </a:srgbClr>
              </a:gs>
              <a:gs pos="100000">
                <a:srgbClr val="66FF3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66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ارسم خمسة  </a:t>
            </a:r>
            <a:endParaRPr lang="ar-S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5" name="صورة 4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503554"/>
            <a:ext cx="922337" cy="5873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9404" y="3350211"/>
            <a:ext cx="922337" cy="5873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9405" y="2228897"/>
            <a:ext cx="922337" cy="5873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صورة 8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1580" y="3257550"/>
            <a:ext cx="922337" cy="5873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صورة 9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1142" y="2789554"/>
            <a:ext cx="922337" cy="5873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 descr="Clipart-Cartoon-Design-04 cop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4355" y="2313856"/>
            <a:ext cx="922337" cy="5873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89" y="2313856"/>
            <a:ext cx="3974019" cy="4306055"/>
          </a:xfrm>
          <a:prstGeom prst="rect">
            <a:avLst/>
          </a:prstGeom>
        </p:spPr>
      </p:pic>
      <p:sp>
        <p:nvSpPr>
          <p:cNvPr id="13" name="دبوس زينة 12"/>
          <p:cNvSpPr/>
          <p:nvPr/>
        </p:nvSpPr>
        <p:spPr bwMode="auto">
          <a:xfrm>
            <a:off x="390153" y="417193"/>
            <a:ext cx="4934695" cy="760095"/>
          </a:xfrm>
          <a:prstGeom prst="plaque">
            <a:avLst/>
          </a:prstGeom>
          <a:gradFill flip="none" rotWithShape="1">
            <a:gsLst>
              <a:gs pos="0">
                <a:srgbClr val="66FF33">
                  <a:tint val="66000"/>
                  <a:satMod val="160000"/>
                </a:srgbClr>
              </a:gs>
              <a:gs pos="50000">
                <a:srgbClr val="66FF33">
                  <a:tint val="44500"/>
                  <a:satMod val="160000"/>
                </a:srgbClr>
              </a:gs>
              <a:gs pos="100000">
                <a:srgbClr val="66FF3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66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مرر القلم على العدد </a:t>
            </a:r>
            <a:r>
              <a:rPr lang="ar-EG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المنقط</a:t>
            </a:r>
            <a:r>
              <a:rPr lang="ar-S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وأكتب العدد</a:t>
            </a:r>
            <a:endParaRPr lang="ar-S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80718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3231"/>
            <a:ext cx="7696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دبوس زينة 4"/>
          <p:cNvSpPr/>
          <p:nvPr/>
        </p:nvSpPr>
        <p:spPr bwMode="auto">
          <a:xfrm>
            <a:off x="7620000" y="2057400"/>
            <a:ext cx="1524000" cy="3014305"/>
          </a:xfrm>
          <a:prstGeom prst="plaque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عِدّ الأشياء التي </a:t>
            </a:r>
            <a:r>
              <a:rPr lang="ar-EG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أمامك</a:t>
            </a:r>
            <a:r>
              <a:rPr lang="ar-SA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وأكتب العدد</a:t>
            </a:r>
            <a:endParaRPr lang="ar-SA" sz="28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1754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  <p:sp>
        <p:nvSpPr>
          <p:cNvPr id="21" name="مستطيل 20">
            <a:hlinkClick r:id="rId18"/>
          </p:cNvPr>
          <p:cNvSpPr/>
          <p:nvPr/>
        </p:nvSpPr>
        <p:spPr>
          <a:xfrm>
            <a:off x="1653540" y="3556490"/>
            <a:ext cx="4151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https://wordwall.net/ar/resource/4776728</a:t>
            </a:r>
          </a:p>
        </p:txBody>
      </p:sp>
      <p:pic>
        <p:nvPicPr>
          <p:cNvPr id="2052" name="Picture 4" descr="تصميم العاب تعليمية تفاعلية على موقع wordwall (@Aous_Wordwall) | Twitt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78" y="1078618"/>
            <a:ext cx="2219459" cy="221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778110" y="1260747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11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964397" y="3371209"/>
            <a:ext cx="721520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endParaRPr lang="ar-SA" sz="5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675" name="AutoShape 2" descr="نتيجة بحث الصور عن فط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dirty="0"/>
          </a:p>
        </p:txBody>
      </p:sp>
      <p:pic>
        <p:nvPicPr>
          <p:cNvPr id="28677" name="Picture 4" descr="حماية المال العام بكل نزاهة وشفافية.. شعار الملك سلمان والأمير محمد بن سلما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0" y="336743"/>
            <a:ext cx="385762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467544" y="3371208"/>
            <a:ext cx="8064896" cy="286610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3600" dirty="0">
              <a:solidFill>
                <a:schemeClr val="bg1"/>
              </a:solidFill>
            </a:endParaRPr>
          </a:p>
        </p:txBody>
      </p:sp>
      <p:sp>
        <p:nvSpPr>
          <p:cNvPr id="8" name="مستطيل 3"/>
          <p:cNvSpPr>
            <a:spLocks noChangeArrowheads="1"/>
          </p:cNvSpPr>
          <p:nvPr/>
        </p:nvSpPr>
        <p:spPr bwMode="auto">
          <a:xfrm>
            <a:off x="715970" y="3566981"/>
            <a:ext cx="77120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الإنسان بلا وطن هو كيان بلا روح ، والإنسان بلا وطن جسد بلا إحساس ، فالفاقد للوطن فاقد للأمن والاستقرار، والفاقد للأمن والاستقرار فاقد للاطمئنان ، والوطن بلا أمن واستقرار غابــة يعيش فيــها القـوي ويهان فيها الضعيف ، </a:t>
            </a:r>
            <a:r>
              <a:rPr lang="ar-SA" sz="3200" dirty="0" smtClean="0">
                <a:solidFill>
                  <a:schemeClr val="bg1"/>
                </a:solidFill>
                <a:cs typeface="Akhbar MT" pitchFamily="2" charset="-78"/>
              </a:rPr>
              <a:t>فعلينا أن نحمد </a:t>
            </a:r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الله على الأمن الذي نعيشه في بلادنا </a:t>
            </a:r>
            <a:r>
              <a:rPr lang="ar-SA" sz="3200" dirty="0" smtClean="0">
                <a:solidFill>
                  <a:schemeClr val="bg1"/>
                </a:solidFill>
                <a:cs typeface="Akhbar MT" pitchFamily="2" charset="-78"/>
              </a:rPr>
              <a:t>ونسأل الله أن يديم على بلادنا أمنها </a:t>
            </a:r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واستقرارها في ظل حكومتنا الرشيدة. </a:t>
            </a:r>
          </a:p>
        </p:txBody>
      </p:sp>
      <p:pic>
        <p:nvPicPr>
          <p:cNvPr id="1026" name="Picture 2" descr="متى اليوم الوطني السعودي 1444 موعد اجازة اليوم الوطني 92 - كوكب الخلي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74" y="336743"/>
            <a:ext cx="4342064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9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مجسم مشطوف الحواف 28"/>
          <p:cNvSpPr/>
          <p:nvPr/>
        </p:nvSpPr>
        <p:spPr>
          <a:xfrm>
            <a:off x="229911" y="2617448"/>
            <a:ext cx="5562600" cy="2286000"/>
          </a:xfrm>
          <a:prstGeom prst="bevel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ساعد طفلك على تكوين مجموعات من (4 ، 5)</a:t>
            </a:r>
            <a:endParaRPr lang="ar-SA" sz="3200" b="1" dirty="0" smtClean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أشياء مستعملا حبات المعكرونة أو الأرز، ثم اطلب إليه عد عناصر كل مجموعة وكتابة العدد أكثر من مرة.</a:t>
            </a:r>
            <a:endParaRPr lang="ar-SA" sz="4800" b="1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دبوس زينة 16"/>
          <p:cNvSpPr/>
          <p:nvPr/>
        </p:nvSpPr>
        <p:spPr bwMode="auto">
          <a:xfrm rot="21421605">
            <a:off x="3042937" y="641817"/>
            <a:ext cx="3732727" cy="1320165"/>
          </a:xfrm>
          <a:prstGeom prst="plaqu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E61ACE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W1 SHUROOQ 08 003" pitchFamily="2" charset="-78"/>
              </a:rPr>
              <a:t>نشاط منزلي</a:t>
            </a:r>
            <a:endParaRPr lang="ar-SA" sz="60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W1 SHUROOQ 08 003" pitchFamily="2" charset="-78"/>
            </a:endParaRPr>
          </a:p>
        </p:txBody>
      </p:sp>
      <p:sp>
        <p:nvSpPr>
          <p:cNvPr id="18" name="شبه منحرف 17"/>
          <p:cNvSpPr/>
          <p:nvPr/>
        </p:nvSpPr>
        <p:spPr>
          <a:xfrm rot="788280">
            <a:off x="8212831" y="375810"/>
            <a:ext cx="706954" cy="713308"/>
          </a:xfrm>
          <a:prstGeom prst="trapezoid">
            <a:avLst/>
          </a:prstGeom>
          <a:gradFill flip="none" rotWithShape="1">
            <a:gsLst>
              <a:gs pos="0">
                <a:srgbClr val="E61ACE">
                  <a:tint val="66000"/>
                  <a:satMod val="160000"/>
                </a:srgbClr>
              </a:gs>
              <a:gs pos="50000">
                <a:srgbClr val="E61ACE">
                  <a:tint val="44500"/>
                  <a:satMod val="160000"/>
                </a:srgbClr>
              </a:gs>
              <a:gs pos="100000">
                <a:srgbClr val="E61ACE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15" y="1828800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816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ched_coingr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76803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7520" y="938117"/>
            <a:ext cx="4934196" cy="322533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5D4C7B-3743-4CDB-A286-70807229DC88}"/>
              </a:ext>
            </a:extLst>
          </p:cNvPr>
          <p:cNvSpPr/>
          <p:nvPr/>
        </p:nvSpPr>
        <p:spPr>
          <a:xfrm>
            <a:off x="533368" y="4814325"/>
            <a:ext cx="3310843" cy="96949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اليوم الوطني السعودي </a:t>
            </a:r>
            <a:r>
              <a:rPr lang="ar-SA" sz="3000" dirty="0" smtClean="0">
                <a:ln w="0"/>
                <a:latin typeface="Simplified Arabic" panose="02020603050405020304" pitchFamily="18" charset="-78"/>
                <a:cs typeface="Simplified Arabic" panose="02020603050405020304" pitchFamily="18" charset="-78"/>
              </a:rPr>
              <a:t>93</a:t>
            </a:r>
            <a:endParaRPr lang="ar-SA" sz="3000" dirty="0">
              <a:ln w="0"/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/>
            <a:endParaRPr lang="ar-SA" sz="600" dirty="0">
              <a:ln w="0"/>
              <a:cs typeface="Sultan bold" pitchFamily="2" charset="-78"/>
            </a:endParaRPr>
          </a:p>
          <a:p>
            <a:pPr algn="ctr"/>
            <a:endParaRPr lang="ar-SA" sz="600" dirty="0">
              <a:ln w="0"/>
              <a:cs typeface="Sultan bold" pitchFamily="2" charset="-78"/>
            </a:endParaRPr>
          </a:p>
          <a:p>
            <a:pPr algn="ctr"/>
            <a:endParaRPr lang="ar-SA" sz="600" dirty="0">
              <a:ln w="0"/>
              <a:cs typeface="Sultan bold" pitchFamily="2" charset="-78"/>
            </a:endParaRPr>
          </a:p>
          <a:p>
            <a:pPr algn="ctr"/>
            <a:r>
              <a:rPr lang="ar-SA" sz="1050" b="1" dirty="0">
                <a:ln w="0"/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فكرة وتصميم: زينة المرزوقي</a:t>
            </a:r>
            <a:endParaRPr lang="en-US" sz="1050" b="1" dirty="0">
              <a:ln w="0"/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19366-17F7-48F8-9414-0039017E8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30" y="3959913"/>
            <a:ext cx="1315146" cy="166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72513-12B5-49F8-8D56-B79F500F2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0" y="1849922"/>
            <a:ext cx="727971" cy="144301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3BD71D6-A4C0-4301-9CBD-6BBE3E4D0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67808">
            <a:off x="3524979" y="7721068"/>
            <a:ext cx="638464" cy="1189559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D7CB94B-4D60-41B9-BD79-36B8FB046D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67808">
            <a:off x="5146110" y="7425521"/>
            <a:ext cx="638464" cy="1189559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99D4603-CEA1-40CA-AF85-EECD392EEF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226245">
            <a:off x="1020116" y="1699093"/>
            <a:ext cx="638464" cy="1189559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7147032" y="3779837"/>
            <a:ext cx="1859803" cy="1754326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نشاط</a:t>
            </a:r>
          </a:p>
          <a:p>
            <a:pPr algn="ctr"/>
            <a:r>
              <a:rPr lang="ar-SA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مراجعة</a:t>
            </a:r>
            <a:endParaRPr lang="ar-SA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كليب يوم الوطن بدون ايقاع 🇸🇦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20688"/>
            <a:ext cx="5908385" cy="3847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540E0-739A-40ED-9C17-04F31152C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226245">
            <a:off x="1526940" y="5857853"/>
            <a:ext cx="638464" cy="118955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5395FAE-A2C1-44C3-AE45-06ACD57C6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67808">
            <a:off x="6136571" y="5562389"/>
            <a:ext cx="638464" cy="11895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92062A3-FB4E-4B92-AE7E-DC4555159E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67808">
            <a:off x="8258454" y="5985032"/>
            <a:ext cx="638464" cy="11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4023 -1.19375 " pathEditMode="relative" rAng="0" ptsTypes="AA">
                                      <p:cBhvr>
                                        <p:cTn id="12" dur="1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-59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25039 -1.50902 " pathEditMode="relative" rAng="0" ptsTypes="AA">
                                      <p:cBhvr>
                                        <p:cTn id="14" dur="1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6" y="-7546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09688 -1.25254 " pathEditMode="relative" rAng="0" ptsTypes="AA">
                                      <p:cBhvr>
                                        <p:cTn id="16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626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9206 -1.31759 " pathEditMode="relative" rAng="0" ptsTypes="AA">
                                      <p:cBhvr>
                                        <p:cTn id="18" dur="1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58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22565 -1.46181 " pathEditMode="relative" rAng="0" ptsTypes="AA">
                                      <p:cBhvr>
                                        <p:cTn id="20" dur="1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7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5243A581-FE7C-40A8-993C-6A91B6C75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50832" y="3440248"/>
            <a:ext cx="513823" cy="532209"/>
          </a:xfrm>
          <a:prstGeom prst="rect">
            <a:avLst/>
          </a:prstGeom>
        </p:spPr>
      </p:pic>
      <p:pic>
        <p:nvPicPr>
          <p:cNvPr id="24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ED92B584-56D3-4498-ABDD-81E365E3F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50400" y="2049831"/>
            <a:ext cx="513823" cy="532209"/>
          </a:xfrm>
          <a:prstGeom prst="rect">
            <a:avLst/>
          </a:prstGeom>
        </p:spPr>
      </p:pic>
      <p:pic>
        <p:nvPicPr>
          <p:cNvPr id="26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D80B4DD4-86EF-4E75-86EB-74BA6683B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50831" y="2049831"/>
            <a:ext cx="513823" cy="532209"/>
          </a:xfrm>
          <a:prstGeom prst="rect">
            <a:avLst/>
          </a:prstGeom>
        </p:spPr>
      </p:pic>
      <p:pic>
        <p:nvPicPr>
          <p:cNvPr id="2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F15006F5-BAC5-4785-8010-23B3E6524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50401" y="3465819"/>
            <a:ext cx="513823" cy="532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4024EE-EFD9-4326-AE21-26F0D42844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36" y="3998028"/>
            <a:ext cx="1570165" cy="198227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4B75AA-C4C5-4219-B765-1D1CE18FE35C}"/>
              </a:ext>
            </a:extLst>
          </p:cNvPr>
          <p:cNvGrpSpPr/>
          <p:nvPr/>
        </p:nvGrpSpPr>
        <p:grpSpPr>
          <a:xfrm>
            <a:off x="3745300" y="3876415"/>
            <a:ext cx="1266827" cy="2124335"/>
            <a:chOff x="9332684" y="2375591"/>
            <a:chExt cx="2601757" cy="38450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375EF4-0051-42A1-8E22-80C77D8FD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684" y="2878845"/>
              <a:ext cx="1876200" cy="3341802"/>
            </a:xfrm>
            <a:prstGeom prst="rect">
              <a:avLst/>
            </a:prstGeom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611285B3-9CA3-43DE-8D64-863E3B7E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226245">
              <a:off x="10288927" y="2375591"/>
              <a:ext cx="1645514" cy="2754841"/>
            </a:xfrm>
            <a:prstGeom prst="rect">
              <a:avLst/>
            </a:prstGeom>
          </p:spPr>
        </p:pic>
      </p:grpSp>
      <p:pic>
        <p:nvPicPr>
          <p:cNvPr id="13" name="Picture 2" descr="متى اليوم الوطني السعودي 1444 موعد اجازة اليوم الوطني 92 - كوكب الخليج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292342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42AC2-37BD-4ACD-A496-2B58D9FCF96F}"/>
              </a:ext>
            </a:extLst>
          </p:cNvPr>
          <p:cNvGrpSpPr/>
          <p:nvPr/>
        </p:nvGrpSpPr>
        <p:grpSpPr>
          <a:xfrm>
            <a:off x="6885237" y="2541085"/>
            <a:ext cx="1951318" cy="2883792"/>
            <a:chOff x="9332684" y="2375591"/>
            <a:chExt cx="2601757" cy="38450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81CAA7-02F8-4662-A917-EB89E004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684" y="2878845"/>
              <a:ext cx="1876200" cy="3341802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8DF9894F-0E0F-4422-83C9-48A591A98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226245">
              <a:off x="10288927" y="2375591"/>
              <a:ext cx="1645514" cy="2754841"/>
            </a:xfrm>
            <a:prstGeom prst="rect">
              <a:avLst/>
            </a:prstGeom>
          </p:spPr>
        </p:pic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D481F74C-DF3C-425A-A59B-05DDF81499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9075" y="3452066"/>
            <a:ext cx="396619" cy="4108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36DE77-E0F8-4836-95B3-C37C9EC4ADCC}"/>
              </a:ext>
            </a:extLst>
          </p:cNvPr>
          <p:cNvSpPr/>
          <p:nvPr/>
        </p:nvSpPr>
        <p:spPr>
          <a:xfrm>
            <a:off x="4502717" y="3082752"/>
            <a:ext cx="1385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F86EFFC5-9234-4692-96F2-61FA2F9BCC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3783" y="251589"/>
            <a:ext cx="1956123" cy="5648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C5E247-FAA1-4D81-9D42-FBFC3BA0077A}"/>
              </a:ext>
            </a:extLst>
          </p:cNvPr>
          <p:cNvSpPr txBox="1"/>
          <p:nvPr/>
        </p:nvSpPr>
        <p:spPr>
          <a:xfrm>
            <a:off x="3900238" y="2583132"/>
            <a:ext cx="2620923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الطيور</a:t>
            </a:r>
            <a:endParaRPr lang="ar-AE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8AFC7D-2B4E-4F20-9666-17F04B49C740}"/>
              </a:ext>
            </a:extLst>
          </p:cNvPr>
          <p:cNvSpPr txBox="1"/>
          <p:nvPr/>
        </p:nvSpPr>
        <p:spPr>
          <a:xfrm>
            <a:off x="3900238" y="3298900"/>
            <a:ext cx="2620922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الزهور </a:t>
            </a:r>
            <a:endParaRPr lang="ar-AE" sz="3000" dirty="0"/>
          </a:p>
        </p:txBody>
      </p:sp>
      <p:pic>
        <p:nvPicPr>
          <p:cNvPr id="2050" name="Picture 2" descr="Cupcake Icon #392365 - Free Icons Library">
            <a:hlinkClick r:id="rId11" action="ppaction://hlinksldjump"/>
            <a:extLst>
              <a:ext uri="{FF2B5EF4-FFF2-40B4-BE49-F238E27FC236}">
                <a16:creationId xmlns:a16="http://schemas.microsoft.com/office/drawing/2014/main" id="{93E53A94-69B1-42C7-AE7C-02D0C9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" y="1593017"/>
            <a:ext cx="730659" cy="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4887926" y="98961"/>
            <a:ext cx="4208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المجموعة الأكثر عددًا ؟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70919" y="2309946"/>
            <a:ext cx="6158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للعودة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2056" y="907062"/>
            <a:ext cx="4615144" cy="164333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C9884FDA-E8E3-4486-A9F8-95744B12EB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12296" y="629288"/>
            <a:ext cx="1956124" cy="5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17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61328 0.15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64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7032</TotalTime>
  <Words>218</Words>
  <Application>Microsoft Office PowerPoint</Application>
  <PresentationFormat>عرض على الشاشة (4:3)</PresentationFormat>
  <Paragraphs>48</Paragraphs>
  <Slides>20</Slides>
  <Notes>4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0" baseType="lpstr">
      <vt:lpstr>Akhbar MT</vt:lpstr>
      <vt:lpstr>Arial</vt:lpstr>
      <vt:lpstr>Calibri</vt:lpstr>
      <vt:lpstr>Calibri Light</vt:lpstr>
      <vt:lpstr>Simplified Arabic</vt:lpstr>
      <vt:lpstr>Sultan bold</vt:lpstr>
      <vt:lpstr>Times New Roman</vt:lpstr>
      <vt:lpstr>Traditional Arabic</vt:lpstr>
      <vt:lpstr>W1 SHUROOQ 08 003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271</cp:revision>
  <dcterms:created xsi:type="dcterms:W3CDTF">2009-07-10T10:51:31Z</dcterms:created>
  <dcterms:modified xsi:type="dcterms:W3CDTF">2023-09-05T19:31:04Z</dcterms:modified>
</cp:coreProperties>
</file>