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5" r:id="rId3"/>
    <p:sldId id="266" r:id="rId4"/>
    <p:sldId id="271" r:id="rId5"/>
    <p:sldId id="292" r:id="rId6"/>
    <p:sldId id="296" r:id="rId7"/>
    <p:sldId id="295" r:id="rId8"/>
    <p:sldId id="297" r:id="rId9"/>
    <p:sldId id="299" r:id="rId10"/>
    <p:sldId id="300" r:id="rId11"/>
    <p:sldId id="273" r:id="rId12"/>
    <p:sldId id="277" r:id="rId13"/>
    <p:sldId id="279" r:id="rId1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1AF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706" autoAdjust="0"/>
    <p:restoredTop sz="94660"/>
  </p:normalViewPr>
  <p:slideViewPr>
    <p:cSldViewPr>
      <p:cViewPr>
        <p:scale>
          <a:sx n="66" d="100"/>
          <a:sy n="66" d="100"/>
        </p:scale>
        <p:origin x="-151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02/02/42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02/02/42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02/02/42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02/02/42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02/02/42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02/02/42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02/02/42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ma"/><Relationship Id="rId13" Type="http://schemas.openxmlformats.org/officeDocument/2006/relationships/image" Target="../media/image5.png"/><Relationship Id="rId18" Type="http://schemas.openxmlformats.org/officeDocument/2006/relationships/image" Target="../media/image10.jpeg"/><Relationship Id="rId3" Type="http://schemas.microsoft.com/office/2007/relationships/media" Target="../media/media2.wma"/><Relationship Id="rId7" Type="http://schemas.microsoft.com/office/2007/relationships/media" Target="../media/media4.wma"/><Relationship Id="rId12" Type="http://schemas.openxmlformats.org/officeDocument/2006/relationships/image" Target="../media/image4.png"/><Relationship Id="rId17" Type="http://schemas.openxmlformats.org/officeDocument/2006/relationships/image" Target="../media/image9.png"/><Relationship Id="rId2" Type="http://schemas.openxmlformats.org/officeDocument/2006/relationships/audio" Target="../media/media1.wma"/><Relationship Id="rId16" Type="http://schemas.openxmlformats.org/officeDocument/2006/relationships/image" Target="../media/image8.png"/><Relationship Id="rId1" Type="http://schemas.microsoft.com/office/2007/relationships/media" Target="../media/media1.wma"/><Relationship Id="rId6" Type="http://schemas.openxmlformats.org/officeDocument/2006/relationships/audio" Target="../media/media3.wma"/><Relationship Id="rId11" Type="http://schemas.openxmlformats.org/officeDocument/2006/relationships/slideLayout" Target="../slideLayouts/slideLayout2.xml"/><Relationship Id="rId5" Type="http://schemas.microsoft.com/office/2007/relationships/media" Target="../media/media3.wma"/><Relationship Id="rId15" Type="http://schemas.openxmlformats.org/officeDocument/2006/relationships/image" Target="../media/image7.jpeg"/><Relationship Id="rId10" Type="http://schemas.openxmlformats.org/officeDocument/2006/relationships/audio" Target="../media/media5.wma"/><Relationship Id="rId19" Type="http://schemas.openxmlformats.org/officeDocument/2006/relationships/image" Target="../media/image11.jpg"/><Relationship Id="rId4" Type="http://schemas.openxmlformats.org/officeDocument/2006/relationships/audio" Target="../media/media2.wma"/><Relationship Id="rId9" Type="http://schemas.microsoft.com/office/2007/relationships/media" Target="../media/media5.wma"/><Relationship Id="rId1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4.pn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4.pn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9.wma"/><Relationship Id="rId7" Type="http://schemas.openxmlformats.org/officeDocument/2006/relationships/image" Target="../media/image4.png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openxmlformats.org/officeDocument/2006/relationships/image" Target="../media/image14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9.wma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4.pn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755576" y="476672"/>
            <a:ext cx="763284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all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Super goal 5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899592" y="2132856"/>
            <a:ext cx="748883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Unit </a:t>
            </a:r>
            <a:r>
              <a:rPr lang="en-US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2</a:t>
            </a:r>
          </a:p>
          <a:p>
            <a:pPr algn="ctr"/>
            <a:r>
              <a:rPr lang="en-US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Lesson 1  </a:t>
            </a:r>
            <a:r>
              <a:rPr lang="en-US" sz="2800" b="1" cap="all" dirty="0" smtClean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</a:rPr>
              <a:t>listening </a:t>
            </a:r>
            <a:r>
              <a:rPr lang="en-US" sz="2800" b="1" cap="all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</a:rPr>
              <a:t>&amp;</a:t>
            </a:r>
            <a:r>
              <a:rPr lang="en-US" sz="2800" b="1" cap="all" dirty="0" smtClean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</a:rPr>
              <a:t> discuss </a:t>
            </a:r>
            <a:r>
              <a:rPr lang="en-US" sz="2800" b="1" cap="all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</a:rPr>
              <a:t>+</a:t>
            </a:r>
            <a:r>
              <a:rPr lang="en-US" sz="2800" b="1" cap="all" dirty="0" smtClean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</a:rPr>
              <a:t> pair work 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2267744" y="5526359"/>
            <a:ext cx="3826778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  <a:r>
              <a:rPr lang="ar-SA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عداد المعلم / يحيى المنقري    متوسطة المأمون بالهفوف  </a:t>
            </a:r>
            <a:endParaRPr lang="ar-SA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789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مستطيل مستدير الزوايا 35">
            <a:hlinkClick r:id="rId2" action="ppaction://hlinksldjump"/>
          </p:cNvPr>
          <p:cNvSpPr/>
          <p:nvPr/>
        </p:nvSpPr>
        <p:spPr>
          <a:xfrm>
            <a:off x="2309014" y="3299324"/>
            <a:ext cx="2034273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428596" y="142852"/>
            <a:ext cx="5500726" cy="571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428596" y="142852"/>
            <a:ext cx="55190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Choose the correct answer :</a:t>
            </a:r>
            <a:endParaRPr lang="ar-SA" sz="36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2392882" y="857232"/>
            <a:ext cx="5572423" cy="571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012708" y="905516"/>
            <a:ext cx="766834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Outstanding </a:t>
            </a:r>
            <a:r>
              <a:rPr 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</a:t>
            </a:r>
            <a:endParaRPr lang="ar-SA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مستطيل مستدير الزوايا 5">
            <a:hlinkClick r:id="rId3" action="ppaction://hlinksldjump"/>
          </p:cNvPr>
          <p:cNvSpPr/>
          <p:nvPr/>
        </p:nvSpPr>
        <p:spPr>
          <a:xfrm>
            <a:off x="2310006" y="1689993"/>
            <a:ext cx="1857388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مستطيل مستدير الزوايا 6">
            <a:hlinkClick r:id="rId2" action="ppaction://hlinksldjump"/>
          </p:cNvPr>
          <p:cNvSpPr/>
          <p:nvPr/>
        </p:nvSpPr>
        <p:spPr>
          <a:xfrm>
            <a:off x="6175861" y="1626531"/>
            <a:ext cx="1857388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مستطيل 9">
            <a:hlinkClick r:id="rId3" action="ppaction://hlinksldjump"/>
          </p:cNvPr>
          <p:cNvSpPr/>
          <p:nvPr/>
        </p:nvSpPr>
        <p:spPr>
          <a:xfrm>
            <a:off x="2274954" y="1650012"/>
            <a:ext cx="189310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>
                  <a:noFill/>
                </a:ln>
                <a:solidFill>
                  <a:srgbClr val="7030A0"/>
                </a:solidFill>
              </a:rPr>
              <a:t>excellent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11" name="مستطيل 10">
            <a:hlinkClick r:id="rId2" action="ppaction://hlinksldjump"/>
          </p:cNvPr>
          <p:cNvSpPr/>
          <p:nvPr/>
        </p:nvSpPr>
        <p:spPr>
          <a:xfrm>
            <a:off x="6070129" y="1610012"/>
            <a:ext cx="206885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>
                  <a:noFill/>
                </a:ln>
                <a:solidFill>
                  <a:srgbClr val="7030A0"/>
                </a:solidFill>
              </a:rPr>
              <a:t>Bad 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2250265" y="2500306"/>
            <a:ext cx="5715040" cy="571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2188576" y="2433850"/>
            <a:ext cx="52864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 </a:t>
            </a:r>
            <a:r>
              <a:rPr lang="en-US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arrangement to </a:t>
            </a:r>
            <a:r>
              <a:rPr lang="en-US" sz="32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meet </a:t>
            </a:r>
            <a:r>
              <a:rPr 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</a:t>
            </a:r>
            <a:endParaRPr lang="en-US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مستطيل مستدير الزوايا 15">
            <a:hlinkClick r:id="rId3" action="ppaction://hlinksldjump"/>
          </p:cNvPr>
          <p:cNvSpPr/>
          <p:nvPr/>
        </p:nvSpPr>
        <p:spPr>
          <a:xfrm>
            <a:off x="6175861" y="3204660"/>
            <a:ext cx="1789444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مستطيل 18">
            <a:hlinkClick r:id="rId3" action="ppaction://hlinksldjump"/>
          </p:cNvPr>
          <p:cNvSpPr/>
          <p:nvPr/>
        </p:nvSpPr>
        <p:spPr>
          <a:xfrm>
            <a:off x="6070129" y="3171623"/>
            <a:ext cx="189517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>
                  <a:noFill/>
                </a:ln>
                <a:solidFill>
                  <a:srgbClr val="7030A0"/>
                </a:solidFill>
              </a:rPr>
              <a:t>appointment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32" name="مستطيل 31"/>
          <p:cNvSpPr/>
          <p:nvPr/>
        </p:nvSpPr>
        <p:spPr>
          <a:xfrm>
            <a:off x="1250644" y="779015"/>
            <a:ext cx="7473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1-</a:t>
            </a:r>
            <a:endParaRPr lang="ar-SA" sz="48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3" name="مستطيل 32"/>
          <p:cNvSpPr/>
          <p:nvPr/>
        </p:nvSpPr>
        <p:spPr>
          <a:xfrm>
            <a:off x="1285852" y="2285992"/>
            <a:ext cx="747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2-</a:t>
            </a:r>
            <a:endParaRPr lang="ar-SA" sz="54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5" name="مستطيل 34">
            <a:hlinkClick r:id="rId2" action="ppaction://hlinksldjump"/>
          </p:cNvPr>
          <p:cNvSpPr/>
          <p:nvPr/>
        </p:nvSpPr>
        <p:spPr>
          <a:xfrm>
            <a:off x="2321703" y="3282805"/>
            <a:ext cx="203427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>
                  <a:noFill/>
                </a:ln>
                <a:solidFill>
                  <a:srgbClr val="7030A0"/>
                </a:solidFill>
              </a:rPr>
              <a:t>encouraged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30" name="مستطيل 29"/>
          <p:cNvSpPr/>
          <p:nvPr/>
        </p:nvSpPr>
        <p:spPr>
          <a:xfrm>
            <a:off x="587908" y="4235007"/>
            <a:ext cx="747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3-</a:t>
            </a:r>
            <a:endParaRPr lang="ar-SA" sz="54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4" name="مستطيل 33"/>
          <p:cNvSpPr/>
          <p:nvPr/>
        </p:nvSpPr>
        <p:spPr>
          <a:xfrm>
            <a:off x="5910581" y="4235007"/>
            <a:ext cx="747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4-</a:t>
            </a:r>
            <a:endParaRPr lang="ar-SA" sz="54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8" name="مستطيل مستدير الزوايا 37">
            <a:hlinkClick r:id="rId2" action="ppaction://hlinksldjump"/>
          </p:cNvPr>
          <p:cNvSpPr/>
          <p:nvPr/>
        </p:nvSpPr>
        <p:spPr>
          <a:xfrm>
            <a:off x="1285852" y="5572140"/>
            <a:ext cx="2000264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9" name="مستطيل مستدير الزوايا 38">
            <a:hlinkClick r:id="rId3" action="ppaction://hlinksldjump"/>
          </p:cNvPr>
          <p:cNvSpPr/>
          <p:nvPr/>
        </p:nvSpPr>
        <p:spPr>
          <a:xfrm>
            <a:off x="1357290" y="6215082"/>
            <a:ext cx="1928826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0" name="مستطيل مستدير الزوايا 39">
            <a:hlinkClick r:id="rId2" action="ppaction://hlinksldjump"/>
          </p:cNvPr>
          <p:cNvSpPr/>
          <p:nvPr/>
        </p:nvSpPr>
        <p:spPr>
          <a:xfrm>
            <a:off x="6632405" y="5541029"/>
            <a:ext cx="1857388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1" name="مستطيل مستدير الزوايا 40">
            <a:hlinkClick r:id="rId3" action="ppaction://hlinksldjump"/>
          </p:cNvPr>
          <p:cNvSpPr/>
          <p:nvPr/>
        </p:nvSpPr>
        <p:spPr>
          <a:xfrm>
            <a:off x="6715140" y="6215082"/>
            <a:ext cx="1857388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2" name="مستطيل 41">
            <a:hlinkClick r:id="rId2" action="ppaction://hlinksldjump"/>
          </p:cNvPr>
          <p:cNvSpPr/>
          <p:nvPr/>
        </p:nvSpPr>
        <p:spPr>
          <a:xfrm>
            <a:off x="1238436" y="5572140"/>
            <a:ext cx="200026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>
                  <a:noFill/>
                </a:ln>
                <a:solidFill>
                  <a:srgbClr val="7030A0"/>
                </a:solidFill>
              </a:rPr>
              <a:t>Crippling 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43" name="مستطيل 42">
            <a:hlinkClick r:id="rId3" action="ppaction://hlinksldjump"/>
          </p:cNvPr>
          <p:cNvSpPr/>
          <p:nvPr/>
        </p:nvSpPr>
        <p:spPr>
          <a:xfrm>
            <a:off x="1355940" y="6215082"/>
            <a:ext cx="192882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>
                  <a:noFill/>
                </a:ln>
                <a:solidFill>
                  <a:srgbClr val="7030A0"/>
                </a:solidFill>
              </a:rPr>
              <a:t>Twins 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44" name="مستطيل 43">
            <a:hlinkClick r:id="rId2" action="ppaction://hlinksldjump"/>
          </p:cNvPr>
          <p:cNvSpPr/>
          <p:nvPr/>
        </p:nvSpPr>
        <p:spPr>
          <a:xfrm>
            <a:off x="6719622" y="5572140"/>
            <a:ext cx="18573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>
                  <a:noFill/>
                </a:ln>
                <a:solidFill>
                  <a:srgbClr val="7030A0"/>
                </a:solidFill>
              </a:rPr>
              <a:t>Guys 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45" name="مستطيل 44">
            <a:hlinkClick r:id="rId3" action="ppaction://hlinksldjump"/>
          </p:cNvPr>
          <p:cNvSpPr/>
          <p:nvPr/>
        </p:nvSpPr>
        <p:spPr>
          <a:xfrm>
            <a:off x="6632405" y="6183008"/>
            <a:ext cx="202285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>
                  <a:noFill/>
                </a:ln>
                <a:solidFill>
                  <a:srgbClr val="7030A0"/>
                </a:solidFill>
              </a:rPr>
              <a:t>Infants 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48" name="مستطيل 47"/>
          <p:cNvSpPr/>
          <p:nvPr/>
        </p:nvSpPr>
        <p:spPr>
          <a:xfrm>
            <a:off x="7858148" y="5286388"/>
            <a:ext cx="214314" cy="714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</a:endParaRPr>
          </a:p>
        </p:txBody>
      </p:sp>
      <p:pic>
        <p:nvPicPr>
          <p:cNvPr id="46" name="صورة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290" y="3908863"/>
            <a:ext cx="1575618" cy="1575618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304" y="4125545"/>
            <a:ext cx="1537157" cy="135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44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79334807-the-end-word-on-black-board-background-composed-from-colorful-abc-alphabet-block-wooden-letters-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2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 descr="stock-illustration-thumbs-up-emoticon-vector-design-showing-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428604"/>
            <a:ext cx="1857388" cy="1714512"/>
          </a:xfrm>
          <a:prstGeom prst="rect">
            <a:avLst/>
          </a:prstGeom>
        </p:spPr>
      </p:pic>
      <p:sp>
        <p:nvSpPr>
          <p:cNvPr id="12" name="سهم إلى اليسار 11">
            <a:hlinkClick r:id="rId3" action="ppaction://hlinksldjump"/>
          </p:cNvPr>
          <p:cNvSpPr/>
          <p:nvPr/>
        </p:nvSpPr>
        <p:spPr>
          <a:xfrm>
            <a:off x="214282" y="5286388"/>
            <a:ext cx="1571636" cy="928694"/>
          </a:xfrm>
          <a:prstGeom prst="lef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>
            <a:hlinkClick r:id="rId3" action="ppaction://hlinksldjump"/>
          </p:cNvPr>
          <p:cNvSpPr/>
          <p:nvPr/>
        </p:nvSpPr>
        <p:spPr>
          <a:xfrm>
            <a:off x="-47120" y="5058237"/>
            <a:ext cx="242886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2800" b="1" cap="none" spc="0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2800" b="1" cap="none" spc="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Back</a:t>
            </a:r>
          </a:p>
          <a:p>
            <a:pPr algn="ctr"/>
            <a:endParaRPr lang="ar-SA" sz="2800" b="1" cap="none" spc="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5" name="صورة 14" descr="imagewes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0298" y="1071546"/>
            <a:ext cx="5286412" cy="435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36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سهم إلى اليسار 11">
            <a:hlinkClick r:id="rId2" action="ppaction://hlinksldjump"/>
          </p:cNvPr>
          <p:cNvSpPr/>
          <p:nvPr/>
        </p:nvSpPr>
        <p:spPr>
          <a:xfrm>
            <a:off x="214282" y="5214950"/>
            <a:ext cx="1571636" cy="928694"/>
          </a:xfrm>
          <a:prstGeom prst="lef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>
            <a:hlinkClick r:id="rId2" action="ppaction://hlinksldjump"/>
          </p:cNvPr>
          <p:cNvSpPr/>
          <p:nvPr/>
        </p:nvSpPr>
        <p:spPr>
          <a:xfrm>
            <a:off x="0" y="4986799"/>
            <a:ext cx="221454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2800" b="1" cap="none" spc="0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2800" b="1" cap="none" spc="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Back</a:t>
            </a:r>
          </a:p>
          <a:p>
            <a:pPr algn="ctr"/>
            <a:endParaRPr lang="ar-SA" sz="2800" b="1" cap="none" spc="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صورة 5" descr="x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DDDDDD"/>
              </a:clrFrom>
              <a:clrTo>
                <a:srgbClr val="DDDDD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3240" y="1857364"/>
            <a:ext cx="4310066" cy="3706657"/>
          </a:xfrm>
          <a:prstGeom prst="rect">
            <a:avLst/>
          </a:prstGeom>
        </p:spPr>
      </p:pic>
      <p:pic>
        <p:nvPicPr>
          <p:cNvPr id="8" name="صورة 7" descr="teary-eyed-emoticon-cryi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0750" y="1047750"/>
            <a:ext cx="1595432" cy="159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48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20180128135931-shutterstock-46671552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856" y="0"/>
            <a:ext cx="9170855" cy="6858000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899592" y="260648"/>
            <a:ext cx="4429156" cy="50006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en-US" altLang="ar-SA" sz="3600" b="1" dirty="0" smtClean="0">
                <a:solidFill>
                  <a:srgbClr val="FF0000"/>
                </a:solidFill>
              </a:rPr>
              <a:t>Learning Objectives  </a:t>
            </a:r>
            <a:endParaRPr lang="ar-SA" sz="3600" b="1" dirty="0">
              <a:solidFill>
                <a:srgbClr val="FF0000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166670" y="1057271"/>
            <a:ext cx="5895000" cy="50006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/>
          <p:cNvSpPr txBox="1"/>
          <p:nvPr/>
        </p:nvSpPr>
        <p:spPr>
          <a:xfrm>
            <a:off x="30719" y="1076471"/>
            <a:ext cx="61813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l"/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</a:rPr>
              <a:t>*</a:t>
            </a:r>
            <a:r>
              <a:rPr lang="en-US" sz="2400" b="1" i="1" u="sng" dirty="0" smtClean="0">
                <a:solidFill>
                  <a:schemeClr val="bg2">
                    <a:lumMod val="50000"/>
                  </a:schemeClr>
                </a:solidFill>
              </a:rPr>
              <a:t>By the end of this lesson, Ss will be able to: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0" y="2348880"/>
            <a:ext cx="6181380" cy="169706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1- Ask </a:t>
            </a:r>
            <a:r>
              <a:rPr lang="en-US" sz="2400" b="1" dirty="0">
                <a:solidFill>
                  <a:schemeClr val="bg1"/>
                </a:solidFill>
              </a:rPr>
              <a:t>about the people in the news.</a:t>
            </a:r>
          </a:p>
          <a:p>
            <a:pPr algn="l" rtl="0"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2- Relate </a:t>
            </a:r>
            <a:r>
              <a:rPr lang="en-US" sz="2400" b="1" dirty="0">
                <a:solidFill>
                  <a:schemeClr val="bg1"/>
                </a:solidFill>
              </a:rPr>
              <a:t>past events in learners' life</a:t>
            </a:r>
          </a:p>
          <a:p>
            <a:pPr algn="l" rtl="0"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3- Talk </a:t>
            </a:r>
            <a:r>
              <a:rPr lang="en-US" sz="2400" b="1" dirty="0">
                <a:solidFill>
                  <a:schemeClr val="bg1"/>
                </a:solidFill>
              </a:rPr>
              <a:t>about past actions </a:t>
            </a:r>
            <a:endParaRPr lang="en-US" sz="2400" b="1" i="1" u="sng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73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Vocabula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4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twins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340710" y="5653784"/>
            <a:ext cx="609600" cy="609600"/>
          </a:xfrm>
          <a:prstGeom prst="rect">
            <a:avLst/>
          </a:prstGeom>
        </p:spPr>
      </p:pic>
      <p:pic>
        <p:nvPicPr>
          <p:cNvPr id="15" name="infant.wm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466967" y="5808735"/>
            <a:ext cx="609600" cy="609600"/>
          </a:xfrm>
          <a:prstGeom prst="rect">
            <a:avLst/>
          </a:prstGeom>
        </p:spPr>
      </p:pic>
      <p:pic>
        <p:nvPicPr>
          <p:cNvPr id="13" name="flag.wma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428951" y="2866571"/>
            <a:ext cx="609600" cy="609600"/>
          </a:xfrm>
          <a:prstGeom prst="rect">
            <a:avLst/>
          </a:prstGeom>
        </p:spPr>
      </p:pic>
      <p:pic>
        <p:nvPicPr>
          <p:cNvPr id="20" name="crippling.wma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555208" y="2736933"/>
            <a:ext cx="609600" cy="609600"/>
          </a:xfrm>
          <a:prstGeom prst="rect">
            <a:avLst/>
          </a:prstGeom>
        </p:spPr>
      </p:pic>
      <p:pic>
        <p:nvPicPr>
          <p:cNvPr id="14" name="donating blood.wma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36840" y="2817318"/>
            <a:ext cx="609600" cy="609600"/>
          </a:xfrm>
          <a:prstGeom prst="rect">
            <a:avLst/>
          </a:prstGeom>
        </p:spPr>
      </p:pic>
      <p:pic>
        <p:nvPicPr>
          <p:cNvPr id="4" name="صورة 3" descr="6866730-colourful-letters-making-a-border-on-a-white-background-alphabet-border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1628800"/>
            <a:ext cx="9144000" cy="5229200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5252469" y="5318303"/>
            <a:ext cx="278608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Twins 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72" y="133749"/>
            <a:ext cx="2167136" cy="2143123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826" y="404664"/>
            <a:ext cx="1463777" cy="1872208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07706"/>
            <a:ext cx="1936391" cy="1925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998" y="3742685"/>
            <a:ext cx="1575618" cy="1575618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381" y="2998746"/>
            <a:ext cx="2438400" cy="2489306"/>
          </a:xfrm>
          <a:prstGeom prst="rect">
            <a:avLst/>
          </a:prstGeom>
        </p:spPr>
      </p:pic>
      <p:sp>
        <p:nvSpPr>
          <p:cNvPr id="9" name="مستطيل 8"/>
          <p:cNvSpPr/>
          <p:nvPr/>
        </p:nvSpPr>
        <p:spPr>
          <a:xfrm>
            <a:off x="107504" y="2413972"/>
            <a:ext cx="316149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Donating blood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3888597" y="2413971"/>
            <a:ext cx="208823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Crippling 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6894078" y="2383072"/>
            <a:ext cx="14182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Flag 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378726" y="5361397"/>
            <a:ext cx="278608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Infant 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7" name="رابط كسهم مستقيم 16"/>
          <p:cNvCxnSpPr/>
          <p:nvPr/>
        </p:nvCxnSpPr>
        <p:spPr>
          <a:xfrm flipH="1">
            <a:off x="5311691" y="230101"/>
            <a:ext cx="412134" cy="30952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36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2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04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224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28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160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5" grpId="0" build="allAtOnce"/>
      <p:bldP spid="9" grpId="0" build="allAtOnce"/>
      <p:bldP spid="10" grpId="0"/>
      <p:bldP spid="11" grpId="0" build="allAtOnce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111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24328" y="1268760"/>
            <a:ext cx="609600" cy="60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109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9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4553045"/>
          </a:xfrm>
          <a:prstGeom prst="rect">
            <a:avLst/>
          </a:prstGeom>
        </p:spPr>
      </p:pic>
      <p:pic>
        <p:nvPicPr>
          <p:cNvPr id="2" name="222_01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19105" y="188640"/>
            <a:ext cx="609600" cy="60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413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7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2" name="333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68344" y="116632"/>
            <a:ext cx="609600" cy="60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444.wm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84279" y="4974817"/>
            <a:ext cx="609600" cy="60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008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2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" y="2502"/>
            <a:ext cx="9144000" cy="4929867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1967208" y="908720"/>
            <a:ext cx="982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donated</a:t>
            </a:r>
            <a:endParaRPr lang="ar-SA" b="1" i="1" dirty="0">
              <a:solidFill>
                <a:srgbClr val="FF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819762" y="1109038"/>
            <a:ext cx="1430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appointment</a:t>
            </a:r>
            <a:endParaRPr lang="ar-SA" b="1" i="1" dirty="0">
              <a:solidFill>
                <a:srgbClr val="FF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516199" y="1412776"/>
            <a:ext cx="1327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outstanding</a:t>
            </a:r>
            <a:endParaRPr lang="ar-SA" b="1" i="1" dirty="0">
              <a:solidFill>
                <a:srgbClr val="FF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419872" y="1603276"/>
            <a:ext cx="1291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encouraged</a:t>
            </a:r>
            <a:endParaRPr lang="ar-SA" b="1" i="1" dirty="0">
              <a:solidFill>
                <a:srgbClr val="FF000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149806" y="1787942"/>
            <a:ext cx="1038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gathered</a:t>
            </a:r>
            <a:endParaRPr lang="ar-SA" b="1" i="1" dirty="0">
              <a:solidFill>
                <a:srgbClr val="FF000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241112" y="2094412"/>
            <a:ext cx="1708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infant/newborn</a:t>
            </a:r>
            <a:endParaRPr lang="ar-SA" b="1" i="1" dirty="0">
              <a:solidFill>
                <a:srgbClr val="FF0000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38178" y="4725144"/>
            <a:ext cx="56139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 smtClean="0">
                <a:solidFill>
                  <a:srgbClr val="0000FF"/>
                </a:solidFill>
              </a:rPr>
              <a:t>B-</a:t>
            </a:r>
          </a:p>
          <a:p>
            <a:pPr algn="l"/>
            <a:r>
              <a:rPr lang="en-US" b="1" dirty="0" smtClean="0">
                <a:solidFill>
                  <a:srgbClr val="0000FF"/>
                </a:solidFill>
              </a:rPr>
              <a:t>1</a:t>
            </a:r>
            <a:r>
              <a:rPr lang="en-US" b="1" dirty="0">
                <a:solidFill>
                  <a:srgbClr val="0000FF"/>
                </a:solidFill>
              </a:rPr>
              <a:t>. </a:t>
            </a:r>
            <a:r>
              <a:rPr lang="en-US" b="1" dirty="0">
                <a:solidFill>
                  <a:srgbClr val="FF0000"/>
                </a:solidFill>
              </a:rPr>
              <a:t>Because he thought it was the right thing to do.</a:t>
            </a:r>
          </a:p>
          <a:p>
            <a:pPr algn="l"/>
            <a:r>
              <a:rPr lang="en-US" b="1" dirty="0">
                <a:solidFill>
                  <a:srgbClr val="0000FF"/>
                </a:solidFill>
              </a:rPr>
              <a:t>2. </a:t>
            </a:r>
            <a:r>
              <a:rPr lang="en-US" b="1" dirty="0">
                <a:solidFill>
                  <a:srgbClr val="FF0000"/>
                </a:solidFill>
              </a:rPr>
              <a:t>He gives blood every eight weeks.</a:t>
            </a:r>
          </a:p>
          <a:p>
            <a:pPr algn="l"/>
            <a:r>
              <a:rPr lang="en-US" b="1" dirty="0">
                <a:solidFill>
                  <a:srgbClr val="0000FF"/>
                </a:solidFill>
              </a:rPr>
              <a:t>3. </a:t>
            </a:r>
            <a:r>
              <a:rPr lang="en-US" b="1" dirty="0">
                <a:solidFill>
                  <a:srgbClr val="FF0000"/>
                </a:solidFill>
              </a:rPr>
              <a:t>Because he was born with a crippling disease.</a:t>
            </a:r>
          </a:p>
          <a:p>
            <a:pPr algn="l"/>
            <a:r>
              <a:rPr lang="en-US" b="1" dirty="0">
                <a:solidFill>
                  <a:srgbClr val="0000FF"/>
                </a:solidFill>
              </a:rPr>
              <a:t>4. </a:t>
            </a:r>
            <a:r>
              <a:rPr lang="en-US" b="1" dirty="0">
                <a:solidFill>
                  <a:srgbClr val="FF0000"/>
                </a:solidFill>
              </a:rPr>
              <a:t>Ahmed’s brother, Ali, taught him how to play football.</a:t>
            </a:r>
          </a:p>
          <a:p>
            <a:pPr algn="l"/>
            <a:r>
              <a:rPr lang="en-US" b="1" dirty="0">
                <a:solidFill>
                  <a:srgbClr val="0000FF"/>
                </a:solidFill>
              </a:rPr>
              <a:t>5. </a:t>
            </a:r>
            <a:r>
              <a:rPr lang="en-US" b="1" dirty="0">
                <a:solidFill>
                  <a:srgbClr val="FF0000"/>
                </a:solidFill>
              </a:rPr>
              <a:t>They gathered at the beach for a cleanup operation.</a:t>
            </a:r>
          </a:p>
          <a:p>
            <a:pPr algn="l"/>
            <a:r>
              <a:rPr lang="en-US" b="1" dirty="0">
                <a:solidFill>
                  <a:srgbClr val="0000FF"/>
                </a:solidFill>
              </a:rPr>
              <a:t>6. </a:t>
            </a:r>
            <a:r>
              <a:rPr lang="en-US" b="1" dirty="0">
                <a:solidFill>
                  <a:srgbClr val="FF0000"/>
                </a:solidFill>
              </a:rPr>
              <a:t>The twins were born on Monday, June 21.</a:t>
            </a:r>
            <a:endParaRPr lang="ar-SA" b="1" dirty="0">
              <a:solidFill>
                <a:srgbClr val="FF0000"/>
              </a:solidFill>
            </a:endParaRPr>
          </a:p>
        </p:txBody>
      </p:sp>
      <p:pic>
        <p:nvPicPr>
          <p:cNvPr id="3" name="SG Bk 5 F-SA__18_1-0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6638" y="2852936"/>
            <a:ext cx="609600" cy="60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538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208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75" y="0"/>
            <a:ext cx="7416824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2259728" y="1196752"/>
            <a:ext cx="668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clinic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226064" y="1418095"/>
            <a:ext cx="734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blood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017929" y="1602761"/>
            <a:ext cx="11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donations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191187" y="1809590"/>
            <a:ext cx="760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donor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113953" y="2060848"/>
            <a:ext cx="909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parents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236484" y="2279923"/>
            <a:ext cx="707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twins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6116109" y="1440258"/>
            <a:ext cx="1137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newborns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6310169" y="1691516"/>
            <a:ext cx="748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infant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4924820" y="4437112"/>
            <a:ext cx="734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1AF09"/>
                </a:solidFill>
              </a:rPr>
              <a:t>blood</a:t>
            </a:r>
            <a:endParaRPr lang="ar-SA" b="1" dirty="0">
              <a:solidFill>
                <a:srgbClr val="01AF09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1916525" y="4646662"/>
            <a:ext cx="694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1AF09"/>
                </a:solidFill>
              </a:rPr>
              <a:t>Clinic</a:t>
            </a:r>
            <a:endParaRPr lang="ar-SA" b="1" dirty="0">
              <a:solidFill>
                <a:srgbClr val="01AF09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2931152" y="5021828"/>
            <a:ext cx="760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donor</a:t>
            </a:r>
            <a:endParaRPr lang="ar-SA" b="1" dirty="0">
              <a:solidFill>
                <a:srgbClr val="00B050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1687552" y="5206494"/>
            <a:ext cx="11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donations</a:t>
            </a:r>
            <a:endParaRPr lang="ar-SA" b="1" dirty="0">
              <a:solidFill>
                <a:srgbClr val="00B050"/>
              </a:solidFill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3550614" y="5416044"/>
            <a:ext cx="909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parents</a:t>
            </a:r>
            <a:endParaRPr lang="ar-SA" b="1" dirty="0">
              <a:solidFill>
                <a:srgbClr val="00B050"/>
              </a:solidFill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1691399" y="5616069"/>
            <a:ext cx="1137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newborns</a:t>
            </a:r>
            <a:endParaRPr lang="ar-SA" b="1" dirty="0">
              <a:solidFill>
                <a:srgbClr val="00B05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4077361" y="5800735"/>
            <a:ext cx="748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infant</a:t>
            </a:r>
            <a:endParaRPr lang="ar-SA" b="1" dirty="0">
              <a:solidFill>
                <a:srgbClr val="00B050"/>
              </a:solidFill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4806857" y="6175901"/>
            <a:ext cx="707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twins</a:t>
            </a:r>
            <a:endParaRPr lang="ar-SA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17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3853</TotalTime>
  <Words>186</Words>
  <Application>Microsoft Office PowerPoint</Application>
  <PresentationFormat>عرض على الشاشة (3:4)‏</PresentationFormat>
  <Paragraphs>62</Paragraphs>
  <Slides>13</Slides>
  <Notes>0</Notes>
  <HiddenSlides>0</HiddenSlides>
  <MMClips>10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4" baseType="lpstr"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user</cp:lastModifiedBy>
  <cp:revision>51</cp:revision>
  <dcterms:created xsi:type="dcterms:W3CDTF">2020-08-04T01:19:29Z</dcterms:created>
  <dcterms:modified xsi:type="dcterms:W3CDTF">2020-09-19T21:21:25Z</dcterms:modified>
</cp:coreProperties>
</file>