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5" r:id="rId3"/>
    <p:sldId id="266" r:id="rId4"/>
    <p:sldId id="271" r:id="rId5"/>
    <p:sldId id="280" r:id="rId6"/>
    <p:sldId id="281" r:id="rId7"/>
    <p:sldId id="283" r:id="rId8"/>
    <p:sldId id="273" r:id="rId9"/>
    <p:sldId id="277" r:id="rId10"/>
    <p:sldId id="279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706" autoAdjust="0"/>
    <p:restoredTop sz="94660"/>
  </p:normalViewPr>
  <p:slideViewPr>
    <p:cSldViewPr>
      <p:cViewPr varScale="1">
        <p:scale>
          <a:sx n="66" d="100"/>
          <a:sy n="66" d="100"/>
        </p:scale>
        <p:origin x="-15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03/02/42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03/02/42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03/02/42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03/02/42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wm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.jp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audio" Target="../media/media3.wma"/><Relationship Id="rId11" Type="http://schemas.openxmlformats.org/officeDocument/2006/relationships/image" Target="../media/image7.jpg"/><Relationship Id="rId5" Type="http://schemas.microsoft.com/office/2007/relationships/media" Target="../media/media3.wma"/><Relationship Id="rId10" Type="http://schemas.openxmlformats.org/officeDocument/2006/relationships/image" Target="../media/image6.jpg"/><Relationship Id="rId4" Type="http://schemas.openxmlformats.org/officeDocument/2006/relationships/audio" Target="../media/media2.wma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755576" y="476672"/>
            <a:ext cx="763284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Super </a:t>
            </a:r>
            <a:r>
              <a:rPr lang="en-US" sz="8800" b="1" cap="all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goal 5</a:t>
            </a:r>
            <a:endParaRPr lang="en-US" sz="8800" b="1" cap="all" dirty="0" smtClean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275857" y="5526359"/>
            <a:ext cx="3209532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100" b="1" dirty="0"/>
              <a:t>ا</a:t>
            </a:r>
            <a:r>
              <a:rPr lang="ar-SA" sz="1100" b="1" dirty="0" smtClean="0"/>
              <a:t>عداد المعلم / يحيى المنقري      متوسطة المأمون بالهفوف  </a:t>
            </a:r>
            <a:endParaRPr lang="ar-SA" sz="1100" b="1" dirty="0"/>
          </a:p>
        </p:txBody>
      </p:sp>
      <p:sp>
        <p:nvSpPr>
          <p:cNvPr id="8" name="مستطيل 7"/>
          <p:cNvSpPr/>
          <p:nvPr/>
        </p:nvSpPr>
        <p:spPr>
          <a:xfrm>
            <a:off x="899592" y="2132856"/>
            <a:ext cx="74888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Unit </a:t>
            </a:r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</a:p>
          <a:p>
            <a:pPr algn="ctr"/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Lesson 4  </a:t>
            </a:r>
            <a:r>
              <a:rPr lang="en-US" sz="2800" b="1" cap="all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conversation</a:t>
            </a:r>
          </a:p>
        </p:txBody>
      </p:sp>
    </p:spTree>
    <p:extLst>
      <p:ext uri="{BB962C8B-B14F-4D97-AF65-F5344CB8AC3E}">
        <p14:creationId xmlns:p14="http://schemas.microsoft.com/office/powerpoint/2010/main" val="393789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سهم إلى اليسار 11">
            <a:hlinkClick r:id="rId2" action="ppaction://hlinksldjump"/>
          </p:cNvPr>
          <p:cNvSpPr/>
          <p:nvPr/>
        </p:nvSpPr>
        <p:spPr>
          <a:xfrm>
            <a:off x="214282" y="5214950"/>
            <a:ext cx="1571636" cy="928694"/>
          </a:xfrm>
          <a:prstGeom prst="lef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hlinkClick r:id="rId2" action="ppaction://hlinksldjump"/>
          </p:cNvPr>
          <p:cNvSpPr/>
          <p:nvPr/>
        </p:nvSpPr>
        <p:spPr>
          <a:xfrm>
            <a:off x="10277" y="4986799"/>
            <a:ext cx="221454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cap="none" spc="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8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Back</a:t>
            </a:r>
          </a:p>
          <a:p>
            <a:pPr algn="ctr"/>
            <a:endParaRPr lang="ar-SA" sz="28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صورة 5" descr="x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3240" y="1857364"/>
            <a:ext cx="4310066" cy="3706657"/>
          </a:xfrm>
          <a:prstGeom prst="rect">
            <a:avLst/>
          </a:prstGeom>
        </p:spPr>
      </p:pic>
      <p:pic>
        <p:nvPicPr>
          <p:cNvPr id="8" name="صورة 7" descr="teary-eyed-emoticon-cry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0750" y="1047750"/>
            <a:ext cx="1595432" cy="159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8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0180128135931-shutterstock-46671552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856" y="0"/>
            <a:ext cx="9170855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899592" y="260648"/>
            <a:ext cx="4429156" cy="50006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altLang="ar-SA" sz="3600" b="1" dirty="0" smtClean="0">
                <a:solidFill>
                  <a:srgbClr val="FF0000"/>
                </a:solidFill>
              </a:rPr>
              <a:t>Learning Objectives  </a:t>
            </a: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66670" y="1057271"/>
            <a:ext cx="5895000" cy="50006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/>
          <p:cNvSpPr txBox="1"/>
          <p:nvPr/>
        </p:nvSpPr>
        <p:spPr>
          <a:xfrm>
            <a:off x="30719" y="1076471"/>
            <a:ext cx="61813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l"/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*</a:t>
            </a:r>
            <a:r>
              <a:rPr lang="en-US" sz="2400" b="1" i="1" u="sng" dirty="0" smtClean="0">
                <a:solidFill>
                  <a:schemeClr val="bg2">
                    <a:lumMod val="50000"/>
                  </a:schemeClr>
                </a:solidFill>
              </a:rPr>
              <a:t>By the end of this lesson, Ss will be able to: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0" y="2132856"/>
            <a:ext cx="6181380" cy="16970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1- </a:t>
            </a:r>
            <a:r>
              <a:rPr lang="en-US" sz="2400" b="1" dirty="0">
                <a:solidFill>
                  <a:schemeClr val="bg1"/>
                </a:solidFill>
              </a:rPr>
              <a:t>Use the "real talk" in new sentences.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2-Find </a:t>
            </a:r>
            <a:r>
              <a:rPr lang="en-US" sz="2400" b="1" dirty="0">
                <a:solidFill>
                  <a:schemeClr val="bg1"/>
                </a:solidFill>
              </a:rPr>
              <a:t>the meaning of new words in the text.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3-Interview </a:t>
            </a:r>
            <a:r>
              <a:rPr lang="en-US" sz="2400" b="1" dirty="0">
                <a:solidFill>
                  <a:schemeClr val="bg1"/>
                </a:solidFill>
              </a:rPr>
              <a:t>partner about Internet use </a:t>
            </a:r>
            <a:endParaRPr lang="en-US" sz="2400" b="1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73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Vocabul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4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ym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03504" y="3888464"/>
            <a:ext cx="609600" cy="609600"/>
          </a:xfrm>
          <a:prstGeom prst="rect">
            <a:avLst/>
          </a:prstGeom>
        </p:spPr>
      </p:pic>
      <p:pic>
        <p:nvPicPr>
          <p:cNvPr id="13" name="coach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868737"/>
            <a:ext cx="609600" cy="609600"/>
          </a:xfrm>
          <a:prstGeom prst="rect">
            <a:avLst/>
          </a:prstGeom>
        </p:spPr>
      </p:pic>
      <p:pic>
        <p:nvPicPr>
          <p:cNvPr id="12" name="basketball.wm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6769" y="3733800"/>
            <a:ext cx="609600" cy="609600"/>
          </a:xfrm>
          <a:prstGeom prst="rect">
            <a:avLst/>
          </a:prstGeom>
        </p:spPr>
      </p:pic>
      <p:pic>
        <p:nvPicPr>
          <p:cNvPr id="4" name="صورة 3" descr="6866730-colourful-letters-making-a-border-on-a-white-background-alphabet-border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2098677"/>
            <a:ext cx="9144000" cy="4759321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0" y="3212975"/>
            <a:ext cx="27860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Basketball 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2804"/>
            <a:ext cx="2623139" cy="2098679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50" y="452802"/>
            <a:ext cx="2055118" cy="2506241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52803"/>
            <a:ext cx="2760241" cy="2506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مستطيل 9"/>
          <p:cNvSpPr/>
          <p:nvPr/>
        </p:nvSpPr>
        <p:spPr>
          <a:xfrm>
            <a:off x="3178959" y="3212975"/>
            <a:ext cx="27860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Coach 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215263" y="3186874"/>
            <a:ext cx="27860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Gym 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636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40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04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/>
      <p:bldP spid="10" grpId="0" build="allAtOnce"/>
      <p:bldP spid="11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75"/>
            <a:ext cx="7406154" cy="68580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0" y="5940569"/>
            <a:ext cx="12275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Choose</a:t>
            </a:r>
          </a:p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Best ending </a:t>
            </a:r>
            <a:endParaRPr lang="ar-SA" sz="1600" dirty="0">
              <a:solidFill>
                <a:srgbClr val="0000FF"/>
              </a:solidFill>
            </a:endParaRPr>
          </a:p>
        </p:txBody>
      </p:sp>
      <p:cxnSp>
        <p:nvCxnSpPr>
          <p:cNvPr id="7" name="رابط كسهم مستقيم 6"/>
          <p:cNvCxnSpPr/>
          <p:nvPr/>
        </p:nvCxnSpPr>
        <p:spPr>
          <a:xfrm flipV="1">
            <a:off x="1022704" y="5661248"/>
            <a:ext cx="885000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V="1">
            <a:off x="1115616" y="5998314"/>
            <a:ext cx="944488" cy="1669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>
            <a:off x="1022704" y="6165304"/>
            <a:ext cx="10374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>
            <a:off x="1022704" y="6165304"/>
            <a:ext cx="103740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SG Bk 5 F-SA__18_1-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53109" y="144488"/>
            <a:ext cx="609600" cy="60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68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1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0" y="980728"/>
            <a:ext cx="9144000" cy="201102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093297"/>
            <a:ext cx="809824" cy="543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323528" y="2991757"/>
            <a:ext cx="46085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.. </a:t>
            </a:r>
            <a:r>
              <a:rPr lang="en-US" b="1" dirty="0">
                <a:solidFill>
                  <a:srgbClr val="0000FF"/>
                </a:solidFill>
              </a:rPr>
              <a:t>The coach put a note on a bulletin board</a:t>
            </a:r>
          </a:p>
          <a:p>
            <a:pPr algn="l"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</a:rPr>
              <a:t>asking for players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  <a:r>
              <a:rPr lang="en-US" b="1" dirty="0">
                <a:solidFill>
                  <a:srgbClr val="0000FF"/>
                </a:solidFill>
              </a:rPr>
              <a:t> They met in high school</a:t>
            </a:r>
          </a:p>
          <a:p>
            <a:pPr algn="l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</a:rPr>
              <a:t>2. </a:t>
            </a:r>
            <a:r>
              <a:rPr lang="en-US" b="1" dirty="0">
                <a:solidFill>
                  <a:srgbClr val="0000FF"/>
                </a:solidFill>
              </a:rPr>
              <a:t>No, Trevor was not originally on the team.</a:t>
            </a:r>
          </a:p>
          <a:p>
            <a:pPr algn="l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</a:rPr>
              <a:t>3.</a:t>
            </a:r>
            <a:r>
              <a:rPr lang="en-US" b="1" dirty="0">
                <a:solidFill>
                  <a:srgbClr val="0000FF"/>
                </a:solidFill>
              </a:rPr>
              <a:t> They used to practice in the school gym.</a:t>
            </a:r>
          </a:p>
          <a:p>
            <a:pPr algn="l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</a:rPr>
              <a:t>4. </a:t>
            </a:r>
            <a:r>
              <a:rPr lang="en-US" b="1" dirty="0">
                <a:solidFill>
                  <a:srgbClr val="0000FF"/>
                </a:solidFill>
              </a:rPr>
              <a:t>He wasn’t into the attitude of the players.</a:t>
            </a:r>
          </a:p>
          <a:p>
            <a:pPr algn="l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</a:rPr>
              <a:t>5.</a:t>
            </a:r>
            <a:r>
              <a:rPr lang="en-US" b="1" dirty="0">
                <a:solidFill>
                  <a:srgbClr val="0000FF"/>
                </a:solidFill>
              </a:rPr>
              <a:t> The sports center has better facilities.</a:t>
            </a:r>
            <a:endParaRPr lang="ar-SA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7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مستطيل مستدير الزوايا 35">
            <a:hlinkClick r:id="rId2" action="ppaction://hlinksldjump"/>
          </p:cNvPr>
          <p:cNvSpPr/>
          <p:nvPr/>
        </p:nvSpPr>
        <p:spPr>
          <a:xfrm>
            <a:off x="1909251" y="3308486"/>
            <a:ext cx="3278587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428596" y="142852"/>
            <a:ext cx="5500726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28596" y="142852"/>
            <a:ext cx="55190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Choose the correct answer :</a:t>
            </a:r>
            <a:endParaRPr lang="ar-SA" sz="3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3257819" y="849593"/>
            <a:ext cx="3900906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138098" y="897877"/>
            <a:ext cx="390090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important </a:t>
            </a:r>
            <a:r>
              <a:rPr lang="en-US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opportunity =</a:t>
            </a:r>
            <a:endParaRPr lang="en-US" sz="2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مستطيل مستدير الزوايا 5">
            <a:hlinkClick r:id="rId2" action="ppaction://hlinksldjump"/>
          </p:cNvPr>
          <p:cNvSpPr/>
          <p:nvPr/>
        </p:nvSpPr>
        <p:spPr>
          <a:xfrm>
            <a:off x="2310006" y="1689993"/>
            <a:ext cx="185738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مستطيل مستدير الزوايا 6">
            <a:hlinkClick r:id="rId3" action="ppaction://hlinksldjump"/>
          </p:cNvPr>
          <p:cNvSpPr/>
          <p:nvPr/>
        </p:nvSpPr>
        <p:spPr>
          <a:xfrm>
            <a:off x="6175860" y="1626531"/>
            <a:ext cx="2505191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 turn up</a:t>
            </a:r>
            <a:endParaRPr lang="ar-SA" sz="24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>
            <a:hlinkClick r:id="rId2" action="ppaction://hlinksldjump"/>
          </p:cNvPr>
          <p:cNvSpPr/>
          <p:nvPr/>
        </p:nvSpPr>
        <p:spPr>
          <a:xfrm>
            <a:off x="2321703" y="1699891"/>
            <a:ext cx="189310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>
                  <a:noFill/>
                </a:ln>
                <a:solidFill>
                  <a:srgbClr val="7030A0"/>
                </a:solidFill>
              </a:rPr>
              <a:t>big break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2250265" y="2500306"/>
            <a:ext cx="5715040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2188576" y="2433850"/>
            <a:ext cx="52864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 be into </a:t>
            </a:r>
            <a:r>
              <a:rPr lang="en-US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something =</a:t>
            </a:r>
            <a:endParaRPr lang="en-US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مستطيل مستدير الزوايا 15">
            <a:hlinkClick r:id="rId3" action="ppaction://hlinksldjump"/>
          </p:cNvPr>
          <p:cNvSpPr/>
          <p:nvPr/>
        </p:nvSpPr>
        <p:spPr>
          <a:xfrm>
            <a:off x="5953106" y="3204660"/>
            <a:ext cx="2756711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مستطيل 18">
            <a:hlinkClick r:id="rId3" action="ppaction://hlinksldjump"/>
          </p:cNvPr>
          <p:cNvSpPr/>
          <p:nvPr/>
        </p:nvSpPr>
        <p:spPr>
          <a:xfrm>
            <a:off x="5744056" y="3171623"/>
            <a:ext cx="317481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 w="11430">
                  <a:noFill/>
                </a:ln>
                <a:solidFill>
                  <a:srgbClr val="7030A0"/>
                </a:solidFill>
              </a:rPr>
              <a:t>to appear unexpectedly</a:t>
            </a:r>
            <a:endParaRPr lang="ar-SA" sz="20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32" name="مستطيل 31"/>
          <p:cNvSpPr/>
          <p:nvPr/>
        </p:nvSpPr>
        <p:spPr>
          <a:xfrm>
            <a:off x="1427575" y="819015"/>
            <a:ext cx="7473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1-</a:t>
            </a:r>
            <a:endParaRPr lang="ar-SA" sz="48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1285852" y="2285992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2-</a:t>
            </a:r>
            <a:endParaRPr lang="ar-SA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5" name="مستطيل 34">
            <a:hlinkClick r:id="rId2" action="ppaction://hlinksldjump"/>
          </p:cNvPr>
          <p:cNvSpPr/>
          <p:nvPr/>
        </p:nvSpPr>
        <p:spPr>
          <a:xfrm>
            <a:off x="1749596" y="3308486"/>
            <a:ext cx="359789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 w="11430">
                  <a:noFill/>
                </a:ln>
                <a:solidFill>
                  <a:srgbClr val="7030A0"/>
                </a:solidFill>
              </a:rPr>
              <a:t> to be interested in, to like</a:t>
            </a:r>
            <a:endParaRPr lang="ar-SA" sz="20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587908" y="4235007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3-</a:t>
            </a:r>
            <a:endParaRPr lang="ar-SA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مستطيل 33"/>
          <p:cNvSpPr/>
          <p:nvPr/>
        </p:nvSpPr>
        <p:spPr>
          <a:xfrm>
            <a:off x="5505610" y="4264214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4-</a:t>
            </a:r>
            <a:endParaRPr lang="ar-SA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8" name="مستطيل مستدير الزوايا 37">
            <a:hlinkClick r:id="rId2" action="ppaction://hlinksldjump"/>
          </p:cNvPr>
          <p:cNvSpPr/>
          <p:nvPr/>
        </p:nvSpPr>
        <p:spPr>
          <a:xfrm>
            <a:off x="1285852" y="5572140"/>
            <a:ext cx="2000264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مستطيل مستدير الزوايا 38">
            <a:hlinkClick r:id="rId3" action="ppaction://hlinksldjump"/>
          </p:cNvPr>
          <p:cNvSpPr/>
          <p:nvPr/>
        </p:nvSpPr>
        <p:spPr>
          <a:xfrm>
            <a:off x="1357290" y="6215082"/>
            <a:ext cx="1928826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مستطيل مستدير الزوايا 39">
            <a:hlinkClick r:id="rId3" action="ppaction://hlinksldjump"/>
          </p:cNvPr>
          <p:cNvSpPr/>
          <p:nvPr/>
        </p:nvSpPr>
        <p:spPr>
          <a:xfrm>
            <a:off x="6632405" y="5541029"/>
            <a:ext cx="185738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مستطيل مستدير الزوايا 40">
            <a:hlinkClick r:id="rId3" action="ppaction://hlinksldjump"/>
          </p:cNvPr>
          <p:cNvSpPr/>
          <p:nvPr/>
        </p:nvSpPr>
        <p:spPr>
          <a:xfrm>
            <a:off x="6715140" y="6215082"/>
            <a:ext cx="185738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مستطيل 41">
            <a:hlinkClick r:id="rId2" action="ppaction://hlinksldjump"/>
          </p:cNvPr>
          <p:cNvSpPr/>
          <p:nvPr/>
        </p:nvSpPr>
        <p:spPr>
          <a:xfrm>
            <a:off x="1267992" y="5572140"/>
            <a:ext cx="20002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Coach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3" name="مستطيل 42">
            <a:hlinkClick r:id="rId3" action="ppaction://hlinksldjump"/>
          </p:cNvPr>
          <p:cNvSpPr/>
          <p:nvPr/>
        </p:nvSpPr>
        <p:spPr>
          <a:xfrm>
            <a:off x="1394399" y="6198563"/>
            <a:ext cx="192882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Goalkeeper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4" name="مستطيل 43">
            <a:hlinkClick r:id="rId2" action="ppaction://hlinksldjump"/>
          </p:cNvPr>
          <p:cNvSpPr/>
          <p:nvPr/>
        </p:nvSpPr>
        <p:spPr>
          <a:xfrm>
            <a:off x="6632404" y="5507992"/>
            <a:ext cx="18573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Stadium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5" name="مستطيل 44">
            <a:hlinkClick r:id="rId2" action="ppaction://hlinksldjump"/>
          </p:cNvPr>
          <p:cNvSpPr/>
          <p:nvPr/>
        </p:nvSpPr>
        <p:spPr>
          <a:xfrm>
            <a:off x="6549671" y="6182045"/>
            <a:ext cx="20228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gym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8" name="مستطيل 47"/>
          <p:cNvSpPr/>
          <p:nvPr/>
        </p:nvSpPr>
        <p:spPr>
          <a:xfrm>
            <a:off x="7858148" y="5286388"/>
            <a:ext cx="214314" cy="714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7380312" y="4365104"/>
            <a:ext cx="263522" cy="33156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38" y="4365104"/>
            <a:ext cx="1751384" cy="1142888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396" y="4252864"/>
            <a:ext cx="2219353" cy="111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2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79334807-the-end-word-on-black-board-background-composed-from-colorful-abc-alphabet-block-wooden-letters-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stock-illustration-thumbs-up-emoticon-vector-design-showing-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428604"/>
            <a:ext cx="1857388" cy="1714512"/>
          </a:xfrm>
          <a:prstGeom prst="rect">
            <a:avLst/>
          </a:prstGeom>
        </p:spPr>
      </p:pic>
      <p:sp>
        <p:nvSpPr>
          <p:cNvPr id="12" name="سهم إلى اليسار 11">
            <a:hlinkClick r:id="rId3" action="ppaction://hlinksldjump"/>
          </p:cNvPr>
          <p:cNvSpPr/>
          <p:nvPr/>
        </p:nvSpPr>
        <p:spPr>
          <a:xfrm>
            <a:off x="214282" y="5286388"/>
            <a:ext cx="1571636" cy="928694"/>
          </a:xfrm>
          <a:prstGeom prst="lef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hlinkClick r:id="rId3" action="ppaction://hlinksldjump"/>
          </p:cNvPr>
          <p:cNvSpPr/>
          <p:nvPr/>
        </p:nvSpPr>
        <p:spPr>
          <a:xfrm>
            <a:off x="16309" y="5058237"/>
            <a:ext cx="242886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cap="none" spc="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8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Back</a:t>
            </a:r>
          </a:p>
          <a:p>
            <a:pPr algn="ctr"/>
            <a:endParaRPr lang="ar-SA" sz="28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صورة 14" descr="imagewes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298" y="1071546"/>
            <a:ext cx="5286412" cy="43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3620</TotalTime>
  <Words>167</Words>
  <Application>Microsoft Office PowerPoint</Application>
  <PresentationFormat>عرض على الشاشة (3:4)‏</PresentationFormat>
  <Paragraphs>39</Paragraphs>
  <Slides>10</Slides>
  <Notes>0</Notes>
  <HiddenSlides>0</HiddenSlides>
  <MMClips>4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38</cp:revision>
  <dcterms:created xsi:type="dcterms:W3CDTF">2020-08-04T01:19:29Z</dcterms:created>
  <dcterms:modified xsi:type="dcterms:W3CDTF">2020-09-20T00:30:00Z</dcterms:modified>
</cp:coreProperties>
</file>